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e6113e85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e6113e85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e6113e85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6113e85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e6113e85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e6113e85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6113e85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6113e85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e6113e851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6113e85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e6113e851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6113e851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6113e851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6113e851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e6113e851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e6113e851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e6113e851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e6113e85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e6113e851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e6113e851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e6113e85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e6113e85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e6113e85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e6113e85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e6113e85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e6113e8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e6113e85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e6113e85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e6113e85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e6113e85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e6113e85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6113e85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e6113e85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e6113e85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e6113e85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e6113e85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Animal Behavior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Cognition, Problem Solving</a:t>
            </a:r>
            <a:endParaRPr/>
          </a:p>
        </p:txBody>
      </p:sp>
      <p:sp>
        <p:nvSpPr>
          <p:cNvPr id="126" name="Google Shape;126;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Palatino"/>
              <a:buChar char="●"/>
            </a:pPr>
            <a:r>
              <a:rPr b="1" lang="en">
                <a:solidFill>
                  <a:srgbClr val="000000"/>
                </a:solidFill>
              </a:rPr>
              <a:t>Cognition</a:t>
            </a:r>
            <a:r>
              <a:rPr lang="en">
                <a:solidFill>
                  <a:srgbClr val="000000"/>
                </a:solidFill>
              </a:rPr>
              <a:t> - Most complex form of learning, involves awareness and reasoning</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Mammals, Birds and Insects exhibit cognition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Bees recognize similarities in patterns and how this impacts chances of getting food</a:t>
            </a:r>
            <a:endParaRPr sz="1800">
              <a:solidFill>
                <a:srgbClr val="000000"/>
              </a:solidFill>
            </a:endParaRPr>
          </a:p>
          <a:p>
            <a:pPr indent="0" lvl="0" marL="0" rtl="0" algn="l">
              <a:spcBef>
                <a:spcPts val="0"/>
              </a:spcBef>
              <a:spcAft>
                <a:spcPts val="0"/>
              </a:spcAft>
              <a:buNone/>
            </a:pPr>
            <a:r>
              <a:rPr lang="en">
                <a:solidFill>
                  <a:srgbClr val="000000"/>
                </a:solidFill>
              </a:rPr>
              <a:t>	</a:t>
            </a:r>
            <a:endParaRPr>
              <a:solidFill>
                <a:srgbClr val="000000"/>
              </a:solidFill>
            </a:endParaRPr>
          </a:p>
          <a:p>
            <a:pPr indent="-342900" lvl="0" marL="457200" rtl="0" algn="l">
              <a:spcBef>
                <a:spcPts val="0"/>
              </a:spcBef>
              <a:spcAft>
                <a:spcPts val="0"/>
              </a:spcAft>
              <a:buClr>
                <a:srgbClr val="000000"/>
              </a:buClr>
              <a:buSzPts val="1800"/>
              <a:buFont typeface="Palatino"/>
              <a:buChar char="●"/>
            </a:pPr>
            <a:r>
              <a:rPr b="1" lang="en">
                <a:solidFill>
                  <a:srgbClr val="000000"/>
                </a:solidFill>
              </a:rPr>
              <a:t>Problem solving</a:t>
            </a:r>
            <a:r>
              <a:rPr lang="en">
                <a:solidFill>
                  <a:srgbClr val="000000"/>
                </a:solidFill>
              </a:rPr>
              <a:t> - Cognitive ability to devise solutions to overcome obstacles</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Fitness and Foraging</a:t>
            </a:r>
            <a:endParaRPr/>
          </a:p>
        </p:txBody>
      </p:sp>
      <p:sp>
        <p:nvSpPr>
          <p:cNvPr id="132" name="Google Shape;132;p23"/>
          <p:cNvSpPr txBox="1"/>
          <p:nvPr>
            <p:ph idx="1" type="body"/>
          </p:nvPr>
        </p:nvSpPr>
        <p:spPr>
          <a:xfrm>
            <a:off x="471900" y="1919075"/>
            <a:ext cx="4598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Fitness</a:t>
            </a:r>
            <a:r>
              <a:rPr lang="en"/>
              <a:t> is the ability for an organism to successfully reproduce</a:t>
            </a:r>
            <a:endParaRPr/>
          </a:p>
          <a:p>
            <a:pPr indent="0" lvl="0" marL="0" rtl="0" algn="l">
              <a:spcBef>
                <a:spcPts val="1600"/>
              </a:spcBef>
              <a:spcAft>
                <a:spcPts val="0"/>
              </a:spcAft>
              <a:buNone/>
            </a:pPr>
            <a:r>
              <a:rPr b="1" lang="en"/>
              <a:t>Foraging </a:t>
            </a:r>
            <a:r>
              <a:rPr lang="en"/>
              <a:t>is the acquisition of food</a:t>
            </a:r>
            <a:endParaRPr/>
          </a:p>
          <a:p>
            <a:pPr indent="0" lvl="0" marL="0" rtl="0" algn="l">
              <a:spcBef>
                <a:spcPts val="1600"/>
              </a:spcBef>
              <a:spcAft>
                <a:spcPts val="1600"/>
              </a:spcAft>
              <a:buNone/>
            </a:pPr>
            <a:r>
              <a:rPr b="1" lang="en"/>
              <a:t>The optimal foraging model </a:t>
            </a:r>
            <a:r>
              <a:rPr lang="en"/>
              <a:t>states that individuals want to maximize costs and minimize benefits while foraging.</a:t>
            </a:r>
            <a:endParaRPr/>
          </a:p>
        </p:txBody>
      </p:sp>
      <p:pic>
        <p:nvPicPr>
          <p:cNvPr id="133" name="Google Shape;133;p23"/>
          <p:cNvPicPr preferRelativeResize="0"/>
          <p:nvPr/>
        </p:nvPicPr>
        <p:blipFill>
          <a:blip r:embed="rId3">
            <a:alphaModFix/>
          </a:blip>
          <a:stretch>
            <a:fillRect/>
          </a:stretch>
        </p:blipFill>
        <p:spPr>
          <a:xfrm>
            <a:off x="5583079" y="1919085"/>
            <a:ext cx="2772781" cy="271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Mating systems</a:t>
            </a:r>
            <a:endParaRPr/>
          </a:p>
        </p:txBody>
      </p:sp>
      <p:sp>
        <p:nvSpPr>
          <p:cNvPr id="139" name="Google Shape;139;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Promiscuous - switching of mating pairs</a:t>
            </a:r>
            <a:endParaRPr/>
          </a:p>
          <a:p>
            <a:pPr indent="0" lvl="0" marL="0" rtl="0" algn="l">
              <a:spcBef>
                <a:spcPts val="1600"/>
              </a:spcBef>
              <a:spcAft>
                <a:spcPts val="0"/>
              </a:spcAft>
              <a:buNone/>
            </a:pPr>
            <a:r>
              <a:rPr lang="en"/>
              <a:t>Polygamy - One sex mates with several of other</a:t>
            </a:r>
            <a:endParaRPr/>
          </a:p>
          <a:p>
            <a:pPr indent="0" lvl="0" marL="0" rtl="0" algn="l">
              <a:spcBef>
                <a:spcPts val="1600"/>
              </a:spcBef>
              <a:spcAft>
                <a:spcPts val="0"/>
              </a:spcAft>
              <a:buNone/>
            </a:pPr>
            <a:r>
              <a:rPr lang="en"/>
              <a:t>Sexual Dimorphism - Secondary sex characteristics</a:t>
            </a:r>
            <a:endParaRPr/>
          </a:p>
          <a:p>
            <a:pPr indent="0" lvl="0" marL="0" rtl="0" algn="l">
              <a:spcBef>
                <a:spcPts val="1600"/>
              </a:spcBef>
              <a:spcAft>
                <a:spcPts val="0"/>
              </a:spcAft>
              <a:buNone/>
            </a:pPr>
            <a:r>
              <a:rPr lang="en"/>
              <a:t>Polygyny is one male mates with many females and males are ornamented</a:t>
            </a:r>
            <a:endParaRPr/>
          </a:p>
          <a:p>
            <a:pPr indent="0" lvl="0" marL="0" rtl="0" algn="l">
              <a:spcBef>
                <a:spcPts val="1600"/>
              </a:spcBef>
              <a:spcAft>
                <a:spcPts val="1600"/>
              </a:spcAft>
              <a:buNone/>
            </a:pPr>
            <a:r>
              <a:rPr lang="en"/>
              <a:t>Polyandry is one female mates with many males and females are ornamented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Parental Care</a:t>
            </a:r>
            <a:endParaRPr/>
          </a:p>
        </p:txBody>
      </p:sp>
      <p:sp>
        <p:nvSpPr>
          <p:cNvPr id="145" name="Google Shape;145;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317500" lvl="2" marL="1371600" rtl="0" algn="l">
              <a:spcBef>
                <a:spcPts val="0"/>
              </a:spcBef>
              <a:spcAft>
                <a:spcPts val="0"/>
              </a:spcAft>
              <a:buClr>
                <a:srgbClr val="000000"/>
              </a:buClr>
              <a:buSzPts val="1400"/>
              <a:buChar char="■"/>
            </a:pPr>
            <a:r>
              <a:rPr b="1" lang="en">
                <a:solidFill>
                  <a:srgbClr val="000000"/>
                </a:solidFill>
              </a:rPr>
              <a:t>Needs of young</a:t>
            </a:r>
            <a:endParaRPr b="1">
              <a:solidFill>
                <a:srgbClr val="000000"/>
              </a:solidFill>
            </a:endParaRPr>
          </a:p>
          <a:p>
            <a:pPr indent="-317500" lvl="3" marL="1828800" rtl="0" algn="l">
              <a:spcBef>
                <a:spcPts val="0"/>
              </a:spcBef>
              <a:spcAft>
                <a:spcPts val="0"/>
              </a:spcAft>
              <a:buClr>
                <a:srgbClr val="000000"/>
              </a:buClr>
              <a:buSzPts val="1400"/>
              <a:buChar char="●"/>
            </a:pPr>
            <a:r>
              <a:rPr lang="en">
                <a:solidFill>
                  <a:srgbClr val="000000"/>
                </a:solidFill>
              </a:rPr>
              <a:t>Males can either leave the female and try to maximize the number of mates, or help ensure that the offspring grows successfully</a:t>
            </a:r>
            <a:endParaRPr>
              <a:solidFill>
                <a:srgbClr val="000000"/>
              </a:solidFill>
            </a:endParaRPr>
          </a:p>
          <a:p>
            <a:pPr indent="-317500" lvl="3" marL="1828800" rtl="0" algn="l">
              <a:spcBef>
                <a:spcPts val="0"/>
              </a:spcBef>
              <a:spcAft>
                <a:spcPts val="0"/>
              </a:spcAft>
              <a:buClr>
                <a:srgbClr val="000000"/>
              </a:buClr>
              <a:buSzPts val="1400"/>
              <a:buFont typeface="Palatino"/>
              <a:buChar char="●"/>
            </a:pPr>
            <a:r>
              <a:rPr b="1" lang="en">
                <a:solidFill>
                  <a:srgbClr val="000000"/>
                </a:solidFill>
              </a:rPr>
              <a:t>Precocious</a:t>
            </a:r>
            <a:r>
              <a:rPr lang="en">
                <a:solidFill>
                  <a:srgbClr val="000000"/>
                </a:solidFill>
              </a:rPr>
              <a:t> - offspring are mobile, open eyes, large brains, have hair/down</a:t>
            </a:r>
            <a:endParaRPr>
              <a:solidFill>
                <a:srgbClr val="000000"/>
              </a:solidFill>
            </a:endParaRPr>
          </a:p>
          <a:p>
            <a:pPr indent="-317500" lvl="3" marL="1828800" rtl="0" algn="l">
              <a:spcBef>
                <a:spcPts val="0"/>
              </a:spcBef>
              <a:spcAft>
                <a:spcPts val="0"/>
              </a:spcAft>
              <a:buClr>
                <a:srgbClr val="000000"/>
              </a:buClr>
              <a:buSzPts val="1400"/>
              <a:buFont typeface="Palatino"/>
              <a:buChar char="●"/>
            </a:pPr>
            <a:r>
              <a:rPr b="1" lang="en">
                <a:solidFill>
                  <a:srgbClr val="000000"/>
                </a:solidFill>
              </a:rPr>
              <a:t>Altricial</a:t>
            </a:r>
            <a:r>
              <a:rPr lang="en">
                <a:solidFill>
                  <a:srgbClr val="000000"/>
                </a:solidFill>
              </a:rPr>
              <a:t> - offspring require care; opposite of above</a:t>
            </a:r>
            <a:endParaRPr>
              <a:solidFill>
                <a:srgbClr val="000000"/>
              </a:solidFill>
            </a:endParaRPr>
          </a:p>
          <a:p>
            <a:pPr indent="-317500" lvl="2" marL="1371600" rtl="0" algn="l">
              <a:spcBef>
                <a:spcPts val="0"/>
              </a:spcBef>
              <a:spcAft>
                <a:spcPts val="0"/>
              </a:spcAft>
              <a:buClr>
                <a:srgbClr val="000000"/>
              </a:buClr>
              <a:buSzPts val="1400"/>
              <a:buFont typeface="Palatino"/>
              <a:buChar char="■"/>
            </a:pPr>
            <a:r>
              <a:rPr b="1" lang="en">
                <a:solidFill>
                  <a:srgbClr val="000000"/>
                </a:solidFill>
              </a:rPr>
              <a:t>Certainty of paternity </a:t>
            </a:r>
            <a:r>
              <a:rPr lang="en">
                <a:solidFill>
                  <a:srgbClr val="000000"/>
                </a:solidFill>
              </a:rPr>
              <a:t>- chance that the male is actually the father</a:t>
            </a:r>
            <a:endParaRPr>
              <a:solidFill>
                <a:srgbClr val="000000"/>
              </a:solidFill>
            </a:endParaRPr>
          </a:p>
          <a:p>
            <a:pPr indent="-317500" lvl="3" marL="1828800" rtl="0" algn="l">
              <a:spcBef>
                <a:spcPts val="0"/>
              </a:spcBef>
              <a:spcAft>
                <a:spcPts val="0"/>
              </a:spcAft>
              <a:buClr>
                <a:srgbClr val="000000"/>
              </a:buClr>
              <a:buSzPts val="1400"/>
              <a:buChar char="●"/>
            </a:pPr>
            <a:r>
              <a:rPr lang="en">
                <a:solidFill>
                  <a:srgbClr val="000000"/>
                </a:solidFill>
              </a:rPr>
              <a:t>Internal fertilization - low certainty, since mating and egg laying/birth are temporally separated —&gt; low paternal care</a:t>
            </a:r>
            <a:endParaRPr>
              <a:solidFill>
                <a:srgbClr val="000000"/>
              </a:solidFill>
            </a:endParaRPr>
          </a:p>
          <a:p>
            <a:pPr indent="-317500" lvl="3" marL="1828800" rtl="0" algn="l">
              <a:spcBef>
                <a:spcPts val="0"/>
              </a:spcBef>
              <a:spcAft>
                <a:spcPts val="0"/>
              </a:spcAft>
              <a:buClr>
                <a:srgbClr val="000000"/>
              </a:buClr>
              <a:buSzPts val="1400"/>
              <a:buChar char="●"/>
            </a:pPr>
            <a:r>
              <a:rPr lang="en">
                <a:solidFill>
                  <a:srgbClr val="000000"/>
                </a:solidFill>
              </a:rPr>
              <a:t>External fertilization - high certainty, since eggs are directly fertilized (mating and egg laying are linked) —&gt; high paternal care</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Sexual Selection</a:t>
            </a:r>
            <a:endParaRPr/>
          </a:p>
        </p:txBody>
      </p:sp>
      <p:sp>
        <p:nvSpPr>
          <p:cNvPr id="151" name="Google Shape;151;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endParaRPr>
          </a:p>
          <a:p>
            <a:pPr indent="-342900" lvl="2" marL="1371600" rtl="0" algn="l">
              <a:spcBef>
                <a:spcPts val="0"/>
              </a:spcBef>
              <a:spcAft>
                <a:spcPts val="0"/>
              </a:spcAft>
              <a:buClr>
                <a:srgbClr val="000000"/>
              </a:buClr>
              <a:buSzPts val="1800"/>
              <a:buFont typeface="Palatino"/>
              <a:buChar char="■"/>
            </a:pPr>
            <a:r>
              <a:rPr b="1" lang="en" sz="1800">
                <a:solidFill>
                  <a:srgbClr val="000000"/>
                </a:solidFill>
              </a:rPr>
              <a:t>Intersexual </a:t>
            </a:r>
            <a:r>
              <a:rPr lang="en" sz="1800">
                <a:solidFill>
                  <a:srgbClr val="000000"/>
                </a:solidFill>
              </a:rPr>
              <a:t>- choosing mates (</a:t>
            </a:r>
            <a:r>
              <a:rPr b="1" lang="en" sz="1800">
                <a:solidFill>
                  <a:srgbClr val="000000"/>
                </a:solidFill>
              </a:rPr>
              <a:t>female</a:t>
            </a:r>
            <a:r>
              <a:rPr lang="en" sz="1800">
                <a:solidFill>
                  <a:srgbClr val="000000"/>
                </a:solidFill>
              </a:rPr>
              <a:t> choice, usually)</a:t>
            </a:r>
            <a:endParaRPr sz="1800">
              <a:solidFill>
                <a:srgbClr val="000000"/>
              </a:solidFill>
            </a:endParaRPr>
          </a:p>
          <a:p>
            <a:pPr indent="-342900" lvl="3" marL="1828800" rtl="0" algn="l">
              <a:spcBef>
                <a:spcPts val="0"/>
              </a:spcBef>
              <a:spcAft>
                <a:spcPts val="0"/>
              </a:spcAft>
              <a:buClr>
                <a:srgbClr val="000000"/>
              </a:buClr>
              <a:buSzPts val="1800"/>
              <a:buFont typeface="Palatino"/>
              <a:buChar char="●"/>
            </a:pPr>
            <a:r>
              <a:rPr b="1" lang="en" sz="1800">
                <a:solidFill>
                  <a:srgbClr val="000000"/>
                </a:solidFill>
              </a:rPr>
              <a:t>Mate-choice copying </a:t>
            </a:r>
            <a:r>
              <a:rPr lang="en" sz="1800">
                <a:solidFill>
                  <a:srgbClr val="000000"/>
                </a:solidFill>
              </a:rPr>
              <a:t>- social learning; pick males whom other females find attractive, since then our male offspring will also be attractive (guppies)</a:t>
            </a:r>
            <a:endParaRPr sz="1800">
              <a:solidFill>
                <a:srgbClr val="000000"/>
              </a:solidFill>
            </a:endParaRPr>
          </a:p>
          <a:p>
            <a:pPr indent="-342900" lvl="3" marL="1828800" rtl="0" algn="l">
              <a:spcBef>
                <a:spcPts val="0"/>
              </a:spcBef>
              <a:spcAft>
                <a:spcPts val="0"/>
              </a:spcAft>
              <a:buClr>
                <a:srgbClr val="000000"/>
              </a:buClr>
              <a:buSzPts val="1800"/>
              <a:buChar char="●"/>
            </a:pPr>
            <a:r>
              <a:rPr b="1" lang="en" sz="1800">
                <a:solidFill>
                  <a:srgbClr val="000000"/>
                </a:solidFill>
              </a:rPr>
              <a:t>Handicap hypothesis</a:t>
            </a:r>
            <a:r>
              <a:rPr lang="en" sz="1800">
                <a:solidFill>
                  <a:srgbClr val="000000"/>
                </a:solidFill>
              </a:rPr>
              <a:t> - pick males with showy characteristics that may even be harmful, since that means they are able to survive </a:t>
            </a:r>
            <a:r>
              <a:rPr i="1" lang="en" sz="1800">
                <a:solidFill>
                  <a:srgbClr val="000000"/>
                </a:solidFill>
              </a:rPr>
              <a:t>in spite of that handicap</a:t>
            </a:r>
            <a:r>
              <a:rPr lang="en" sz="1800">
                <a:solidFill>
                  <a:srgbClr val="000000"/>
                </a:solidFill>
              </a:rPr>
              <a:t>, meaning they must have good gene</a:t>
            </a:r>
            <a:endParaRPr sz="18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Game Theory</a:t>
            </a:r>
            <a:endParaRPr/>
          </a:p>
        </p:txBody>
      </p:sp>
      <p:pic>
        <p:nvPicPr>
          <p:cNvPr id="157" name="Google Shape;157;p27"/>
          <p:cNvPicPr preferRelativeResize="0"/>
          <p:nvPr/>
        </p:nvPicPr>
        <p:blipFill>
          <a:blip r:embed="rId3">
            <a:alphaModFix/>
          </a:blip>
          <a:stretch>
            <a:fillRect/>
          </a:stretch>
        </p:blipFill>
        <p:spPr>
          <a:xfrm>
            <a:off x="1846513" y="619054"/>
            <a:ext cx="5330075" cy="43760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Altruism</a:t>
            </a:r>
            <a:endParaRPr/>
          </a:p>
        </p:txBody>
      </p:sp>
      <p:sp>
        <p:nvSpPr>
          <p:cNvPr id="163" name="Google Shape;163;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Reduces individual fitness, but raises the fitness of others in the population</a:t>
            </a:r>
            <a:endParaRPr/>
          </a:p>
          <a:p>
            <a:pPr indent="-342900" lvl="0" marL="457200" rtl="0" algn="l">
              <a:spcBef>
                <a:spcPts val="0"/>
              </a:spcBef>
              <a:spcAft>
                <a:spcPts val="0"/>
              </a:spcAft>
              <a:buSzPts val="1800"/>
              <a:buChar char="●"/>
            </a:pPr>
            <a:r>
              <a:rPr lang="en"/>
              <a:t>Belding’s ground squirrels alert others while drawing attention to themselves</a:t>
            </a:r>
            <a:endParaRPr/>
          </a:p>
          <a:p>
            <a:pPr indent="-342900" lvl="0" marL="457200" rtl="0" algn="l">
              <a:spcBef>
                <a:spcPts val="0"/>
              </a:spcBef>
              <a:spcAft>
                <a:spcPts val="0"/>
              </a:spcAft>
              <a:buSzPts val="1800"/>
              <a:buChar char="●"/>
            </a:pPr>
            <a:r>
              <a:rPr lang="en"/>
              <a:t>Hamilton's</a:t>
            </a:r>
            <a:r>
              <a:rPr lang="en"/>
              <a:t> rule= rB&gt;C</a:t>
            </a:r>
            <a:endParaRPr/>
          </a:p>
          <a:p>
            <a:pPr indent="-342900" lvl="0" marL="457200" rtl="0" algn="l">
              <a:spcBef>
                <a:spcPts val="0"/>
              </a:spcBef>
              <a:spcAft>
                <a:spcPts val="0"/>
              </a:spcAft>
              <a:buSzPts val="1800"/>
              <a:buChar char="●"/>
            </a:pPr>
            <a:r>
              <a:rPr lang="en"/>
              <a:t>R is coefficient of relatedness, B is benefit to the altruist, and C is cost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1458450" y="467400"/>
            <a:ext cx="6227100" cy="407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the coefficient of relatedness between first cousins?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Hamilton’s rule example</a:t>
            </a:r>
            <a:endParaRPr/>
          </a:p>
        </p:txBody>
      </p:sp>
      <p:sp>
        <p:nvSpPr>
          <p:cNvPr id="174" name="Google Shape;174;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Joe and his fraternal twin brother are going swimming on a beach. Joe’s brother goes too far into the water and he begins to drown. He has a 100% chance of death if nobody helps him. If Joe helps his brother, Joe has a 40% chance of death while his brother is guaranteed to survive. Is it advantageous for Joe to help his brother? Assume both individuals will have the same number of children in the future if they both survive.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Answer</a:t>
            </a:r>
            <a:endParaRPr/>
          </a:p>
        </p:txBody>
      </p:sp>
      <p:sp>
        <p:nvSpPr>
          <p:cNvPr id="180" name="Google Shape;180;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a:p>
            <a:pPr indent="0" lvl="0" marL="0" rtl="0" algn="l">
              <a:spcBef>
                <a:spcPts val="1600"/>
              </a:spcBef>
              <a:spcAft>
                <a:spcPts val="0"/>
              </a:spcAft>
              <a:buNone/>
            </a:pPr>
            <a:r>
              <a:rPr lang="en"/>
              <a:t>rb&gt;c</a:t>
            </a:r>
            <a:endParaRPr/>
          </a:p>
          <a:p>
            <a:pPr indent="0" lvl="0" marL="0" rtl="0" algn="l">
              <a:spcBef>
                <a:spcPts val="1600"/>
              </a:spcBef>
              <a:spcAft>
                <a:spcPts val="1600"/>
              </a:spcAft>
              <a:buNone/>
            </a:pPr>
            <a:r>
              <a:rPr lang="en"/>
              <a:t>.5(x)&gt;(x*.4)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Tinbergen’s 4 questions</a:t>
            </a:r>
            <a:endParaRPr/>
          </a:p>
        </p:txBody>
      </p:sp>
      <p:pic>
        <p:nvPicPr>
          <p:cNvPr id="74" name="Google Shape;74;p14"/>
          <p:cNvPicPr preferRelativeResize="0"/>
          <p:nvPr/>
        </p:nvPicPr>
        <p:blipFill>
          <a:blip r:embed="rId3">
            <a:alphaModFix/>
          </a:blip>
          <a:stretch>
            <a:fillRect/>
          </a:stretch>
        </p:blipFill>
        <p:spPr>
          <a:xfrm>
            <a:off x="110575" y="691450"/>
            <a:ext cx="4799875" cy="4452050"/>
          </a:xfrm>
          <a:prstGeom prst="rect">
            <a:avLst/>
          </a:prstGeom>
          <a:noFill/>
          <a:ln>
            <a:noFill/>
          </a:ln>
        </p:spPr>
      </p:pic>
      <p:sp>
        <p:nvSpPr>
          <p:cNvPr id="75" name="Google Shape;75;p14"/>
          <p:cNvSpPr txBox="1"/>
          <p:nvPr/>
        </p:nvSpPr>
        <p:spPr>
          <a:xfrm>
            <a:off x="5543825" y="1116050"/>
            <a:ext cx="2414100" cy="127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800"/>
              <a:t>Proximate</a:t>
            </a:r>
            <a:r>
              <a:rPr lang="en" sz="1800"/>
              <a:t> = how it works currently</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i="1" lang="en" sz="1800"/>
              <a:t>Ultimate</a:t>
            </a:r>
            <a:r>
              <a:rPr lang="en" sz="1800"/>
              <a:t> = why it developed from an evolutionary viewpoint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Fixed Action Patterns</a:t>
            </a:r>
            <a:endParaRPr/>
          </a:p>
        </p:txBody>
      </p:sp>
      <p:sp>
        <p:nvSpPr>
          <p:cNvPr id="81" name="Google Shape;81;p15"/>
          <p:cNvSpPr txBox="1"/>
          <p:nvPr>
            <p:ph idx="1" type="body"/>
          </p:nvPr>
        </p:nvSpPr>
        <p:spPr>
          <a:xfrm>
            <a:off x="678125" y="2210200"/>
            <a:ext cx="37983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Triggered by a sign stimulus</a:t>
            </a:r>
            <a:endParaRPr/>
          </a:p>
          <a:p>
            <a:pPr indent="-342900" lvl="0" marL="457200" rtl="0" algn="l">
              <a:spcBef>
                <a:spcPts val="0"/>
              </a:spcBef>
              <a:spcAft>
                <a:spcPts val="0"/>
              </a:spcAft>
              <a:buSzPts val="1800"/>
              <a:buChar char="●"/>
            </a:pPr>
            <a:r>
              <a:rPr lang="en"/>
              <a:t>A sign stimulus is some cue that causes an action to be completed</a:t>
            </a:r>
            <a:endParaRPr/>
          </a:p>
          <a:p>
            <a:pPr indent="-342900" lvl="0" marL="457200" rtl="0" algn="l">
              <a:spcBef>
                <a:spcPts val="0"/>
              </a:spcBef>
              <a:spcAft>
                <a:spcPts val="0"/>
              </a:spcAft>
              <a:buSzPts val="1800"/>
              <a:buChar char="●"/>
            </a:pPr>
            <a:r>
              <a:rPr lang="en"/>
              <a:t>A supernormal stimulus leads to a larger response</a:t>
            </a:r>
            <a:endParaRPr/>
          </a:p>
        </p:txBody>
      </p:sp>
      <p:pic>
        <p:nvPicPr>
          <p:cNvPr id="82" name="Google Shape;82;p15"/>
          <p:cNvPicPr preferRelativeResize="0"/>
          <p:nvPr/>
        </p:nvPicPr>
        <p:blipFill>
          <a:blip r:embed="rId3">
            <a:alphaModFix/>
          </a:blip>
          <a:stretch>
            <a:fillRect/>
          </a:stretch>
        </p:blipFill>
        <p:spPr>
          <a:xfrm>
            <a:off x="5684950" y="1709225"/>
            <a:ext cx="2636825" cy="321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Migration and Behavioral rhythms</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Various species use different environmental cues to guide migration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Circadian rhythms represent daily cycles while circannual rhythms are yearly cycles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Waggle Dance</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Bees identify food nearby, they move in a circle(round dance)</a:t>
            </a:r>
            <a:endParaRPr/>
          </a:p>
          <a:p>
            <a:pPr indent="-342900" lvl="0" marL="457200" rtl="0" algn="l">
              <a:spcBef>
                <a:spcPts val="0"/>
              </a:spcBef>
              <a:spcAft>
                <a:spcPts val="0"/>
              </a:spcAft>
              <a:buSzPts val="1800"/>
              <a:buChar char="●"/>
            </a:pPr>
            <a:r>
              <a:rPr lang="en"/>
              <a:t>If not, they perform a waggle dance.</a:t>
            </a:r>
            <a:endParaRPr/>
          </a:p>
        </p:txBody>
      </p:sp>
      <p:pic>
        <p:nvPicPr>
          <p:cNvPr descr="Image result for round and waggle dance diagram" id="95" name="Google Shape;95;p17"/>
          <p:cNvPicPr preferRelativeResize="0"/>
          <p:nvPr/>
        </p:nvPicPr>
        <p:blipFill rotWithShape="1">
          <a:blip r:embed="rId3">
            <a:alphaModFix/>
          </a:blip>
          <a:srcRect b="17037" l="0" r="3818" t="29080"/>
          <a:stretch/>
        </p:blipFill>
        <p:spPr>
          <a:xfrm>
            <a:off x="2122338" y="2571750"/>
            <a:ext cx="4921215" cy="205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and Evidence of Learning</a:t>
            </a:r>
            <a:endParaRPr/>
          </a:p>
        </p:txBody>
      </p:sp>
      <p:sp>
        <p:nvSpPr>
          <p:cNvPr id="101" name="Google Shape;101;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Palatino"/>
              <a:buChar char="●"/>
            </a:pPr>
            <a:r>
              <a:rPr b="1" lang="en">
                <a:solidFill>
                  <a:srgbClr val="666666"/>
                </a:solidFill>
              </a:rPr>
              <a:t>Learning</a:t>
            </a:r>
            <a:r>
              <a:rPr lang="en">
                <a:solidFill>
                  <a:srgbClr val="666666"/>
                </a:solidFill>
              </a:rPr>
              <a:t> - the modification of </a:t>
            </a:r>
            <a:r>
              <a:rPr lang="en">
                <a:solidFill>
                  <a:srgbClr val="666666"/>
                </a:solidFill>
              </a:rPr>
              <a:t>behavior</a:t>
            </a:r>
            <a:r>
              <a:rPr lang="en">
                <a:solidFill>
                  <a:srgbClr val="666666"/>
                </a:solidFill>
              </a:rPr>
              <a:t> as a result of specific experiences</a:t>
            </a:r>
            <a:endParaRPr>
              <a:solidFill>
                <a:srgbClr val="666666"/>
              </a:solidFill>
            </a:endParaRPr>
          </a:p>
          <a:p>
            <a:pPr indent="-342900" lvl="0" marL="457200" rtl="0" algn="l">
              <a:spcBef>
                <a:spcPts val="0"/>
              </a:spcBef>
              <a:spcAft>
                <a:spcPts val="0"/>
              </a:spcAft>
              <a:buClr>
                <a:srgbClr val="666666"/>
              </a:buClr>
              <a:buSzPts val="1800"/>
              <a:buChar char="●"/>
            </a:pPr>
            <a:r>
              <a:rPr b="1" lang="en">
                <a:solidFill>
                  <a:srgbClr val="666666"/>
                </a:solidFill>
              </a:rPr>
              <a:t>Cross fostering study</a:t>
            </a:r>
            <a:r>
              <a:rPr lang="en">
                <a:solidFill>
                  <a:srgbClr val="666666"/>
                </a:solidFill>
              </a:rPr>
              <a:t> - Raising the </a:t>
            </a:r>
            <a:r>
              <a:rPr lang="en">
                <a:solidFill>
                  <a:srgbClr val="666666"/>
                </a:solidFill>
              </a:rPr>
              <a:t>young</a:t>
            </a:r>
            <a:r>
              <a:rPr lang="en">
                <a:solidFill>
                  <a:srgbClr val="666666"/>
                </a:solidFill>
              </a:rPr>
              <a:t> of one species under the care of another species</a:t>
            </a:r>
            <a:endParaRPr>
              <a:solidFill>
                <a:srgbClr val="666666"/>
              </a:solidFill>
            </a:endParaRPr>
          </a:p>
          <a:p>
            <a:pPr indent="-342900" lvl="0" marL="457200" rtl="0" algn="l">
              <a:spcBef>
                <a:spcPts val="0"/>
              </a:spcBef>
              <a:spcAft>
                <a:spcPts val="0"/>
              </a:spcAft>
              <a:buClr>
                <a:srgbClr val="666666"/>
              </a:buClr>
              <a:buSzPts val="1800"/>
              <a:buChar char="●"/>
            </a:pPr>
            <a:r>
              <a:rPr b="1" lang="en">
                <a:solidFill>
                  <a:srgbClr val="666666"/>
                </a:solidFill>
              </a:rPr>
              <a:t>Twin study</a:t>
            </a:r>
            <a:r>
              <a:rPr lang="en">
                <a:solidFill>
                  <a:srgbClr val="666666"/>
                </a:solidFill>
              </a:rPr>
              <a:t>- Comparing identical twins raised in different conditions, measure the effect of nature vs nurture</a:t>
            </a:r>
            <a:endParaRPr>
              <a:solidFill>
                <a:srgbClr val="666666"/>
              </a:solidFill>
            </a:endParaRPr>
          </a:p>
          <a:p>
            <a:pPr indent="0" lvl="0" marL="457200" rtl="0" algn="l">
              <a:spcBef>
                <a:spcPts val="0"/>
              </a:spcBef>
              <a:spcAft>
                <a:spcPts val="0"/>
              </a:spcAft>
              <a:buNone/>
            </a:pPr>
            <a:r>
              <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Imprinting</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Imprinting is the formation of a long lasting response towards a certain object</a:t>
            </a:r>
            <a:endParaRPr/>
          </a:p>
          <a:p>
            <a:pPr indent="-342900" lvl="0" marL="457200" rtl="0" algn="l">
              <a:spcBef>
                <a:spcPts val="0"/>
              </a:spcBef>
              <a:spcAft>
                <a:spcPts val="0"/>
              </a:spcAft>
              <a:buSzPts val="1800"/>
              <a:buChar char="●"/>
            </a:pPr>
            <a:r>
              <a:rPr lang="en"/>
              <a:t>It has a sensitive period, which is a period of time where an imprint must be formed</a:t>
            </a:r>
            <a:endParaRPr/>
          </a:p>
          <a:p>
            <a:pPr indent="-342900" lvl="0" marL="457200" rtl="0" algn="l">
              <a:spcBef>
                <a:spcPts val="0"/>
              </a:spcBef>
              <a:spcAft>
                <a:spcPts val="0"/>
              </a:spcAft>
              <a:buSzPts val="1800"/>
              <a:buChar char="●"/>
            </a:pPr>
            <a:r>
              <a:rPr lang="en"/>
              <a:t>The stimulus to imprint on is provided by the outside world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Spatial Learning and Cognitive Maps</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formation of memories that utilize geographic features</a:t>
            </a:r>
            <a:endParaRPr>
              <a:solidFill>
                <a:srgbClr val="000000"/>
              </a:solidFill>
            </a:endParaRPr>
          </a:p>
          <a:p>
            <a:pPr indent="0" lvl="0" marL="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 cognitive map is a mental representation of relationships between objects in an animal’s surroundings</a:t>
            </a:r>
            <a:endParaRPr>
              <a:solidFill>
                <a:srgbClr val="000000"/>
              </a:solidFill>
            </a:endParaRPr>
          </a:p>
        </p:txBody>
      </p:sp>
      <p:pic>
        <p:nvPicPr>
          <p:cNvPr id="114" name="Google Shape;114;p20"/>
          <p:cNvPicPr preferRelativeResize="0"/>
          <p:nvPr/>
        </p:nvPicPr>
        <p:blipFill>
          <a:blip r:embed="rId3">
            <a:alphaModFix/>
          </a:blip>
          <a:stretch>
            <a:fillRect/>
          </a:stretch>
        </p:blipFill>
        <p:spPr>
          <a:xfrm>
            <a:off x="6744772" y="3167350"/>
            <a:ext cx="2437900" cy="182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Associative Learning</a:t>
            </a:r>
            <a:endParaRPr/>
          </a:p>
        </p:txBody>
      </p:sp>
      <p:sp>
        <p:nvSpPr>
          <p:cNvPr id="120" name="Google Shape;120;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of one environmental feature with another</a:t>
            </a:r>
            <a:endParaRPr/>
          </a:p>
          <a:p>
            <a:pPr indent="0" lvl="0" marL="0" rtl="0" algn="l">
              <a:spcBef>
                <a:spcPts val="1600"/>
              </a:spcBef>
              <a:spcAft>
                <a:spcPts val="0"/>
              </a:spcAft>
              <a:buNone/>
            </a:pPr>
            <a:r>
              <a:rPr b="1" lang="en"/>
              <a:t>Classical Conditioning</a:t>
            </a:r>
            <a:r>
              <a:rPr lang="en"/>
              <a:t> is the association of an arbitrary stimulus with another stimulus</a:t>
            </a:r>
            <a:endParaRPr/>
          </a:p>
          <a:p>
            <a:pPr indent="0" lvl="0" marL="0" rtl="0" algn="l">
              <a:spcBef>
                <a:spcPts val="1600"/>
              </a:spcBef>
              <a:spcAft>
                <a:spcPts val="1600"/>
              </a:spcAft>
              <a:buNone/>
            </a:pPr>
            <a:r>
              <a:rPr b="1" lang="en"/>
              <a:t>Operant Conditioning</a:t>
            </a:r>
            <a:r>
              <a:rPr lang="en"/>
              <a:t> is trial-and-error conditioning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