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layfair Displ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ature.com/articles/cr2007115#Sec6"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bc.org/content/293/27/10500.full.pdf"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bc.org/content/293/27/10512.ful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jbc.org/content/293/27/10524.ful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3783044/"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3683898/"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00f1a897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00f1a897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00f1a897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00f1a897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https://www.nature.com/articles/cr2007115#Sec6</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00f1a897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0f1a897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00f1a897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0f1a897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00f1a897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0f1a897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00f1a8976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00f1a8976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https://www.jbc.org/content/293/27/10500.full.pdf</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00f1a897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00f1a897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https://www.jbc.org/content/293/27/10512.full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00f1a897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00f1a897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00f1a8976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00f1a8976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50">
                <a:highlight>
                  <a:srgbClr val="FFFFFF"/>
                </a:highlight>
              </a:rPr>
              <a:t>X family: Pol β has no BRCT domain, not involved → terminal deoxynucleotidyltransferase in V(D)J recombination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00f1a897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00f1a897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https://www.jbc.org/content/293/27/10524.full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00f1a8976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00f1a8976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00f1a8976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00f1a8976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0f1a897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0f1a897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800f1a8976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00f1a8976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00f1a897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00f1a897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800f1a897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00f1a897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https://www.ncbi.nlm.nih.gov/pmc/articles/PMC3783044/</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800f1a897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00f1a897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highlight>
                  <a:srgbClr val="FFFCF0"/>
                </a:highlight>
                <a:latin typeface="Times New Roman"/>
                <a:ea typeface="Times New Roman"/>
                <a:cs typeface="Times New Roman"/>
                <a:sym typeface="Times New Roman"/>
              </a:rPr>
              <a:t>Model for the core NER reaction. (</a:t>
            </a:r>
            <a:r>
              <a:rPr i="1" lang="en">
                <a:solidFill>
                  <a:srgbClr val="666666"/>
                </a:solidFill>
                <a:highlight>
                  <a:srgbClr val="FFFCF0"/>
                </a:highlight>
                <a:latin typeface="Times New Roman"/>
                <a:ea typeface="Times New Roman"/>
                <a:cs typeface="Times New Roman"/>
                <a:sym typeface="Times New Roman"/>
              </a:rPr>
              <a:t>A</a:t>
            </a:r>
            <a:r>
              <a:rPr lang="en">
                <a:solidFill>
                  <a:srgbClr val="666666"/>
                </a:solidFill>
                <a:highlight>
                  <a:srgbClr val="FFFCF0"/>
                </a:highlight>
                <a:latin typeface="Times New Roman"/>
                <a:ea typeface="Times New Roman"/>
                <a:cs typeface="Times New Roman"/>
                <a:sym typeface="Times New Roman"/>
              </a:rPr>
              <a:t>) Bulky DNA lesions that destabilize duplex DNA are induced by a number of damaging agents. (</a:t>
            </a:r>
            <a:r>
              <a:rPr i="1" lang="en">
                <a:solidFill>
                  <a:srgbClr val="666666"/>
                </a:solidFill>
                <a:highlight>
                  <a:srgbClr val="FFFCF0"/>
                </a:highlight>
                <a:latin typeface="Times New Roman"/>
                <a:ea typeface="Times New Roman"/>
                <a:cs typeface="Times New Roman"/>
                <a:sym typeface="Times New Roman"/>
              </a:rPr>
              <a:t>B</a:t>
            </a:r>
            <a:r>
              <a:rPr lang="en">
                <a:solidFill>
                  <a:srgbClr val="666666"/>
                </a:solidFill>
                <a:highlight>
                  <a:srgbClr val="FFFCF0"/>
                </a:highlight>
                <a:latin typeface="Times New Roman"/>
                <a:ea typeface="Times New Roman"/>
                <a:cs typeface="Times New Roman"/>
                <a:sym typeface="Times New Roman"/>
              </a:rPr>
              <a:t>) In global genome NER, strongly distorting lesions are directly recognized by XPC-RAD23B, which binds the nondamaged strand opposite the lesion. (</a:t>
            </a:r>
            <a:r>
              <a:rPr i="1" lang="en">
                <a:solidFill>
                  <a:srgbClr val="666666"/>
                </a:solidFill>
                <a:highlight>
                  <a:srgbClr val="FFFCF0"/>
                </a:highlight>
                <a:latin typeface="Times New Roman"/>
                <a:ea typeface="Times New Roman"/>
                <a:cs typeface="Times New Roman"/>
                <a:sym typeface="Times New Roman"/>
              </a:rPr>
              <a:t>C</a:t>
            </a:r>
            <a:r>
              <a:rPr lang="en">
                <a:solidFill>
                  <a:srgbClr val="666666"/>
                </a:solidFill>
                <a:highlight>
                  <a:srgbClr val="FFFCF0"/>
                </a:highlight>
                <a:latin typeface="Times New Roman"/>
                <a:ea typeface="Times New Roman"/>
                <a:cs typeface="Times New Roman"/>
                <a:sym typeface="Times New Roman"/>
              </a:rPr>
              <a:t>) TFIIH interacts with XPC-RAD23B and pries the DNA open with its XPB subunit allowing XPD to track along DNA until stalls at the damage and verifies the chemical modification (bulkiness) of the lesion. (</a:t>
            </a:r>
            <a:r>
              <a:rPr i="1" lang="en">
                <a:solidFill>
                  <a:srgbClr val="666666"/>
                </a:solidFill>
                <a:highlight>
                  <a:srgbClr val="FFFCF0"/>
                </a:highlight>
                <a:latin typeface="Times New Roman"/>
                <a:ea typeface="Times New Roman"/>
                <a:cs typeface="Times New Roman"/>
                <a:sym typeface="Times New Roman"/>
              </a:rPr>
              <a:t>D</a:t>
            </a:r>
            <a:r>
              <a:rPr lang="en">
                <a:solidFill>
                  <a:srgbClr val="666666"/>
                </a:solidFill>
                <a:highlight>
                  <a:srgbClr val="FFFCF0"/>
                </a:highlight>
                <a:latin typeface="Times New Roman"/>
                <a:ea typeface="Times New Roman"/>
                <a:cs typeface="Times New Roman"/>
                <a:sym typeface="Times New Roman"/>
              </a:rPr>
              <a:t>) Stalling of XPD at the lesion allows for the formation of the preincision complex by recruitment of XPA, RPA, and XPG. The endonuclease XPG does not make an incision at this point. (</a:t>
            </a:r>
            <a:r>
              <a:rPr i="1" lang="en">
                <a:solidFill>
                  <a:srgbClr val="666666"/>
                </a:solidFill>
                <a:highlight>
                  <a:srgbClr val="FFFCF0"/>
                </a:highlight>
                <a:latin typeface="Times New Roman"/>
                <a:ea typeface="Times New Roman"/>
                <a:cs typeface="Times New Roman"/>
                <a:sym typeface="Times New Roman"/>
              </a:rPr>
              <a:t>E</a:t>
            </a:r>
            <a:r>
              <a:rPr lang="en">
                <a:solidFill>
                  <a:srgbClr val="666666"/>
                </a:solidFill>
                <a:highlight>
                  <a:srgbClr val="FFFCF0"/>
                </a:highlight>
                <a:latin typeface="Times New Roman"/>
                <a:ea typeface="Times New Roman"/>
                <a:cs typeface="Times New Roman"/>
                <a:sym typeface="Times New Roman"/>
              </a:rPr>
              <a:t>) Recruitment of ERCC1-XPF by interaction with XPA to the complex leads to incision 5′ to the lesion. (</a:t>
            </a:r>
            <a:r>
              <a:rPr i="1" lang="en">
                <a:solidFill>
                  <a:srgbClr val="666666"/>
                </a:solidFill>
                <a:highlight>
                  <a:srgbClr val="FFFCF0"/>
                </a:highlight>
                <a:latin typeface="Times New Roman"/>
                <a:ea typeface="Times New Roman"/>
                <a:cs typeface="Times New Roman"/>
                <a:sym typeface="Times New Roman"/>
              </a:rPr>
              <a:t>F</a:t>
            </a:r>
            <a:r>
              <a:rPr lang="en">
                <a:solidFill>
                  <a:srgbClr val="666666"/>
                </a:solidFill>
                <a:highlight>
                  <a:srgbClr val="FFFCF0"/>
                </a:highlight>
                <a:latin typeface="Times New Roman"/>
                <a:ea typeface="Times New Roman"/>
                <a:cs typeface="Times New Roman"/>
                <a:sym typeface="Times New Roman"/>
              </a:rPr>
              <a:t>) Initiation of repair synthesis by Pol δ and Pol κ or Pol ε and associated factors, followed by 3′ incision by XPG. (</a:t>
            </a:r>
            <a:r>
              <a:rPr i="1" lang="en">
                <a:solidFill>
                  <a:srgbClr val="666666"/>
                </a:solidFill>
                <a:highlight>
                  <a:srgbClr val="FFFCF0"/>
                </a:highlight>
                <a:latin typeface="Times New Roman"/>
                <a:ea typeface="Times New Roman"/>
                <a:cs typeface="Times New Roman"/>
                <a:sym typeface="Times New Roman"/>
              </a:rPr>
              <a:t>G</a:t>
            </a:r>
            <a:r>
              <a:rPr lang="en">
                <a:solidFill>
                  <a:srgbClr val="666666"/>
                </a:solidFill>
                <a:highlight>
                  <a:srgbClr val="FFFCF0"/>
                </a:highlight>
                <a:latin typeface="Times New Roman"/>
                <a:ea typeface="Times New Roman"/>
                <a:cs typeface="Times New Roman"/>
                <a:sym typeface="Times New Roman"/>
              </a:rPr>
              <a:t>) Completion of repair synthesis and sealing of the nick by DNA ligase IIIα/XRCC1 or DNA ligase I completes the process.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00f1a897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00f1a897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00f1a897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00f1a897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00f1a897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00f1a897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800f1a897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00f1a897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https://www.ncbi.nlm.nih.gov/pmc/articles/PMC3683898/</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00f1a897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00f1a897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a:off x="733219" y="2235351"/>
            <a:ext cx="385200" cy="0"/>
          </a:xfrm>
          <a:prstGeom prst="straightConnector1">
            <a:avLst/>
          </a:prstGeom>
          <a:noFill/>
          <a:ln cap="flat" cmpd="sng" w="28575">
            <a:solidFill>
              <a:schemeClr val="dk1"/>
            </a:solidFill>
            <a:prstDash val="solid"/>
            <a:round/>
            <a:headEnd len="sm" w="sm" type="none"/>
            <a:tailEnd len="sm" w="sm" type="none"/>
          </a:ln>
        </p:spPr>
      </p:cxnSp>
      <p:sp>
        <p:nvSpPr>
          <p:cNvPr id="13" name="Google Shape;13;p2"/>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lvl1pPr lvl="0">
              <a:spcBef>
                <a:spcPts val="1000"/>
              </a:spcBef>
              <a:spcAft>
                <a:spcPts val="0"/>
              </a:spcAft>
              <a:buSzPts val="4800"/>
              <a:buNone/>
              <a:defRPr sz="4800"/>
            </a:lvl1pPr>
            <a:lvl2pPr lvl="1">
              <a:spcBef>
                <a:spcPts val="1000"/>
              </a:spcBef>
              <a:spcAft>
                <a:spcPts val="0"/>
              </a:spcAft>
              <a:buSzPts val="4800"/>
              <a:buNone/>
              <a:defRPr sz="4800"/>
            </a:lvl2pPr>
            <a:lvl3pPr lvl="2">
              <a:spcBef>
                <a:spcPts val="1000"/>
              </a:spcBef>
              <a:spcAft>
                <a:spcPts val="0"/>
              </a:spcAft>
              <a:buSzPts val="4800"/>
              <a:buNone/>
              <a:defRPr sz="4800"/>
            </a:lvl3pPr>
            <a:lvl4pPr lvl="3">
              <a:spcBef>
                <a:spcPts val="1000"/>
              </a:spcBef>
              <a:spcAft>
                <a:spcPts val="0"/>
              </a:spcAft>
              <a:buSzPts val="4800"/>
              <a:buNone/>
              <a:defRPr sz="4800"/>
            </a:lvl4pPr>
            <a:lvl5pPr lvl="4">
              <a:spcBef>
                <a:spcPts val="1000"/>
              </a:spcBef>
              <a:spcAft>
                <a:spcPts val="0"/>
              </a:spcAft>
              <a:buSzPts val="4800"/>
              <a:buNone/>
              <a:defRPr sz="4800"/>
            </a:lvl5pPr>
            <a:lvl6pPr lvl="5">
              <a:spcBef>
                <a:spcPts val="1000"/>
              </a:spcBef>
              <a:spcAft>
                <a:spcPts val="0"/>
              </a:spcAft>
              <a:buSzPts val="4800"/>
              <a:buNone/>
              <a:defRPr sz="4800"/>
            </a:lvl6pPr>
            <a:lvl7pPr lvl="6">
              <a:spcBef>
                <a:spcPts val="1000"/>
              </a:spcBef>
              <a:spcAft>
                <a:spcPts val="0"/>
              </a:spcAft>
              <a:buSzPts val="4800"/>
              <a:buNone/>
              <a:defRPr sz="4800"/>
            </a:lvl7pPr>
            <a:lvl8pPr lvl="7">
              <a:spcBef>
                <a:spcPts val="1000"/>
              </a:spcBef>
              <a:spcAft>
                <a:spcPts val="0"/>
              </a:spcAft>
              <a:buSzPts val="4800"/>
              <a:buNone/>
              <a:defRPr sz="4800"/>
            </a:lvl8pPr>
            <a:lvl9pPr lvl="8">
              <a:spcBef>
                <a:spcPts val="1000"/>
              </a:spcBef>
              <a:spcAft>
                <a:spcPts val="0"/>
              </a:spcAft>
              <a:buSzPts val="4800"/>
              <a:buNone/>
              <a:defRPr sz="4800"/>
            </a:lvl9pPr>
          </a:lstStyle>
          <a:p/>
        </p:txBody>
      </p:sp>
      <p:sp>
        <p:nvSpPr>
          <p:cNvPr id="14" name="Google Shape;14;p2"/>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1000"/>
              </a:spcBef>
              <a:spcAft>
                <a:spcPts val="0"/>
              </a:spcAft>
              <a:buClr>
                <a:schemeClr val="accent6"/>
              </a:buClr>
              <a:buSzPts val="2400"/>
              <a:buNone/>
              <a:defRPr sz="2400">
                <a:solidFill>
                  <a:schemeClr val="accent6"/>
                </a:solidFill>
              </a:defRPr>
            </a:lvl2pPr>
            <a:lvl3pPr lvl="2">
              <a:lnSpc>
                <a:spcPct val="100000"/>
              </a:lnSpc>
              <a:spcBef>
                <a:spcPts val="1000"/>
              </a:spcBef>
              <a:spcAft>
                <a:spcPts val="0"/>
              </a:spcAft>
              <a:buClr>
                <a:schemeClr val="accent6"/>
              </a:buClr>
              <a:buSzPts val="2400"/>
              <a:buNone/>
              <a:defRPr sz="2400">
                <a:solidFill>
                  <a:schemeClr val="accent6"/>
                </a:solidFill>
              </a:defRPr>
            </a:lvl3pPr>
            <a:lvl4pPr lvl="3">
              <a:lnSpc>
                <a:spcPct val="100000"/>
              </a:lnSpc>
              <a:spcBef>
                <a:spcPts val="1000"/>
              </a:spcBef>
              <a:spcAft>
                <a:spcPts val="0"/>
              </a:spcAft>
              <a:buClr>
                <a:schemeClr val="accent6"/>
              </a:buClr>
              <a:buSzPts val="2400"/>
              <a:buNone/>
              <a:defRPr sz="2400">
                <a:solidFill>
                  <a:schemeClr val="accent6"/>
                </a:solidFill>
              </a:defRPr>
            </a:lvl4pPr>
            <a:lvl5pPr lvl="4">
              <a:lnSpc>
                <a:spcPct val="100000"/>
              </a:lnSpc>
              <a:spcBef>
                <a:spcPts val="1000"/>
              </a:spcBef>
              <a:spcAft>
                <a:spcPts val="0"/>
              </a:spcAft>
              <a:buClr>
                <a:schemeClr val="accent6"/>
              </a:buClr>
              <a:buSzPts val="2400"/>
              <a:buNone/>
              <a:defRPr sz="2400">
                <a:solidFill>
                  <a:schemeClr val="accent6"/>
                </a:solidFill>
              </a:defRPr>
            </a:lvl5pPr>
            <a:lvl6pPr lvl="5">
              <a:lnSpc>
                <a:spcPct val="100000"/>
              </a:lnSpc>
              <a:spcBef>
                <a:spcPts val="1000"/>
              </a:spcBef>
              <a:spcAft>
                <a:spcPts val="0"/>
              </a:spcAft>
              <a:buClr>
                <a:schemeClr val="accent6"/>
              </a:buClr>
              <a:buSzPts val="2400"/>
              <a:buNone/>
              <a:defRPr sz="2400">
                <a:solidFill>
                  <a:schemeClr val="accent6"/>
                </a:solidFill>
              </a:defRPr>
            </a:lvl6pPr>
            <a:lvl7pPr lvl="6">
              <a:lnSpc>
                <a:spcPct val="100000"/>
              </a:lnSpc>
              <a:spcBef>
                <a:spcPts val="1000"/>
              </a:spcBef>
              <a:spcAft>
                <a:spcPts val="0"/>
              </a:spcAft>
              <a:buClr>
                <a:schemeClr val="accent6"/>
              </a:buClr>
              <a:buSzPts val="2400"/>
              <a:buNone/>
              <a:defRPr sz="2400">
                <a:solidFill>
                  <a:schemeClr val="accent6"/>
                </a:solidFill>
              </a:defRPr>
            </a:lvl7pPr>
            <a:lvl8pPr lvl="7">
              <a:lnSpc>
                <a:spcPct val="100000"/>
              </a:lnSpc>
              <a:spcBef>
                <a:spcPts val="1000"/>
              </a:spcBef>
              <a:spcAft>
                <a:spcPts val="0"/>
              </a:spcAft>
              <a:buClr>
                <a:schemeClr val="accent6"/>
              </a:buClr>
              <a:buSzPts val="2400"/>
              <a:buNone/>
              <a:defRPr sz="2400">
                <a:solidFill>
                  <a:schemeClr val="accent6"/>
                </a:solidFill>
              </a:defRPr>
            </a:lvl8pPr>
            <a:lvl9pPr lvl="8">
              <a:lnSpc>
                <a:spcPct val="100000"/>
              </a:lnSpc>
              <a:spcBef>
                <a:spcPts val="1000"/>
              </a:spcBef>
              <a:spcAft>
                <a:spcPts val="0"/>
              </a:spcAft>
              <a:buClr>
                <a:schemeClr val="accent6"/>
              </a:buClr>
              <a:buSzPts val="2400"/>
              <a:buNone/>
              <a:defRPr sz="2400">
                <a:solidFill>
                  <a:schemeClr val="accent6"/>
                </a:solidFill>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hasCustomPrompt="1" type="title"/>
          </p:nvPr>
        </p:nvSpPr>
        <p:spPr>
          <a:xfrm>
            <a:off x="586725" y="1353788"/>
            <a:ext cx="79707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p:nvPr>
            <p:ph idx="1" type="body"/>
          </p:nvPr>
        </p:nvSpPr>
        <p:spPr>
          <a:xfrm>
            <a:off x="586725" y="2968388"/>
            <a:ext cx="79707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2" name="Shape 62"/>
        <p:cNvGrpSpPr/>
        <p:nvPr/>
      </p:nvGrpSpPr>
      <p:grpSpPr>
        <a:xfrm>
          <a:off x="0" y="0"/>
          <a:ext cx="0" cy="0"/>
          <a:chOff x="0" y="0"/>
          <a:chExt cx="0" cy="0"/>
        </a:xfrm>
      </p:grpSpPr>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title"/>
          </p:nvPr>
        </p:nvSpPr>
        <p:spPr>
          <a:xfrm>
            <a:off x="509550" y="1921350"/>
            <a:ext cx="8124900" cy="130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4"/>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4" name="Google Shape;24;p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6" name="Google Shape;2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cap="flat" cmpd="sng" w="28575">
            <a:solidFill>
              <a:schemeClr val="dk1"/>
            </a:solidFill>
            <a:prstDash val="solid"/>
            <a:round/>
            <a:headEnd len="sm" w="sm" type="none"/>
            <a:tailEnd len="sm" w="sm" type="none"/>
          </a:ln>
        </p:spPr>
      </p:cxnSp>
      <p:sp>
        <p:nvSpPr>
          <p:cNvPr id="29" name="Google Shape;29;p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5"/>
          <p:cNvSpPr txBox="1"/>
          <p:nvPr>
            <p:ph idx="1" type="body"/>
          </p:nvPr>
        </p:nvSpPr>
        <p:spPr>
          <a:xfrm>
            <a:off x="3117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417950"/>
            <a:ext cx="3999900" cy="3150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cap="flat" cmpd="sng" w="28575">
            <a:solidFill>
              <a:schemeClr val="dk1"/>
            </a:solidFill>
            <a:prstDash val="solid"/>
            <a:round/>
            <a:headEnd len="sm" w="sm" type="none"/>
            <a:tailEnd len="sm" w="sm" type="none"/>
          </a:ln>
        </p:spPr>
      </p:cxnSp>
      <p:sp>
        <p:nvSpPr>
          <p:cNvPr id="38" name="Google Shape;3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 name="Google Shape;39;p7"/>
          <p:cNvSpPr txBox="1"/>
          <p:nvPr>
            <p:ph idx="1" type="body"/>
          </p:nvPr>
        </p:nvSpPr>
        <p:spPr>
          <a:xfrm>
            <a:off x="311700" y="1640350"/>
            <a:ext cx="2808000" cy="29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p:nvPr/>
        </p:nvSpPr>
        <p:spPr>
          <a:xfrm>
            <a:off x="586721" y="5076900"/>
            <a:ext cx="7970700" cy="6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lue-go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725"/>
            <a:ext cx="8520600" cy="645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417800"/>
            <a:ext cx="8520600" cy="3150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ctrTitle"/>
          </p:nvPr>
        </p:nvSpPr>
        <p:spPr>
          <a:xfrm>
            <a:off x="630600" y="136800"/>
            <a:ext cx="7893000" cy="18537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DNA Repair</a:t>
            </a:r>
            <a:endParaRPr/>
          </a:p>
        </p:txBody>
      </p:sp>
      <p:sp>
        <p:nvSpPr>
          <p:cNvPr id="69" name="Google Shape;69;p13"/>
          <p:cNvSpPr txBox="1"/>
          <p:nvPr>
            <p:ph idx="1" type="subTitle"/>
          </p:nvPr>
        </p:nvSpPr>
        <p:spPr>
          <a:xfrm>
            <a:off x="630600" y="3228375"/>
            <a:ext cx="7893000" cy="1274100"/>
          </a:xfrm>
          <a:prstGeom prst="rect">
            <a:avLst/>
          </a:prstGeom>
        </p:spPr>
        <p:txBody>
          <a:bodyPr anchorCtr="0" anchor="b" bIns="91425" lIns="91425" spcFirstLastPara="1" rIns="91425" wrap="square" tIns="91425">
            <a:noAutofit/>
          </a:bodyPr>
          <a:lstStyle/>
          <a:p>
            <a:pPr indent="0" lvl="0" marL="0" rtl="0" algn="l">
              <a:spcBef>
                <a:spcPts val="1000"/>
              </a:spcBef>
              <a:spcAft>
                <a:spcPts val="0"/>
              </a:spcAft>
              <a:buNone/>
            </a:pPr>
            <a:r>
              <a:rPr lang="en"/>
              <a:t>Adele Peng 5.4.2020</a:t>
            </a:r>
            <a:endParaRPr/>
          </a:p>
          <a:p>
            <a:pPr indent="0" lvl="0" marL="0" rtl="0" algn="l">
              <a:spcBef>
                <a:spcPts val="1000"/>
              </a:spcBef>
              <a:spcAft>
                <a:spcPts val="0"/>
              </a:spcAft>
              <a:buNone/>
            </a:pPr>
            <a:r>
              <a:t/>
            </a:r>
            <a:endParaRPr/>
          </a:p>
        </p:txBody>
      </p:sp>
      <p:sp>
        <p:nvSpPr>
          <p:cNvPr id="70" name="Google Shape;70;p13"/>
          <p:cNvSpPr txBox="1"/>
          <p:nvPr/>
        </p:nvSpPr>
        <p:spPr>
          <a:xfrm>
            <a:off x="708375" y="2618775"/>
            <a:ext cx="6390900" cy="3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a:t>
            </a:r>
            <a:r>
              <a:rPr i="1" lang="en">
                <a:solidFill>
                  <a:schemeClr val="dk1"/>
                </a:solidFill>
                <a:latin typeface="Lato"/>
                <a:ea typeface="Lato"/>
                <a:cs typeface="Lato"/>
                <a:sym typeface="Lato"/>
              </a:rPr>
              <a:t>All pathways describe eukaryotes (or vertebrates/humans) unless otherwise noted</a:t>
            </a:r>
            <a:endParaRPr i="1">
              <a:solidFill>
                <a:schemeClr val="dk1"/>
              </a:solidFill>
              <a:latin typeface="Lato"/>
              <a:ea typeface="Lato"/>
              <a:cs typeface="Lato"/>
              <a:sym typeface="Lato"/>
            </a:endParaRPr>
          </a:p>
          <a:p>
            <a:pPr indent="0" lvl="0" marL="0" rtl="0" algn="l">
              <a:spcBef>
                <a:spcPts val="0"/>
              </a:spcBef>
              <a:spcAft>
                <a:spcPts val="0"/>
              </a:spcAft>
              <a:buNone/>
            </a:pPr>
            <a:r>
              <a:rPr i="1" lang="en">
                <a:solidFill>
                  <a:schemeClr val="dk1"/>
                </a:solidFill>
                <a:latin typeface="Lato"/>
                <a:ea typeface="Lato"/>
                <a:cs typeface="Lato"/>
                <a:sym typeface="Lato"/>
              </a:rPr>
              <a:t>DNA repair pathways mentioned not comprehensive!!</a:t>
            </a:r>
            <a:endParaRPr i="1">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82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 mechanisms</a:t>
            </a:r>
            <a:endParaRPr/>
          </a:p>
        </p:txBody>
      </p:sp>
      <p:sp>
        <p:nvSpPr>
          <p:cNvPr id="128" name="Google Shape;128;p22"/>
          <p:cNvSpPr txBox="1"/>
          <p:nvPr>
            <p:ph idx="1" type="body"/>
          </p:nvPr>
        </p:nvSpPr>
        <p:spPr>
          <a:xfrm>
            <a:off x="0" y="636725"/>
            <a:ext cx="9144000" cy="393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DNA glycosylases can be monofunctional (produce AP site only), bifunctional (β-lyase, β-elimination cleavage; β,δ-lyase activity, β/δ-elimination) → uracil glycosylases mono only</a:t>
            </a:r>
            <a:endParaRPr sz="1400"/>
          </a:p>
          <a:p>
            <a:pPr indent="-317500" lvl="1" marL="914400" rtl="0" algn="l">
              <a:spcBef>
                <a:spcPts val="0"/>
              </a:spcBef>
              <a:spcAft>
                <a:spcPts val="0"/>
              </a:spcAft>
              <a:buSzPts val="1400"/>
              <a:buChar char="○"/>
            </a:pPr>
            <a:r>
              <a:rPr lang="en"/>
              <a:t>May perform base flipping to expose major groove bases into minor groove</a:t>
            </a:r>
            <a:endParaRPr/>
          </a:p>
          <a:p>
            <a:pPr indent="-317500" lvl="1" marL="914400" rtl="0" algn="l">
              <a:spcBef>
                <a:spcPts val="0"/>
              </a:spcBef>
              <a:spcAft>
                <a:spcPts val="0"/>
              </a:spcAft>
              <a:buSzPts val="1400"/>
              <a:buChar char="○"/>
            </a:pPr>
            <a:r>
              <a:rPr lang="en"/>
              <a:t>Mono: APE1 cleaves 5′ of abasic site, generating 3′OH and 5′deoxyribose phosphate (5′dRP) ends, Pol β inserts nt, dRPase removes 5’dRP to produce 5’phosphate for ligation</a:t>
            </a:r>
            <a:endParaRPr/>
          </a:p>
          <a:p>
            <a:pPr indent="-317500" lvl="1" marL="914400" rtl="0" algn="l">
              <a:spcBef>
                <a:spcPts val="0"/>
              </a:spcBef>
              <a:spcAft>
                <a:spcPts val="0"/>
              </a:spcAft>
              <a:buSzPts val="1400"/>
              <a:buChar char="○"/>
            </a:pPr>
            <a:r>
              <a:rPr lang="en"/>
              <a:t>Β</a:t>
            </a:r>
            <a:r>
              <a:rPr lang="en"/>
              <a:t>-lyase: unsaturated hydroxyaldehyde linked to 3′ end (3′dRP) and phosphate at 5′; APE1 replaces 3’dRP with OH</a:t>
            </a:r>
            <a:endParaRPr/>
          </a:p>
          <a:p>
            <a:pPr indent="-317500" lvl="1" marL="914400" rtl="0" algn="l">
              <a:spcBef>
                <a:spcPts val="0"/>
              </a:spcBef>
              <a:spcAft>
                <a:spcPts val="0"/>
              </a:spcAft>
              <a:buSzPts val="1400"/>
              <a:buChar char="○"/>
            </a:pPr>
            <a:r>
              <a:rPr lang="en"/>
              <a:t>Β,δ-lyase: cleaves both sides of AP site,  releasing trans-4-hydroxy-2,4-pentadienal, generating 3’/5’ phosphates removed by polynucleotide kinase/phosphatase (5′kinase /3′phosphatase)</a:t>
            </a:r>
            <a:endParaRPr/>
          </a:p>
          <a:p>
            <a:pPr indent="-317500" lvl="0" marL="457200" rtl="0" algn="l">
              <a:spcBef>
                <a:spcPts val="0"/>
              </a:spcBef>
              <a:spcAft>
                <a:spcPts val="0"/>
              </a:spcAft>
              <a:buSzPts val="1400"/>
              <a:buChar char="●"/>
            </a:pPr>
            <a:r>
              <a:rPr lang="en" sz="1400"/>
              <a:t>Short patch BER: 1 nt removed (more common); long patch: 2-10 nt removed (initiated by glycosylases expressed in S phase)</a:t>
            </a:r>
            <a:endParaRPr sz="1400"/>
          </a:p>
          <a:p>
            <a:pPr indent="-317500" lvl="1" marL="914400" rtl="0" algn="l">
              <a:spcBef>
                <a:spcPts val="0"/>
              </a:spcBef>
              <a:spcAft>
                <a:spcPts val="0"/>
              </a:spcAft>
              <a:buSzPts val="1400"/>
              <a:buChar char="○"/>
            </a:pPr>
            <a:r>
              <a:rPr lang="en"/>
              <a:t>Short: efficient in both proliferating/nonproliferating cells, involve DNA glycosylase, APE1, DNA polymerase β (Pol β), DNA ligase I or III (LIG1/3), sometimes PARP or XRCC1</a:t>
            </a:r>
            <a:endParaRPr/>
          </a:p>
          <a:p>
            <a:pPr indent="-317500" lvl="1" marL="914400" rtl="0" algn="l">
              <a:spcBef>
                <a:spcPts val="0"/>
              </a:spcBef>
              <a:spcAft>
                <a:spcPts val="0"/>
              </a:spcAft>
              <a:buSzPts val="1400"/>
              <a:buChar char="○"/>
            </a:pPr>
            <a:r>
              <a:rPr lang="en"/>
              <a:t>Long: mainly in proliferating, involves pol δ/ε (Pol β in nonproliferating), PCNA, FEN1, LIG1; HMGB1 interacts FEN1/APE1 to regulate BER</a:t>
            </a:r>
            <a:endParaRPr/>
          </a:p>
          <a:p>
            <a:pPr indent="-317500" lvl="0" marL="457200" rtl="0" algn="l">
              <a:spcBef>
                <a:spcPts val="0"/>
              </a:spcBef>
              <a:spcAft>
                <a:spcPts val="0"/>
              </a:spcAft>
              <a:buSzPts val="1400"/>
              <a:buChar char="●"/>
            </a:pPr>
            <a:r>
              <a:rPr lang="en" sz="1400"/>
              <a:t>Pol β main gap-filling; also X family Pol λ recruited to oxidative damage</a:t>
            </a:r>
            <a:endParaRPr sz="1400"/>
          </a:p>
          <a:p>
            <a:pPr indent="-317500" lvl="0" marL="457200" rtl="0" algn="l">
              <a:spcBef>
                <a:spcPts val="0"/>
              </a:spcBef>
              <a:spcAft>
                <a:spcPts val="0"/>
              </a:spcAft>
              <a:buSzPts val="1400"/>
              <a:buChar char="●"/>
            </a:pPr>
            <a:r>
              <a:rPr lang="en" sz="1400"/>
              <a:t>Lig3 main mitochondrial ligase (stabilized by XRCC1); Lig1 (long patch, main repair for short patch,  interacts PCNA)/Lig4 nuclear</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Mismatch repair</a:t>
            </a:r>
            <a:endParaRPr/>
          </a:p>
        </p:txBody>
      </p:sp>
      <p:sp>
        <p:nvSpPr>
          <p:cNvPr id="134" name="Google Shape;134;p23"/>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Repairs base-base mismatches and insertion/deletion mispairs</a:t>
            </a:r>
            <a:endParaRPr/>
          </a:p>
          <a:p>
            <a:pPr indent="-342900" lvl="0" marL="457200" rtl="0" algn="l">
              <a:spcBef>
                <a:spcPts val="0"/>
              </a:spcBef>
              <a:spcAft>
                <a:spcPts val="0"/>
              </a:spcAft>
              <a:buSzPts val="1800"/>
              <a:buChar char="●"/>
            </a:pPr>
            <a:r>
              <a:rPr lang="en"/>
              <a:t>Defects cause hereditary non-polyposis colorectal cancer, resistance to certain chemotherapeutic agents, and abnormalities in meiosis and sterility</a:t>
            </a:r>
            <a:endParaRPr/>
          </a:p>
          <a:p>
            <a:pPr indent="-342900" lvl="0" marL="457200" rtl="0" algn="l">
              <a:spcBef>
                <a:spcPts val="0"/>
              </a:spcBef>
              <a:spcAft>
                <a:spcPts val="0"/>
              </a:spcAft>
              <a:buSzPts val="1800"/>
              <a:buChar char="●"/>
            </a:pPr>
            <a:r>
              <a:rPr lang="en"/>
              <a:t>Key takeaways:</a:t>
            </a:r>
            <a:endParaRPr/>
          </a:p>
          <a:p>
            <a:pPr indent="-317500" lvl="1" marL="914400" rtl="0" algn="l">
              <a:spcBef>
                <a:spcPts val="0"/>
              </a:spcBef>
              <a:spcAft>
                <a:spcPts val="0"/>
              </a:spcAft>
              <a:buSzPts val="1400"/>
              <a:buChar char="○"/>
            </a:pPr>
            <a:r>
              <a:rPr lang="en"/>
              <a:t>MMR directs recognition via strand specific nick (in </a:t>
            </a:r>
            <a:r>
              <a:rPr i="1" lang="en"/>
              <a:t>E. coli</a:t>
            </a:r>
            <a:r>
              <a:rPr lang="en"/>
              <a:t>, occurs by hemimethylation of a dGATC sequence)</a:t>
            </a:r>
            <a:endParaRPr/>
          </a:p>
          <a:p>
            <a:pPr indent="-317500" lvl="1" marL="914400" rtl="0" algn="l">
              <a:spcBef>
                <a:spcPts val="0"/>
              </a:spcBef>
              <a:spcAft>
                <a:spcPts val="0"/>
              </a:spcAft>
              <a:buSzPts val="1400"/>
              <a:buChar char="○"/>
            </a:pPr>
            <a:r>
              <a:rPr lang="en"/>
              <a:t>MMR is bidirectional</a:t>
            </a:r>
            <a:endParaRPr/>
          </a:p>
          <a:p>
            <a:pPr indent="-317500" lvl="1" marL="914400" rtl="0" algn="l">
              <a:spcBef>
                <a:spcPts val="0"/>
              </a:spcBef>
              <a:spcAft>
                <a:spcPts val="0"/>
              </a:spcAft>
              <a:buSzPts val="1400"/>
              <a:buChar char="○"/>
            </a:pPr>
            <a:r>
              <a:rPr lang="en"/>
              <a:t>MMR highly conserved between </a:t>
            </a:r>
            <a:r>
              <a:rPr i="1" lang="en"/>
              <a:t>E. coli</a:t>
            </a:r>
            <a:r>
              <a:rPr lang="en"/>
              <a:t> and humans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82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Mismatch repair mechanisms</a:t>
            </a:r>
            <a:endParaRPr/>
          </a:p>
        </p:txBody>
      </p:sp>
      <p:sp>
        <p:nvSpPr>
          <p:cNvPr id="140" name="Google Shape;140;p24"/>
          <p:cNvSpPr txBox="1"/>
          <p:nvPr>
            <p:ph idx="1" type="body"/>
          </p:nvPr>
        </p:nvSpPr>
        <p:spPr>
          <a:xfrm>
            <a:off x="-100" y="636725"/>
            <a:ext cx="9144000" cy="3932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Mismatch recognition: </a:t>
            </a:r>
            <a:endParaRPr sz="1400"/>
          </a:p>
          <a:p>
            <a:pPr indent="-317500" lvl="1" marL="914400" rtl="0" algn="l">
              <a:spcBef>
                <a:spcPts val="0"/>
              </a:spcBef>
              <a:spcAft>
                <a:spcPts val="0"/>
              </a:spcAft>
              <a:buSzPts val="1400"/>
              <a:buChar char="○"/>
            </a:pPr>
            <a:r>
              <a:rPr lang="en"/>
              <a:t>hMSH2 heterodimerizes with hMSH6 or hMSH3 to form hMutSα  (base/base mismatches/1-2 bp indels) or hMutSβ (large indels) ATPases</a:t>
            </a:r>
            <a:endParaRPr/>
          </a:p>
          <a:p>
            <a:pPr indent="-317500" lvl="1" marL="914400" rtl="0" algn="l">
              <a:spcBef>
                <a:spcPts val="0"/>
              </a:spcBef>
              <a:spcAft>
                <a:spcPts val="0"/>
              </a:spcAft>
              <a:buSzPts val="1400"/>
              <a:buChar char="○"/>
            </a:pPr>
            <a:r>
              <a:rPr lang="en"/>
              <a:t>hMLH1 heterodimerizes with hPMS2, hPMS1, or hMLH3 to form hMutLα (ATPase, PCNA/replication factor C (RFC)-dependent endonuclease activity involved in EXO1 nuclease 3’ nick activity), hMutLβ, or hMutLγ</a:t>
            </a:r>
            <a:endParaRPr/>
          </a:p>
          <a:p>
            <a:pPr indent="-317500" lvl="0" marL="457200" rtl="0" algn="l">
              <a:spcBef>
                <a:spcPts val="0"/>
              </a:spcBef>
              <a:spcAft>
                <a:spcPts val="0"/>
              </a:spcAft>
              <a:buSzPts val="1400"/>
              <a:buChar char="●"/>
            </a:pPr>
            <a:r>
              <a:rPr lang="en" sz="1400"/>
              <a:t>PCNA interacts MSH2, MLH1, MSH6, MSH3</a:t>
            </a:r>
            <a:endParaRPr sz="1400"/>
          </a:p>
          <a:p>
            <a:pPr indent="-317500" lvl="1" marL="914400" rtl="0" algn="l">
              <a:spcBef>
                <a:spcPts val="0"/>
              </a:spcBef>
              <a:spcAft>
                <a:spcPts val="0"/>
              </a:spcAft>
              <a:buSzPts val="1400"/>
              <a:buChar char="○"/>
            </a:pPr>
            <a:r>
              <a:rPr lang="en"/>
              <a:t>localize MutSα and MutSβ to mispairs in newly replicated DNA, required in 3’ but not 5’ nick directed MMR</a:t>
            </a:r>
            <a:endParaRPr/>
          </a:p>
          <a:p>
            <a:pPr indent="-317500" lvl="0" marL="457200" rtl="0" algn="l">
              <a:spcBef>
                <a:spcPts val="0"/>
              </a:spcBef>
              <a:spcAft>
                <a:spcPts val="0"/>
              </a:spcAft>
              <a:buSzPts val="1400"/>
              <a:buChar char="●"/>
            </a:pPr>
            <a:r>
              <a:rPr lang="en" sz="1400"/>
              <a:t>EXO1: 3′ nick-directed repair</a:t>
            </a:r>
            <a:endParaRPr sz="1400"/>
          </a:p>
          <a:p>
            <a:pPr indent="-317500" lvl="1" marL="914400" rtl="0" algn="l">
              <a:spcBef>
                <a:spcPts val="0"/>
              </a:spcBef>
              <a:spcAft>
                <a:spcPts val="0"/>
              </a:spcAft>
              <a:buSzPts val="1400"/>
              <a:buChar char="○"/>
            </a:pPr>
            <a:r>
              <a:rPr lang="en"/>
              <a:t>Recognition of 3’ nick, MutLα endonuclease makes PCNA/RFC-dependent incision 5’ to mismatch</a:t>
            </a:r>
            <a:endParaRPr/>
          </a:p>
          <a:p>
            <a:pPr indent="-317500" lvl="0" marL="457200" rtl="0" algn="l">
              <a:spcBef>
                <a:spcPts val="0"/>
              </a:spcBef>
              <a:spcAft>
                <a:spcPts val="0"/>
              </a:spcAft>
              <a:buSzPts val="1400"/>
              <a:buChar char="●"/>
            </a:pPr>
            <a:r>
              <a:rPr lang="en" sz="1400"/>
              <a:t>RPA binds to nicked heteroduplex DNA before MutSα and MutLα, stimulates mismatch-provoked excision, protects the ssDNA gapped region generated during excision, and facilitates DNA resynthesis (unphosphorylated promots excision, phosphorylated promotes DNA synthesis after pol delta)</a:t>
            </a:r>
            <a:endParaRPr sz="1400"/>
          </a:p>
          <a:p>
            <a:pPr indent="-317500" lvl="0" marL="457200" rtl="0" algn="l">
              <a:spcBef>
                <a:spcPts val="0"/>
              </a:spcBef>
              <a:spcAft>
                <a:spcPts val="0"/>
              </a:spcAft>
              <a:buSzPts val="1400"/>
              <a:buChar char="●"/>
            </a:pPr>
            <a:r>
              <a:rPr lang="en" sz="1400"/>
              <a:t>HMGB1 is a mismatch-binding protein and has a DNA-unwinding activity, can interact MSH2 and MSH6</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265500" y="1084625"/>
            <a:ext cx="4045200" cy="30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MMR mechanisms are not well characterized</a:t>
            </a:r>
            <a:endParaRPr/>
          </a:p>
        </p:txBody>
      </p:sp>
      <p:pic>
        <p:nvPicPr>
          <p:cNvPr id="146" name="Google Shape;146;p25"/>
          <p:cNvPicPr preferRelativeResize="0"/>
          <p:nvPr/>
        </p:nvPicPr>
        <p:blipFill>
          <a:blip r:embed="rId3">
            <a:alphaModFix/>
          </a:blip>
          <a:stretch>
            <a:fillRect/>
          </a:stretch>
        </p:blipFill>
        <p:spPr>
          <a:xfrm>
            <a:off x="4663275" y="1047750"/>
            <a:ext cx="4333875" cy="304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MMR roles in drug resistance, apoptosis</a:t>
            </a:r>
            <a:endParaRPr/>
          </a:p>
        </p:txBody>
      </p:sp>
      <p:sp>
        <p:nvSpPr>
          <p:cNvPr id="152" name="Google Shape;152;p26"/>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MMR deficient cells become resistant to alkylating agents</a:t>
            </a:r>
            <a:endParaRPr/>
          </a:p>
          <a:p>
            <a:pPr indent="-342900" lvl="0" marL="457200" rtl="0" algn="l">
              <a:spcBef>
                <a:spcPts val="0"/>
              </a:spcBef>
              <a:spcAft>
                <a:spcPts val="0"/>
              </a:spcAft>
              <a:buSzPts val="1800"/>
              <a:buChar char="●"/>
            </a:pPr>
            <a:r>
              <a:rPr lang="en"/>
              <a:t>Methotrexate resistance: </a:t>
            </a:r>
            <a:endParaRPr/>
          </a:p>
          <a:p>
            <a:pPr indent="-317500" lvl="1" marL="914400" rtl="0" algn="l">
              <a:spcBef>
                <a:spcPts val="0"/>
              </a:spcBef>
              <a:spcAft>
                <a:spcPts val="0"/>
              </a:spcAft>
              <a:buSzPts val="1400"/>
              <a:buChar char="○"/>
            </a:pPr>
            <a:r>
              <a:rPr lang="en"/>
              <a:t>Co-amplification of region encoding both </a:t>
            </a:r>
            <a:r>
              <a:rPr lang="en"/>
              <a:t>dihydrofolate reductase (MTX target) + hMSH3</a:t>
            </a:r>
            <a:endParaRPr/>
          </a:p>
          <a:p>
            <a:pPr indent="-317500" lvl="1" marL="914400" rtl="0" algn="l">
              <a:spcBef>
                <a:spcPts val="0"/>
              </a:spcBef>
              <a:spcAft>
                <a:spcPts val="0"/>
              </a:spcAft>
              <a:buSzPts val="1400"/>
              <a:buChar char="○"/>
            </a:pPr>
            <a:r>
              <a:rPr lang="en"/>
              <a:t>hMSH3 overexpression causes all hMSH2 to form hMutSβ instead of hMutSα, and the unused hMSH6 from the hMutSα unit is degraded, causing hypermutability</a:t>
            </a:r>
            <a:endParaRPr/>
          </a:p>
          <a:p>
            <a:pPr indent="-342900" lvl="0" marL="457200" rtl="0" algn="l">
              <a:spcBef>
                <a:spcPts val="0"/>
              </a:spcBef>
              <a:spcAft>
                <a:spcPts val="0"/>
              </a:spcAft>
              <a:buSzPts val="1800"/>
              <a:buChar char="●"/>
            </a:pPr>
            <a:r>
              <a:rPr lang="en"/>
              <a:t>hMutSα- and hMutLα-deficient cells are defective in cell cycle arrest in response to multiple types of DNA damaging agents</a:t>
            </a:r>
            <a:endParaRPr/>
          </a:p>
          <a:p>
            <a:pPr indent="-317500" lvl="1" marL="914400" rtl="0" algn="l">
              <a:spcBef>
                <a:spcPts val="0"/>
              </a:spcBef>
              <a:spcAft>
                <a:spcPts val="0"/>
              </a:spcAft>
              <a:buSzPts val="1400"/>
              <a:buChar char="○"/>
            </a:pPr>
            <a:r>
              <a:rPr lang="en"/>
              <a:t>hMutSα and hMutLα interact physically with ATM, ATR-ARTIP, c-Abl, and p73 in cells treated with DNA damaging agents/drugs (in their absence, p53 and p73 are not phosphorylated in response to DNA damage)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265500" y="1084625"/>
            <a:ext cx="4045200" cy="1707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Overview of Double strand break repair</a:t>
            </a:r>
            <a:endParaRPr/>
          </a:p>
        </p:txBody>
      </p:sp>
      <p:sp>
        <p:nvSpPr>
          <p:cNvPr id="158" name="Google Shape;158;p27"/>
          <p:cNvSpPr txBox="1"/>
          <p:nvPr>
            <p:ph idx="1" type="subTitle"/>
          </p:nvPr>
        </p:nvSpPr>
        <p:spPr>
          <a:xfrm>
            <a:off x="265500" y="2845200"/>
            <a:ext cx="4045200" cy="14217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a:t>nonhomologous DNA end joining (NHEJ)</a:t>
            </a:r>
            <a:endParaRPr/>
          </a:p>
          <a:p>
            <a:pPr indent="-361950" lvl="0" marL="457200" rtl="0" algn="l">
              <a:spcBef>
                <a:spcPts val="0"/>
              </a:spcBef>
              <a:spcAft>
                <a:spcPts val="0"/>
              </a:spcAft>
              <a:buSzPts val="2100"/>
              <a:buChar char="●"/>
            </a:pPr>
            <a:r>
              <a:rPr lang="en"/>
              <a:t>alternate end joining (a-EJ)</a:t>
            </a:r>
            <a:endParaRPr/>
          </a:p>
          <a:p>
            <a:pPr indent="-361950" lvl="0" marL="457200" rtl="0" algn="l">
              <a:spcBef>
                <a:spcPts val="0"/>
              </a:spcBef>
              <a:spcAft>
                <a:spcPts val="0"/>
              </a:spcAft>
              <a:buSzPts val="2100"/>
              <a:buChar char="●"/>
            </a:pPr>
            <a:r>
              <a:rPr lang="en"/>
              <a:t> homologous recombination (HR)</a:t>
            </a:r>
            <a:endParaRPr/>
          </a:p>
          <a:p>
            <a:pPr indent="-361950" lvl="0" marL="457200" rtl="0" algn="l">
              <a:spcBef>
                <a:spcPts val="0"/>
              </a:spcBef>
              <a:spcAft>
                <a:spcPts val="0"/>
              </a:spcAft>
              <a:buSzPts val="2100"/>
              <a:buChar char="●"/>
            </a:pPr>
            <a:r>
              <a:rPr lang="en"/>
              <a:t>single-strand annealing (SSA)</a:t>
            </a:r>
            <a:endParaRPr/>
          </a:p>
        </p:txBody>
      </p:sp>
      <p:sp>
        <p:nvSpPr>
          <p:cNvPr id="159" name="Google Shape;159;p2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Initial resection step that generates ssDNAs</a:t>
            </a:r>
            <a:endParaRPr/>
          </a:p>
          <a:p>
            <a:pPr indent="-342900" lvl="0" marL="457200" rtl="0" algn="l">
              <a:spcBef>
                <a:spcPts val="0"/>
              </a:spcBef>
              <a:spcAft>
                <a:spcPts val="0"/>
              </a:spcAft>
              <a:buSzPts val="1800"/>
              <a:buChar char="●"/>
            </a:pPr>
            <a:r>
              <a:rPr lang="en"/>
              <a:t>HR + NHEJ most common</a:t>
            </a:r>
            <a:endParaRPr/>
          </a:p>
          <a:p>
            <a:pPr indent="-342900" lvl="0" marL="457200" rtl="0" algn="l">
              <a:spcBef>
                <a:spcPts val="0"/>
              </a:spcBef>
              <a:spcAft>
                <a:spcPts val="0"/>
              </a:spcAft>
              <a:buSzPts val="1800"/>
              <a:buChar char="●"/>
            </a:pPr>
            <a:r>
              <a:rPr lang="en"/>
              <a:t>NHEJ, aEJ, SSA all mutagenic (NHEJ least mutagenic)</a:t>
            </a:r>
            <a:endParaRPr/>
          </a:p>
          <a:p>
            <a:pPr indent="-342900" lvl="0" marL="457200" rtl="0" algn="l">
              <a:spcBef>
                <a:spcPts val="0"/>
              </a:spcBef>
              <a:spcAft>
                <a:spcPts val="0"/>
              </a:spcAft>
              <a:buSzPts val="1800"/>
              <a:buChar char="●"/>
            </a:pPr>
            <a:r>
              <a:rPr lang="en"/>
              <a:t>aEJ/SSA require long 3’-ssDNA tails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Non-homologous end joining</a:t>
            </a:r>
            <a:endParaRPr/>
          </a:p>
        </p:txBody>
      </p:sp>
      <p:sp>
        <p:nvSpPr>
          <p:cNvPr id="165" name="Google Shape;165;p28"/>
          <p:cNvSpPr txBox="1"/>
          <p:nvPr>
            <p:ph idx="1" type="body"/>
          </p:nvPr>
        </p:nvSpPr>
        <p:spPr>
          <a:xfrm>
            <a:off x="311700" y="1201175"/>
            <a:ext cx="4369800" cy="336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Main DSB repair pathway outside of S and G</a:t>
            </a:r>
            <a:r>
              <a:rPr baseline="-25000" lang="en"/>
              <a:t>2</a:t>
            </a:r>
            <a:r>
              <a:rPr lang="en"/>
              <a:t> phases, S/</a:t>
            </a:r>
            <a:r>
              <a:rPr lang="en"/>
              <a:t>G</a:t>
            </a:r>
            <a:r>
              <a:rPr baseline="-25000" lang="en"/>
              <a:t>2</a:t>
            </a:r>
            <a:r>
              <a:rPr lang="en"/>
              <a:t> phase lesions distal from replication fork</a:t>
            </a:r>
            <a:endParaRPr/>
          </a:p>
          <a:p>
            <a:pPr indent="-342900" lvl="0" marL="457200" rtl="0" algn="l">
              <a:spcBef>
                <a:spcPts val="0"/>
              </a:spcBef>
              <a:spcAft>
                <a:spcPts val="0"/>
              </a:spcAft>
              <a:buSzPts val="1800"/>
              <a:buChar char="●"/>
            </a:pPr>
            <a:r>
              <a:rPr lang="en"/>
              <a:t>Pathway commitment not complete until ligation</a:t>
            </a:r>
            <a:endParaRPr/>
          </a:p>
          <a:p>
            <a:pPr indent="-342900" lvl="0" marL="457200" rtl="0" algn="l">
              <a:spcBef>
                <a:spcPts val="0"/>
              </a:spcBef>
              <a:spcAft>
                <a:spcPts val="0"/>
              </a:spcAft>
              <a:buSzPts val="1800"/>
              <a:buChar char="●"/>
            </a:pPr>
            <a:r>
              <a:rPr lang="en"/>
              <a:t>Amount of end resection specifies HR repair pathway; Ku prevents long end resections</a:t>
            </a:r>
            <a:endParaRPr/>
          </a:p>
          <a:p>
            <a:pPr indent="-342900" lvl="0" marL="457200" rtl="0" algn="l">
              <a:spcBef>
                <a:spcPts val="0"/>
              </a:spcBef>
              <a:spcAft>
                <a:spcPts val="0"/>
              </a:spcAft>
              <a:buSzPts val="1800"/>
              <a:buChar char="●"/>
            </a:pPr>
            <a:r>
              <a:rPr lang="en"/>
              <a:t>Repairs blunt end DSBs from ionizing radiation/chemo/ROS</a:t>
            </a:r>
            <a:endParaRPr/>
          </a:p>
          <a:p>
            <a:pPr indent="-342900" lvl="0" marL="457200" rtl="0" algn="l">
              <a:spcBef>
                <a:spcPts val="0"/>
              </a:spcBef>
              <a:spcAft>
                <a:spcPts val="0"/>
              </a:spcAft>
              <a:buSzPts val="1800"/>
              <a:buChar char="●"/>
            </a:pPr>
            <a:r>
              <a:rPr lang="en"/>
              <a:t>Repair in lymphocyte recombination + CRISPRko</a:t>
            </a:r>
            <a:endParaRPr/>
          </a:p>
        </p:txBody>
      </p:sp>
      <p:pic>
        <p:nvPicPr>
          <p:cNvPr id="166" name="Google Shape;166;p28"/>
          <p:cNvPicPr preferRelativeResize="0"/>
          <p:nvPr/>
        </p:nvPicPr>
        <p:blipFill>
          <a:blip r:embed="rId3">
            <a:alphaModFix/>
          </a:blip>
          <a:stretch>
            <a:fillRect/>
          </a:stretch>
        </p:blipFill>
        <p:spPr>
          <a:xfrm>
            <a:off x="4801850" y="1417788"/>
            <a:ext cx="4191000" cy="2905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265500" y="1084625"/>
            <a:ext cx="4045200" cy="271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NHEJ is an iterative process</a:t>
            </a:r>
            <a:endParaRPr/>
          </a:p>
        </p:txBody>
      </p:sp>
      <p:pic>
        <p:nvPicPr>
          <p:cNvPr id="172" name="Google Shape;172;p29"/>
          <p:cNvPicPr preferRelativeResize="0"/>
          <p:nvPr/>
        </p:nvPicPr>
        <p:blipFill>
          <a:blip r:embed="rId3">
            <a:alphaModFix/>
          </a:blip>
          <a:stretch>
            <a:fillRect/>
          </a:stretch>
        </p:blipFill>
        <p:spPr>
          <a:xfrm>
            <a:off x="3834525" y="515663"/>
            <a:ext cx="5142850" cy="385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827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NHEJ mechanisms</a:t>
            </a:r>
            <a:endParaRPr/>
          </a:p>
        </p:txBody>
      </p:sp>
      <p:sp>
        <p:nvSpPr>
          <p:cNvPr id="178" name="Google Shape;178;p30"/>
          <p:cNvSpPr txBox="1"/>
          <p:nvPr>
            <p:ph idx="1" type="body"/>
          </p:nvPr>
        </p:nvSpPr>
        <p:spPr>
          <a:xfrm>
            <a:off x="0" y="415800"/>
            <a:ext cx="9144000" cy="472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DNA-PKcs + Artemis nuclease recruited to Ku-bound ends, DNA-PKcs autophosphorylated, activate Artemis (metallo-β-lactamase/β-CASP domains) by phosphorylation, recognizes ss-dsDNA boundaries; Artemis has 5’/3’ DNA-PKcs dependent endonuclease activity, DNA-PKcs independent 5’ exonuclease activity (possibly activation by Lig4?), Artemis cleaves overhangs (at 3’ overhangs/hairpins, forms 4-nt 3′ overhangs)</a:t>
            </a:r>
            <a:endParaRPr sz="1400"/>
          </a:p>
          <a:p>
            <a:pPr indent="-317500" lvl="0" marL="457200" rtl="0" algn="l">
              <a:spcBef>
                <a:spcPts val="0"/>
              </a:spcBef>
              <a:spcAft>
                <a:spcPts val="0"/>
              </a:spcAft>
              <a:buSzPts val="1400"/>
              <a:buChar char="●"/>
            </a:pPr>
            <a:r>
              <a:rPr lang="en" sz="1400"/>
              <a:t>MRN complex (consisting of MRE11, RAD50, NBS1) creates  3′-terminated ssDNA overhangs through C-terminal-binding protein interacting protein (CtIP), regulates BLM/DNA2-induced end resection</a:t>
            </a:r>
            <a:endParaRPr sz="1400"/>
          </a:p>
          <a:p>
            <a:pPr indent="-317500" lvl="0" marL="457200" rtl="0" algn="l">
              <a:spcBef>
                <a:spcPts val="0"/>
              </a:spcBef>
              <a:spcAft>
                <a:spcPts val="0"/>
              </a:spcAft>
              <a:buSzPts val="1400"/>
              <a:buChar char="●"/>
            </a:pPr>
            <a:r>
              <a:rPr lang="en" sz="1400"/>
              <a:t>Pol X family, μ (template independent, promotes ligation of incompatible 3′ overhangs)/λ (fills in gaps) has N-terminal BRCA1 C terminus (BRCT) domain that binds Ku, incorporates either dNTPs/rNTPs in template-dependent or -independent manner</a:t>
            </a:r>
            <a:endParaRPr sz="1400"/>
          </a:p>
          <a:p>
            <a:pPr indent="-317500" lvl="0" marL="457200" rtl="0" algn="l">
              <a:spcBef>
                <a:spcPts val="0"/>
              </a:spcBef>
              <a:spcAft>
                <a:spcPts val="0"/>
              </a:spcAft>
              <a:buSzPts val="1400"/>
              <a:buChar char="●"/>
            </a:pPr>
            <a:r>
              <a:rPr lang="en" sz="1400"/>
              <a:t>Lig4 interacts X-ray repair cross-complementing 4 (XRCC4) enzyme; XRCC4 N terminus interacts XRCC4-like factor N terminus (XLF, anneals incompatible 3’ overhangs); interacts Ku to stabilize ends; Paxx is other protein that promotes annealing of 5’ overhangs</a:t>
            </a:r>
            <a:endParaRPr sz="1400"/>
          </a:p>
          <a:p>
            <a:pPr indent="-317500" lvl="1" marL="914400" rtl="0" algn="l">
              <a:spcBef>
                <a:spcPts val="0"/>
              </a:spcBef>
              <a:spcAft>
                <a:spcPts val="0"/>
              </a:spcAft>
              <a:buSzPts val="1400"/>
              <a:buChar char="○"/>
            </a:pPr>
            <a:r>
              <a:rPr lang="en"/>
              <a:t>tyrosyl DNA phosphodiesterase 1 (TDP1) removes 3’PG adducts, PNK/aprataxin recruited to unrepaired ends</a:t>
            </a:r>
            <a:endParaRPr/>
          </a:p>
          <a:p>
            <a:pPr indent="-317500" lvl="1" marL="914400" rtl="0" algn="l">
              <a:spcBef>
                <a:spcPts val="0"/>
              </a:spcBef>
              <a:spcAft>
                <a:spcPts val="0"/>
              </a:spcAft>
              <a:buSzPts val="1400"/>
              <a:buChar char="○"/>
            </a:pPr>
            <a:r>
              <a:rPr lang="en"/>
              <a:t>Without TDP1, Artemis removes adducted strands</a:t>
            </a:r>
            <a:endParaRPr/>
          </a:p>
          <a:p>
            <a:pPr indent="-317500" lvl="0" marL="457200" rtl="0" algn="l">
              <a:spcBef>
                <a:spcPts val="0"/>
              </a:spcBef>
              <a:spcAft>
                <a:spcPts val="0"/>
              </a:spcAft>
              <a:buSzPts val="1400"/>
              <a:buChar char="●"/>
            </a:pPr>
            <a:r>
              <a:rPr lang="en" sz="1400"/>
              <a:t>Ligation improved by microhomology</a:t>
            </a:r>
            <a:endParaRPr sz="1400"/>
          </a:p>
          <a:p>
            <a:pPr indent="-317500" lvl="1" marL="914400" rtl="0" algn="l">
              <a:spcBef>
                <a:spcPts val="0"/>
              </a:spcBef>
              <a:spcAft>
                <a:spcPts val="0"/>
              </a:spcAft>
              <a:buSzPts val="1400"/>
              <a:buChar char="○"/>
            </a:pPr>
            <a:r>
              <a:rPr lang="en" sz="1400"/>
              <a:t>XRCC4·Lig4 can ligate while immediately reversed by Artemis·DNA-PKcs</a:t>
            </a:r>
            <a:endParaRPr sz="1400"/>
          </a:p>
          <a:p>
            <a:pPr indent="-317500" lvl="1" marL="914400" rtl="0" algn="l">
              <a:spcBef>
                <a:spcPts val="0"/>
              </a:spcBef>
              <a:spcAft>
                <a:spcPts val="0"/>
              </a:spcAft>
              <a:buSzPts val="1400"/>
              <a:buChar char="○"/>
            </a:pPr>
            <a:r>
              <a:rPr lang="en"/>
              <a:t>Ku needed for ligation of ends with no homology (C terminus of Lig4 has 2 BRCT domains to bind Ku, binds XRCC4 homodimer)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Homologous Recombination</a:t>
            </a:r>
            <a:endParaRPr/>
          </a:p>
        </p:txBody>
      </p:sp>
      <p:sp>
        <p:nvSpPr>
          <p:cNvPr id="184" name="Google Shape;184;p31"/>
          <p:cNvSpPr txBox="1"/>
          <p:nvPr>
            <p:ph idx="1" type="body"/>
          </p:nvPr>
        </p:nvSpPr>
        <p:spPr>
          <a:xfrm>
            <a:off x="311700" y="1417800"/>
            <a:ext cx="48933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Repairs double stranded DNA breaks and DNA damage affecting both strands, interstrand crosslinks, involved in meiotic recombination</a:t>
            </a:r>
            <a:endParaRPr/>
          </a:p>
          <a:p>
            <a:pPr indent="-342900" lvl="0" marL="457200" rtl="0" algn="l">
              <a:spcBef>
                <a:spcPts val="0"/>
              </a:spcBef>
              <a:spcAft>
                <a:spcPts val="0"/>
              </a:spcAft>
              <a:buSzPts val="1800"/>
              <a:buChar char="●"/>
            </a:pPr>
            <a:r>
              <a:rPr lang="en"/>
              <a:t>DSB is resected 5′ to 3′ on one strand of the DSB ends producing terminal 3′-OH single-stranded DNA (ssDNA) tails</a:t>
            </a:r>
            <a:endParaRPr/>
          </a:p>
          <a:p>
            <a:pPr indent="-342900" lvl="0" marL="457200" rtl="0" algn="l">
              <a:spcBef>
                <a:spcPts val="0"/>
              </a:spcBef>
              <a:spcAft>
                <a:spcPts val="0"/>
              </a:spcAft>
              <a:buSzPts val="1800"/>
              <a:buChar char="●"/>
            </a:pPr>
            <a:r>
              <a:rPr lang="en"/>
              <a:t>HR preferred with sister chromosome to preserve heterozygosity</a:t>
            </a:r>
            <a:endParaRPr/>
          </a:p>
        </p:txBody>
      </p:sp>
      <p:pic>
        <p:nvPicPr>
          <p:cNvPr id="185" name="Google Shape;185;p31"/>
          <p:cNvPicPr preferRelativeResize="0"/>
          <p:nvPr/>
        </p:nvPicPr>
        <p:blipFill>
          <a:blip r:embed="rId3">
            <a:alphaModFix/>
          </a:blip>
          <a:stretch>
            <a:fillRect/>
          </a:stretch>
        </p:blipFill>
        <p:spPr>
          <a:xfrm>
            <a:off x="5511375" y="1017725"/>
            <a:ext cx="319572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4"/>
          <p:cNvSpPr txBox="1"/>
          <p:nvPr>
            <p:ph type="title"/>
          </p:nvPr>
        </p:nvSpPr>
        <p:spPr>
          <a:xfrm>
            <a:off x="265500" y="1084625"/>
            <a:ext cx="4045200" cy="234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Main Takeaways</a:t>
            </a:r>
            <a:endParaRPr/>
          </a:p>
        </p:txBody>
      </p:sp>
      <p:sp>
        <p:nvSpPr>
          <p:cNvPr id="76" name="Google Shape;76;p1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SzPts val="2000"/>
              <a:buChar char="●"/>
            </a:pPr>
            <a:r>
              <a:rPr lang="en" sz="2000"/>
              <a:t>Polymerases are unsung heroes of DNA repair</a:t>
            </a:r>
            <a:endParaRPr sz="2000"/>
          </a:p>
          <a:p>
            <a:pPr indent="-355600" lvl="0" marL="457200" rtl="0" algn="l">
              <a:spcBef>
                <a:spcPts val="0"/>
              </a:spcBef>
              <a:spcAft>
                <a:spcPts val="0"/>
              </a:spcAft>
              <a:buSzPts val="2000"/>
              <a:buChar char="●"/>
            </a:pPr>
            <a:r>
              <a:rPr lang="en" sz="2000"/>
              <a:t>DNA repair is a complex and universal process</a:t>
            </a:r>
            <a:endParaRPr sz="2000"/>
          </a:p>
          <a:p>
            <a:pPr indent="-355600" lvl="0" marL="457200" rtl="0" algn="l">
              <a:spcBef>
                <a:spcPts val="0"/>
              </a:spcBef>
              <a:spcAft>
                <a:spcPts val="0"/>
              </a:spcAft>
              <a:buSzPts val="2000"/>
              <a:buChar char="●"/>
            </a:pPr>
            <a:r>
              <a:rPr lang="en" sz="2000"/>
              <a:t>Proteins can be shared by multiple pathways and are often redundant in function</a:t>
            </a:r>
            <a:endParaRPr sz="2000"/>
          </a:p>
          <a:p>
            <a:pPr indent="-355600" lvl="0" marL="457200" rtl="0" algn="l">
              <a:spcBef>
                <a:spcPts val="0"/>
              </a:spcBef>
              <a:spcAft>
                <a:spcPts val="0"/>
              </a:spcAft>
              <a:buSzPts val="2000"/>
              <a:buChar char="●"/>
            </a:pPr>
            <a:r>
              <a:rPr lang="en" sz="2000"/>
              <a:t>DNA synthesis &amp; repair is not as smooth as Campbell depicts and can often be blocked by many factors</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HR mechanisms</a:t>
            </a:r>
            <a:endParaRPr/>
          </a:p>
        </p:txBody>
      </p:sp>
      <p:sp>
        <p:nvSpPr>
          <p:cNvPr id="191" name="Google Shape;191;p32"/>
          <p:cNvSpPr txBox="1"/>
          <p:nvPr/>
        </p:nvSpPr>
        <p:spPr>
          <a:xfrm>
            <a:off x="0" y="985575"/>
            <a:ext cx="6127500" cy="398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DSB resection needs Fun30 chromatin–remodeling factor, initiated by nuclease Mre11-Rad50-Xrs2/Sae2, completed by 5′–3′ exonuclease Exo1, Sgs1–Top3–Rmi1 complex/Dna2 nuclease</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Rad51 filament displaces RPA (mediated by BRCA2–DSS1 complex/Rad52) active Rad51-ATP filaments elongate, stabilized by SWI5–MEI5 heterodimer; Ca allows Rad51 to bind ssDNA, Rad51-ssDNA stabilized by Rad54</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Rad51 searches DNA duplex for matches with ssDNA through base flipping (BRCA1–BARD1 possibly involved)</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When homology found, synaptic complex forms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3’ of invading strand pairs with donor to form primer–template junction, forming heteroduplex DNA/D-loop formation in process, Rad54 promotes D-loop formation (invades linear donor DNA)</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Supercoiling affects unwinding of donor for HR, may be mediated by Sgs1–Top3–Rmi1 complex (3′–5′ DNA helicase, type 1A topoisomerase + cofactor)</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Pol δ, PCNA, RFC1-5 extend invading strand, causing supercoils; supercoils relieved by helicases/topoisomerases/possibly 5’ peeling of D-loop</a:t>
            </a:r>
            <a:endParaRPr>
              <a:solidFill>
                <a:schemeClr val="dk1"/>
              </a:solidFill>
              <a:latin typeface="Lato"/>
              <a:ea typeface="Lato"/>
              <a:cs typeface="Lato"/>
              <a:sym typeface="Lato"/>
            </a:endParaRPr>
          </a:p>
        </p:txBody>
      </p:sp>
      <p:pic>
        <p:nvPicPr>
          <p:cNvPr id="192" name="Google Shape;192;p32"/>
          <p:cNvPicPr preferRelativeResize="0"/>
          <p:nvPr/>
        </p:nvPicPr>
        <p:blipFill>
          <a:blip r:embed="rId3">
            <a:alphaModFix/>
          </a:blip>
          <a:stretch>
            <a:fillRect/>
          </a:stretch>
        </p:blipFill>
        <p:spPr>
          <a:xfrm>
            <a:off x="6127500" y="1153100"/>
            <a:ext cx="289178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HR mechanisms (continued)</a:t>
            </a:r>
            <a:endParaRPr/>
          </a:p>
        </p:txBody>
      </p:sp>
      <p:sp>
        <p:nvSpPr>
          <p:cNvPr id="198" name="Google Shape;198;p33"/>
          <p:cNvSpPr txBox="1"/>
          <p:nvPr/>
        </p:nvSpPr>
        <p:spPr>
          <a:xfrm>
            <a:off x="0" y="985575"/>
            <a:ext cx="5513100" cy="3988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D-loop disrupted by Srs2, Sgs1 (RecQ family), and Mph1 are 3′ to 5′ ssDNA translocases in synthesis-dependent strand annealing (SDSA) pathway, unwinds invading strand/releases to ss state to be RPA bound</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Prevents multiple strand invasion, crossovers, invasion with partial homology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Rad52 may mediate second end annealing, or second-end DNA invasion may happen instead</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SDSA preferred but double Holliday junction may form instead</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second resected DSB end anneals to displaced strand of D-loop, or both DSB ends invade D-loop, nicked complexes ligated to form 4 way branched DNA molecule</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dHJ resolution to avoid CO: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Resolvase nucleases e.g. Mus81–Mms4, Slx1–Slx4, and Yen1 cut HJ via different mechanisms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By Sgs1–Top3–Rmi1 complex: Sgs1 helicase promotes branch migration of the two HJs toward each other to converge into a hemicatenane (Top3 allows topology to work out)</a:t>
            </a:r>
            <a:endParaRPr>
              <a:solidFill>
                <a:schemeClr val="dk1"/>
              </a:solidFill>
              <a:latin typeface="Lato"/>
              <a:ea typeface="Lato"/>
              <a:cs typeface="Lato"/>
              <a:sym typeface="Lato"/>
            </a:endParaRPr>
          </a:p>
        </p:txBody>
      </p:sp>
      <p:pic>
        <p:nvPicPr>
          <p:cNvPr id="199" name="Google Shape;199;p33"/>
          <p:cNvPicPr preferRelativeResize="0"/>
          <p:nvPr/>
        </p:nvPicPr>
        <p:blipFill>
          <a:blip r:embed="rId3">
            <a:alphaModFix/>
          </a:blip>
          <a:stretch>
            <a:fillRect/>
          </a:stretch>
        </p:blipFill>
        <p:spPr>
          <a:xfrm>
            <a:off x="5420700" y="1146525"/>
            <a:ext cx="3723300" cy="36310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Nuclei &amp; other organelles</a:t>
            </a:r>
            <a:endParaRPr/>
          </a:p>
        </p:txBody>
      </p:sp>
      <p:sp>
        <p:nvSpPr>
          <p:cNvPr id="205" name="Google Shape;205;p34"/>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Mitochondria lack NER but have multiple BER mechanisms</a:t>
            </a:r>
            <a:endParaRPr/>
          </a:p>
          <a:p>
            <a:pPr indent="-342900" lvl="0" marL="457200" rtl="0" algn="l">
              <a:spcBef>
                <a:spcPts val="0"/>
              </a:spcBef>
              <a:spcAft>
                <a:spcPts val="0"/>
              </a:spcAft>
              <a:buSzPts val="1800"/>
              <a:buChar char="●"/>
            </a:pPr>
            <a:r>
              <a:rPr lang="en"/>
              <a:t>Mitochondria have only one DNA polymerase, pol γ, which can be error prone for NER repaired adducts, causing mutagenesis</a:t>
            </a:r>
            <a:endParaRPr/>
          </a:p>
          <a:p>
            <a:pPr indent="-317500" lvl="1" marL="914400" rtl="0" algn="l">
              <a:spcBef>
                <a:spcPts val="0"/>
              </a:spcBef>
              <a:spcAft>
                <a:spcPts val="0"/>
              </a:spcAft>
              <a:buSzPts val="1400"/>
              <a:buChar char="○"/>
            </a:pPr>
            <a:r>
              <a:rPr lang="en"/>
              <a:t>Error prone DNA repair mechanisms compensated by many copies of DNA in mitochondria + multiple mitochondria per cell</a:t>
            </a:r>
            <a:endParaRPr/>
          </a:p>
          <a:p>
            <a:pPr indent="-317500" lvl="1" marL="914400" rtl="0" algn="l">
              <a:spcBef>
                <a:spcPts val="0"/>
              </a:spcBef>
              <a:spcAft>
                <a:spcPts val="0"/>
              </a:spcAft>
              <a:buSzPts val="1400"/>
              <a:buChar char="○"/>
            </a:pPr>
            <a:r>
              <a:rPr lang="en"/>
              <a:t>Short patch BER would use glycosylase, APE1, Pol γ, and LIG3, but long patch BER also documented</a:t>
            </a:r>
            <a:endParaRPr/>
          </a:p>
          <a:p>
            <a:pPr indent="-317500" lvl="2" marL="1371600" rtl="0" algn="l">
              <a:spcBef>
                <a:spcPts val="0"/>
              </a:spcBef>
              <a:spcAft>
                <a:spcPts val="0"/>
              </a:spcAft>
              <a:buSzPts val="1400"/>
              <a:buChar char="■"/>
            </a:pPr>
            <a:r>
              <a:rPr lang="en"/>
              <a:t>FEN1 may interact nuclease/helicase DNA2 in this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DNA damage</a:t>
            </a:r>
            <a:endParaRPr/>
          </a:p>
        </p:txBody>
      </p:sp>
      <p:sp>
        <p:nvSpPr>
          <p:cNvPr id="211" name="Google Shape;211;p3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UV-induced DNA damage primarily due to UV-B radiation</a:t>
            </a:r>
            <a:endParaRPr/>
          </a:p>
          <a:p>
            <a:pPr indent="-317500" lvl="1" marL="914400" rtl="0" algn="l">
              <a:spcBef>
                <a:spcPts val="0"/>
              </a:spcBef>
              <a:spcAft>
                <a:spcPts val="0"/>
              </a:spcAft>
              <a:buSzPts val="1400"/>
              <a:buChar char="○"/>
            </a:pPr>
            <a:r>
              <a:rPr lang="en"/>
              <a:t>Cyclobutane pyrimidine dimers, 4-6 photoproducts and their Dewar isomers are classical NER substrates</a:t>
            </a:r>
            <a:endParaRPr/>
          </a:p>
          <a:p>
            <a:pPr indent="-317500" lvl="1" marL="914400" rtl="0" algn="l">
              <a:spcBef>
                <a:spcPts val="0"/>
              </a:spcBef>
              <a:spcAft>
                <a:spcPts val="0"/>
              </a:spcAft>
              <a:buSzPts val="1400"/>
              <a:buChar char="○"/>
            </a:pPr>
            <a:r>
              <a:rPr lang="en"/>
              <a:t>Photolyases in </a:t>
            </a:r>
            <a:r>
              <a:rPr i="1" lang="en"/>
              <a:t>E. coli</a:t>
            </a:r>
            <a:r>
              <a:rPr lang="en"/>
              <a:t> able to photoreactivate using blue light/flavin cofactor</a:t>
            </a:r>
            <a:endParaRPr/>
          </a:p>
          <a:p>
            <a:pPr indent="-342900" lvl="0" marL="457200" rtl="0" algn="l">
              <a:spcBef>
                <a:spcPts val="0"/>
              </a:spcBef>
              <a:spcAft>
                <a:spcPts val="0"/>
              </a:spcAft>
              <a:buSzPts val="1800"/>
              <a:buChar char="●"/>
            </a:pPr>
            <a:r>
              <a:rPr lang="en"/>
              <a:t>Thymine glycols recognized by Uvr ABC complex in </a:t>
            </a:r>
            <a:r>
              <a:rPr i="1" lang="en"/>
              <a:t>E. coli</a:t>
            </a:r>
            <a:endParaRPr i="1"/>
          </a:p>
          <a:p>
            <a:pPr indent="-342900" lvl="0" marL="457200" rtl="0" algn="l">
              <a:spcBef>
                <a:spcPts val="0"/>
              </a:spcBef>
              <a:spcAft>
                <a:spcPts val="0"/>
              </a:spcAft>
              <a:buSzPts val="1800"/>
              <a:buChar char="●"/>
            </a:pPr>
            <a:r>
              <a:rPr lang="en"/>
              <a:t>Alkylating agents → interstrand cross links</a:t>
            </a:r>
            <a:endParaRPr/>
          </a:p>
          <a:p>
            <a:pPr indent="-342900" lvl="0" marL="457200" rtl="0" algn="l">
              <a:spcBef>
                <a:spcPts val="0"/>
              </a:spcBef>
              <a:spcAft>
                <a:spcPts val="0"/>
              </a:spcAft>
              <a:buSzPts val="1800"/>
              <a:buChar char="●"/>
            </a:pPr>
            <a:r>
              <a:rPr lang="en"/>
              <a:t>Common DNA adducts: </a:t>
            </a:r>
            <a:endParaRPr/>
          </a:p>
          <a:p>
            <a:pPr indent="-317500" lvl="1" marL="914400" rtl="0" algn="l">
              <a:spcBef>
                <a:spcPts val="0"/>
              </a:spcBef>
              <a:spcAft>
                <a:spcPts val="0"/>
              </a:spcAft>
              <a:buSzPts val="1400"/>
              <a:buChar char="○"/>
            </a:pPr>
            <a:r>
              <a:rPr lang="en"/>
              <a:t>Benzo[a]pyrene-induced BPDE adducts</a:t>
            </a:r>
            <a:endParaRPr/>
          </a:p>
          <a:p>
            <a:pPr indent="-342900" lvl="0" marL="457200" rtl="0" algn="l">
              <a:spcBef>
                <a:spcPts val="0"/>
              </a:spcBef>
              <a:spcAft>
                <a:spcPts val="0"/>
              </a:spcAft>
              <a:buSzPts val="1800"/>
              <a:buChar char="●"/>
            </a:pPr>
            <a:r>
              <a:rPr lang="en"/>
              <a:t>Environmental carcinogens → activation by cytochrome p450 → ultimate carcinogens (detoxification by glutathione-S-transferase?) → DNA adduct formation at tumor suppressor/oncogene hotspots (repair?)→ mutagenesis (accumulation leads to apoptosis?)→ cancer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Nucleotide Excision Repair</a:t>
            </a:r>
            <a:endParaRPr/>
          </a:p>
          <a:p>
            <a:pPr indent="0" lvl="0" marL="0" rtl="0" algn="l">
              <a:spcBef>
                <a:spcPts val="0"/>
              </a:spcBef>
              <a:spcAft>
                <a:spcPts val="0"/>
              </a:spcAft>
              <a:buNone/>
            </a:pPr>
            <a:r>
              <a:t/>
            </a:r>
            <a:endParaRPr/>
          </a:p>
        </p:txBody>
      </p:sp>
      <p:sp>
        <p:nvSpPr>
          <p:cNvPr id="82" name="Google Shape;82;p15"/>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Repairs bulky/destabilizing (increased ssDNA structure) DNA lesions by removing short oligonucleotides, then gap filled by repair synthesis</a:t>
            </a:r>
            <a:endParaRPr/>
          </a:p>
          <a:p>
            <a:pPr indent="-342900" lvl="0" marL="457200" rtl="0" algn="l">
              <a:spcBef>
                <a:spcPts val="0"/>
              </a:spcBef>
              <a:spcAft>
                <a:spcPts val="0"/>
              </a:spcAft>
              <a:buSzPts val="1800"/>
              <a:buChar char="●"/>
            </a:pPr>
            <a:r>
              <a:rPr lang="en"/>
              <a:t>Repairs adducts formed by UV irradiation</a:t>
            </a:r>
            <a:endParaRPr/>
          </a:p>
          <a:p>
            <a:pPr indent="-342900" lvl="0" marL="457200" rtl="0" algn="l">
              <a:spcBef>
                <a:spcPts val="0"/>
              </a:spcBef>
              <a:spcAft>
                <a:spcPts val="0"/>
              </a:spcAft>
              <a:buSzPts val="1800"/>
              <a:buChar char="●"/>
            </a:pPr>
            <a:r>
              <a:rPr lang="en"/>
              <a:t>Defects lead to xeroderma pigmentosum (elevated skin cancer risk)</a:t>
            </a:r>
            <a:endParaRPr/>
          </a:p>
          <a:p>
            <a:pPr indent="-342900" lvl="0" marL="457200" rtl="0" algn="l">
              <a:spcBef>
                <a:spcPts val="0"/>
              </a:spcBef>
              <a:spcAft>
                <a:spcPts val="0"/>
              </a:spcAft>
              <a:buSzPts val="1800"/>
              <a:buChar char="●"/>
            </a:pPr>
            <a:r>
              <a:rPr lang="en"/>
              <a:t>NER defects also cause Cockayne syndrome and trichothiodystrophy (leading to developmental abnormalities)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NER Mechanisms</a:t>
            </a:r>
            <a:endParaRPr/>
          </a:p>
        </p:txBody>
      </p:sp>
      <p:sp>
        <p:nvSpPr>
          <p:cNvPr id="88" name="Google Shape;88;p16"/>
          <p:cNvSpPr txBox="1"/>
          <p:nvPr>
            <p:ph idx="1" type="body"/>
          </p:nvPr>
        </p:nvSpPr>
        <p:spPr>
          <a:xfrm>
            <a:off x="311700" y="1417800"/>
            <a:ext cx="35784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Global genome NER (GG-NER) occurs in whole genome, transcription coupled NER (TC-NER) repairs transcribed strand of active genes</a:t>
            </a:r>
            <a:endParaRPr/>
          </a:p>
          <a:p>
            <a:pPr indent="-342900" lvl="0" marL="457200" rtl="0" algn="l">
              <a:spcBef>
                <a:spcPts val="0"/>
              </a:spcBef>
              <a:spcAft>
                <a:spcPts val="0"/>
              </a:spcAft>
              <a:buSzPts val="1800"/>
              <a:buChar char="●"/>
            </a:pPr>
            <a:r>
              <a:rPr lang="en"/>
              <a:t>GG-NER: XPC-RAD23B + </a:t>
            </a:r>
            <a:r>
              <a:rPr lang="en"/>
              <a:t>UV-damaged DNA-binding protein</a:t>
            </a:r>
            <a:endParaRPr/>
          </a:p>
          <a:p>
            <a:pPr indent="-342900" lvl="0" marL="457200" rtl="0" algn="l">
              <a:spcBef>
                <a:spcPts val="0"/>
              </a:spcBef>
              <a:spcAft>
                <a:spcPts val="0"/>
              </a:spcAft>
              <a:buSzPts val="1800"/>
              <a:buChar char="●"/>
            </a:pPr>
            <a:r>
              <a:rPr lang="en"/>
              <a:t>TC-NER: RNA pol + CSA, CSB, and XAB2</a:t>
            </a:r>
            <a:endParaRPr/>
          </a:p>
        </p:txBody>
      </p:sp>
      <p:pic>
        <p:nvPicPr>
          <p:cNvPr id="89" name="Google Shape;89;p16"/>
          <p:cNvPicPr preferRelativeResize="0"/>
          <p:nvPr/>
        </p:nvPicPr>
        <p:blipFill>
          <a:blip r:embed="rId3">
            <a:alphaModFix/>
          </a:blip>
          <a:stretch>
            <a:fillRect/>
          </a:stretch>
        </p:blipFill>
        <p:spPr>
          <a:xfrm>
            <a:off x="3890225" y="1308975"/>
            <a:ext cx="5124625" cy="3514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0"/>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NER mechanism specifics</a:t>
            </a:r>
            <a:endParaRPr/>
          </a:p>
        </p:txBody>
      </p:sp>
      <p:sp>
        <p:nvSpPr>
          <p:cNvPr id="95" name="Google Shape;95;p17"/>
          <p:cNvSpPr txBox="1"/>
          <p:nvPr/>
        </p:nvSpPr>
        <p:spPr>
          <a:xfrm>
            <a:off x="0" y="431200"/>
            <a:ext cx="9144000" cy="463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XPC: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Sequence unspecific DNA binding domain (transglutamase homology + β-hairpin, BHD1)</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BHD2/3 binds 2 nt opposite damaged strand→ nondamaged strands allow broad substrate specificity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RAD23A/B redundant, stabilize XPC, RAD23B damage recognition→ brings XPC to UV damage sites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XPC-RAD23B + centrin 1 (calmodulin type Ca binding protein)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TFIIH : 10 subunits, cyclin-activated kinase (CAK) + core connected by XPD, CAK not required</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XPB/XPD helicases, XPB is ATPase/helicase, anchors protein to DNA after opening TFIIH (RecA domains from SF2 helicases); facilitates XPD binding</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XPD translocates along DNA, verifying damage, 2 RecA domains, FeS cluster + arch domain that is tunnel for ssDNA</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Preincision complex: XPA, RPA, and XPG recruited, XPC-RAD23B leaves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XPA binds kinked DNA, regulated by histone deacetylase SIRT1, circadian rhythm (transcriptional→ cryptochrome; posttranslational→ HERC2 ubiquitin ligase)</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RPA interacts XPA, binds 30 nt nondamaged ssDNA, positions ERCC1-XPF and XPG nucleases on damaged strands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XPG recruited by TFIIH, nuclease cuts leaves 5’ phosphate for ligation</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Dual incision/repair synthesis: </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ERCC1-XPF incises, generates 3’ OH, TFIIH binds ATP, releases oligo, RPA binds oligo, oligo degraded</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Multiple synthesis pathways: Pol δ recruited by RFC + PCNA, Pol κ by ubiquitinated PCNA + XRCC1, Pol ε by modified RFC (important in dividing cells? high dNTP levels and open DNA structures)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Nick ligation depends on cell cycle status: queiscent/replicating→ DNA ligase IIIα/Pol δ; replicating→ DNA ligase I/Pol ε</a:t>
            </a:r>
            <a:endParaRPr>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NER in chromatin</a:t>
            </a:r>
            <a:endParaRPr/>
          </a:p>
        </p:txBody>
      </p:sp>
      <p:sp>
        <p:nvSpPr>
          <p:cNvPr id="101" name="Google Shape;101;p18"/>
          <p:cNvSpPr txBox="1"/>
          <p:nvPr>
            <p:ph idx="1" type="body"/>
          </p:nvPr>
        </p:nvSpPr>
        <p:spPr>
          <a:xfrm>
            <a:off x="311700" y="1417800"/>
            <a:ext cx="8520600" cy="315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Modify histone tails to decrease histone DNA affinity, ATP chromatin remodeling enzymes to move histones along DNA</a:t>
            </a:r>
            <a:endParaRPr sz="1400"/>
          </a:p>
          <a:p>
            <a:pPr indent="-317500" lvl="0" marL="457200" rtl="0" algn="l">
              <a:spcBef>
                <a:spcPts val="0"/>
              </a:spcBef>
              <a:spcAft>
                <a:spcPts val="0"/>
              </a:spcAft>
              <a:buSzPts val="1400"/>
              <a:buChar char="●"/>
            </a:pPr>
            <a:r>
              <a:rPr lang="en" sz="1400"/>
              <a:t>UV-DDB (damage-binding DDB2 + adaptor DDB1) + CUL4A/ROC1 binds chromatin after UV, ubiquitinates histone H2A, H3, H4, destabilizing nucleosomes/XPC, stabilizing it/DDB2, degrading it</a:t>
            </a:r>
            <a:endParaRPr sz="1400"/>
          </a:p>
          <a:p>
            <a:pPr indent="-317500" lvl="1" marL="914400" rtl="0" algn="l">
              <a:spcBef>
                <a:spcPts val="0"/>
              </a:spcBef>
              <a:spcAft>
                <a:spcPts val="0"/>
              </a:spcAft>
              <a:buSzPts val="1400"/>
              <a:buChar char="○"/>
            </a:pPr>
            <a:r>
              <a:rPr lang="en"/>
              <a:t>DDB2 binds damage, releasing COP9 signalosome (CSN) subunit to form ubiquitination zone</a:t>
            </a:r>
            <a:endParaRPr/>
          </a:p>
          <a:p>
            <a:pPr indent="-317500" lvl="1" marL="914400" rtl="0" algn="l">
              <a:spcBef>
                <a:spcPts val="0"/>
              </a:spcBef>
              <a:spcAft>
                <a:spcPts val="0"/>
              </a:spcAft>
              <a:buSzPts val="1400"/>
              <a:buChar char="○"/>
            </a:pPr>
            <a:r>
              <a:rPr lang="en"/>
              <a:t>poly(ADP-ribose) polymerase (PARP) posttranslationally modifies DDB2, recruits chromatin-remodeling enzyme ALC1, a SNF2/SWI superfamily ATPase</a:t>
            </a:r>
            <a:endParaRPr/>
          </a:p>
          <a:p>
            <a:pPr indent="-317500" lvl="0" marL="457200" rtl="0" algn="l">
              <a:spcBef>
                <a:spcPts val="0"/>
              </a:spcBef>
              <a:spcAft>
                <a:spcPts val="0"/>
              </a:spcAft>
              <a:buSzPts val="1400"/>
              <a:buChar char="●"/>
            </a:pPr>
            <a:r>
              <a:rPr lang="en" sz="1400"/>
              <a:t>Other chromatin remodeling complexes: </a:t>
            </a:r>
            <a:endParaRPr sz="1400"/>
          </a:p>
          <a:p>
            <a:pPr indent="-317500" lvl="1" marL="914400" rtl="0" algn="l">
              <a:spcBef>
                <a:spcPts val="0"/>
              </a:spcBef>
              <a:spcAft>
                <a:spcPts val="0"/>
              </a:spcAft>
              <a:buSzPts val="1400"/>
              <a:buChar char="○"/>
            </a:pPr>
            <a:r>
              <a:rPr lang="en"/>
              <a:t>XPC recruits other chromatin remodelling enzymes (e.g. SWI/SNF proteins, BRG1 and hSNF5) after DNA damage recognition for chromatin decompaction</a:t>
            </a:r>
            <a:endParaRPr/>
          </a:p>
          <a:p>
            <a:pPr indent="-317500" lvl="1" marL="914400" rtl="0" algn="l">
              <a:spcBef>
                <a:spcPts val="0"/>
              </a:spcBef>
              <a:spcAft>
                <a:spcPts val="0"/>
              </a:spcAft>
              <a:buSzPts val="1400"/>
              <a:buChar char="○"/>
            </a:pPr>
            <a:r>
              <a:rPr lang="en"/>
              <a:t>DDB1 recruits INO80</a:t>
            </a:r>
            <a:endParaRPr/>
          </a:p>
          <a:p>
            <a:pPr indent="-317500" lvl="0" marL="457200" rtl="0" algn="l">
              <a:spcBef>
                <a:spcPts val="0"/>
              </a:spcBef>
              <a:spcAft>
                <a:spcPts val="0"/>
              </a:spcAft>
              <a:buSzPts val="1400"/>
              <a:buChar char="●"/>
            </a:pPr>
            <a:r>
              <a:rPr lang="en" sz="1400"/>
              <a:t>Chromatin restructured after NER by histone chaperone CAF-1 (chromatin assembly factor)</a:t>
            </a:r>
            <a:endParaRPr sz="1400"/>
          </a:p>
          <a:p>
            <a:pPr indent="-317500" lvl="1" marL="914400" rtl="0" algn="l">
              <a:spcBef>
                <a:spcPts val="0"/>
              </a:spcBef>
              <a:spcAft>
                <a:spcPts val="0"/>
              </a:spcAft>
              <a:buSzPts val="1400"/>
              <a:buChar char="○"/>
            </a:pPr>
            <a:r>
              <a:rPr lang="en"/>
              <a:t>CAF-1 interacts PCNA, results in histone recycling + incorporation of histone variant H3.1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NER in UV damage signaling</a:t>
            </a:r>
            <a:endParaRPr/>
          </a:p>
        </p:txBody>
      </p:sp>
      <p:sp>
        <p:nvSpPr>
          <p:cNvPr id="107" name="Google Shape;107;p19"/>
          <p:cNvSpPr txBox="1"/>
          <p:nvPr>
            <p:ph idx="1" type="body"/>
          </p:nvPr>
        </p:nvSpPr>
        <p:spPr>
          <a:xfrm>
            <a:off x="311700" y="1417800"/>
            <a:ext cx="49089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Long ssDNA stretch covered by RPA triggers ATR-ATRIP complex activating the ATR kinase activity</a:t>
            </a:r>
            <a:endParaRPr/>
          </a:p>
          <a:p>
            <a:pPr indent="-342900" lvl="0" marL="457200" rtl="0" algn="l">
              <a:spcBef>
                <a:spcPts val="0"/>
              </a:spcBef>
              <a:spcAft>
                <a:spcPts val="0"/>
              </a:spcAft>
              <a:buSzPts val="1800"/>
              <a:buChar char="●"/>
            </a:pPr>
            <a:r>
              <a:rPr lang="en"/>
              <a:t>During NER, RPA covered ssDNA formed by EXO1 nuclease during incomplete repair synthesis</a:t>
            </a:r>
            <a:endParaRPr/>
          </a:p>
        </p:txBody>
      </p:sp>
      <p:pic>
        <p:nvPicPr>
          <p:cNvPr id="108" name="Google Shape;108;p19"/>
          <p:cNvPicPr preferRelativeResize="0"/>
          <p:nvPr/>
        </p:nvPicPr>
        <p:blipFill>
          <a:blip r:embed="rId3">
            <a:alphaModFix/>
          </a:blip>
          <a:stretch>
            <a:fillRect/>
          </a:stretch>
        </p:blipFill>
        <p:spPr>
          <a:xfrm>
            <a:off x="5406175" y="1017727"/>
            <a:ext cx="3017570" cy="3709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Excision Repair</a:t>
            </a:r>
            <a:endParaRPr/>
          </a:p>
        </p:txBody>
      </p:sp>
      <p:sp>
        <p:nvSpPr>
          <p:cNvPr id="114" name="Google Shape;114;p20"/>
          <p:cNvSpPr txBox="1"/>
          <p:nvPr>
            <p:ph idx="1" type="body"/>
          </p:nvPr>
        </p:nvSpPr>
        <p:spPr>
          <a:xfrm>
            <a:off x="311700" y="1417800"/>
            <a:ext cx="40773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Corrects small lesions, e.g. those caused by deamination, oxidation, or methylation</a:t>
            </a:r>
            <a:endParaRPr/>
          </a:p>
          <a:p>
            <a:pPr indent="-342900" lvl="0" marL="457200" rtl="0" algn="l">
              <a:spcBef>
                <a:spcPts val="0"/>
              </a:spcBef>
              <a:spcAft>
                <a:spcPts val="0"/>
              </a:spcAft>
              <a:buSzPts val="1800"/>
              <a:buChar char="●"/>
            </a:pPr>
            <a:r>
              <a:rPr lang="en"/>
              <a:t>Initiated by 11 different glycosylases specific to damage type, pathway varies based on initiating enzyme (thymine DNA glycosylase also regulates methylation)</a:t>
            </a:r>
            <a:endParaRPr/>
          </a:p>
        </p:txBody>
      </p:sp>
      <p:pic>
        <p:nvPicPr>
          <p:cNvPr id="115" name="Google Shape;115;p20"/>
          <p:cNvPicPr preferRelativeResize="0"/>
          <p:nvPr/>
        </p:nvPicPr>
        <p:blipFill>
          <a:blip r:embed="rId3">
            <a:alphaModFix/>
          </a:blip>
          <a:stretch>
            <a:fillRect/>
          </a:stretch>
        </p:blipFill>
        <p:spPr>
          <a:xfrm>
            <a:off x="4388990" y="1417800"/>
            <a:ext cx="4614535" cy="315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372725"/>
            <a:ext cx="8520600" cy="6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BER pathways</a:t>
            </a:r>
            <a:endParaRPr/>
          </a:p>
        </p:txBody>
      </p:sp>
      <p:sp>
        <p:nvSpPr>
          <p:cNvPr id="121" name="Google Shape;121;p21"/>
          <p:cNvSpPr txBox="1"/>
          <p:nvPr>
            <p:ph idx="1" type="body"/>
          </p:nvPr>
        </p:nvSpPr>
        <p:spPr>
          <a:xfrm>
            <a:off x="311700" y="1417800"/>
            <a:ext cx="4810800" cy="3150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Damage-specific glycosylase removes base, leaving abasic site</a:t>
            </a:r>
            <a:endParaRPr/>
          </a:p>
          <a:p>
            <a:pPr indent="-342900" lvl="0" marL="457200" rtl="0" algn="l">
              <a:spcBef>
                <a:spcPts val="0"/>
              </a:spcBef>
              <a:spcAft>
                <a:spcPts val="0"/>
              </a:spcAft>
              <a:buSzPts val="1800"/>
              <a:buChar char="●"/>
            </a:pPr>
            <a:r>
              <a:rPr lang="en"/>
              <a:t>APE1 is AP-endonuclease/protects against oxidative stress/activates transcription factors</a:t>
            </a:r>
            <a:endParaRPr/>
          </a:p>
          <a:p>
            <a:pPr indent="-342900" lvl="0" marL="457200" rtl="0" algn="l">
              <a:spcBef>
                <a:spcPts val="0"/>
              </a:spcBef>
              <a:spcAft>
                <a:spcPts val="0"/>
              </a:spcAft>
              <a:buSzPts val="1800"/>
              <a:buChar char="●"/>
            </a:pPr>
            <a:r>
              <a:rPr lang="en"/>
              <a:t>PARP1 may recognize damage, protects against single stranded breaks during BER</a:t>
            </a:r>
            <a:endParaRPr/>
          </a:p>
          <a:p>
            <a:pPr indent="-342900" lvl="0" marL="457200" rtl="0" algn="l">
              <a:spcBef>
                <a:spcPts val="0"/>
              </a:spcBef>
              <a:spcAft>
                <a:spcPts val="0"/>
              </a:spcAft>
              <a:buSzPts val="1800"/>
              <a:buChar char="●"/>
            </a:pPr>
            <a:r>
              <a:rPr lang="en"/>
              <a:t>Chromatin remodeling by SWI/SNF complex needed for 8-oxoG repair</a:t>
            </a:r>
            <a:endParaRPr/>
          </a:p>
        </p:txBody>
      </p:sp>
      <p:pic>
        <p:nvPicPr>
          <p:cNvPr id="122" name="Google Shape;122;p21"/>
          <p:cNvPicPr preferRelativeResize="0"/>
          <p:nvPr/>
        </p:nvPicPr>
        <p:blipFill>
          <a:blip r:embed="rId3">
            <a:alphaModFix/>
          </a:blip>
          <a:stretch>
            <a:fillRect/>
          </a:stretch>
        </p:blipFill>
        <p:spPr>
          <a:xfrm>
            <a:off x="5122375" y="30800"/>
            <a:ext cx="3894726" cy="508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