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310"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559" autoAdjust="0"/>
    <p:restoredTop sz="94660"/>
  </p:normalViewPr>
  <p:slideViewPr>
    <p:cSldViewPr snapToGrid="0">
      <p:cViewPr>
        <p:scale>
          <a:sx n="90" d="100"/>
          <a:sy n="90" d="100"/>
        </p:scale>
        <p:origin x="974"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7FA6A-41BB-4275-9218-BB33E24836FC}" type="datetimeFigureOut">
              <a:rPr lang="de-DE" smtClean="0"/>
              <a:t>10.10.2019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5CED5-1A24-499E-B373-5E5F02544CD6}" type="slidenum">
              <a:rPr lang="de-DE" smtClean="0"/>
              <a:t>‹#›</a:t>
            </a:fld>
            <a:endParaRPr lang="de-DE"/>
          </a:p>
        </p:txBody>
      </p:sp>
    </p:spTree>
    <p:extLst>
      <p:ext uri="{BB962C8B-B14F-4D97-AF65-F5344CB8AC3E}">
        <p14:creationId xmlns:p14="http://schemas.microsoft.com/office/powerpoint/2010/main" val="6849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de-DE" sz="1200" b="1" i="0" u="none" strike="noStrike" kern="1200" cap="none" dirty="0">
                <a:solidFill>
                  <a:schemeClr val="dk1"/>
                </a:solidFill>
                <a:effectLst/>
                <a:latin typeface="Calibri"/>
                <a:ea typeface="Calibri"/>
                <a:cs typeface="Calibri"/>
                <a:sym typeface="Calibri"/>
              </a:rPr>
              <a:t>Sehr geringes IT-Risiko</a:t>
            </a:r>
            <a:br>
              <a:rPr lang="de-DE" sz="1200" b="0" i="0" u="none" strike="noStrike" kern="1200" cap="none" dirty="0">
                <a:solidFill>
                  <a:schemeClr val="dk1"/>
                </a:solidFill>
                <a:effectLst/>
                <a:latin typeface="Calibri"/>
                <a:ea typeface="Calibri"/>
                <a:cs typeface="Calibri"/>
                <a:sym typeface="Calibri"/>
              </a:rPr>
            </a:br>
            <a:r>
              <a:rPr lang="de-DE" sz="1200" b="0" i="0" u="none" strike="noStrike" kern="1200" cap="none" dirty="0">
                <a:solidFill>
                  <a:schemeClr val="dk1"/>
                </a:solidFill>
                <a:effectLst/>
                <a:latin typeface="Calibri"/>
                <a:ea typeface="Calibri"/>
                <a:cs typeface="Calibri"/>
                <a:sym typeface="Calibri"/>
              </a:rPr>
              <a:t>Keine Auswirkungen auf die Geschäftstätigkeit, Verzögerungen im IT-Betriebsablauf oder bei der Erreichung von Projektzielen</a:t>
            </a:r>
          </a:p>
          <a:p>
            <a:r>
              <a:rPr lang="de-DE" sz="1200" b="1" i="0" u="none" strike="noStrike" kern="1200" cap="none" dirty="0">
                <a:solidFill>
                  <a:schemeClr val="dk1"/>
                </a:solidFill>
                <a:effectLst/>
                <a:latin typeface="Calibri"/>
                <a:ea typeface="Calibri"/>
                <a:cs typeface="Calibri"/>
                <a:sym typeface="Calibri"/>
              </a:rPr>
              <a:t>Geringes IT-Risiko</a:t>
            </a:r>
            <a:br>
              <a:rPr lang="de-DE" sz="1200" b="0" i="0" u="none" strike="noStrike" kern="1200" cap="none" dirty="0">
                <a:solidFill>
                  <a:schemeClr val="dk1"/>
                </a:solidFill>
                <a:effectLst/>
                <a:latin typeface="Calibri"/>
                <a:ea typeface="Calibri"/>
                <a:cs typeface="Calibri"/>
                <a:sym typeface="Calibri"/>
              </a:rPr>
            </a:br>
            <a:r>
              <a:rPr lang="de-DE" sz="1200" b="0" i="0" u="none" strike="noStrike" kern="1200" cap="none" dirty="0">
                <a:solidFill>
                  <a:schemeClr val="dk1"/>
                </a:solidFill>
                <a:effectLst/>
                <a:latin typeface="Calibri"/>
                <a:ea typeface="Calibri"/>
                <a:cs typeface="Calibri"/>
                <a:sym typeface="Calibri"/>
              </a:rPr>
              <a:t>Geringe Auswirkungen auf die Geschäftstätigkeit, Kunden bemerken die Auswirkungen. Verzögerungen können interne oder externe Service Level Agreements verletzen und Strafzahlungen zur Folge haben</a:t>
            </a:r>
          </a:p>
          <a:p>
            <a:r>
              <a:rPr lang="de-DE" sz="1200" b="1" i="0" u="none" strike="noStrike" kern="1200" cap="none" dirty="0">
                <a:solidFill>
                  <a:schemeClr val="dk1"/>
                </a:solidFill>
                <a:effectLst/>
                <a:latin typeface="Calibri"/>
                <a:ea typeface="Calibri"/>
                <a:cs typeface="Calibri"/>
                <a:sym typeface="Calibri"/>
              </a:rPr>
              <a:t>Hohes IT-Risiko</a:t>
            </a:r>
            <a:br>
              <a:rPr lang="de-DE" sz="1200" b="0" i="0" u="none" strike="noStrike" kern="1200" cap="none" dirty="0">
                <a:solidFill>
                  <a:schemeClr val="dk1"/>
                </a:solidFill>
                <a:effectLst/>
                <a:latin typeface="Calibri"/>
                <a:ea typeface="Calibri"/>
                <a:cs typeface="Calibri"/>
                <a:sym typeface="Calibri"/>
              </a:rPr>
            </a:br>
            <a:r>
              <a:rPr lang="de-DE" sz="1200" b="0" i="0" u="none" strike="noStrike" kern="1200" cap="none" dirty="0">
                <a:solidFill>
                  <a:schemeClr val="dk1"/>
                </a:solidFill>
                <a:effectLst/>
                <a:latin typeface="Calibri"/>
                <a:ea typeface="Calibri"/>
                <a:cs typeface="Calibri"/>
                <a:sym typeface="Calibri"/>
              </a:rPr>
              <a:t>Große Auswirkungen auf die Geschäftstätigkeit. Interne und kundenseitige Anwendungen stehen über mehrere Stunden hinweg nicht zur Verfügung. Erhebliche Aufwände zur Behebung notwendig. Hohe Kosten der Wiederherstellung. Alle Service Level Agreements sind verletzt</a:t>
            </a:r>
          </a:p>
          <a:p>
            <a:r>
              <a:rPr lang="de-DE" sz="1200" b="1" i="0" u="none" strike="noStrike" kern="1200" cap="none" dirty="0">
                <a:solidFill>
                  <a:schemeClr val="dk1"/>
                </a:solidFill>
                <a:effectLst/>
                <a:latin typeface="Calibri"/>
                <a:ea typeface="Calibri"/>
                <a:cs typeface="Calibri"/>
                <a:sym typeface="Calibri"/>
              </a:rPr>
              <a:t>Sehr Hohes IT-Risiko</a:t>
            </a:r>
            <a:br>
              <a:rPr lang="de-DE" sz="1200" b="0" i="0" u="none" strike="noStrike" kern="1200" cap="none" dirty="0">
                <a:solidFill>
                  <a:schemeClr val="dk1"/>
                </a:solidFill>
                <a:effectLst/>
                <a:latin typeface="Calibri"/>
                <a:ea typeface="Calibri"/>
                <a:cs typeface="Calibri"/>
                <a:sym typeface="Calibri"/>
              </a:rPr>
            </a:br>
            <a:r>
              <a:rPr lang="de-DE" sz="1200" b="0" i="0" u="none" strike="noStrike" kern="1200" cap="none" dirty="0">
                <a:solidFill>
                  <a:schemeClr val="dk1"/>
                </a:solidFill>
                <a:effectLst/>
                <a:latin typeface="Calibri"/>
                <a:ea typeface="Calibri"/>
                <a:cs typeface="Calibri"/>
                <a:sym typeface="Calibri"/>
              </a:rPr>
              <a:t>Sehr große Auswirkungen auf die Geschäftstätigkeit. Die Öffentlichkeit erfährt vom eingetretenen IT-Risiko. Alle Service Level Agreements sind verletzt. Alle geschäftskritischen Anwendungen sind zwischen 24 und 48 Stunden nicht verfügbar. Sehr hohe Kosten der Wiederherstellung</a:t>
            </a:r>
          </a:p>
          <a:p>
            <a:r>
              <a:rPr lang="de-DE" sz="1200" b="1" i="0" u="none" strike="noStrike" kern="1200" cap="none" dirty="0">
                <a:solidFill>
                  <a:schemeClr val="dk1"/>
                </a:solidFill>
                <a:effectLst/>
                <a:latin typeface="Calibri"/>
                <a:ea typeface="Calibri"/>
                <a:cs typeface="Calibri"/>
                <a:sym typeface="Calibri"/>
              </a:rPr>
              <a:t>Bestandsgefährdendes IT-Risiko</a:t>
            </a:r>
            <a:br>
              <a:rPr lang="de-DE" sz="1200" b="0" i="0" u="none" strike="noStrike" kern="1200" cap="none" dirty="0">
                <a:solidFill>
                  <a:schemeClr val="dk1"/>
                </a:solidFill>
                <a:effectLst/>
                <a:latin typeface="Calibri"/>
                <a:ea typeface="Calibri"/>
                <a:cs typeface="Calibri"/>
                <a:sym typeface="Calibri"/>
              </a:rPr>
            </a:br>
            <a:r>
              <a:rPr lang="de-DE" sz="1200" b="0" i="0" u="none" strike="noStrike" kern="1200" cap="none" dirty="0">
                <a:solidFill>
                  <a:schemeClr val="dk1"/>
                </a:solidFill>
                <a:effectLst/>
                <a:latin typeface="Calibri"/>
                <a:ea typeface="Calibri"/>
                <a:cs typeface="Calibri"/>
                <a:sym typeface="Calibri"/>
              </a:rPr>
              <a:t>Bestandsgefährdende Auswirkungen auf die Geschäftstätigkeit. Datenkonsistenz nicht sichergestellt, Wiederherstellungszeit für geschäftskritische Anwendungen über 48 Stunden. Fortbestand des Unternehmens ist nicht sichergestellt</a:t>
            </a:r>
          </a:p>
          <a:p>
            <a:pPr lvl="0">
              <a:spcBef>
                <a:spcPts val="0"/>
              </a:spcBef>
              <a:buNone/>
            </a:pPr>
            <a:endParaRPr dirty="0"/>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05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C634-63D6-458E-A98F-0A363CC187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4A7EDE06-BD80-4531-B8A3-BAE915D2A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A2F5AD18-4CFE-473F-8009-5F5352A7DDD6}"/>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5" name="Footer Placeholder 4">
            <a:extLst>
              <a:ext uri="{FF2B5EF4-FFF2-40B4-BE49-F238E27FC236}">
                <a16:creationId xmlns:a16="http://schemas.microsoft.com/office/drawing/2014/main" id="{72A47A0F-313B-411E-B523-C004CFC6A8F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C2523CD-05BE-47D0-9CF6-6736442773AC}"/>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43506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16BD-7FC1-4C18-BBBC-8460D300B2EB}"/>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408E89AA-20BC-432D-B85F-A91C5FF969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8472A4F-D749-472F-98E4-F73F07548106}"/>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5" name="Footer Placeholder 4">
            <a:extLst>
              <a:ext uri="{FF2B5EF4-FFF2-40B4-BE49-F238E27FC236}">
                <a16:creationId xmlns:a16="http://schemas.microsoft.com/office/drawing/2014/main" id="{3743CCCF-2631-4C89-8A3B-046FE8ED8C9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F12E25C-723E-4F33-BAA9-5C09E159EE8A}"/>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363015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00A56-A47E-4D03-BE84-011A215BFC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99C149E7-A986-4C74-B1B6-C692C81B6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7155AB-3342-4027-AD2E-B3D9141132BF}"/>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5" name="Footer Placeholder 4">
            <a:extLst>
              <a:ext uri="{FF2B5EF4-FFF2-40B4-BE49-F238E27FC236}">
                <a16:creationId xmlns:a16="http://schemas.microsoft.com/office/drawing/2014/main" id="{04952763-78B8-4411-93F6-7DEC77CBB1B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CA50EDE-13C2-46B3-B622-49CD96A3EB77}"/>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428024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6382-3792-4130-8CAD-E91218CCE7B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416094ED-024F-4D34-95C5-CE94A2732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5D52EC15-A1EA-40F9-8A48-F5EBEB893CAB}"/>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5" name="Footer Placeholder 4">
            <a:extLst>
              <a:ext uri="{FF2B5EF4-FFF2-40B4-BE49-F238E27FC236}">
                <a16:creationId xmlns:a16="http://schemas.microsoft.com/office/drawing/2014/main" id="{99A879D1-FD5F-4DE8-9584-A68E876B104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1D04A4C-FBFD-4951-8E65-8135043C6D9F}"/>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90777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EA4C-3026-4AFB-B331-D2FC6B8ED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3B61E837-407A-438D-B83E-7875336AE9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8DFF0-7266-438C-86CD-40797ECB012A}"/>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5" name="Footer Placeholder 4">
            <a:extLst>
              <a:ext uri="{FF2B5EF4-FFF2-40B4-BE49-F238E27FC236}">
                <a16:creationId xmlns:a16="http://schemas.microsoft.com/office/drawing/2014/main" id="{00A0E2B6-8F2D-4136-A8B1-48F4CFE6B2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83632CD-33CC-471F-A2FC-74316D685623}"/>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355508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B07E-F6FF-483D-8069-560CD044E72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87B0A82-771A-4CBE-8E89-0E9D46607E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940C3D9F-A86D-42E7-895F-A9AE3B9E7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6718089-ACCF-4881-B47E-3E2F1BECFE39}"/>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6" name="Footer Placeholder 5">
            <a:extLst>
              <a:ext uri="{FF2B5EF4-FFF2-40B4-BE49-F238E27FC236}">
                <a16:creationId xmlns:a16="http://schemas.microsoft.com/office/drawing/2014/main" id="{F1060033-9B02-4634-A73F-EB5D7B21BB1D}"/>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557BF16-20F2-478E-96A3-B2E8AD9B8992}"/>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3476198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5B65-B7DA-4A8C-8A3E-A3A094B5FCB9}"/>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0E89609-415D-4E8E-94F8-2A701EB16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868E1-01A5-4BDF-AF33-5F9BEDFDB8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214E8DD-52BA-4595-8910-6649F0FEA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8793A9-E1AB-45FD-8A0B-9D88F08F95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D4D20B7A-A23C-4F01-8736-4A7808C4D8B6}"/>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8" name="Footer Placeholder 7">
            <a:extLst>
              <a:ext uri="{FF2B5EF4-FFF2-40B4-BE49-F238E27FC236}">
                <a16:creationId xmlns:a16="http://schemas.microsoft.com/office/drawing/2014/main" id="{210862FB-53F3-4789-B545-B7861B1D72A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39F62276-449B-498A-A39C-AFB3149E0D76}"/>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164560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7F70-CFA8-4CD5-AFC8-919370F36AB2}"/>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8FBD943D-A23C-4D82-9549-16AF5275BE7F}"/>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4" name="Footer Placeholder 3">
            <a:extLst>
              <a:ext uri="{FF2B5EF4-FFF2-40B4-BE49-F238E27FC236}">
                <a16:creationId xmlns:a16="http://schemas.microsoft.com/office/drawing/2014/main" id="{9C9EAD0F-344B-44D7-9CEF-805FF1A8769D}"/>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33BC0CCD-43CE-4B4F-A836-CD1254A79CD2}"/>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424544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683F2-224A-4C8C-8002-8388EE9D053B}"/>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3" name="Footer Placeholder 2">
            <a:extLst>
              <a:ext uri="{FF2B5EF4-FFF2-40B4-BE49-F238E27FC236}">
                <a16:creationId xmlns:a16="http://schemas.microsoft.com/office/drawing/2014/main" id="{10D1B590-A654-4A6A-B2E2-CE594943447A}"/>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46EF91BD-7F54-4CC6-93D2-F43988F24B22}"/>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147244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AE32-FFAD-48AD-A6C7-8C650D8DE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0666728-41CF-422F-8C29-9CD1644C1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75F551F7-52A8-4D26-BE83-12F3A42F3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8FFE08-F0FA-435C-8B11-07F33A6F9047}"/>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6" name="Footer Placeholder 5">
            <a:extLst>
              <a:ext uri="{FF2B5EF4-FFF2-40B4-BE49-F238E27FC236}">
                <a16:creationId xmlns:a16="http://schemas.microsoft.com/office/drawing/2014/main" id="{F0AF520F-51E4-4987-A8EC-E905E6F1A67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A616A43-B28C-485F-A47C-2E1F84027E0F}"/>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298953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79F0-6D06-4DAC-B471-D44FFE121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C53C8EFC-D46A-4EE4-B194-5528CA929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FBF11781-A4FB-4CCF-B1FF-D4FF56A13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F3954-FC7F-4F00-877B-0222E22F0D19}"/>
              </a:ext>
            </a:extLst>
          </p:cNvPr>
          <p:cNvSpPr>
            <a:spLocks noGrp="1"/>
          </p:cNvSpPr>
          <p:nvPr>
            <p:ph type="dt" sz="half" idx="10"/>
          </p:nvPr>
        </p:nvSpPr>
        <p:spPr/>
        <p:txBody>
          <a:bodyPr/>
          <a:lstStyle/>
          <a:p>
            <a:fld id="{50B384DE-F57D-4E7A-A2B4-ABE86BDB9546}" type="datetimeFigureOut">
              <a:rPr lang="de-DE" smtClean="0"/>
              <a:t>10.10.2019</a:t>
            </a:fld>
            <a:endParaRPr lang="de-DE"/>
          </a:p>
        </p:txBody>
      </p:sp>
      <p:sp>
        <p:nvSpPr>
          <p:cNvPr id="6" name="Footer Placeholder 5">
            <a:extLst>
              <a:ext uri="{FF2B5EF4-FFF2-40B4-BE49-F238E27FC236}">
                <a16:creationId xmlns:a16="http://schemas.microsoft.com/office/drawing/2014/main" id="{BC35A369-6C8F-4361-B415-8CEAB9F330A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35A8555-593A-4979-986D-C8E6CD54A101}"/>
              </a:ext>
            </a:extLst>
          </p:cNvPr>
          <p:cNvSpPr>
            <a:spLocks noGrp="1"/>
          </p:cNvSpPr>
          <p:nvPr>
            <p:ph type="sldNum" sz="quarter" idx="12"/>
          </p:nvPr>
        </p:nvSpPr>
        <p:spPr/>
        <p:txBody>
          <a:bodyPr/>
          <a:lstStyle/>
          <a:p>
            <a:fld id="{E715F4B4-16C4-4093-83E3-7D19CC22E40B}" type="slidenum">
              <a:rPr lang="de-DE" smtClean="0"/>
              <a:t>‹#›</a:t>
            </a:fld>
            <a:endParaRPr lang="de-DE"/>
          </a:p>
        </p:txBody>
      </p:sp>
    </p:spTree>
    <p:extLst>
      <p:ext uri="{BB962C8B-B14F-4D97-AF65-F5344CB8AC3E}">
        <p14:creationId xmlns:p14="http://schemas.microsoft.com/office/powerpoint/2010/main" val="84884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2E2A1D-10B6-4A5A-ABAE-4C4E05442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1D0AC3AF-1138-49B1-BAD6-620C00160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A5F3E51-5FFC-4F08-92B2-93FA42B3A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384DE-F57D-4E7A-A2B4-ABE86BDB9546}" type="datetimeFigureOut">
              <a:rPr lang="de-DE" smtClean="0"/>
              <a:t>10.10.2019</a:t>
            </a:fld>
            <a:endParaRPr lang="de-DE"/>
          </a:p>
        </p:txBody>
      </p:sp>
      <p:sp>
        <p:nvSpPr>
          <p:cNvPr id="5" name="Footer Placeholder 4">
            <a:extLst>
              <a:ext uri="{FF2B5EF4-FFF2-40B4-BE49-F238E27FC236}">
                <a16:creationId xmlns:a16="http://schemas.microsoft.com/office/drawing/2014/main" id="{70EA87EE-22E7-48F2-A5F0-56B8288AC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6FA3C8D3-2217-4875-ACA8-F0AB08126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5F4B4-16C4-4093-83E3-7D19CC22E40B}" type="slidenum">
              <a:rPr lang="de-DE" smtClean="0"/>
              <a:t>‹#›</a:t>
            </a:fld>
            <a:endParaRPr lang="de-DE"/>
          </a:p>
        </p:txBody>
      </p:sp>
    </p:spTree>
    <p:extLst>
      <p:ext uri="{BB962C8B-B14F-4D97-AF65-F5344CB8AC3E}">
        <p14:creationId xmlns:p14="http://schemas.microsoft.com/office/powerpoint/2010/main" val="3618705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81200" y="274637"/>
            <a:ext cx="8229600" cy="1143000"/>
          </a:xfrm>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de-DE" dirty="0"/>
              <a:t>Klassifikation von Risiken</a:t>
            </a:r>
            <a:endParaRPr lang="de-DE" dirty="0">
              <a:solidFill>
                <a:schemeClr val="dk1"/>
              </a:solidFill>
              <a:latin typeface="Calibri"/>
              <a:ea typeface="Calibri"/>
              <a:cs typeface="Calibri"/>
              <a:sym typeface="Calibri"/>
            </a:endParaRPr>
          </a:p>
        </p:txBody>
      </p:sp>
      <p:cxnSp>
        <p:nvCxnSpPr>
          <p:cNvPr id="149" name="Shape 149"/>
          <p:cNvCxnSpPr/>
          <p:nvPr/>
        </p:nvCxnSpPr>
        <p:spPr>
          <a:xfrm>
            <a:off x="1524000" y="1447800"/>
            <a:ext cx="9144000" cy="0"/>
          </a:xfrm>
          <a:prstGeom prst="straightConnector1">
            <a:avLst/>
          </a:prstGeom>
          <a:noFill/>
          <a:ln w="31750" cap="flat" cmpd="sng">
            <a:solidFill>
              <a:schemeClr val="dk1"/>
            </a:solidFill>
            <a:prstDash val="solid"/>
            <a:round/>
            <a:headEnd type="none" w="med" len="med"/>
            <a:tailEnd type="none" w="med" len="med"/>
          </a:ln>
        </p:spPr>
      </p:cxnSp>
      <p:sp>
        <p:nvSpPr>
          <p:cNvPr id="150" name="Shape 150"/>
          <p:cNvSpPr txBox="1">
            <a:spLocks noGrp="1"/>
          </p:cNvSpPr>
          <p:nvPr>
            <p:ph type="sldNum" idx="12"/>
          </p:nvPr>
        </p:nvSpPr>
        <p:spPr>
          <a:xfrm>
            <a:off x="8077201" y="6087411"/>
            <a:ext cx="2133599" cy="365125"/>
          </a:xfrm>
          <a:prstGeom prst="rect">
            <a:avLst/>
          </a:prstGeom>
          <a:noFill/>
          <a:ln>
            <a:noFill/>
          </a:ln>
        </p:spPr>
        <p:txBody>
          <a:bodyPr vert="horz" lIns="91425" tIns="45700" rIns="91425" bIns="45700" rtlCol="0" anchor="ctr" anchorCtr="0">
            <a:noAutofit/>
          </a:bodyPr>
          <a:lstStyle/>
          <a:p>
            <a:pPr>
              <a:buSzPct val="25000"/>
            </a:pPr>
            <a:fld id="{00000000-1234-1234-1234-123412341234}" type="slidenum">
              <a:rPr lang="de-DE" sz="1100">
                <a:solidFill>
                  <a:srgbClr val="888888"/>
                </a:solidFill>
                <a:latin typeface="Calibri"/>
                <a:ea typeface="Calibri"/>
                <a:cs typeface="Calibri"/>
                <a:sym typeface="Calibri"/>
              </a:rPr>
              <a:pPr>
                <a:buSzPct val="25000"/>
              </a:pPr>
              <a:t>1</a:t>
            </a:fld>
            <a:endParaRPr lang="de-DE" sz="1100">
              <a:solidFill>
                <a:srgbClr val="888888"/>
              </a:solidFill>
              <a:latin typeface="Calibri"/>
              <a:ea typeface="Calibri"/>
              <a:cs typeface="Calibri"/>
              <a:sym typeface="Calibri"/>
            </a:endParaRPr>
          </a:p>
        </p:txBody>
      </p:sp>
      <p:sp>
        <p:nvSpPr>
          <p:cNvPr id="6" name="Rechteck 5">
            <a:extLst>
              <a:ext uri="{FF2B5EF4-FFF2-40B4-BE49-F238E27FC236}">
                <a16:creationId xmlns:a16="http://schemas.microsoft.com/office/drawing/2014/main" id="{974B874C-A681-4B22-BCAE-F73C67B101B7}"/>
              </a:ext>
            </a:extLst>
          </p:cNvPr>
          <p:cNvSpPr/>
          <p:nvPr/>
        </p:nvSpPr>
        <p:spPr>
          <a:xfrm>
            <a:off x="2826368" y="1586577"/>
            <a:ext cx="6539265" cy="407573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tx1"/>
              </a:solidFill>
            </a:endParaRPr>
          </a:p>
        </p:txBody>
      </p:sp>
      <p:sp>
        <p:nvSpPr>
          <p:cNvPr id="7" name="Rechteck 6">
            <a:extLst>
              <a:ext uri="{FF2B5EF4-FFF2-40B4-BE49-F238E27FC236}">
                <a16:creationId xmlns:a16="http://schemas.microsoft.com/office/drawing/2014/main" id="{9537DCB7-F0FE-43BA-BF22-E83527A4BC0B}"/>
              </a:ext>
            </a:extLst>
          </p:cNvPr>
          <p:cNvSpPr/>
          <p:nvPr/>
        </p:nvSpPr>
        <p:spPr>
          <a:xfrm>
            <a:off x="6874240" y="1586578"/>
            <a:ext cx="2491391" cy="179634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Rechteck 7">
            <a:extLst>
              <a:ext uri="{FF2B5EF4-FFF2-40B4-BE49-F238E27FC236}">
                <a16:creationId xmlns:a16="http://schemas.microsoft.com/office/drawing/2014/main" id="{6407E560-44EC-4781-B6F0-BA25431E759C}"/>
              </a:ext>
            </a:extLst>
          </p:cNvPr>
          <p:cNvSpPr/>
          <p:nvPr/>
        </p:nvSpPr>
        <p:spPr>
          <a:xfrm>
            <a:off x="8231670" y="2340957"/>
            <a:ext cx="1131950" cy="179634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9" name="Rechteck 8">
            <a:extLst>
              <a:ext uri="{FF2B5EF4-FFF2-40B4-BE49-F238E27FC236}">
                <a16:creationId xmlns:a16="http://schemas.microsoft.com/office/drawing/2014/main" id="{96AB1458-C826-4CAA-A648-3D51D3DEEE9E}"/>
              </a:ext>
            </a:extLst>
          </p:cNvPr>
          <p:cNvSpPr/>
          <p:nvPr/>
        </p:nvSpPr>
        <p:spPr>
          <a:xfrm>
            <a:off x="5517896" y="1594120"/>
            <a:ext cx="1599874" cy="10343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10" name="Rechteck 9">
            <a:extLst>
              <a:ext uri="{FF2B5EF4-FFF2-40B4-BE49-F238E27FC236}">
                <a16:creationId xmlns:a16="http://schemas.microsoft.com/office/drawing/2014/main" id="{11268C21-2A18-49BC-9643-4083A14ADABD}"/>
              </a:ext>
            </a:extLst>
          </p:cNvPr>
          <p:cNvSpPr/>
          <p:nvPr/>
        </p:nvSpPr>
        <p:spPr>
          <a:xfrm>
            <a:off x="8243202" y="1591055"/>
            <a:ext cx="1122429" cy="10373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11" name="Rechteck 10">
            <a:extLst>
              <a:ext uri="{FF2B5EF4-FFF2-40B4-BE49-F238E27FC236}">
                <a16:creationId xmlns:a16="http://schemas.microsoft.com/office/drawing/2014/main" id="{227FB13E-05CD-4723-BB86-959B3539D447}"/>
              </a:ext>
            </a:extLst>
          </p:cNvPr>
          <p:cNvSpPr/>
          <p:nvPr/>
        </p:nvSpPr>
        <p:spPr>
          <a:xfrm>
            <a:off x="4118544" y="4141108"/>
            <a:ext cx="1390346" cy="149641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12" name="Rechteck 11">
            <a:extLst>
              <a:ext uri="{FF2B5EF4-FFF2-40B4-BE49-F238E27FC236}">
                <a16:creationId xmlns:a16="http://schemas.microsoft.com/office/drawing/2014/main" id="{B785E460-A5E5-4DCB-8E9A-346022773A8E}"/>
              </a:ext>
            </a:extLst>
          </p:cNvPr>
          <p:cNvSpPr/>
          <p:nvPr/>
        </p:nvSpPr>
        <p:spPr>
          <a:xfrm>
            <a:off x="5499320" y="4899297"/>
            <a:ext cx="1390346" cy="74820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13" name="Rechteck 12">
            <a:extLst>
              <a:ext uri="{FF2B5EF4-FFF2-40B4-BE49-F238E27FC236}">
                <a16:creationId xmlns:a16="http://schemas.microsoft.com/office/drawing/2014/main" id="{89C0E82D-A95E-4527-A31E-5541368BF1CF}"/>
              </a:ext>
            </a:extLst>
          </p:cNvPr>
          <p:cNvSpPr/>
          <p:nvPr/>
        </p:nvSpPr>
        <p:spPr>
          <a:xfrm>
            <a:off x="2828892" y="3386678"/>
            <a:ext cx="1328825" cy="22756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14" name="Rechteck 13">
            <a:extLst>
              <a:ext uri="{FF2B5EF4-FFF2-40B4-BE49-F238E27FC236}">
                <a16:creationId xmlns:a16="http://schemas.microsoft.com/office/drawing/2014/main" id="{D2C4B5A4-9379-4813-8EE7-A4E46CF87DB7}"/>
              </a:ext>
            </a:extLst>
          </p:cNvPr>
          <p:cNvSpPr/>
          <p:nvPr/>
        </p:nvSpPr>
        <p:spPr>
          <a:xfrm>
            <a:off x="2832850" y="4895538"/>
            <a:ext cx="1314651" cy="7543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cxnSp>
        <p:nvCxnSpPr>
          <p:cNvPr id="15" name="Gerade Verbindung mit Pfeil 14">
            <a:extLst>
              <a:ext uri="{FF2B5EF4-FFF2-40B4-BE49-F238E27FC236}">
                <a16:creationId xmlns:a16="http://schemas.microsoft.com/office/drawing/2014/main" id="{90CECA36-527A-463C-8502-CD6F36093947}"/>
              </a:ext>
            </a:extLst>
          </p:cNvPr>
          <p:cNvCxnSpPr>
            <a:cxnSpLocks/>
            <a:stCxn id="16" idx="3"/>
            <a:endCxn id="17" idx="1"/>
          </p:cNvCxnSpPr>
          <p:nvPr/>
        </p:nvCxnSpPr>
        <p:spPr>
          <a:xfrm>
            <a:off x="2833941" y="5649918"/>
            <a:ext cx="6911439" cy="0"/>
          </a:xfrm>
          <a:prstGeom prst="straightConnector1">
            <a:avLst/>
          </a:prstGeom>
          <a:ln w="25400">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653C47DC-0ED2-4AFB-A522-18308C0DC646}"/>
              </a:ext>
            </a:extLst>
          </p:cNvPr>
          <p:cNvSpPr/>
          <p:nvPr/>
        </p:nvSpPr>
        <p:spPr>
          <a:xfrm>
            <a:off x="2335178" y="5242200"/>
            <a:ext cx="498763" cy="815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17" name="Rechteck 16">
            <a:extLst>
              <a:ext uri="{FF2B5EF4-FFF2-40B4-BE49-F238E27FC236}">
                <a16:creationId xmlns:a16="http://schemas.microsoft.com/office/drawing/2014/main" id="{D487C9F9-FC08-4118-9818-A13EEF957E16}"/>
              </a:ext>
            </a:extLst>
          </p:cNvPr>
          <p:cNvSpPr/>
          <p:nvPr/>
        </p:nvSpPr>
        <p:spPr>
          <a:xfrm>
            <a:off x="9745380" y="5242200"/>
            <a:ext cx="498763" cy="815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18" name="Rechteck 17">
            <a:extLst>
              <a:ext uri="{FF2B5EF4-FFF2-40B4-BE49-F238E27FC236}">
                <a16:creationId xmlns:a16="http://schemas.microsoft.com/office/drawing/2014/main" id="{734CFC27-CCF5-46B7-94B2-C6A9506657DB}"/>
              </a:ext>
            </a:extLst>
          </p:cNvPr>
          <p:cNvSpPr/>
          <p:nvPr/>
        </p:nvSpPr>
        <p:spPr>
          <a:xfrm>
            <a:off x="2339136" y="1278752"/>
            <a:ext cx="498763" cy="815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cxnSp>
        <p:nvCxnSpPr>
          <p:cNvPr id="19" name="Gerade Verbindung mit Pfeil 18">
            <a:extLst>
              <a:ext uri="{FF2B5EF4-FFF2-40B4-BE49-F238E27FC236}">
                <a16:creationId xmlns:a16="http://schemas.microsoft.com/office/drawing/2014/main" id="{8A1DADEB-EB16-4932-A39C-B39B197E4786}"/>
              </a:ext>
            </a:extLst>
          </p:cNvPr>
          <p:cNvCxnSpPr>
            <a:cxnSpLocks/>
            <a:stCxn id="16" idx="3"/>
          </p:cNvCxnSpPr>
          <p:nvPr/>
        </p:nvCxnSpPr>
        <p:spPr>
          <a:xfrm flipV="1">
            <a:off x="2833940" y="1586578"/>
            <a:ext cx="3958" cy="40633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21C8B795-4F0C-40C5-AFC5-E757F2037BC3}"/>
              </a:ext>
            </a:extLst>
          </p:cNvPr>
          <p:cNvCxnSpPr>
            <a:cxnSpLocks/>
          </p:cNvCxnSpPr>
          <p:nvPr/>
        </p:nvCxnSpPr>
        <p:spPr>
          <a:xfrm>
            <a:off x="2833939" y="4895538"/>
            <a:ext cx="6531695" cy="0"/>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2F2B5C49-F778-416A-8328-191241EBE13A}"/>
              </a:ext>
            </a:extLst>
          </p:cNvPr>
          <p:cNvCxnSpPr>
            <a:cxnSpLocks/>
          </p:cNvCxnSpPr>
          <p:nvPr/>
        </p:nvCxnSpPr>
        <p:spPr>
          <a:xfrm>
            <a:off x="2833939" y="3386677"/>
            <a:ext cx="6531695" cy="0"/>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981EEBF6-B9DF-4DAC-8360-617DEF468FFC}"/>
              </a:ext>
            </a:extLst>
          </p:cNvPr>
          <p:cNvCxnSpPr>
            <a:cxnSpLocks/>
          </p:cNvCxnSpPr>
          <p:nvPr/>
        </p:nvCxnSpPr>
        <p:spPr>
          <a:xfrm>
            <a:off x="2833939" y="4141107"/>
            <a:ext cx="6531695" cy="0"/>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9430EA9-D907-4984-866E-3E3B55BDEC80}"/>
              </a:ext>
            </a:extLst>
          </p:cNvPr>
          <p:cNvCxnSpPr>
            <a:cxnSpLocks/>
          </p:cNvCxnSpPr>
          <p:nvPr/>
        </p:nvCxnSpPr>
        <p:spPr>
          <a:xfrm>
            <a:off x="2833939" y="2632247"/>
            <a:ext cx="6531695" cy="0"/>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2E857674-E4E9-4BAB-A2CD-13D7663B331C}"/>
              </a:ext>
            </a:extLst>
          </p:cNvPr>
          <p:cNvCxnSpPr>
            <a:cxnSpLocks/>
          </p:cNvCxnSpPr>
          <p:nvPr/>
        </p:nvCxnSpPr>
        <p:spPr>
          <a:xfrm flipV="1">
            <a:off x="4147500" y="1586578"/>
            <a:ext cx="3958" cy="406334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3AF2FF72-FA34-491A-93BB-21AC5AE89EF2}"/>
              </a:ext>
            </a:extLst>
          </p:cNvPr>
          <p:cNvCxnSpPr>
            <a:cxnSpLocks/>
          </p:cNvCxnSpPr>
          <p:nvPr/>
        </p:nvCxnSpPr>
        <p:spPr>
          <a:xfrm flipV="1">
            <a:off x="5508891" y="1586578"/>
            <a:ext cx="3958" cy="406334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445015D2-7EF8-445F-9662-B994132509B5}"/>
              </a:ext>
            </a:extLst>
          </p:cNvPr>
          <p:cNvCxnSpPr>
            <a:cxnSpLocks/>
          </p:cNvCxnSpPr>
          <p:nvPr/>
        </p:nvCxnSpPr>
        <p:spPr>
          <a:xfrm flipV="1">
            <a:off x="6870282" y="1586578"/>
            <a:ext cx="3958" cy="406334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5AAA8C5-3515-41BD-A89D-C84C31AD83A5}"/>
              </a:ext>
            </a:extLst>
          </p:cNvPr>
          <p:cNvCxnSpPr>
            <a:cxnSpLocks/>
          </p:cNvCxnSpPr>
          <p:nvPr/>
        </p:nvCxnSpPr>
        <p:spPr>
          <a:xfrm flipV="1">
            <a:off x="8231672" y="1586578"/>
            <a:ext cx="3958" cy="406334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72FBF554-19AB-41D2-82D2-A9F2ACE139DB}"/>
              </a:ext>
            </a:extLst>
          </p:cNvPr>
          <p:cNvSpPr txBox="1"/>
          <p:nvPr/>
        </p:nvSpPr>
        <p:spPr>
          <a:xfrm>
            <a:off x="1620301" y="1558226"/>
            <a:ext cx="1576266" cy="276999"/>
          </a:xfrm>
          <a:prstGeom prst="rect">
            <a:avLst/>
          </a:prstGeom>
          <a:noFill/>
        </p:spPr>
        <p:txBody>
          <a:bodyPr wrap="square" rtlCol="0">
            <a:spAutoFit/>
          </a:bodyPr>
          <a:lstStyle/>
          <a:p>
            <a:r>
              <a:rPr lang="de-DE" sz="1200" dirty="0"/>
              <a:t>Schadenshöhe</a:t>
            </a:r>
          </a:p>
        </p:txBody>
      </p:sp>
      <p:sp>
        <p:nvSpPr>
          <p:cNvPr id="29" name="Textfeld 28">
            <a:extLst>
              <a:ext uri="{FF2B5EF4-FFF2-40B4-BE49-F238E27FC236}">
                <a16:creationId xmlns:a16="http://schemas.microsoft.com/office/drawing/2014/main" id="{D350E5C5-0DD4-4B9D-8A07-6FBBF5BFDB29}"/>
              </a:ext>
            </a:extLst>
          </p:cNvPr>
          <p:cNvSpPr txBox="1"/>
          <p:nvPr/>
        </p:nvSpPr>
        <p:spPr>
          <a:xfrm>
            <a:off x="9302329" y="5699890"/>
            <a:ext cx="2166958" cy="461665"/>
          </a:xfrm>
          <a:prstGeom prst="rect">
            <a:avLst/>
          </a:prstGeom>
          <a:noFill/>
        </p:spPr>
        <p:txBody>
          <a:bodyPr wrap="square" rtlCol="0">
            <a:spAutoFit/>
          </a:bodyPr>
          <a:lstStyle/>
          <a:p>
            <a:r>
              <a:rPr lang="de-DE" sz="1200" dirty="0"/>
              <a:t>Eintritts-</a:t>
            </a:r>
            <a:br>
              <a:rPr lang="de-DE" sz="1200" dirty="0"/>
            </a:br>
            <a:r>
              <a:rPr lang="de-DE" sz="1200" dirty="0" err="1"/>
              <a:t>wahrscheinlichkeit</a:t>
            </a:r>
            <a:endParaRPr lang="de-DE" sz="1200" dirty="0"/>
          </a:p>
        </p:txBody>
      </p:sp>
      <p:sp>
        <p:nvSpPr>
          <p:cNvPr id="30" name="Textfeld 29">
            <a:extLst>
              <a:ext uri="{FF2B5EF4-FFF2-40B4-BE49-F238E27FC236}">
                <a16:creationId xmlns:a16="http://schemas.microsoft.com/office/drawing/2014/main" id="{0EA03FB8-8D68-4285-A67C-11EEEE780576}"/>
              </a:ext>
            </a:extLst>
          </p:cNvPr>
          <p:cNvSpPr txBox="1"/>
          <p:nvPr/>
        </p:nvSpPr>
        <p:spPr>
          <a:xfrm>
            <a:off x="1613771" y="5111395"/>
            <a:ext cx="1219079" cy="261610"/>
          </a:xfrm>
          <a:prstGeom prst="rect">
            <a:avLst/>
          </a:prstGeom>
          <a:noFill/>
        </p:spPr>
        <p:txBody>
          <a:bodyPr wrap="square" rtlCol="0">
            <a:spAutoFit/>
          </a:bodyPr>
          <a:lstStyle/>
          <a:p>
            <a:pPr algn="r"/>
            <a:r>
              <a:rPr lang="de-DE" sz="1050" dirty="0"/>
              <a:t>Unbedeutend</a:t>
            </a:r>
          </a:p>
        </p:txBody>
      </p:sp>
      <p:sp>
        <p:nvSpPr>
          <p:cNvPr id="31" name="Textfeld 30">
            <a:extLst>
              <a:ext uri="{FF2B5EF4-FFF2-40B4-BE49-F238E27FC236}">
                <a16:creationId xmlns:a16="http://schemas.microsoft.com/office/drawing/2014/main" id="{8F803EC7-8071-48CD-A6A5-4F4F9DCB72A3}"/>
              </a:ext>
            </a:extLst>
          </p:cNvPr>
          <p:cNvSpPr txBox="1"/>
          <p:nvPr/>
        </p:nvSpPr>
        <p:spPr>
          <a:xfrm>
            <a:off x="1613771" y="4395115"/>
            <a:ext cx="1219079" cy="261610"/>
          </a:xfrm>
          <a:prstGeom prst="rect">
            <a:avLst/>
          </a:prstGeom>
          <a:noFill/>
        </p:spPr>
        <p:txBody>
          <a:bodyPr wrap="square" rtlCol="0">
            <a:spAutoFit/>
          </a:bodyPr>
          <a:lstStyle/>
          <a:p>
            <a:pPr algn="r"/>
            <a:r>
              <a:rPr lang="de-DE" sz="1050" dirty="0"/>
              <a:t>Gering</a:t>
            </a:r>
          </a:p>
        </p:txBody>
      </p:sp>
      <p:sp>
        <p:nvSpPr>
          <p:cNvPr id="32" name="Textfeld 31">
            <a:extLst>
              <a:ext uri="{FF2B5EF4-FFF2-40B4-BE49-F238E27FC236}">
                <a16:creationId xmlns:a16="http://schemas.microsoft.com/office/drawing/2014/main" id="{A8FDBFBA-3F58-45D4-8DE2-007DEDD9019E}"/>
              </a:ext>
            </a:extLst>
          </p:cNvPr>
          <p:cNvSpPr txBox="1"/>
          <p:nvPr/>
        </p:nvSpPr>
        <p:spPr>
          <a:xfrm>
            <a:off x="1613771" y="3671095"/>
            <a:ext cx="1219079" cy="261610"/>
          </a:xfrm>
          <a:prstGeom prst="rect">
            <a:avLst/>
          </a:prstGeom>
          <a:noFill/>
        </p:spPr>
        <p:txBody>
          <a:bodyPr wrap="square" rtlCol="0">
            <a:spAutoFit/>
          </a:bodyPr>
          <a:lstStyle/>
          <a:p>
            <a:pPr algn="r"/>
            <a:r>
              <a:rPr lang="de-DE" sz="1050" dirty="0"/>
              <a:t>Mittel</a:t>
            </a:r>
          </a:p>
        </p:txBody>
      </p:sp>
      <p:sp>
        <p:nvSpPr>
          <p:cNvPr id="33" name="Textfeld 32">
            <a:extLst>
              <a:ext uri="{FF2B5EF4-FFF2-40B4-BE49-F238E27FC236}">
                <a16:creationId xmlns:a16="http://schemas.microsoft.com/office/drawing/2014/main" id="{0DD1A982-3DE0-4B0C-BE38-AC6C382ECF06}"/>
              </a:ext>
            </a:extLst>
          </p:cNvPr>
          <p:cNvSpPr txBox="1"/>
          <p:nvPr/>
        </p:nvSpPr>
        <p:spPr>
          <a:xfrm>
            <a:off x="1613771" y="2930858"/>
            <a:ext cx="1219079" cy="261610"/>
          </a:xfrm>
          <a:prstGeom prst="rect">
            <a:avLst/>
          </a:prstGeom>
          <a:noFill/>
        </p:spPr>
        <p:txBody>
          <a:bodyPr wrap="square" rtlCol="0">
            <a:spAutoFit/>
          </a:bodyPr>
          <a:lstStyle/>
          <a:p>
            <a:pPr algn="r"/>
            <a:r>
              <a:rPr lang="de-DE" sz="1050" dirty="0"/>
              <a:t>Hoch</a:t>
            </a:r>
          </a:p>
        </p:txBody>
      </p:sp>
      <p:sp>
        <p:nvSpPr>
          <p:cNvPr id="34" name="Textfeld 33">
            <a:extLst>
              <a:ext uri="{FF2B5EF4-FFF2-40B4-BE49-F238E27FC236}">
                <a16:creationId xmlns:a16="http://schemas.microsoft.com/office/drawing/2014/main" id="{7E6E58D1-4178-4B78-AC7D-56A498325E5C}"/>
              </a:ext>
            </a:extLst>
          </p:cNvPr>
          <p:cNvSpPr txBox="1"/>
          <p:nvPr/>
        </p:nvSpPr>
        <p:spPr>
          <a:xfrm>
            <a:off x="1613771" y="2051661"/>
            <a:ext cx="1219079" cy="261610"/>
          </a:xfrm>
          <a:prstGeom prst="rect">
            <a:avLst/>
          </a:prstGeom>
          <a:noFill/>
        </p:spPr>
        <p:txBody>
          <a:bodyPr wrap="square" rtlCol="0">
            <a:spAutoFit/>
          </a:bodyPr>
          <a:lstStyle/>
          <a:p>
            <a:pPr algn="r"/>
            <a:r>
              <a:rPr lang="de-DE" sz="1050" dirty="0"/>
              <a:t>Sehr Hoch</a:t>
            </a:r>
          </a:p>
        </p:txBody>
      </p:sp>
      <p:sp>
        <p:nvSpPr>
          <p:cNvPr id="35" name="Textfeld 34">
            <a:extLst>
              <a:ext uri="{FF2B5EF4-FFF2-40B4-BE49-F238E27FC236}">
                <a16:creationId xmlns:a16="http://schemas.microsoft.com/office/drawing/2014/main" id="{DCAC8504-1FAD-4872-B77B-BD0F8AB89BBA}"/>
              </a:ext>
            </a:extLst>
          </p:cNvPr>
          <p:cNvSpPr txBox="1"/>
          <p:nvPr/>
        </p:nvSpPr>
        <p:spPr>
          <a:xfrm rot="16200000">
            <a:off x="2826671" y="6126458"/>
            <a:ext cx="1393365" cy="415498"/>
          </a:xfrm>
          <a:prstGeom prst="rect">
            <a:avLst/>
          </a:prstGeom>
          <a:noFill/>
        </p:spPr>
        <p:txBody>
          <a:bodyPr wrap="square" rtlCol="0">
            <a:spAutoFit/>
          </a:bodyPr>
          <a:lstStyle/>
          <a:p>
            <a:pPr algn="r"/>
            <a:r>
              <a:rPr lang="de-DE" sz="1050" dirty="0"/>
              <a:t>Sehr Unwahrscheinlich</a:t>
            </a:r>
          </a:p>
        </p:txBody>
      </p:sp>
      <p:sp>
        <p:nvSpPr>
          <p:cNvPr id="36" name="Textfeld 35">
            <a:extLst>
              <a:ext uri="{FF2B5EF4-FFF2-40B4-BE49-F238E27FC236}">
                <a16:creationId xmlns:a16="http://schemas.microsoft.com/office/drawing/2014/main" id="{99F810F4-1803-4C06-9B38-2986ACC846BC}"/>
              </a:ext>
            </a:extLst>
          </p:cNvPr>
          <p:cNvSpPr txBox="1"/>
          <p:nvPr/>
        </p:nvSpPr>
        <p:spPr>
          <a:xfrm rot="16200000">
            <a:off x="4127230" y="6126458"/>
            <a:ext cx="1393365" cy="415498"/>
          </a:xfrm>
          <a:prstGeom prst="rect">
            <a:avLst/>
          </a:prstGeom>
          <a:noFill/>
        </p:spPr>
        <p:txBody>
          <a:bodyPr wrap="square" rtlCol="0">
            <a:spAutoFit/>
          </a:bodyPr>
          <a:lstStyle/>
          <a:p>
            <a:pPr algn="r"/>
            <a:r>
              <a:rPr lang="de-DE" sz="1050" dirty="0"/>
              <a:t>Eher</a:t>
            </a:r>
            <a:br>
              <a:rPr lang="de-DE" sz="1050" dirty="0"/>
            </a:br>
            <a:r>
              <a:rPr lang="de-DE" sz="1050" dirty="0"/>
              <a:t>Unwahrscheinlich</a:t>
            </a:r>
          </a:p>
        </p:txBody>
      </p:sp>
      <p:sp>
        <p:nvSpPr>
          <p:cNvPr id="37" name="Textfeld 36">
            <a:extLst>
              <a:ext uri="{FF2B5EF4-FFF2-40B4-BE49-F238E27FC236}">
                <a16:creationId xmlns:a16="http://schemas.microsoft.com/office/drawing/2014/main" id="{01F78354-738F-4C32-B87A-7CA58DF0610E}"/>
              </a:ext>
            </a:extLst>
          </p:cNvPr>
          <p:cNvSpPr txBox="1"/>
          <p:nvPr/>
        </p:nvSpPr>
        <p:spPr>
          <a:xfrm rot="16200000">
            <a:off x="5569506" y="6031623"/>
            <a:ext cx="1219079" cy="430887"/>
          </a:xfrm>
          <a:prstGeom prst="rect">
            <a:avLst/>
          </a:prstGeom>
          <a:noFill/>
        </p:spPr>
        <p:txBody>
          <a:bodyPr wrap="square" rtlCol="0">
            <a:spAutoFit/>
          </a:bodyPr>
          <a:lstStyle/>
          <a:p>
            <a:pPr algn="r"/>
            <a:r>
              <a:rPr lang="de-DE" sz="1050" dirty="0"/>
              <a:t>Eher Wahrscheinlich</a:t>
            </a:r>
          </a:p>
        </p:txBody>
      </p:sp>
      <p:sp>
        <p:nvSpPr>
          <p:cNvPr id="38" name="Textfeld 37">
            <a:extLst>
              <a:ext uri="{FF2B5EF4-FFF2-40B4-BE49-F238E27FC236}">
                <a16:creationId xmlns:a16="http://schemas.microsoft.com/office/drawing/2014/main" id="{19CF8ACA-1F7F-4C2E-9FD3-125914EDA2A1}"/>
              </a:ext>
            </a:extLst>
          </p:cNvPr>
          <p:cNvSpPr txBox="1"/>
          <p:nvPr/>
        </p:nvSpPr>
        <p:spPr>
          <a:xfrm rot="16200000">
            <a:off x="6943417" y="6116260"/>
            <a:ext cx="1219079" cy="261610"/>
          </a:xfrm>
          <a:prstGeom prst="rect">
            <a:avLst/>
          </a:prstGeom>
          <a:noFill/>
        </p:spPr>
        <p:txBody>
          <a:bodyPr wrap="square" rtlCol="0">
            <a:spAutoFit/>
          </a:bodyPr>
          <a:lstStyle/>
          <a:p>
            <a:pPr algn="r"/>
            <a:r>
              <a:rPr lang="de-DE" sz="1050" dirty="0"/>
              <a:t>Wahrscheinlich</a:t>
            </a:r>
          </a:p>
        </p:txBody>
      </p:sp>
      <p:sp>
        <p:nvSpPr>
          <p:cNvPr id="39" name="Textfeld 38">
            <a:extLst>
              <a:ext uri="{FF2B5EF4-FFF2-40B4-BE49-F238E27FC236}">
                <a16:creationId xmlns:a16="http://schemas.microsoft.com/office/drawing/2014/main" id="{3CFCF1A0-F155-493C-86FE-B5BD9B5DA847}"/>
              </a:ext>
            </a:extLst>
          </p:cNvPr>
          <p:cNvSpPr txBox="1"/>
          <p:nvPr/>
        </p:nvSpPr>
        <p:spPr>
          <a:xfrm rot="16200000">
            <a:off x="8250161" y="6031623"/>
            <a:ext cx="1219079" cy="430887"/>
          </a:xfrm>
          <a:prstGeom prst="rect">
            <a:avLst/>
          </a:prstGeom>
          <a:noFill/>
        </p:spPr>
        <p:txBody>
          <a:bodyPr wrap="square" rtlCol="0">
            <a:spAutoFit/>
          </a:bodyPr>
          <a:lstStyle/>
          <a:p>
            <a:pPr algn="r"/>
            <a:r>
              <a:rPr lang="de-DE" sz="1050" dirty="0"/>
              <a:t>Sehr Wahrscheinlich</a:t>
            </a:r>
          </a:p>
        </p:txBody>
      </p:sp>
      <p:sp>
        <p:nvSpPr>
          <p:cNvPr id="2" name="TextBox 1">
            <a:extLst>
              <a:ext uri="{FF2B5EF4-FFF2-40B4-BE49-F238E27FC236}">
                <a16:creationId xmlns:a16="http://schemas.microsoft.com/office/drawing/2014/main" id="{8AB51E58-0139-4709-BCEA-6D9D2C7C598B}"/>
              </a:ext>
            </a:extLst>
          </p:cNvPr>
          <p:cNvSpPr txBox="1"/>
          <p:nvPr/>
        </p:nvSpPr>
        <p:spPr>
          <a:xfrm>
            <a:off x="2832849" y="3500931"/>
            <a:ext cx="1397443" cy="523220"/>
          </a:xfrm>
          <a:prstGeom prst="rect">
            <a:avLst/>
          </a:prstGeom>
          <a:noFill/>
        </p:spPr>
        <p:txBody>
          <a:bodyPr wrap="square" rtlCol="0">
            <a:spAutoFit/>
          </a:bodyPr>
          <a:lstStyle/>
          <a:p>
            <a:r>
              <a:rPr lang="de-DE" sz="1400" dirty="0" err="1"/>
              <a:t>Kommuni-kationsrisiken</a:t>
            </a:r>
            <a:endParaRPr lang="de-DE" sz="1600" dirty="0"/>
          </a:p>
        </p:txBody>
      </p:sp>
      <p:sp>
        <p:nvSpPr>
          <p:cNvPr id="47" name="TextBox 46">
            <a:extLst>
              <a:ext uri="{FF2B5EF4-FFF2-40B4-BE49-F238E27FC236}">
                <a16:creationId xmlns:a16="http://schemas.microsoft.com/office/drawing/2014/main" id="{CE87D377-E42F-4D50-804D-AEC9F7331F92}"/>
              </a:ext>
            </a:extLst>
          </p:cNvPr>
          <p:cNvSpPr txBox="1"/>
          <p:nvPr/>
        </p:nvSpPr>
        <p:spPr>
          <a:xfrm>
            <a:off x="4160169" y="2832872"/>
            <a:ext cx="1293268" cy="307777"/>
          </a:xfrm>
          <a:prstGeom prst="rect">
            <a:avLst/>
          </a:prstGeom>
          <a:noFill/>
        </p:spPr>
        <p:txBody>
          <a:bodyPr wrap="square" rtlCol="0">
            <a:spAutoFit/>
          </a:bodyPr>
          <a:lstStyle/>
          <a:p>
            <a:r>
              <a:rPr lang="de-DE" sz="1400" dirty="0"/>
              <a:t>Marktrisiko</a:t>
            </a:r>
            <a:endParaRPr lang="de-DE" sz="1600" dirty="0"/>
          </a:p>
        </p:txBody>
      </p:sp>
      <p:sp>
        <p:nvSpPr>
          <p:cNvPr id="48" name="TextBox 47">
            <a:extLst>
              <a:ext uri="{FF2B5EF4-FFF2-40B4-BE49-F238E27FC236}">
                <a16:creationId xmlns:a16="http://schemas.microsoft.com/office/drawing/2014/main" id="{89FAEDC4-E4B1-42EB-9FFE-FFC0138499F3}"/>
              </a:ext>
            </a:extLst>
          </p:cNvPr>
          <p:cNvSpPr txBox="1"/>
          <p:nvPr/>
        </p:nvSpPr>
        <p:spPr>
          <a:xfrm>
            <a:off x="5498285" y="2853670"/>
            <a:ext cx="1427447" cy="307777"/>
          </a:xfrm>
          <a:prstGeom prst="rect">
            <a:avLst/>
          </a:prstGeom>
          <a:noFill/>
        </p:spPr>
        <p:txBody>
          <a:bodyPr wrap="square" rtlCol="0">
            <a:spAutoFit/>
          </a:bodyPr>
          <a:lstStyle/>
          <a:p>
            <a:r>
              <a:rPr lang="de-DE" sz="1400" dirty="0"/>
              <a:t>Ressourcenrisiko</a:t>
            </a:r>
          </a:p>
        </p:txBody>
      </p:sp>
      <p:sp>
        <p:nvSpPr>
          <p:cNvPr id="49" name="TextBox 48">
            <a:extLst>
              <a:ext uri="{FF2B5EF4-FFF2-40B4-BE49-F238E27FC236}">
                <a16:creationId xmlns:a16="http://schemas.microsoft.com/office/drawing/2014/main" id="{5EA2DB83-B4F6-4FA3-9839-3ED482A0F604}"/>
              </a:ext>
            </a:extLst>
          </p:cNvPr>
          <p:cNvSpPr txBox="1"/>
          <p:nvPr/>
        </p:nvSpPr>
        <p:spPr>
          <a:xfrm>
            <a:off x="4138789" y="1818548"/>
            <a:ext cx="1367806" cy="523220"/>
          </a:xfrm>
          <a:prstGeom prst="rect">
            <a:avLst/>
          </a:prstGeom>
          <a:noFill/>
        </p:spPr>
        <p:txBody>
          <a:bodyPr wrap="square" rtlCol="0">
            <a:spAutoFit/>
          </a:bodyPr>
          <a:lstStyle/>
          <a:p>
            <a:r>
              <a:rPr lang="de-DE" sz="1400" dirty="0"/>
              <a:t>Technische Risiken</a:t>
            </a:r>
          </a:p>
        </p:txBody>
      </p:sp>
      <p:sp>
        <p:nvSpPr>
          <p:cNvPr id="50" name="TextBox 49">
            <a:extLst>
              <a:ext uri="{FF2B5EF4-FFF2-40B4-BE49-F238E27FC236}">
                <a16:creationId xmlns:a16="http://schemas.microsoft.com/office/drawing/2014/main" id="{A7BCBAC4-26C3-477B-8982-C6B056879632}"/>
              </a:ext>
            </a:extLst>
          </p:cNvPr>
          <p:cNvSpPr txBox="1"/>
          <p:nvPr/>
        </p:nvSpPr>
        <p:spPr>
          <a:xfrm>
            <a:off x="2832464" y="4333513"/>
            <a:ext cx="1377773" cy="307777"/>
          </a:xfrm>
          <a:prstGeom prst="rect">
            <a:avLst/>
          </a:prstGeom>
          <a:noFill/>
        </p:spPr>
        <p:txBody>
          <a:bodyPr wrap="square" rtlCol="0">
            <a:spAutoFit/>
          </a:bodyPr>
          <a:lstStyle/>
          <a:p>
            <a:r>
              <a:rPr lang="de-DE" sz="1400" dirty="0"/>
              <a:t>Kundenrisiken</a:t>
            </a:r>
          </a:p>
        </p:txBody>
      </p:sp>
      <p:sp>
        <p:nvSpPr>
          <p:cNvPr id="51" name="TextBox 50">
            <a:extLst>
              <a:ext uri="{FF2B5EF4-FFF2-40B4-BE49-F238E27FC236}">
                <a16:creationId xmlns:a16="http://schemas.microsoft.com/office/drawing/2014/main" id="{5CC793ED-9E7D-4EBF-922D-B7114828DE81}"/>
              </a:ext>
            </a:extLst>
          </p:cNvPr>
          <p:cNvSpPr txBox="1"/>
          <p:nvPr/>
        </p:nvSpPr>
        <p:spPr>
          <a:xfrm>
            <a:off x="5515146" y="3607564"/>
            <a:ext cx="1369931" cy="307777"/>
          </a:xfrm>
          <a:prstGeom prst="rect">
            <a:avLst/>
          </a:prstGeom>
          <a:noFill/>
        </p:spPr>
        <p:txBody>
          <a:bodyPr wrap="square" rtlCol="0">
            <a:spAutoFit/>
          </a:bodyPr>
          <a:lstStyle/>
          <a:p>
            <a:r>
              <a:rPr lang="de-DE" sz="1400" dirty="0"/>
              <a:t>Wartungsrisiken</a:t>
            </a:r>
          </a:p>
        </p:txBody>
      </p:sp>
      <p:sp>
        <p:nvSpPr>
          <p:cNvPr id="52" name="TextBox 51">
            <a:extLst>
              <a:ext uri="{FF2B5EF4-FFF2-40B4-BE49-F238E27FC236}">
                <a16:creationId xmlns:a16="http://schemas.microsoft.com/office/drawing/2014/main" id="{769314D9-5B51-460A-A256-A5CD74B7DE92}"/>
              </a:ext>
            </a:extLst>
          </p:cNvPr>
          <p:cNvSpPr txBox="1"/>
          <p:nvPr/>
        </p:nvSpPr>
        <p:spPr>
          <a:xfrm>
            <a:off x="5510323" y="1840955"/>
            <a:ext cx="1356345" cy="523220"/>
          </a:xfrm>
          <a:prstGeom prst="rect">
            <a:avLst/>
          </a:prstGeom>
          <a:noFill/>
        </p:spPr>
        <p:txBody>
          <a:bodyPr wrap="square" rtlCol="0">
            <a:spAutoFit/>
          </a:bodyPr>
          <a:lstStyle/>
          <a:p>
            <a:r>
              <a:rPr lang="de-DE" sz="1400" dirty="0"/>
              <a:t>Falsche Datenerhebung</a:t>
            </a:r>
          </a:p>
        </p:txBody>
      </p:sp>
    </p:spTree>
    <p:extLst>
      <p:ext uri="{BB962C8B-B14F-4D97-AF65-F5344CB8AC3E}">
        <p14:creationId xmlns:p14="http://schemas.microsoft.com/office/powerpoint/2010/main" val="1481075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Words>
  <Application>Microsoft Office PowerPoint</Application>
  <PresentationFormat>Widescreen</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Klassifikation von Risiken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Klassifikation von Risiken</dc:title>
  <dc:creator>Benner, Marleen</dc:creator>
  <cp:lastModifiedBy>Benner, Marleen</cp:lastModifiedBy>
  <cp:revision>5</cp:revision>
  <dcterms:created xsi:type="dcterms:W3CDTF">2019-10-10T18:43:48Z</dcterms:created>
  <dcterms:modified xsi:type="dcterms:W3CDTF">2019-10-10T19:02:52Z</dcterms:modified>
</cp:coreProperties>
</file>