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56" d="100"/>
          <a:sy n="56" d="100"/>
        </p:scale>
        <p:origin x="1044"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25309-F8D2-9541-BAA3-B1DA0100454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9C49623-1F08-9544-A850-3D2F152AB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64996A4-FB56-C040-9688-B329C81F5D3E}"/>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5" name="Fußzeilenplatzhalter 4">
            <a:extLst>
              <a:ext uri="{FF2B5EF4-FFF2-40B4-BE49-F238E27FC236}">
                <a16:creationId xmlns:a16="http://schemas.microsoft.com/office/drawing/2014/main" id="{43F5147F-EA03-674F-9244-4D9357FBFE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0681E5-6FA3-C847-A8A1-70CB31850880}"/>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91524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08686-E680-1B41-847C-27BFFB4746D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68918F7-416A-1249-95EB-5E23F24B0E2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9BAE423-4FC7-BE42-8813-D4C5CD4C2C5C}"/>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5" name="Fußzeilenplatzhalter 4">
            <a:extLst>
              <a:ext uri="{FF2B5EF4-FFF2-40B4-BE49-F238E27FC236}">
                <a16:creationId xmlns:a16="http://schemas.microsoft.com/office/drawing/2014/main" id="{558DC1D4-841C-3F43-87DB-08921B6C28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86FD2E3-0015-8C4E-87B5-624C6CC2426C}"/>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366081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BB2F373-0B8A-F945-BBD6-EE43C65EE82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BCD32CA-B508-9C48-8AAD-B37622F9F79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C22747-E0C6-4645-8572-AB2EAA80872C}"/>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5" name="Fußzeilenplatzhalter 4">
            <a:extLst>
              <a:ext uri="{FF2B5EF4-FFF2-40B4-BE49-F238E27FC236}">
                <a16:creationId xmlns:a16="http://schemas.microsoft.com/office/drawing/2014/main" id="{FD896D91-F212-CC4D-8597-DE2893E3F2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9E95A1-C2E2-AD4A-83CA-F9FDFACC669A}"/>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57443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5E2DC-27E6-234C-82DD-D2BC52FB9F6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A19FEA6-1D25-2A4E-9967-E2B918AC8CC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9CDCAA4-0AC4-2542-BB8D-006FCDC6234A}"/>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5" name="Fußzeilenplatzhalter 4">
            <a:extLst>
              <a:ext uri="{FF2B5EF4-FFF2-40B4-BE49-F238E27FC236}">
                <a16:creationId xmlns:a16="http://schemas.microsoft.com/office/drawing/2014/main" id="{F8C2D9D3-D7B3-504A-8AC0-1D3DAE50DB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2FD629E-591C-4147-BAE0-5B705FB3985B}"/>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39836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35455F-54DA-254B-8F44-6FE996D9318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F348CAB-8BC7-5848-9AB0-91F5DC9C5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74540C8-A6D3-2C4C-B93A-5209EA355E46}"/>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5" name="Fußzeilenplatzhalter 4">
            <a:extLst>
              <a:ext uri="{FF2B5EF4-FFF2-40B4-BE49-F238E27FC236}">
                <a16:creationId xmlns:a16="http://schemas.microsoft.com/office/drawing/2014/main" id="{D199A7F2-DF06-8849-A837-E8D5D320F0A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EC050EB-C337-6C4A-A156-20E9E5055C67}"/>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61466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8170EB-4271-9548-B309-B319FBDEDC1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0919C24-804C-A94F-98A6-DCB38B5A5DA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613FF19-B7B2-D740-90E1-8FD6340906C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F48DB0C-8F22-D448-96F0-67FA343A7470}"/>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6" name="Fußzeilenplatzhalter 5">
            <a:extLst>
              <a:ext uri="{FF2B5EF4-FFF2-40B4-BE49-F238E27FC236}">
                <a16:creationId xmlns:a16="http://schemas.microsoft.com/office/drawing/2014/main" id="{61423C17-E75A-824F-9F3A-ABEEF896C26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A2A7850-5A81-C944-AF4E-6A70889E165C}"/>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115768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6DCF3-4D62-7D42-8569-A0952F716FA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3DEF823-0E18-724B-8757-2A01B676E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AA64CF8-EC61-7E49-934C-7E4B7E6B9AD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34FF894-A9AD-4746-A017-24683F1D9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C70666F-8CF6-F647-A509-8CBCBD17C4E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37D3D11-1281-5342-89B3-8994C4E42608}"/>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8" name="Fußzeilenplatzhalter 7">
            <a:extLst>
              <a:ext uri="{FF2B5EF4-FFF2-40B4-BE49-F238E27FC236}">
                <a16:creationId xmlns:a16="http://schemas.microsoft.com/office/drawing/2014/main" id="{96C325AF-8F98-3B4B-9F98-69794F7F781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F853F52-F7A3-564D-8236-28582173D1AB}"/>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25857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4B590-638A-2B46-8204-B1D5B6B2572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6171944-D5AA-3441-A1B1-9C0C9290756E}"/>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4" name="Fußzeilenplatzhalter 3">
            <a:extLst>
              <a:ext uri="{FF2B5EF4-FFF2-40B4-BE49-F238E27FC236}">
                <a16:creationId xmlns:a16="http://schemas.microsoft.com/office/drawing/2014/main" id="{07913DCC-103D-C546-B131-5920E044F46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39873BA-D181-4B42-9AEC-895A5C7E96F1}"/>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84974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932E022-632A-454A-901F-1CE0920CD8A8}"/>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3" name="Fußzeilenplatzhalter 2">
            <a:extLst>
              <a:ext uri="{FF2B5EF4-FFF2-40B4-BE49-F238E27FC236}">
                <a16:creationId xmlns:a16="http://schemas.microsoft.com/office/drawing/2014/main" id="{4CAE9031-922D-BC4C-BC32-DFBFCA91FB1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11C238F-7C99-064B-B54A-4D61B9BE44F2}"/>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411560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6AEE7-D8C6-B543-A29C-1492C737C77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5125FAC-8F85-BF4B-93E5-0E91BC9F1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3AEEC0B-2A38-F942-9730-D9345147B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88C815A-3202-0C47-BF1C-A32A4738569B}"/>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6" name="Fußzeilenplatzhalter 5">
            <a:extLst>
              <a:ext uri="{FF2B5EF4-FFF2-40B4-BE49-F238E27FC236}">
                <a16:creationId xmlns:a16="http://schemas.microsoft.com/office/drawing/2014/main" id="{50A42C9D-6123-B449-ABD3-EE057959427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F306B10-258C-C141-9D1B-AA44CC2C7AC5}"/>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81011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248FAA-2B13-F946-ADA0-7FC800D7B00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994043D-3E23-E347-B7C1-8BCBE8048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7D94548-8C26-8D42-847B-2E56A0B33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ECF5C85-33E5-A840-BEC4-B684BDA945EA}"/>
              </a:ext>
            </a:extLst>
          </p:cNvPr>
          <p:cNvSpPr>
            <a:spLocks noGrp="1"/>
          </p:cNvSpPr>
          <p:nvPr>
            <p:ph type="dt" sz="half" idx="10"/>
          </p:nvPr>
        </p:nvSpPr>
        <p:spPr/>
        <p:txBody>
          <a:bodyPr/>
          <a:lstStyle/>
          <a:p>
            <a:fld id="{9B6D61F1-6807-BA44-BA40-DB1F90E941CF}" type="datetimeFigureOut">
              <a:rPr lang="de-DE" smtClean="0"/>
              <a:t>26.10.2019</a:t>
            </a:fld>
            <a:endParaRPr lang="de-DE"/>
          </a:p>
        </p:txBody>
      </p:sp>
      <p:sp>
        <p:nvSpPr>
          <p:cNvPr id="6" name="Fußzeilenplatzhalter 5">
            <a:extLst>
              <a:ext uri="{FF2B5EF4-FFF2-40B4-BE49-F238E27FC236}">
                <a16:creationId xmlns:a16="http://schemas.microsoft.com/office/drawing/2014/main" id="{52D70632-424A-774E-AD4F-C4B7F52998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FB45B9E-96C7-CA47-812B-6E82F7860CCF}"/>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406644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CD69D16-B16E-BB40-981F-DCF60ADC8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64F9809-8AB2-BE46-BE22-29E36B0D2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10115B9-6579-6247-92AE-E13795BEB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D61F1-6807-BA44-BA40-DB1F90E941CF}" type="datetimeFigureOut">
              <a:rPr lang="de-DE" smtClean="0"/>
              <a:t>26.10.2019</a:t>
            </a:fld>
            <a:endParaRPr lang="de-DE"/>
          </a:p>
        </p:txBody>
      </p:sp>
      <p:sp>
        <p:nvSpPr>
          <p:cNvPr id="5" name="Fußzeilenplatzhalter 4">
            <a:extLst>
              <a:ext uri="{FF2B5EF4-FFF2-40B4-BE49-F238E27FC236}">
                <a16:creationId xmlns:a16="http://schemas.microsoft.com/office/drawing/2014/main" id="{1139A861-F0BC-9D40-A722-64C08FA7B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B0B5CC4-D650-1A41-812D-5C1918695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2E330-D6B0-2E41-9011-040B07E636F8}" type="slidenum">
              <a:rPr lang="de-DE" smtClean="0"/>
              <a:t>‹#›</a:t>
            </a:fld>
            <a:endParaRPr lang="de-DE"/>
          </a:p>
        </p:txBody>
      </p:sp>
    </p:spTree>
    <p:extLst>
      <p:ext uri="{BB962C8B-B14F-4D97-AF65-F5344CB8AC3E}">
        <p14:creationId xmlns:p14="http://schemas.microsoft.com/office/powerpoint/2010/main" val="150343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8D00298-AFE4-B84C-B573-35320F77D25C}"/>
              </a:ext>
            </a:extLst>
          </p:cNvPr>
          <p:cNvPicPr>
            <a:picLocks noChangeAspect="1"/>
          </p:cNvPicPr>
          <p:nvPr/>
        </p:nvPicPr>
        <p:blipFill>
          <a:blip r:embed="rId2"/>
          <a:stretch>
            <a:fillRect/>
          </a:stretch>
        </p:blipFill>
        <p:spPr>
          <a:xfrm>
            <a:off x="0" y="47593"/>
            <a:ext cx="12192000" cy="6858000"/>
          </a:xfrm>
          <a:prstGeom prst="rect">
            <a:avLst/>
          </a:prstGeom>
        </p:spPr>
      </p:pic>
    </p:spTree>
    <p:extLst>
      <p:ext uri="{BB962C8B-B14F-4D97-AF65-F5344CB8AC3E}">
        <p14:creationId xmlns:p14="http://schemas.microsoft.com/office/powerpoint/2010/main" val="211605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8D00298-AFE4-B84C-B573-35320F77D25C}"/>
              </a:ext>
            </a:extLst>
          </p:cNvPr>
          <p:cNvPicPr>
            <a:picLocks noChangeAspect="1"/>
          </p:cNvPicPr>
          <p:nvPr/>
        </p:nvPicPr>
        <p:blipFill>
          <a:blip r:embed="rId2"/>
          <a:stretch>
            <a:fillRect/>
          </a:stretch>
        </p:blipFill>
        <p:spPr>
          <a:xfrm>
            <a:off x="0" y="47593"/>
            <a:ext cx="12192000" cy="6858000"/>
          </a:xfrm>
          <a:prstGeom prst="rect">
            <a:avLst/>
          </a:prstGeom>
        </p:spPr>
      </p:pic>
      <p:sp>
        <p:nvSpPr>
          <p:cNvPr id="2" name="TextBox 1">
            <a:extLst>
              <a:ext uri="{FF2B5EF4-FFF2-40B4-BE49-F238E27FC236}">
                <a16:creationId xmlns:a16="http://schemas.microsoft.com/office/drawing/2014/main" id="{0B9925D5-3558-4C16-BC30-0B314E804904}"/>
              </a:ext>
            </a:extLst>
          </p:cNvPr>
          <p:cNvSpPr txBox="1"/>
          <p:nvPr/>
        </p:nvSpPr>
        <p:spPr>
          <a:xfrm>
            <a:off x="1715677" y="671897"/>
            <a:ext cx="9999872" cy="230832"/>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Die App soll den Menschen helfen anhand eines Wettkampfes ihren CO2-Abdruck zu verringern</a:t>
            </a:r>
          </a:p>
        </p:txBody>
      </p:sp>
      <p:sp>
        <p:nvSpPr>
          <p:cNvPr id="3" name="TextBox 2">
            <a:extLst>
              <a:ext uri="{FF2B5EF4-FFF2-40B4-BE49-F238E27FC236}">
                <a16:creationId xmlns:a16="http://schemas.microsoft.com/office/drawing/2014/main" id="{60C6A188-6592-48A5-8AC1-6B3455CC9A79}"/>
              </a:ext>
            </a:extLst>
          </p:cNvPr>
          <p:cNvSpPr txBox="1"/>
          <p:nvPr/>
        </p:nvSpPr>
        <p:spPr>
          <a:xfrm>
            <a:off x="1715678" y="886851"/>
            <a:ext cx="9999871" cy="230832"/>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Die App soll helfen die Umwelt ein bisschen besser zu machen und den CO2-Ausstoß der Benutzer zu verringern</a:t>
            </a:r>
          </a:p>
        </p:txBody>
      </p:sp>
      <p:sp>
        <p:nvSpPr>
          <p:cNvPr id="6" name="TextBox 5">
            <a:extLst>
              <a:ext uri="{FF2B5EF4-FFF2-40B4-BE49-F238E27FC236}">
                <a16:creationId xmlns:a16="http://schemas.microsoft.com/office/drawing/2014/main" id="{D26720FB-1DDF-4989-ACAC-C8A92B0DB53B}"/>
              </a:ext>
            </a:extLst>
          </p:cNvPr>
          <p:cNvSpPr txBox="1"/>
          <p:nvPr/>
        </p:nvSpPr>
        <p:spPr>
          <a:xfrm>
            <a:off x="231743" y="2010419"/>
            <a:ext cx="2677212" cy="369332"/>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Die App ist auf das Marktsegment Umweltschutz ausgerichtet</a:t>
            </a:r>
          </a:p>
        </p:txBody>
      </p:sp>
      <p:sp>
        <p:nvSpPr>
          <p:cNvPr id="7" name="TextBox 6">
            <a:extLst>
              <a:ext uri="{FF2B5EF4-FFF2-40B4-BE49-F238E27FC236}">
                <a16:creationId xmlns:a16="http://schemas.microsoft.com/office/drawing/2014/main" id="{4D52ECF5-6022-4953-8B15-0B89F4277611}"/>
              </a:ext>
            </a:extLst>
          </p:cNvPr>
          <p:cNvSpPr txBox="1"/>
          <p:nvPr/>
        </p:nvSpPr>
        <p:spPr>
          <a:xfrm>
            <a:off x="225457" y="2357724"/>
            <a:ext cx="2677213" cy="5078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Die Zielgruppe sollte jeder sein, der daran interessiert ist die Umwelt und somit die Zukunft unserer Erde zu schützen</a:t>
            </a:r>
          </a:p>
        </p:txBody>
      </p:sp>
      <p:sp>
        <p:nvSpPr>
          <p:cNvPr id="8" name="TextBox 7">
            <a:extLst>
              <a:ext uri="{FF2B5EF4-FFF2-40B4-BE49-F238E27FC236}">
                <a16:creationId xmlns:a16="http://schemas.microsoft.com/office/drawing/2014/main" id="{C0F1ACC9-9B82-41B7-BABD-3747656B207B}"/>
              </a:ext>
            </a:extLst>
          </p:cNvPr>
          <p:cNvSpPr txBox="1"/>
          <p:nvPr/>
        </p:nvSpPr>
        <p:spPr>
          <a:xfrm>
            <a:off x="3173693" y="1988698"/>
            <a:ext cx="2862606" cy="5078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Die App hilft den Menschen einen Überblick über ihren CO2-Ausstoß zu haben und somit ihnen helfen soll, ihn zu verringern</a:t>
            </a:r>
          </a:p>
        </p:txBody>
      </p:sp>
      <p:sp>
        <p:nvSpPr>
          <p:cNvPr id="9" name="TextBox 8">
            <a:extLst>
              <a:ext uri="{FF2B5EF4-FFF2-40B4-BE49-F238E27FC236}">
                <a16:creationId xmlns:a16="http://schemas.microsoft.com/office/drawing/2014/main" id="{4E79D56D-E644-4F95-8EE0-BB610262C027}"/>
              </a:ext>
            </a:extLst>
          </p:cNvPr>
          <p:cNvSpPr txBox="1"/>
          <p:nvPr/>
        </p:nvSpPr>
        <p:spPr>
          <a:xfrm>
            <a:off x="3173693" y="2492997"/>
            <a:ext cx="2862606" cy="6463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Regionale Projekte, die dem Umweltschutz dienen, können gefördert werden und die Menschen werden darauf Aufmerksam gemacht, wie die Umwelt am besten geschützt und verbessert werden kann.</a:t>
            </a:r>
          </a:p>
        </p:txBody>
      </p:sp>
      <p:sp>
        <p:nvSpPr>
          <p:cNvPr id="11" name="TextBox 10">
            <a:extLst>
              <a:ext uri="{FF2B5EF4-FFF2-40B4-BE49-F238E27FC236}">
                <a16:creationId xmlns:a16="http://schemas.microsoft.com/office/drawing/2014/main" id="{2DB3F4C5-8147-4A76-A510-D33E3D26B82E}"/>
              </a:ext>
            </a:extLst>
          </p:cNvPr>
          <p:cNvSpPr txBox="1"/>
          <p:nvPr/>
        </p:nvSpPr>
        <p:spPr>
          <a:xfrm>
            <a:off x="6155703" y="1949367"/>
            <a:ext cx="2901888" cy="6463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Es ist eine App, die immer wieder durch weitere Funktionen, die den Menschen helfen können ihren Fußabdruck zu verringern, erweitert werden kann.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93880944-8C75-4C94-BFF1-BAABBFE9B0DF}"/>
              </a:ext>
            </a:extLst>
          </p:cNvPr>
          <p:cNvSpPr txBox="1"/>
          <p:nvPr/>
        </p:nvSpPr>
        <p:spPr>
          <a:xfrm>
            <a:off x="6161989" y="3336995"/>
            <a:ext cx="2901888" cy="6463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Die App sticht heraus, da sie die heutigen wichtigen Themen der Generationen unterstützt und den Menschen zeigt, dass jeder helfen muss, dass wir unsere Umweltziele erreichen.</a:t>
            </a:r>
          </a:p>
        </p:txBody>
      </p:sp>
      <p:sp>
        <p:nvSpPr>
          <p:cNvPr id="13" name="TextBox 12">
            <a:extLst>
              <a:ext uri="{FF2B5EF4-FFF2-40B4-BE49-F238E27FC236}">
                <a16:creationId xmlns:a16="http://schemas.microsoft.com/office/drawing/2014/main" id="{DE6E7074-58B3-4682-89F5-97AE698CD60C}"/>
              </a:ext>
            </a:extLst>
          </p:cNvPr>
          <p:cNvSpPr txBox="1"/>
          <p:nvPr/>
        </p:nvSpPr>
        <p:spPr>
          <a:xfrm>
            <a:off x="9150288" y="1988697"/>
            <a:ext cx="2862606" cy="1200329"/>
          </a:xfrm>
          <a:prstGeom prst="rect">
            <a:avLst/>
          </a:prstGeom>
          <a:solidFill>
            <a:srgbClr val="FFFF00"/>
          </a:solidFill>
        </p:spPr>
        <p:txBody>
          <a:bodyPr wrap="square" rtlCol="0">
            <a:spAutoFit/>
          </a:bodyPr>
          <a:lstStyle/>
          <a:p>
            <a:pPr lvl="0">
              <a:defRPr/>
            </a:pPr>
            <a:r>
              <a:rPr lang="de-DE" sz="900" dirty="0">
                <a:solidFill>
                  <a:prstClr val="black"/>
                </a:solidFill>
              </a:rPr>
              <a:t>Bei der Entwicklung der App steht stets der Gedanken - die Umwelt zu verbessern – im Vordergrund. Hierdurch wird für ein umweltbewusstes Image gesorgt, wodurch weitere Sponsoren und Investoren in das Projekt mit rein geholt werden können. </a:t>
            </a:r>
          </a:p>
          <a:p>
            <a:pPr lvl="0">
              <a:defRPr/>
            </a:pPr>
            <a:r>
              <a:rPr lang="de-DE" sz="900" dirty="0">
                <a:solidFill>
                  <a:prstClr val="black"/>
                </a:solidFill>
              </a:rPr>
              <a:t>Des Weiteren werden alle durch die App erzielten Gewinnen an Organisationen gespendet, die sich für die Umwelt einsetzen. </a:t>
            </a:r>
          </a:p>
        </p:txBody>
      </p:sp>
      <p:sp>
        <p:nvSpPr>
          <p:cNvPr id="14" name="TextBox 13">
            <a:extLst>
              <a:ext uri="{FF2B5EF4-FFF2-40B4-BE49-F238E27FC236}">
                <a16:creationId xmlns:a16="http://schemas.microsoft.com/office/drawing/2014/main" id="{49969079-AB5B-4C1A-A300-600214EB6EFE}"/>
              </a:ext>
            </a:extLst>
          </p:cNvPr>
          <p:cNvSpPr txBox="1"/>
          <p:nvPr/>
        </p:nvSpPr>
        <p:spPr>
          <a:xfrm>
            <a:off x="9143999" y="3175959"/>
            <a:ext cx="2862606" cy="5078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Das Ziel ist es ein umweltfreundliches Image zu repräsentieren, dass den Generationen einen Anstoß gibt, wie sie ihre Lebensqualitäten verbessern können.</a:t>
            </a:r>
          </a:p>
        </p:txBody>
      </p:sp>
      <p:sp>
        <p:nvSpPr>
          <p:cNvPr id="15" name="TextBox 14">
            <a:extLst>
              <a:ext uri="{FF2B5EF4-FFF2-40B4-BE49-F238E27FC236}">
                <a16:creationId xmlns:a16="http://schemas.microsoft.com/office/drawing/2014/main" id="{B8219E60-B7D6-4158-BF89-7E70C10B0875}"/>
              </a:ext>
            </a:extLst>
          </p:cNvPr>
          <p:cNvSpPr txBox="1"/>
          <p:nvPr/>
        </p:nvSpPr>
        <p:spPr>
          <a:xfrm>
            <a:off x="144548" y="4407756"/>
            <a:ext cx="2862606" cy="2169825"/>
          </a:xfrm>
          <a:prstGeom prst="rect">
            <a:avLst/>
          </a:prstGeom>
          <a:solidFill>
            <a:srgbClr val="FFFF00"/>
          </a:solidFill>
        </p:spPr>
        <p:txBody>
          <a:bodyPr wrap="square" rtlCol="0">
            <a:spAutoFit/>
          </a:bodyPr>
          <a:lstStyle/>
          <a:p>
            <a:pPr lvl="0">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Konkurrenten sind bereits bestehende Apps, die sich für den Umweltschutz stark machen und ihre App durch unsere Ideen erweitern wollen. Ihr Schwächen werden sein, dass sich unsere App immer wieder verändern kann und den Benutzern ein gut gestaltetes UI bereit gestellt wird. Unsere App wird zudem von einer Gruppe von freiwilligen Programmieren gestaltet, die ihr Leben dem Umweltschutz widmen</a:t>
            </a:r>
            <a:r>
              <a:rPr lang="de-DE" sz="900" dirty="0">
                <a:solidFill>
                  <a:prstClr val="black"/>
                </a:solidFill>
              </a:rPr>
              <a:t>. Ganz getreu dem Motto „Von Umweltschützern für Umweltschützern“. Ein weiterer Aspekt, der uns von bestehenden Mitstreitern unterscheidet ist unsere Ranking- und </a:t>
            </a:r>
            <a:r>
              <a:rPr lang="de-DE" sz="900" dirty="0" err="1">
                <a:solidFill>
                  <a:prstClr val="black"/>
                </a:solidFill>
              </a:rPr>
              <a:t>Achievement</a:t>
            </a:r>
            <a:r>
              <a:rPr lang="de-DE" sz="900" dirty="0">
                <a:solidFill>
                  <a:prstClr val="black"/>
                </a:solidFill>
              </a:rPr>
              <a:t>-Funktion. Hierdurch ähnelt die App stückweit einer Spiele-App, wodurch besonders die junge Generation </a:t>
            </a:r>
            <a:r>
              <a:rPr lang="de-DE" sz="900" dirty="0" err="1">
                <a:solidFill>
                  <a:prstClr val="black"/>
                </a:solidFill>
              </a:rPr>
              <a:t>spielrisch</a:t>
            </a:r>
            <a:r>
              <a:rPr lang="de-DE" sz="900" dirty="0">
                <a:solidFill>
                  <a:prstClr val="black"/>
                </a:solidFill>
              </a:rPr>
              <a:t> an das Thema „Umwelt“ herangeführt werden soll.</a:t>
            </a:r>
            <a:endPar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B6E2669F-FB6C-41A2-8D97-454B92B7078F}"/>
              </a:ext>
            </a:extLst>
          </p:cNvPr>
          <p:cNvSpPr txBox="1"/>
          <p:nvPr/>
        </p:nvSpPr>
        <p:spPr>
          <a:xfrm>
            <a:off x="3151696" y="4453476"/>
            <a:ext cx="2884603" cy="5078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Das Produkt dient ausschließlich dem Umweltschutz und Einnahmen, die durch Werbeanzeigen entstehen, sind für die Weiterentwicklung und Sicherheit der App nötig.</a:t>
            </a:r>
          </a:p>
        </p:txBody>
      </p:sp>
      <p:sp>
        <p:nvSpPr>
          <p:cNvPr id="17" name="TextBox 16">
            <a:extLst>
              <a:ext uri="{FF2B5EF4-FFF2-40B4-BE49-F238E27FC236}">
                <a16:creationId xmlns:a16="http://schemas.microsoft.com/office/drawing/2014/main" id="{D4A0F4BB-AA2D-483F-9FB1-3BEC9E3AE6F4}"/>
              </a:ext>
            </a:extLst>
          </p:cNvPr>
          <p:cNvSpPr txBox="1"/>
          <p:nvPr/>
        </p:nvSpPr>
        <p:spPr>
          <a:xfrm>
            <a:off x="3162694" y="4940424"/>
            <a:ext cx="2862606" cy="784830"/>
          </a:xfrm>
          <a:prstGeom prst="rect">
            <a:avLst/>
          </a:prstGeom>
          <a:solidFill>
            <a:srgbClr val="FFFF00"/>
          </a:solidFill>
        </p:spPr>
        <p:txBody>
          <a:bodyPr wrap="square" rtlCol="0">
            <a:spAutoFit/>
          </a:bodyPr>
          <a:lstStyle/>
          <a:p>
            <a:pPr lvl="0">
              <a:defRPr/>
            </a:pPr>
            <a:r>
              <a:rPr lang="de-DE" sz="900" dirty="0">
                <a:solidFill>
                  <a:prstClr val="black"/>
                </a:solidFill>
              </a:rPr>
              <a:t>Die Umsätze der App setzen sich aus einem Großteil aus Werbeeinahmen und Spendeneinahmen zusammen. Außerdem wird eine Premiumversion der App angeboten, wodurch dem Nutzer gewisse Vorzüge gegenüber eines „Normalnutzers“ geboten werden.</a:t>
            </a:r>
            <a:endPar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A7243558-3059-40D5-9A93-21C2ECA44E14}"/>
              </a:ext>
            </a:extLst>
          </p:cNvPr>
          <p:cNvSpPr txBox="1"/>
          <p:nvPr/>
        </p:nvSpPr>
        <p:spPr>
          <a:xfrm>
            <a:off x="6155703" y="4453963"/>
            <a:ext cx="2862606" cy="369332"/>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Planung, Design und Programmierung sind die Hauptkosten, die App zu entwickeln. </a:t>
            </a:r>
          </a:p>
        </p:txBody>
      </p:sp>
      <p:sp>
        <p:nvSpPr>
          <p:cNvPr id="20" name="TextBox 19">
            <a:extLst>
              <a:ext uri="{FF2B5EF4-FFF2-40B4-BE49-F238E27FC236}">
                <a16:creationId xmlns:a16="http://schemas.microsoft.com/office/drawing/2014/main" id="{BBE79604-3068-445B-A99A-54F9B8D527A6}"/>
              </a:ext>
            </a:extLst>
          </p:cNvPr>
          <p:cNvSpPr txBox="1"/>
          <p:nvPr/>
        </p:nvSpPr>
        <p:spPr>
          <a:xfrm>
            <a:off x="6161989" y="4818672"/>
            <a:ext cx="2856320" cy="6463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Das Marketing kann durch regionale Geschäfte übernommen werden, die sich dem Umweltschutz anschließen. Zudem verbreiten sich gute Apps heutzutage unter Studenten und Schülern schnell.</a:t>
            </a:r>
          </a:p>
        </p:txBody>
      </p:sp>
      <p:sp>
        <p:nvSpPr>
          <p:cNvPr id="21" name="TextBox 20">
            <a:extLst>
              <a:ext uri="{FF2B5EF4-FFF2-40B4-BE49-F238E27FC236}">
                <a16:creationId xmlns:a16="http://schemas.microsoft.com/office/drawing/2014/main" id="{79454DA9-DF67-4BF2-B3E0-1E558DA5A4DC}"/>
              </a:ext>
            </a:extLst>
          </p:cNvPr>
          <p:cNvSpPr txBox="1"/>
          <p:nvPr/>
        </p:nvSpPr>
        <p:spPr>
          <a:xfrm>
            <a:off x="9150289" y="4453963"/>
            <a:ext cx="2862606" cy="5078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rPr>
              <a:t>Die App wird über die gängigen Kanäle erreichbar sein. Darunter fallen der App Store von Apple und der Google Play Store für Android-Nutzer</a:t>
            </a:r>
          </a:p>
        </p:txBody>
      </p:sp>
      <p:sp>
        <p:nvSpPr>
          <p:cNvPr id="19" name="TextBox 18">
            <a:extLst>
              <a:ext uri="{FF2B5EF4-FFF2-40B4-BE49-F238E27FC236}">
                <a16:creationId xmlns:a16="http://schemas.microsoft.com/office/drawing/2014/main" id="{D4A2730B-4F03-4AD5-8828-690D4A3EF85B}"/>
              </a:ext>
            </a:extLst>
          </p:cNvPr>
          <p:cNvSpPr txBox="1"/>
          <p:nvPr/>
        </p:nvSpPr>
        <p:spPr>
          <a:xfrm>
            <a:off x="6161989" y="2440235"/>
            <a:ext cx="2901888" cy="923330"/>
          </a:xfrm>
          <a:prstGeom prst="rect">
            <a:avLst/>
          </a:prstGeom>
          <a:solidFill>
            <a:srgbClr val="FFFF00"/>
          </a:solidFill>
        </p:spPr>
        <p:txBody>
          <a:bodyPr wrap="square" rtlCol="0">
            <a:spAutoFit/>
          </a:bodyPr>
          <a:lstStyle/>
          <a:p>
            <a:pPr lvl="0">
              <a:defRPr/>
            </a:pPr>
            <a:r>
              <a:rPr lang="de-DE" sz="900" dirty="0">
                <a:solidFill>
                  <a:prstClr val="black"/>
                </a:solidFill>
              </a:rPr>
              <a:t>Ein weitere Funktion ist die Ranking-Tabelle, welche in verschieden Regionen (lokal, national, global) unterteilt wird.  Dadurch soll eine Art Wettkampf ermöglicht werden, in dem sich die Nutzer miteinander messen, um einen geringeren CO2-Ausstoß zu erreichen und so im Ranking aufzusteigen.</a:t>
            </a:r>
            <a:endParaRPr kumimoji="0" lang="de-DE"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257630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Meli, Calogero</dc:creator>
  <cp:lastModifiedBy>Jan Zecevic</cp:lastModifiedBy>
  <cp:revision>15</cp:revision>
  <dcterms:created xsi:type="dcterms:W3CDTF">2019-10-08T09:20:33Z</dcterms:created>
  <dcterms:modified xsi:type="dcterms:W3CDTF">2019-10-26T15:25:27Z</dcterms:modified>
</cp:coreProperties>
</file>