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1" r:id="rId4"/>
    <p:sldId id="272" r:id="rId5"/>
    <p:sldId id="273" r:id="rId6"/>
    <p:sldId id="274" r:id="rId7"/>
    <p:sldId id="270" r:id="rId8"/>
    <p:sldId id="259" r:id="rId9"/>
    <p:sldId id="275" r:id="rId10"/>
    <p:sldId id="278" r:id="rId11"/>
    <p:sldId id="276" r:id="rId12"/>
    <p:sldId id="279" r:id="rId13"/>
    <p:sldId id="280" r:id="rId14"/>
    <p:sldId id="277" r:id="rId15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>
      <p:cViewPr>
        <p:scale>
          <a:sx n="150" d="100"/>
          <a:sy n="150" d="100"/>
        </p:scale>
        <p:origin x="520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0488-DF45-2047-9BBD-B0FDFF3DF5F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66775-F35A-334D-8D35-206F9C705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3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66775-F35A-334D-8D35-206F9C705D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1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en-US"/>
              <a:t>7/15/22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63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image" Target="../media/image62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openxmlformats.org/officeDocument/2006/relationships/image" Target="../media/image35.pn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openxmlformats.org/officeDocument/2006/relationships/image" Target="../media/image37.png"/><Relationship Id="rId5" Type="http://schemas.openxmlformats.org/officeDocument/2006/relationships/image" Target="../media/image29.jpeg"/><Relationship Id="rId10" Type="http://schemas.openxmlformats.org/officeDocument/2006/relationships/image" Target="../media/image36.png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8DAA8A-D513-7EC4-32CB-CE3B2422BECC}"/>
              </a:ext>
            </a:extLst>
          </p:cNvPr>
          <p:cNvSpPr/>
          <p:nvPr/>
        </p:nvSpPr>
        <p:spPr>
          <a:xfrm>
            <a:off x="1448058" y="1052736"/>
            <a:ext cx="21602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9F9E2-B0F0-55E3-C523-232ABC2A6B23}"/>
              </a:ext>
            </a:extLst>
          </p:cNvPr>
          <p:cNvSpPr txBox="1"/>
          <p:nvPr/>
        </p:nvSpPr>
        <p:spPr>
          <a:xfrm>
            <a:off x="-103402" y="4822786"/>
            <a:ext cx="183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</a:t>
            </a:r>
            <a:r>
              <a:rPr lang="en-US" altLang="zh-CN" dirty="0"/>
              <a:t>2dTranspose</a:t>
            </a:r>
          </a:p>
          <a:p>
            <a:r>
              <a:rPr lang="zh-CN" altLang="en-US" dirty="0"/>
              <a:t> （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0A7A7-F39F-F54C-C484-FBF6E0BA22F0}"/>
              </a:ext>
            </a:extLst>
          </p:cNvPr>
          <p:cNvSpPr/>
          <p:nvPr/>
        </p:nvSpPr>
        <p:spPr>
          <a:xfrm>
            <a:off x="2620786" y="1032811"/>
            <a:ext cx="216024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B42B3-6EEA-B7CF-982B-A7FF81408CDC}"/>
              </a:ext>
            </a:extLst>
          </p:cNvPr>
          <p:cNvSpPr txBox="1"/>
          <p:nvPr/>
        </p:nvSpPr>
        <p:spPr>
          <a:xfrm>
            <a:off x="1893771" y="50131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ADF4C-852D-D496-3E1D-AF5E71C2460B}"/>
              </a:ext>
            </a:extLst>
          </p:cNvPr>
          <p:cNvSpPr/>
          <p:nvPr/>
        </p:nvSpPr>
        <p:spPr>
          <a:xfrm>
            <a:off x="3720527" y="1032811"/>
            <a:ext cx="216024" cy="15841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0DFF2-24C2-833B-F0A8-BA8904384A8E}"/>
              </a:ext>
            </a:extLst>
          </p:cNvPr>
          <p:cNvSpPr txBox="1"/>
          <p:nvPr/>
        </p:nvSpPr>
        <p:spPr>
          <a:xfrm>
            <a:off x="3466984" y="283339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3A2DB-7AD0-5412-495B-36FEF6F8F4BF}"/>
              </a:ext>
            </a:extLst>
          </p:cNvPr>
          <p:cNvSpPr/>
          <p:nvPr/>
        </p:nvSpPr>
        <p:spPr>
          <a:xfrm>
            <a:off x="5371227" y="1066644"/>
            <a:ext cx="216024" cy="1584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FABD8-400B-DAB9-6AE2-AA70AA4D1A02}"/>
              </a:ext>
            </a:extLst>
          </p:cNvPr>
          <p:cNvSpPr txBox="1"/>
          <p:nvPr/>
        </p:nvSpPr>
        <p:spPr>
          <a:xfrm>
            <a:off x="4936652" y="2846925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batchnormalization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36898-0481-07F8-836A-28DB8BDC9EFA}"/>
              </a:ext>
            </a:extLst>
          </p:cNvPr>
          <p:cNvSpPr/>
          <p:nvPr/>
        </p:nvSpPr>
        <p:spPr>
          <a:xfrm>
            <a:off x="7266801" y="1032811"/>
            <a:ext cx="216024" cy="1584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FAF79-1A55-2327-483D-7431FC4C5A3D}"/>
              </a:ext>
            </a:extLst>
          </p:cNvPr>
          <p:cNvSpPr txBox="1"/>
          <p:nvPr/>
        </p:nvSpPr>
        <p:spPr>
          <a:xfrm>
            <a:off x="7097333" y="285015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4C150C-77F7-D9FE-B691-B7F2F8E58111}"/>
              </a:ext>
            </a:extLst>
          </p:cNvPr>
          <p:cNvSpPr/>
          <p:nvPr/>
        </p:nvSpPr>
        <p:spPr>
          <a:xfrm>
            <a:off x="8172400" y="1070174"/>
            <a:ext cx="216024" cy="1584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FF760-4C5D-488F-F041-7A4C2A2B6A36}"/>
              </a:ext>
            </a:extLst>
          </p:cNvPr>
          <p:cNvSpPr txBox="1"/>
          <p:nvPr/>
        </p:nvSpPr>
        <p:spPr>
          <a:xfrm>
            <a:off x="8032938" y="283384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upsampling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CBE64F-905A-26A1-A0D9-7B130CF258EB}"/>
              </a:ext>
            </a:extLst>
          </p:cNvPr>
          <p:cNvSpPr/>
          <p:nvPr/>
        </p:nvSpPr>
        <p:spPr>
          <a:xfrm>
            <a:off x="121639" y="1052736"/>
            <a:ext cx="216024" cy="15841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25E24F-7FBE-AFF7-F5DD-61EA6AC5F9C7}"/>
              </a:ext>
            </a:extLst>
          </p:cNvPr>
          <p:cNvSpPr txBox="1"/>
          <p:nvPr/>
        </p:nvSpPr>
        <p:spPr>
          <a:xfrm>
            <a:off x="-304739" y="2782669"/>
            <a:ext cx="111761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1*1*4096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968282A-5746-59DE-23C7-4FDAF959221E}"/>
              </a:ext>
            </a:extLst>
          </p:cNvPr>
          <p:cNvSpPr/>
          <p:nvPr/>
        </p:nvSpPr>
        <p:spPr>
          <a:xfrm>
            <a:off x="629637" y="1712048"/>
            <a:ext cx="36155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014C334-C9AC-A5EF-1562-66949A2E9227}"/>
              </a:ext>
            </a:extLst>
          </p:cNvPr>
          <p:cNvSpPr/>
          <p:nvPr/>
        </p:nvSpPr>
        <p:spPr>
          <a:xfrm>
            <a:off x="501078" y="4541584"/>
            <a:ext cx="36155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05A21-AFC3-71BE-5D18-2B32E0B9C5F5}"/>
              </a:ext>
            </a:extLst>
          </p:cNvPr>
          <p:cNvSpPr txBox="1"/>
          <p:nvPr/>
        </p:nvSpPr>
        <p:spPr>
          <a:xfrm>
            <a:off x="1002156" y="2782669"/>
            <a:ext cx="10005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4*4*256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EBFD1B-BDA2-0F50-4260-51082C97A8FB}"/>
              </a:ext>
            </a:extLst>
          </p:cNvPr>
          <p:cNvSpPr/>
          <p:nvPr/>
        </p:nvSpPr>
        <p:spPr>
          <a:xfrm>
            <a:off x="2002751" y="1824899"/>
            <a:ext cx="337001" cy="307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6E78C23-5371-3933-3367-686F7D73C599}"/>
              </a:ext>
            </a:extLst>
          </p:cNvPr>
          <p:cNvSpPr/>
          <p:nvPr/>
        </p:nvSpPr>
        <p:spPr>
          <a:xfrm>
            <a:off x="2008574" y="4571166"/>
            <a:ext cx="337001" cy="307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F718B3-348D-E9FD-FC1C-34ACD88C24B6}"/>
              </a:ext>
            </a:extLst>
          </p:cNvPr>
          <p:cNvSpPr txBox="1"/>
          <p:nvPr/>
        </p:nvSpPr>
        <p:spPr>
          <a:xfrm>
            <a:off x="2161644" y="2797613"/>
            <a:ext cx="100059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8*8*256</a:t>
            </a:r>
          </a:p>
        </p:txBody>
      </p:sp>
    </p:spTree>
    <p:extLst>
      <p:ext uri="{BB962C8B-B14F-4D97-AF65-F5344CB8AC3E}">
        <p14:creationId xmlns:p14="http://schemas.microsoft.com/office/powerpoint/2010/main" val="97064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BEB94CC-E0AC-9BE4-B7E4-4ADEAE362D3E}"/>
              </a:ext>
            </a:extLst>
          </p:cNvPr>
          <p:cNvSpPr/>
          <p:nvPr/>
        </p:nvSpPr>
        <p:spPr>
          <a:xfrm>
            <a:off x="5191106" y="1412776"/>
            <a:ext cx="3816418" cy="3608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0015C-50C0-C446-D99F-60EBE50D0EF0}"/>
              </a:ext>
            </a:extLst>
          </p:cNvPr>
          <p:cNvSpPr/>
          <p:nvPr/>
        </p:nvSpPr>
        <p:spPr>
          <a:xfrm>
            <a:off x="107504" y="188640"/>
            <a:ext cx="4572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Attention_block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Attention Block</a:t>
            </a:r>
          </a:p>
          <a:p>
            <a:r>
              <a:rPr lang="en-US" sz="1100" dirty="0"/>
              <a:t>    """</a:t>
            </a:r>
          </a:p>
          <a:p>
            <a:endParaRPr lang="en-US" sz="1100" dirty="0"/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Attention_block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self.W_g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F_l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self.W_x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F_g</a:t>
            </a:r>
            <a:r>
              <a:rPr lang="en-US" sz="1100" dirty="0"/>
              <a:t>, F_int,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nn.BatchNorm2d(F_int)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self.psi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nn.Conv2d(F_int, 1,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nn.BatchNorm2d(1),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nn.Sigmoid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self.relu</a:t>
            </a:r>
            <a:r>
              <a:rPr lang="en-US" sz="1100" dirty="0"/>
              <a:t> =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endParaRPr lang="en-US" sz="1100" dirty="0"/>
          </a:p>
          <a:p>
            <a:r>
              <a:rPr lang="en-US" sz="1100" dirty="0"/>
              <a:t>    def forward(self, g, x):</a:t>
            </a:r>
          </a:p>
          <a:p>
            <a:r>
              <a:rPr lang="en-US" sz="1100" dirty="0"/>
              <a:t>        g1 = </a:t>
            </a:r>
            <a:r>
              <a:rPr lang="en-US" sz="1100" dirty="0" err="1"/>
              <a:t>self.W_g</a:t>
            </a:r>
            <a:r>
              <a:rPr lang="en-US" sz="1100" dirty="0"/>
              <a:t>(g)</a:t>
            </a:r>
          </a:p>
          <a:p>
            <a:r>
              <a:rPr lang="en-US" sz="1100" dirty="0"/>
              <a:t>        x1 = </a:t>
            </a:r>
            <a:r>
              <a:rPr lang="en-US" sz="1100" dirty="0" err="1"/>
              <a:t>self.W_x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self.relu</a:t>
            </a:r>
            <a:r>
              <a:rPr lang="en-US" sz="1100" dirty="0"/>
              <a:t>(g1 + x1)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self.psi</a:t>
            </a:r>
            <a:r>
              <a:rPr lang="en-US" sz="1100" dirty="0"/>
              <a:t>(psi)</a:t>
            </a:r>
          </a:p>
          <a:p>
            <a:r>
              <a:rPr lang="en-US" sz="1100" dirty="0"/>
              <a:t>        out = x * psi</a:t>
            </a:r>
          </a:p>
          <a:p>
            <a:r>
              <a:rPr lang="en-US" sz="1100" dirty="0"/>
              <a:t>        return 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3CE62-AA24-9118-3136-A2C3FCB112A6}"/>
              </a:ext>
            </a:extLst>
          </p:cNvPr>
          <p:cNvSpPr txBox="1"/>
          <p:nvPr/>
        </p:nvSpPr>
        <p:spPr>
          <a:xfrm>
            <a:off x="5461664" y="1664250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(g, t, 1, 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92D793-394D-891B-D05E-ECA98AAB7EEA}"/>
              </a:ext>
            </a:extLst>
          </p:cNvPr>
          <p:cNvSpPr txBox="1"/>
          <p:nvPr/>
        </p:nvSpPr>
        <p:spPr>
          <a:xfrm>
            <a:off x="5461664" y="2052234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00F336-96AE-485F-B9D2-276FB282DA9C}"/>
              </a:ext>
            </a:extLst>
          </p:cNvPr>
          <p:cNvSpPr txBox="1"/>
          <p:nvPr/>
        </p:nvSpPr>
        <p:spPr>
          <a:xfrm>
            <a:off x="6312199" y="4163077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5B6B8A-0B91-4FF7-6DEF-9B6457C1603B}"/>
              </a:ext>
            </a:extLst>
          </p:cNvPr>
          <p:cNvSpPr txBox="1"/>
          <p:nvPr/>
        </p:nvSpPr>
        <p:spPr>
          <a:xfrm>
            <a:off x="6312199" y="2998493"/>
            <a:ext cx="13980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26F3-181F-12C0-B6F9-FDB903010D1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160680" y="1311458"/>
            <a:ext cx="2528" cy="31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0A5753-1578-09A4-6A89-E2BBF3AAE0E0}"/>
              </a:ext>
            </a:extLst>
          </p:cNvPr>
          <p:cNvSpPr txBox="1"/>
          <p:nvPr/>
        </p:nvSpPr>
        <p:spPr>
          <a:xfrm>
            <a:off x="7147728" y="1657919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(x, t, 1, 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58A6BE-2B04-C562-E229-CD202BB729D4}"/>
              </a:ext>
            </a:extLst>
          </p:cNvPr>
          <p:cNvSpPr txBox="1"/>
          <p:nvPr/>
        </p:nvSpPr>
        <p:spPr>
          <a:xfrm>
            <a:off x="7147728" y="204590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E77E6-ABE9-661E-1B26-ECD71B036BB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46744" y="1305127"/>
            <a:ext cx="0" cy="32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AB1BD10-D72F-AA0F-B47B-24F4E7A71BD5}"/>
              </a:ext>
            </a:extLst>
          </p:cNvPr>
          <p:cNvSpPr/>
          <p:nvPr/>
        </p:nvSpPr>
        <p:spPr>
          <a:xfrm>
            <a:off x="6019829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FAF44F-CDCF-FF68-8AFF-7B774BB06FD7}"/>
              </a:ext>
            </a:extLst>
          </p:cNvPr>
          <p:cNvSpPr txBox="1"/>
          <p:nvPr/>
        </p:nvSpPr>
        <p:spPr>
          <a:xfrm>
            <a:off x="6025538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A05F6BC-6AB5-57D9-F498-DD4DB1CAC64A}"/>
              </a:ext>
            </a:extLst>
          </p:cNvPr>
          <p:cNvSpPr/>
          <p:nvPr/>
        </p:nvSpPr>
        <p:spPr>
          <a:xfrm>
            <a:off x="7710230" y="1013983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D94609-FD55-535C-4EB6-79620CE7D2DB}"/>
              </a:ext>
            </a:extLst>
          </p:cNvPr>
          <p:cNvSpPr txBox="1"/>
          <p:nvPr/>
        </p:nvSpPr>
        <p:spPr>
          <a:xfrm>
            <a:off x="7715939" y="10056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9876BB-653F-6B0D-52A9-955454F40E53}"/>
              </a:ext>
            </a:extLst>
          </p:cNvPr>
          <p:cNvSpPr/>
          <p:nvPr/>
        </p:nvSpPr>
        <p:spPr>
          <a:xfrm>
            <a:off x="5407124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20311D-B08A-AFD8-4740-81805F120FA6}"/>
              </a:ext>
            </a:extLst>
          </p:cNvPr>
          <p:cNvSpPr/>
          <p:nvPr/>
        </p:nvSpPr>
        <p:spPr>
          <a:xfrm>
            <a:off x="7090660" y="1626320"/>
            <a:ext cx="1512168" cy="733659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2C9F13-F381-62B9-B18A-E93542395C2F}"/>
              </a:ext>
            </a:extLst>
          </p:cNvPr>
          <p:cNvSpPr txBox="1"/>
          <p:nvPr/>
        </p:nvSpPr>
        <p:spPr>
          <a:xfrm>
            <a:off x="6312199" y="3396359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(t, 1, 1, 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B94FF2-F739-8B35-4111-F7CA6F6E5897}"/>
              </a:ext>
            </a:extLst>
          </p:cNvPr>
          <p:cNvSpPr txBox="1"/>
          <p:nvPr/>
        </p:nvSpPr>
        <p:spPr>
          <a:xfrm>
            <a:off x="6312199" y="3784343"/>
            <a:ext cx="139803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58D01C-7D49-83A8-51FB-1D221F104FD0}"/>
              </a:ext>
            </a:extLst>
          </p:cNvPr>
          <p:cNvSpPr/>
          <p:nvPr/>
        </p:nvSpPr>
        <p:spPr>
          <a:xfrm>
            <a:off x="6868887" y="2538386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6846B-9330-8439-0631-BECA23C6DF77}"/>
              </a:ext>
            </a:extLst>
          </p:cNvPr>
          <p:cNvSpPr txBox="1"/>
          <p:nvPr/>
        </p:nvSpPr>
        <p:spPr>
          <a:xfrm>
            <a:off x="6837682" y="23990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59FB43-726B-13B4-54EC-5C5D5CF88186}"/>
              </a:ext>
            </a:extLst>
          </p:cNvPr>
          <p:cNvSpPr/>
          <p:nvPr/>
        </p:nvSpPr>
        <p:spPr>
          <a:xfrm>
            <a:off x="6868887" y="4611468"/>
            <a:ext cx="281701" cy="281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6B0CA2-5399-DD97-EF65-20665203DE19}"/>
              </a:ext>
            </a:extLst>
          </p:cNvPr>
          <p:cNvSpPr txBox="1"/>
          <p:nvPr/>
        </p:nvSpPr>
        <p:spPr>
          <a:xfrm rot="18853250">
            <a:off x="6827636" y="4490563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0EE0F4A-F72E-1E40-1832-40A946BD8B22}"/>
              </a:ext>
            </a:extLst>
          </p:cNvPr>
          <p:cNvCxnSpPr>
            <a:cxnSpLocks/>
            <a:stCxn id="51" idx="3"/>
            <a:endCxn id="61" idx="6"/>
          </p:cNvCxnSpPr>
          <p:nvPr/>
        </p:nvCxnSpPr>
        <p:spPr>
          <a:xfrm flipH="1">
            <a:off x="7150588" y="1144130"/>
            <a:ext cx="826961" cy="3608189"/>
          </a:xfrm>
          <a:prstGeom prst="bentConnector3">
            <a:avLst>
              <a:gd name="adj1" fmla="val -941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2E01259-A397-55C9-9836-DCB51DA31D82}"/>
              </a:ext>
            </a:extLst>
          </p:cNvPr>
          <p:cNvCxnSpPr>
            <a:cxnSpLocks/>
            <a:stCxn id="52" idx="2"/>
            <a:endCxn id="59" idx="2"/>
          </p:cNvCxnSpPr>
          <p:nvPr/>
        </p:nvCxnSpPr>
        <p:spPr>
          <a:xfrm rot="16200000" flipH="1">
            <a:off x="6356418" y="2166768"/>
            <a:ext cx="319258" cy="7056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B4E23B7-EEB4-D810-8B97-AD429DD73A00}"/>
              </a:ext>
            </a:extLst>
          </p:cNvPr>
          <p:cNvCxnSpPr>
            <a:cxnSpLocks/>
            <a:stCxn id="53" idx="2"/>
            <a:endCxn id="59" idx="6"/>
          </p:cNvCxnSpPr>
          <p:nvPr/>
        </p:nvCxnSpPr>
        <p:spPr>
          <a:xfrm rot="5400000">
            <a:off x="7339037" y="2171530"/>
            <a:ext cx="319258" cy="696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B466D1-9696-3835-AC68-5B6560EC3096}"/>
              </a:ext>
            </a:extLst>
          </p:cNvPr>
          <p:cNvCxnSpPr>
            <a:stCxn id="39" idx="2"/>
            <a:endCxn id="56" idx="0"/>
          </p:cNvCxnSpPr>
          <p:nvPr/>
        </p:nvCxnSpPr>
        <p:spPr>
          <a:xfrm>
            <a:off x="7011215" y="3260103"/>
            <a:ext cx="0" cy="136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F2D910-35FC-3638-B900-BB1544B9F219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7011215" y="3657969"/>
            <a:ext cx="0" cy="12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A2F662-F92E-C930-C3DC-B2219D49F330}"/>
              </a:ext>
            </a:extLst>
          </p:cNvPr>
          <p:cNvCxnSpPr>
            <a:stCxn id="57" idx="2"/>
            <a:endCxn id="38" idx="0"/>
          </p:cNvCxnSpPr>
          <p:nvPr/>
        </p:nvCxnSpPr>
        <p:spPr>
          <a:xfrm>
            <a:off x="7011215" y="4045953"/>
            <a:ext cx="0" cy="11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FAAE9-02C4-3E6F-0698-6B1B88DE8FB0}"/>
              </a:ext>
            </a:extLst>
          </p:cNvPr>
          <p:cNvCxnSpPr>
            <a:stCxn id="59" idx="4"/>
            <a:endCxn id="39" idx="0"/>
          </p:cNvCxnSpPr>
          <p:nvPr/>
        </p:nvCxnSpPr>
        <p:spPr>
          <a:xfrm>
            <a:off x="7009738" y="2820087"/>
            <a:ext cx="1477" cy="17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353A04-C247-6054-D6AE-422856ED258E}"/>
              </a:ext>
            </a:extLst>
          </p:cNvPr>
          <p:cNvCxnSpPr>
            <a:stCxn id="38" idx="2"/>
            <a:endCxn id="61" idx="0"/>
          </p:cNvCxnSpPr>
          <p:nvPr/>
        </p:nvCxnSpPr>
        <p:spPr>
          <a:xfrm flipH="1">
            <a:off x="7009738" y="4424687"/>
            <a:ext cx="1477" cy="186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2C85E4A-5AF7-468D-AB2A-613E6C947CF8}"/>
              </a:ext>
            </a:extLst>
          </p:cNvPr>
          <p:cNvCxnSpPr/>
          <p:nvPr/>
        </p:nvCxnSpPr>
        <p:spPr>
          <a:xfrm>
            <a:off x="7009738" y="4893169"/>
            <a:ext cx="0" cy="39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8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6BFDC-41E2-B5E0-6E6F-5BE4C7539395}"/>
              </a:ext>
            </a:extLst>
          </p:cNvPr>
          <p:cNvSpPr/>
          <p:nvPr/>
        </p:nvSpPr>
        <p:spPr>
          <a:xfrm>
            <a:off x="-2780992" y="-2171813"/>
            <a:ext cx="4572000" cy="105567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class </a:t>
            </a:r>
            <a:r>
              <a:rPr lang="en-US" sz="800" dirty="0" err="1"/>
              <a:t>AttU_Net</a:t>
            </a:r>
            <a:r>
              <a:rPr lang="en-US" sz="800" dirty="0"/>
              <a:t>(</a:t>
            </a:r>
            <a:r>
              <a:rPr lang="en-US" sz="800" dirty="0" err="1"/>
              <a:t>nn.Module</a:t>
            </a:r>
            <a:r>
              <a:rPr lang="en-US" sz="800" dirty="0"/>
              <a:t>):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Attention </a:t>
            </a:r>
            <a:r>
              <a:rPr lang="en-US" sz="800" dirty="0" err="1"/>
              <a:t>Unet</a:t>
            </a:r>
            <a:r>
              <a:rPr lang="en-US" sz="800" dirty="0"/>
              <a:t> implementation</a:t>
            </a:r>
          </a:p>
          <a:p>
            <a:r>
              <a:rPr lang="en-US" sz="800" dirty="0"/>
              <a:t>    Paper: https://</a:t>
            </a:r>
            <a:r>
              <a:rPr lang="en-US" sz="800" dirty="0" err="1"/>
              <a:t>arxiv.org</a:t>
            </a:r>
            <a:r>
              <a:rPr lang="en-US" sz="800" dirty="0"/>
              <a:t>/abs/1804.03999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__(self, </a:t>
            </a:r>
            <a:r>
              <a:rPr lang="en-US" sz="800" dirty="0" err="1"/>
              <a:t>img_ch</a:t>
            </a:r>
            <a:r>
              <a:rPr lang="en-US" sz="800" dirty="0"/>
              <a:t>=3, </a:t>
            </a:r>
            <a:r>
              <a:rPr lang="en-US" sz="800" dirty="0" err="1"/>
              <a:t>output_ch</a:t>
            </a:r>
            <a:r>
              <a:rPr lang="en-US" sz="800" dirty="0"/>
              <a:t>=1):</a:t>
            </a:r>
          </a:p>
          <a:p>
            <a:r>
              <a:rPr lang="en-US" sz="800" dirty="0"/>
              <a:t>        super(</a:t>
            </a:r>
            <a:r>
              <a:rPr lang="en-US" sz="800" dirty="0" err="1"/>
              <a:t>AttU_Net</a:t>
            </a:r>
            <a:r>
              <a:rPr lang="en-US" sz="800" dirty="0"/>
              <a:t>, self).__</a:t>
            </a:r>
            <a:r>
              <a:rPr lang="en-US" sz="800" dirty="0" err="1"/>
              <a:t>init</a:t>
            </a:r>
            <a:r>
              <a:rPr lang="en-US" sz="800" dirty="0"/>
              <a:t>__()</a:t>
            </a:r>
          </a:p>
          <a:p>
            <a:endParaRPr lang="en-US" sz="800" dirty="0"/>
          </a:p>
          <a:p>
            <a:r>
              <a:rPr lang="en-US" sz="800" dirty="0"/>
              <a:t>        n1 = 64</a:t>
            </a:r>
          </a:p>
          <a:p>
            <a:r>
              <a:rPr lang="en-US" sz="800" dirty="0"/>
              <a:t>        filters = [n1, n1 * 2, n1 * 4, n1 * 8, n1 * 16]</a:t>
            </a:r>
          </a:p>
          <a:p>
            <a:endParaRPr lang="en-US" sz="800" dirty="0"/>
          </a:p>
          <a:p>
            <a:r>
              <a:rPr lang="en-US" sz="800" dirty="0"/>
              <a:t>        self.Maxpool1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self.Maxpool2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self.Maxpool3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self.Maxpool4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endParaRPr lang="en-US" sz="800" dirty="0"/>
          </a:p>
          <a:p>
            <a:r>
              <a:rPr lang="en-US" sz="800" dirty="0"/>
              <a:t>        self.Conv1 = </a:t>
            </a:r>
            <a:r>
              <a:rPr lang="en-US" sz="800" dirty="0" err="1"/>
              <a:t>conv_block</a:t>
            </a:r>
            <a:r>
              <a:rPr lang="en-US" sz="800" dirty="0"/>
              <a:t>(</a:t>
            </a:r>
            <a:r>
              <a:rPr lang="en-US" sz="800" dirty="0" err="1"/>
              <a:t>img_ch</a:t>
            </a:r>
            <a:r>
              <a:rPr lang="en-US" sz="800" dirty="0"/>
              <a:t>, filters[0])</a:t>
            </a:r>
          </a:p>
          <a:p>
            <a:r>
              <a:rPr lang="en-US" sz="800" dirty="0"/>
              <a:t>        self.Conv2 = </a:t>
            </a:r>
            <a:r>
              <a:rPr lang="en-US" sz="800" dirty="0" err="1"/>
              <a:t>conv_block</a:t>
            </a:r>
            <a:r>
              <a:rPr lang="en-US" sz="800" dirty="0"/>
              <a:t>(filters[0], filters[1])</a:t>
            </a:r>
          </a:p>
          <a:p>
            <a:r>
              <a:rPr lang="en-US" sz="800" dirty="0"/>
              <a:t>        self.Conv3 = </a:t>
            </a:r>
            <a:r>
              <a:rPr lang="en-US" sz="800" dirty="0" err="1"/>
              <a:t>conv_block</a:t>
            </a:r>
            <a:r>
              <a:rPr lang="en-US" sz="800" dirty="0"/>
              <a:t>(filters[1], filters[2])</a:t>
            </a:r>
          </a:p>
          <a:p>
            <a:r>
              <a:rPr lang="en-US" sz="800" dirty="0"/>
              <a:t>        self.Conv4 = </a:t>
            </a:r>
            <a:r>
              <a:rPr lang="en-US" sz="800" dirty="0" err="1"/>
              <a:t>conv_block</a:t>
            </a:r>
            <a:r>
              <a:rPr lang="en-US" sz="800" dirty="0"/>
              <a:t>(filters[2], filters[3])</a:t>
            </a:r>
          </a:p>
          <a:p>
            <a:r>
              <a:rPr lang="en-US" sz="800" dirty="0"/>
              <a:t>        self.Conv5 = </a:t>
            </a:r>
            <a:r>
              <a:rPr lang="en-US" sz="800" dirty="0" err="1"/>
              <a:t>conv_block</a:t>
            </a:r>
            <a:r>
              <a:rPr lang="en-US" sz="800" dirty="0"/>
              <a:t>(filters[3], filters[4])</a:t>
            </a:r>
          </a:p>
          <a:p>
            <a:endParaRPr lang="en-US" sz="800" dirty="0"/>
          </a:p>
          <a:p>
            <a:r>
              <a:rPr lang="en-US" sz="800" dirty="0"/>
              <a:t>        self.Up5 = </a:t>
            </a:r>
            <a:r>
              <a:rPr lang="en-US" sz="800" dirty="0" err="1"/>
              <a:t>up_conv</a:t>
            </a:r>
            <a:r>
              <a:rPr lang="en-US" sz="800" dirty="0"/>
              <a:t>(filters[4], filters[3])</a:t>
            </a:r>
          </a:p>
          <a:p>
            <a:r>
              <a:rPr lang="en-US" sz="800" dirty="0"/>
              <a:t>        self.Att5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=filters[3], </a:t>
            </a:r>
            <a:r>
              <a:rPr lang="en-US" sz="800" dirty="0" err="1"/>
              <a:t>F_l</a:t>
            </a:r>
            <a:r>
              <a:rPr lang="en-US" sz="800" dirty="0"/>
              <a:t>=filters[3], </a:t>
            </a:r>
            <a:r>
              <a:rPr lang="en-US" sz="800" dirty="0" err="1"/>
              <a:t>F_int</a:t>
            </a:r>
            <a:r>
              <a:rPr lang="en-US" sz="800" dirty="0"/>
              <a:t>=filters[2])</a:t>
            </a:r>
          </a:p>
          <a:p>
            <a:r>
              <a:rPr lang="en-US" sz="800" dirty="0"/>
              <a:t>        self.Up_conv5 = </a:t>
            </a:r>
            <a:r>
              <a:rPr lang="en-US" sz="800" dirty="0" err="1"/>
              <a:t>conv_block</a:t>
            </a:r>
            <a:r>
              <a:rPr lang="en-US" sz="800" dirty="0"/>
              <a:t>(filters[4], filters[3])</a:t>
            </a:r>
          </a:p>
          <a:p>
            <a:endParaRPr lang="en-US" sz="800" dirty="0"/>
          </a:p>
          <a:p>
            <a:r>
              <a:rPr lang="en-US" sz="800" dirty="0"/>
              <a:t>        self.Up4 = </a:t>
            </a:r>
            <a:r>
              <a:rPr lang="en-US" sz="800" dirty="0" err="1"/>
              <a:t>up_conv</a:t>
            </a:r>
            <a:r>
              <a:rPr lang="en-US" sz="800" dirty="0"/>
              <a:t>(filters[3], filters[2])</a:t>
            </a:r>
          </a:p>
          <a:p>
            <a:r>
              <a:rPr lang="en-US" sz="800" dirty="0"/>
              <a:t>        self.Att4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=filters[2], </a:t>
            </a:r>
            <a:r>
              <a:rPr lang="en-US" sz="800" dirty="0" err="1"/>
              <a:t>F_l</a:t>
            </a:r>
            <a:r>
              <a:rPr lang="en-US" sz="800" dirty="0"/>
              <a:t>=filters[2], </a:t>
            </a:r>
            <a:r>
              <a:rPr lang="en-US" sz="800" dirty="0" err="1"/>
              <a:t>F_int</a:t>
            </a:r>
            <a:r>
              <a:rPr lang="en-US" sz="800" dirty="0"/>
              <a:t>=filters[1])</a:t>
            </a:r>
          </a:p>
          <a:p>
            <a:r>
              <a:rPr lang="en-US" sz="800" dirty="0"/>
              <a:t>        self.Up_conv4 = </a:t>
            </a:r>
            <a:r>
              <a:rPr lang="en-US" sz="800" dirty="0" err="1"/>
              <a:t>conv_block</a:t>
            </a:r>
            <a:r>
              <a:rPr lang="en-US" sz="800" dirty="0"/>
              <a:t>(filters[3], filters[2])</a:t>
            </a:r>
          </a:p>
          <a:p>
            <a:endParaRPr lang="en-US" sz="800" dirty="0"/>
          </a:p>
          <a:p>
            <a:r>
              <a:rPr lang="en-US" sz="800" dirty="0"/>
              <a:t>        self.Up3 = </a:t>
            </a:r>
            <a:r>
              <a:rPr lang="en-US" sz="800" dirty="0" err="1"/>
              <a:t>up_conv</a:t>
            </a:r>
            <a:r>
              <a:rPr lang="en-US" sz="800" dirty="0"/>
              <a:t>(filters[2], filters[1])</a:t>
            </a:r>
          </a:p>
          <a:p>
            <a:r>
              <a:rPr lang="en-US" sz="800" dirty="0"/>
              <a:t>        self.Att3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=filters[1], </a:t>
            </a:r>
            <a:r>
              <a:rPr lang="en-US" sz="800" dirty="0" err="1"/>
              <a:t>F_l</a:t>
            </a:r>
            <a:r>
              <a:rPr lang="en-US" sz="800" dirty="0"/>
              <a:t>=filters[1], </a:t>
            </a:r>
            <a:r>
              <a:rPr lang="en-US" sz="800" dirty="0" err="1"/>
              <a:t>F_int</a:t>
            </a:r>
            <a:r>
              <a:rPr lang="en-US" sz="800" dirty="0"/>
              <a:t>=filters[0])</a:t>
            </a:r>
          </a:p>
          <a:p>
            <a:r>
              <a:rPr lang="en-US" sz="800" dirty="0"/>
              <a:t>        self.Up_conv3 = </a:t>
            </a:r>
            <a:r>
              <a:rPr lang="en-US" sz="800" dirty="0" err="1"/>
              <a:t>conv_block</a:t>
            </a:r>
            <a:r>
              <a:rPr lang="en-US" sz="800" dirty="0"/>
              <a:t>(filters[2], filters[1])</a:t>
            </a:r>
          </a:p>
          <a:p>
            <a:endParaRPr lang="en-US" sz="800" dirty="0"/>
          </a:p>
          <a:p>
            <a:r>
              <a:rPr lang="en-US" sz="800" dirty="0"/>
              <a:t>        self.Up2 = </a:t>
            </a:r>
            <a:r>
              <a:rPr lang="en-US" sz="800" dirty="0" err="1"/>
              <a:t>up_conv</a:t>
            </a:r>
            <a:r>
              <a:rPr lang="en-US" sz="800" dirty="0"/>
              <a:t>(filters[1], filters[0])</a:t>
            </a:r>
          </a:p>
          <a:p>
            <a:r>
              <a:rPr lang="en-US" sz="800" dirty="0"/>
              <a:t>        self.Att2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=filters[0], </a:t>
            </a:r>
            <a:r>
              <a:rPr lang="en-US" sz="800" dirty="0" err="1"/>
              <a:t>F_l</a:t>
            </a:r>
            <a:r>
              <a:rPr lang="en-US" sz="800" dirty="0"/>
              <a:t>=filters[0], </a:t>
            </a:r>
            <a:r>
              <a:rPr lang="en-US" sz="800" dirty="0" err="1"/>
              <a:t>F_int</a:t>
            </a:r>
            <a:r>
              <a:rPr lang="en-US" sz="800" dirty="0"/>
              <a:t>=32)</a:t>
            </a:r>
          </a:p>
          <a:p>
            <a:r>
              <a:rPr lang="en-US" sz="800" dirty="0"/>
              <a:t>        self.Up_conv2 = </a:t>
            </a:r>
            <a:r>
              <a:rPr lang="en-US" sz="800" dirty="0" err="1"/>
              <a:t>conv_block</a:t>
            </a:r>
            <a:r>
              <a:rPr lang="en-US" sz="800" dirty="0"/>
              <a:t>(filters[1], filters[0])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self.Conv</a:t>
            </a:r>
            <a:r>
              <a:rPr lang="en-US" sz="800" dirty="0"/>
              <a:t> = nn.Conv2d(filters[0], </a:t>
            </a:r>
            <a:r>
              <a:rPr lang="en-US" sz="800" dirty="0" err="1"/>
              <a:t>output_ch</a:t>
            </a:r>
            <a:r>
              <a:rPr lang="en-US" sz="800" dirty="0"/>
              <a:t>, </a:t>
            </a:r>
            <a:r>
              <a:rPr lang="en-US" sz="800" dirty="0" err="1"/>
              <a:t>kernel_size</a:t>
            </a:r>
            <a:r>
              <a:rPr lang="en-US" sz="800" dirty="0"/>
              <a:t>=1, stride=1, padding=0)</a:t>
            </a:r>
          </a:p>
          <a:p>
            <a:endParaRPr lang="en-US" sz="800" dirty="0"/>
          </a:p>
          <a:p>
            <a:r>
              <a:rPr lang="en-US" sz="800" dirty="0"/>
              <a:t>        #</a:t>
            </a:r>
            <a:r>
              <a:rPr lang="en-US" sz="800" dirty="0" err="1"/>
              <a:t>self.active</a:t>
            </a:r>
            <a:r>
              <a:rPr lang="en-US" sz="800" dirty="0"/>
              <a:t> = </a:t>
            </a:r>
            <a:r>
              <a:rPr lang="en-US" sz="800" dirty="0" err="1"/>
              <a:t>torch.nn.Sigmoid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forward(self, x):</a:t>
            </a:r>
          </a:p>
          <a:p>
            <a:endParaRPr lang="en-US" sz="800" dirty="0"/>
          </a:p>
          <a:p>
            <a:r>
              <a:rPr lang="en-US" sz="800" dirty="0"/>
              <a:t>        e1 = self.Conv1(x)</a:t>
            </a:r>
          </a:p>
          <a:p>
            <a:endParaRPr lang="en-US" sz="800" dirty="0"/>
          </a:p>
          <a:p>
            <a:r>
              <a:rPr lang="en-US" sz="800" dirty="0"/>
              <a:t>        e2 = self.Maxpool1(e1)</a:t>
            </a:r>
          </a:p>
          <a:p>
            <a:r>
              <a:rPr lang="en-US" sz="800" dirty="0"/>
              <a:t>        e2 = self.Conv2(e2)</a:t>
            </a:r>
          </a:p>
          <a:p>
            <a:endParaRPr lang="en-US" sz="800" dirty="0"/>
          </a:p>
          <a:p>
            <a:r>
              <a:rPr lang="en-US" sz="800" dirty="0"/>
              <a:t>        e3 = self.Maxpool2(e2)</a:t>
            </a:r>
          </a:p>
          <a:p>
            <a:r>
              <a:rPr lang="en-US" sz="800" dirty="0"/>
              <a:t>        e3 = self.Conv3(e3)</a:t>
            </a:r>
          </a:p>
          <a:p>
            <a:endParaRPr lang="en-US" sz="800" dirty="0"/>
          </a:p>
          <a:p>
            <a:r>
              <a:rPr lang="en-US" sz="800" dirty="0"/>
              <a:t>        e4 = self.Maxpool3(e3)</a:t>
            </a:r>
          </a:p>
          <a:p>
            <a:r>
              <a:rPr lang="en-US" sz="800" dirty="0"/>
              <a:t>        e4 = self.Conv4(e4)</a:t>
            </a:r>
          </a:p>
          <a:p>
            <a:endParaRPr lang="en-US" sz="800" dirty="0"/>
          </a:p>
          <a:p>
            <a:r>
              <a:rPr lang="en-US" sz="800" dirty="0"/>
              <a:t>        e5 = self.Maxpool4(e4)</a:t>
            </a:r>
          </a:p>
          <a:p>
            <a:r>
              <a:rPr lang="en-US" sz="800" dirty="0"/>
              <a:t>        e5 = self.Conv5(e5)</a:t>
            </a:r>
          </a:p>
          <a:p>
            <a:endParaRPr lang="en-US" sz="800" dirty="0"/>
          </a:p>
          <a:p>
            <a:r>
              <a:rPr lang="en-US" sz="800" dirty="0"/>
              <a:t>        #print(x5.shape)</a:t>
            </a:r>
          </a:p>
          <a:p>
            <a:r>
              <a:rPr lang="en-US" sz="800" dirty="0"/>
              <a:t>        d5 = self.Up5(e5)</a:t>
            </a:r>
          </a:p>
          <a:p>
            <a:r>
              <a:rPr lang="en-US" sz="800" dirty="0"/>
              <a:t>        #print(d5.shape)</a:t>
            </a:r>
          </a:p>
          <a:p>
            <a:r>
              <a:rPr lang="en-US" sz="800" dirty="0"/>
              <a:t>        x4 = self.Att5(g=d5, x=e4)</a:t>
            </a:r>
          </a:p>
          <a:p>
            <a:r>
              <a:rPr lang="en-US" sz="800" dirty="0"/>
              <a:t>        d5 = </a:t>
            </a:r>
            <a:r>
              <a:rPr lang="en-US" sz="800" dirty="0" err="1"/>
              <a:t>torch.cat</a:t>
            </a:r>
            <a:r>
              <a:rPr lang="en-US" sz="800" dirty="0"/>
              <a:t>((x4, d5), dim=1)</a:t>
            </a:r>
          </a:p>
          <a:p>
            <a:r>
              <a:rPr lang="en-US" sz="800" dirty="0"/>
              <a:t>        d5 = self.Up_conv5(d5)</a:t>
            </a:r>
          </a:p>
          <a:p>
            <a:endParaRPr lang="en-US" sz="800" dirty="0"/>
          </a:p>
          <a:p>
            <a:r>
              <a:rPr lang="en-US" sz="800" dirty="0"/>
              <a:t>        d4 = self.Up4(d5)</a:t>
            </a:r>
          </a:p>
          <a:p>
            <a:r>
              <a:rPr lang="en-US" sz="800" dirty="0"/>
              <a:t>        x3 = self.Att4(g=d4, x=e3)</a:t>
            </a:r>
          </a:p>
          <a:p>
            <a:r>
              <a:rPr lang="en-US" sz="800" dirty="0"/>
              <a:t>        d4 = </a:t>
            </a:r>
            <a:r>
              <a:rPr lang="en-US" sz="800" dirty="0" err="1"/>
              <a:t>torch.cat</a:t>
            </a:r>
            <a:r>
              <a:rPr lang="en-US" sz="800" dirty="0"/>
              <a:t>((x3, d4), dim=1)</a:t>
            </a:r>
          </a:p>
          <a:p>
            <a:r>
              <a:rPr lang="en-US" sz="800" dirty="0"/>
              <a:t>        d4 = self.Up_conv4(d4)</a:t>
            </a:r>
          </a:p>
          <a:p>
            <a:endParaRPr lang="en-US" sz="800" dirty="0"/>
          </a:p>
          <a:p>
            <a:r>
              <a:rPr lang="en-US" sz="800" dirty="0"/>
              <a:t>        d3 = self.Up3(d4)</a:t>
            </a:r>
          </a:p>
          <a:p>
            <a:r>
              <a:rPr lang="en-US" sz="800" dirty="0"/>
              <a:t>        x2 = self.Att3(g=d3, x=e2)</a:t>
            </a:r>
          </a:p>
          <a:p>
            <a:r>
              <a:rPr lang="en-US" sz="800" dirty="0"/>
              <a:t>        d3 = </a:t>
            </a:r>
            <a:r>
              <a:rPr lang="en-US" sz="800" dirty="0" err="1"/>
              <a:t>torch.cat</a:t>
            </a:r>
            <a:r>
              <a:rPr lang="en-US" sz="800" dirty="0"/>
              <a:t>((x2, d3), dim=1)</a:t>
            </a:r>
          </a:p>
          <a:p>
            <a:r>
              <a:rPr lang="en-US" sz="800" dirty="0"/>
              <a:t>        d3 = self.Up_conv3(d3)</a:t>
            </a:r>
          </a:p>
          <a:p>
            <a:endParaRPr lang="en-US" sz="800" dirty="0"/>
          </a:p>
          <a:p>
            <a:r>
              <a:rPr lang="en-US" sz="800" dirty="0"/>
              <a:t>        d2 = self.Up2(d3)</a:t>
            </a:r>
          </a:p>
          <a:p>
            <a:r>
              <a:rPr lang="en-US" sz="800" dirty="0"/>
              <a:t>        x1 = self.Att2(g=d2, x=e1)</a:t>
            </a:r>
          </a:p>
          <a:p>
            <a:r>
              <a:rPr lang="en-US" sz="800" dirty="0"/>
              <a:t>        d2 = </a:t>
            </a:r>
            <a:r>
              <a:rPr lang="en-US" sz="800" dirty="0" err="1"/>
              <a:t>torch.cat</a:t>
            </a:r>
            <a:r>
              <a:rPr lang="en-US" sz="800" dirty="0"/>
              <a:t>((x1, d2), dim=1)</a:t>
            </a:r>
          </a:p>
          <a:p>
            <a:r>
              <a:rPr lang="en-US" sz="800" dirty="0"/>
              <a:t>        d2 = self.Up_conv2(d2)</a:t>
            </a:r>
          </a:p>
          <a:p>
            <a:endParaRPr lang="en-US" sz="800" dirty="0"/>
          </a:p>
          <a:p>
            <a:r>
              <a:rPr lang="en-US" sz="800" dirty="0"/>
              <a:t>        out = </a:t>
            </a:r>
            <a:r>
              <a:rPr lang="en-US" sz="800" dirty="0" err="1"/>
              <a:t>self.Conv</a:t>
            </a:r>
            <a:r>
              <a:rPr lang="en-US" sz="800" dirty="0"/>
              <a:t>(d2)</a:t>
            </a:r>
          </a:p>
          <a:p>
            <a:endParaRPr lang="en-US" sz="800" dirty="0"/>
          </a:p>
          <a:p>
            <a:r>
              <a:rPr lang="en-US" sz="800" dirty="0"/>
              <a:t>      #  out = </a:t>
            </a:r>
            <a:r>
              <a:rPr lang="en-US" sz="800" dirty="0" err="1"/>
              <a:t>self.active</a:t>
            </a:r>
            <a:r>
              <a:rPr lang="en-US" sz="800" dirty="0"/>
              <a:t>(out)</a:t>
            </a:r>
          </a:p>
          <a:p>
            <a:endParaRPr 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543332" y="190897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43332" y="1908979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D6C3EB2-50C5-4E71-EEDA-E893578E2DFA}"/>
              </a:ext>
            </a:extLst>
          </p:cNvPr>
          <p:cNvSpPr/>
          <p:nvPr/>
        </p:nvSpPr>
        <p:spPr>
          <a:xfrm>
            <a:off x="11051664" y="0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conv_block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Convolution Block 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conv_block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r>
              <a:rPr lang="en-US" sz="1100" dirty="0"/>
              <a:t>       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self.conv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=True),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=True))</a:t>
            </a:r>
          </a:p>
          <a:p>
            <a:endParaRPr lang="en-US" sz="1100" dirty="0"/>
          </a:p>
          <a:p>
            <a:r>
              <a:rPr lang="en-US" sz="1100" dirty="0"/>
              <a:t>    def forward(self, x):</a:t>
            </a:r>
          </a:p>
          <a:p>
            <a:endParaRPr lang="en-US" sz="1100" dirty="0"/>
          </a:p>
          <a:p>
            <a:r>
              <a:rPr lang="en-US" sz="1100" dirty="0"/>
              <a:t>        x = </a:t>
            </a:r>
            <a:r>
              <a:rPr lang="en-US" sz="1100" dirty="0" err="1"/>
              <a:t>self.conv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return 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3B991E-B619-B80F-CADF-5AC3F202B97F}"/>
              </a:ext>
            </a:extLst>
          </p:cNvPr>
          <p:cNvSpPr/>
          <p:nvPr/>
        </p:nvSpPr>
        <p:spPr>
          <a:xfrm>
            <a:off x="11772800" y="4611959"/>
            <a:ext cx="4572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up_conv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Up Convolution Block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up_conv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self.up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nn.Upsample</a:t>
            </a:r>
            <a:r>
              <a:rPr lang="en-US" sz="1100" dirty="0"/>
              <a:t>(</a:t>
            </a:r>
            <a:r>
              <a:rPr lang="en-US" sz="1100" dirty="0" err="1"/>
              <a:t>scale_factor</a:t>
            </a:r>
            <a:r>
              <a:rPr lang="en-US" sz="1100" dirty="0"/>
              <a:t>=2),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in_ch</a:t>
            </a:r>
            <a:r>
              <a:rPr lang="en-US" sz="1100" dirty="0"/>
              <a:t>, </a:t>
            </a:r>
            <a:r>
              <a:rPr lang="en-US" sz="1100" dirty="0" err="1"/>
              <a:t>out_ch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=3, stride=1, padding=1,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out_ch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def forward(self, x):</a:t>
            </a:r>
          </a:p>
          <a:p>
            <a:r>
              <a:rPr lang="en-US" sz="1100" dirty="0"/>
              <a:t>        x = </a:t>
            </a:r>
            <a:r>
              <a:rPr lang="en-US" sz="1100" dirty="0" err="1"/>
              <a:t>self.up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return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680804" y="191637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804" y="1916371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8F990DE3-73CD-C721-FB60-A90BD9707EC6}"/>
              </a:ext>
            </a:extLst>
          </p:cNvPr>
          <p:cNvSpPr/>
          <p:nvPr/>
        </p:nvSpPr>
        <p:spPr>
          <a:xfrm>
            <a:off x="358497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81A3838-DB43-93E6-DACB-83DFDA6EA64C}"/>
              </a:ext>
            </a:extLst>
          </p:cNvPr>
          <p:cNvSpPr/>
          <p:nvPr/>
        </p:nvSpPr>
        <p:spPr>
          <a:xfrm>
            <a:off x="6544892" y="658289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6785685" y="6550223"/>
                <a:ext cx="10647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685" y="6550223"/>
                <a:ext cx="1064715" cy="307777"/>
              </a:xfrm>
              <a:prstGeom prst="rect">
                <a:avLst/>
              </a:prstGeom>
              <a:blipFill>
                <a:blip r:embed="rId4"/>
                <a:stretch>
                  <a:fillRect l="-2353" t="-41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>
            <a:extLst>
              <a:ext uri="{FF2B5EF4-FFF2-40B4-BE49-F238E27FC236}">
                <a16:creationId xmlns:a16="http://schemas.microsoft.com/office/drawing/2014/main" id="{0E34D7D9-86AB-1D60-E300-74AE735F2027}"/>
              </a:ext>
            </a:extLst>
          </p:cNvPr>
          <p:cNvSpPr/>
          <p:nvPr/>
        </p:nvSpPr>
        <p:spPr>
          <a:xfrm>
            <a:off x="574521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6544892" y="707134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77898-0732-A2E3-B19D-166344F82DD3}"/>
              </a:ext>
            </a:extLst>
          </p:cNvPr>
          <p:cNvSpPr txBox="1"/>
          <p:nvPr/>
        </p:nvSpPr>
        <p:spPr>
          <a:xfrm>
            <a:off x="6807791" y="707134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B1B1556-8041-6647-C9D3-22C938F85D03}"/>
              </a:ext>
            </a:extLst>
          </p:cNvPr>
          <p:cNvSpPr/>
          <p:nvPr/>
        </p:nvSpPr>
        <p:spPr>
          <a:xfrm>
            <a:off x="785872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1001896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1604382" y="189191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1278617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78617" y="1908978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>
            <a:extLst>
              <a:ext uri="{FF2B5EF4-FFF2-40B4-BE49-F238E27FC236}">
                <a16:creationId xmlns:a16="http://schemas.microsoft.com/office/drawing/2014/main" id="{A9999B96-97CA-C77B-C920-608027A2241E}"/>
              </a:ext>
            </a:extLst>
          </p:cNvPr>
          <p:cNvSpPr/>
          <p:nvPr/>
        </p:nvSpPr>
        <p:spPr>
          <a:xfrm>
            <a:off x="2239491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97213C28-883F-93A1-C988-462B98DAF40A}"/>
              </a:ext>
            </a:extLst>
          </p:cNvPr>
          <p:cNvSpPr/>
          <p:nvPr/>
        </p:nvSpPr>
        <p:spPr>
          <a:xfrm>
            <a:off x="2455515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BB72D72-34FB-A9D7-65B6-A86C9920FBF7}"/>
              </a:ext>
            </a:extLst>
          </p:cNvPr>
          <p:cNvSpPr/>
          <p:nvPr/>
        </p:nvSpPr>
        <p:spPr>
          <a:xfrm>
            <a:off x="2666866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2882890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2530703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30703" y="1908978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3445991" y="187145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3114821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14821" y="1908978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6547857" y="7559803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6827524" y="7559803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MaxPool(2)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F46FB4A-DEB0-D266-B784-CA2D1CBF9C56}"/>
              </a:ext>
            </a:extLst>
          </p:cNvPr>
          <p:cNvSpPr/>
          <p:nvPr/>
        </p:nvSpPr>
        <p:spPr>
          <a:xfrm>
            <a:off x="4034050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606B549F-3423-B9A7-09F6-6F647AED428A}"/>
              </a:ext>
            </a:extLst>
          </p:cNvPr>
          <p:cNvSpPr/>
          <p:nvPr/>
        </p:nvSpPr>
        <p:spPr>
          <a:xfrm>
            <a:off x="4250074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46771C1-DAD0-8124-26A6-3DB104D388BC}"/>
              </a:ext>
            </a:extLst>
          </p:cNvPr>
          <p:cNvSpPr/>
          <p:nvPr/>
        </p:nvSpPr>
        <p:spPr>
          <a:xfrm>
            <a:off x="4461425" y="1871451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4677449" y="1871451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4322690" y="19089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22690" y="1908978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5268341" y="187145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4936578" y="19089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36578" y="1908977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>
            <a:extLst>
              <a:ext uri="{FF2B5EF4-FFF2-40B4-BE49-F238E27FC236}">
                <a16:creationId xmlns:a16="http://schemas.microsoft.com/office/drawing/2014/main" id="{FD632056-88E0-B93C-8B84-451B720F8E82}"/>
              </a:ext>
            </a:extLst>
          </p:cNvPr>
          <p:cNvSpPr/>
          <p:nvPr/>
        </p:nvSpPr>
        <p:spPr>
          <a:xfrm>
            <a:off x="5872290" y="1861892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590BE082-8FAA-B7BE-38A1-CAAC285E6499}"/>
              </a:ext>
            </a:extLst>
          </p:cNvPr>
          <p:cNvSpPr/>
          <p:nvPr/>
        </p:nvSpPr>
        <p:spPr>
          <a:xfrm>
            <a:off x="6088314" y="186189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EDC948DB-D882-5AFF-AC0C-597B45C7F138}"/>
              </a:ext>
            </a:extLst>
          </p:cNvPr>
          <p:cNvSpPr/>
          <p:nvPr/>
        </p:nvSpPr>
        <p:spPr>
          <a:xfrm>
            <a:off x="6299665" y="1861892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6515689" y="186189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6169109" y="189941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69109" y="1899419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7092299" y="1850472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6716548" y="19089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16548" y="1908977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Arrow 51">
            <a:extLst>
              <a:ext uri="{FF2B5EF4-FFF2-40B4-BE49-F238E27FC236}">
                <a16:creationId xmlns:a16="http://schemas.microsoft.com/office/drawing/2014/main" id="{AB06CAFB-82DC-05CD-E901-1CF0800D8164}"/>
              </a:ext>
            </a:extLst>
          </p:cNvPr>
          <p:cNvSpPr/>
          <p:nvPr/>
        </p:nvSpPr>
        <p:spPr>
          <a:xfrm>
            <a:off x="1333905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FF026E6E-10A4-CFA3-8173-53033F91B838}"/>
              </a:ext>
            </a:extLst>
          </p:cNvPr>
          <p:cNvSpPr/>
          <p:nvPr/>
        </p:nvSpPr>
        <p:spPr>
          <a:xfrm>
            <a:off x="1549929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B10314C6-69F0-6C62-4971-849A724560C0}"/>
              </a:ext>
            </a:extLst>
          </p:cNvPr>
          <p:cNvSpPr/>
          <p:nvPr/>
        </p:nvSpPr>
        <p:spPr>
          <a:xfrm>
            <a:off x="1761280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1977304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1663586" y="419895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3586" y="4198955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2574158" y="417529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6546749" y="8048259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027C2F-2714-6E88-612A-85FCCA0112C1}"/>
              </a:ext>
            </a:extLst>
          </p:cNvPr>
          <p:cNvSpPr txBox="1"/>
          <p:nvPr/>
        </p:nvSpPr>
        <p:spPr>
          <a:xfrm>
            <a:off x="6847883" y="8014723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Upsample(2)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A65D8CED-9CE4-69CD-75CB-A229C122D9AA}"/>
              </a:ext>
            </a:extLst>
          </p:cNvPr>
          <p:cNvSpPr/>
          <p:nvPr/>
        </p:nvSpPr>
        <p:spPr>
          <a:xfrm>
            <a:off x="2795544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A8ECD736-5CED-EB0F-E7E8-9C86909D08D5}"/>
              </a:ext>
            </a:extLst>
          </p:cNvPr>
          <p:cNvSpPr/>
          <p:nvPr/>
        </p:nvSpPr>
        <p:spPr>
          <a:xfrm>
            <a:off x="3019686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2666858" y="419895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66858" y="4198955"/>
                <a:ext cx="1398032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3545947" y="3051233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7A25D1-DBFD-B99C-2EB9-7BC7F9159904}"/>
              </a:ext>
            </a:extLst>
          </p:cNvPr>
          <p:cNvCxnSpPr>
            <a:stCxn id="49" idx="1"/>
            <a:endCxn id="63" idx="0"/>
          </p:cNvCxnSpPr>
          <p:nvPr/>
        </p:nvCxnSpPr>
        <p:spPr>
          <a:xfrm flipH="1">
            <a:off x="3723994" y="2729240"/>
            <a:ext cx="3144131" cy="32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56B80D98-7C8B-110E-D041-B3A80C77CF1B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rot="5400000" flipH="1" flipV="1">
            <a:off x="3423511" y="3330261"/>
            <a:ext cx="242846" cy="358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2956274" y="4198955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56274" y="4198955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Arrow 72">
            <a:extLst>
              <a:ext uri="{FF2B5EF4-FFF2-40B4-BE49-F238E27FC236}">
                <a16:creationId xmlns:a16="http://schemas.microsoft.com/office/drawing/2014/main" id="{D00E10B6-7931-38C5-9023-23A9D5B83F15}"/>
              </a:ext>
            </a:extLst>
          </p:cNvPr>
          <p:cNvSpPr/>
          <p:nvPr/>
        </p:nvSpPr>
        <p:spPr>
          <a:xfrm>
            <a:off x="3901481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A515118C-D521-872A-DE82-189DC6A5C34F}"/>
              </a:ext>
            </a:extLst>
          </p:cNvPr>
          <p:cNvSpPr/>
          <p:nvPr/>
        </p:nvSpPr>
        <p:spPr>
          <a:xfrm>
            <a:off x="4117505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4482CEA4-0365-4128-D276-0D04AC37907E}"/>
              </a:ext>
            </a:extLst>
          </p:cNvPr>
          <p:cNvSpPr/>
          <p:nvPr/>
        </p:nvSpPr>
        <p:spPr>
          <a:xfrm>
            <a:off x="4328856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544880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200828" y="4191264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00828" y="4191264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128100" y="417529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6423357E-A4D4-ADF4-34B2-AD0181CD69E0}"/>
              </a:ext>
            </a:extLst>
          </p:cNvPr>
          <p:cNvSpPr/>
          <p:nvPr/>
        </p:nvSpPr>
        <p:spPr>
          <a:xfrm>
            <a:off x="5349486" y="417529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6FDEF18E-E38B-D473-6F69-1BF59FFE5FD5}"/>
              </a:ext>
            </a:extLst>
          </p:cNvPr>
          <p:cNvSpPr/>
          <p:nvPr/>
        </p:nvSpPr>
        <p:spPr>
          <a:xfrm>
            <a:off x="5573628" y="417529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229559" y="416628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29559" y="4166287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793220" y="3051233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0445120-5FC9-2939-DBFD-14CE77424BEF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rot="5400000" flipH="1" flipV="1">
            <a:off x="5844832" y="3471641"/>
            <a:ext cx="210178" cy="42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stCxn id="42" idx="1"/>
            <a:endCxn id="82" idx="0"/>
          </p:cNvCxnSpPr>
          <p:nvPr/>
        </p:nvCxnSpPr>
        <p:spPr>
          <a:xfrm rot="16200000" flipH="1">
            <a:off x="5340269" y="2420235"/>
            <a:ext cx="312434" cy="949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509277" y="4166287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09277" y="4166287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B4D7E9D0-884D-2E27-8F21-E22FFB30D582}"/>
              </a:ext>
            </a:extLst>
          </p:cNvPr>
          <p:cNvSpPr/>
          <p:nvPr/>
        </p:nvSpPr>
        <p:spPr>
          <a:xfrm>
            <a:off x="6447731" y="414895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F03C45-065F-E3F0-A537-5EA49AD558CF}"/>
              </a:ext>
            </a:extLst>
          </p:cNvPr>
          <p:cNvSpPr/>
          <p:nvPr/>
        </p:nvSpPr>
        <p:spPr>
          <a:xfrm>
            <a:off x="6663755" y="414895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5F517E03-75EF-7E74-6F0E-1FCEF4471AEB}"/>
              </a:ext>
            </a:extLst>
          </p:cNvPr>
          <p:cNvSpPr/>
          <p:nvPr/>
        </p:nvSpPr>
        <p:spPr>
          <a:xfrm>
            <a:off x="6875106" y="414895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7091130" y="414895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6728333" y="418185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28333" y="4181851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7645866" y="414918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47FB1649-E728-EDA9-8E84-B01B5FBC9230}"/>
              </a:ext>
            </a:extLst>
          </p:cNvPr>
          <p:cNvSpPr/>
          <p:nvPr/>
        </p:nvSpPr>
        <p:spPr>
          <a:xfrm>
            <a:off x="7867252" y="414918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33DB6369-08A5-062B-3D62-03065B9C5CEC}"/>
              </a:ext>
            </a:extLst>
          </p:cNvPr>
          <p:cNvSpPr/>
          <p:nvPr/>
        </p:nvSpPr>
        <p:spPr>
          <a:xfrm>
            <a:off x="8091394" y="414918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7755186" y="41646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5186" y="4164603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8270250" y="3051232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5248037-A973-CABC-85F6-62855355BF5C}"/>
              </a:ext>
            </a:extLst>
          </p:cNvPr>
          <p:cNvCxnSpPr>
            <a:stCxn id="33" idx="1"/>
            <a:endCxn id="97" idx="0"/>
          </p:cNvCxnSpPr>
          <p:nvPr/>
        </p:nvCxnSpPr>
        <p:spPr>
          <a:xfrm rot="16200000" flipH="1">
            <a:off x="5682792" y="285726"/>
            <a:ext cx="312433" cy="5218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2D9F9613-1CA4-0048-890F-04BECEE6A1F3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rot="16200000" flipV="1">
            <a:off x="8347003" y="3489192"/>
            <a:ext cx="208495" cy="5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8038079" y="416460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8079" y="4164603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ight Arrow 102">
            <a:extLst>
              <a:ext uri="{FF2B5EF4-FFF2-40B4-BE49-F238E27FC236}">
                <a16:creationId xmlns:a16="http://schemas.microsoft.com/office/drawing/2014/main" id="{82839566-0982-2695-D725-D2DBB6D9F668}"/>
              </a:ext>
            </a:extLst>
          </p:cNvPr>
          <p:cNvSpPr/>
          <p:nvPr/>
        </p:nvSpPr>
        <p:spPr>
          <a:xfrm>
            <a:off x="8985436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B254709D-BA4C-BF53-63EC-838610F85CE6}"/>
              </a:ext>
            </a:extLst>
          </p:cNvPr>
          <p:cNvSpPr/>
          <p:nvPr/>
        </p:nvSpPr>
        <p:spPr>
          <a:xfrm>
            <a:off x="9201460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DDAE9192-A833-5152-D364-D2326BE6A3D1}"/>
              </a:ext>
            </a:extLst>
          </p:cNvPr>
          <p:cNvSpPr/>
          <p:nvPr/>
        </p:nvSpPr>
        <p:spPr>
          <a:xfrm>
            <a:off x="9412811" y="4161428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9628835" y="41614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9267221" y="41646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267221" y="4164603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1351228" y="5744996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81926457-631C-971F-EADB-7F495B9E86C2}"/>
              </a:ext>
            </a:extLst>
          </p:cNvPr>
          <p:cNvSpPr/>
          <p:nvPr/>
        </p:nvSpPr>
        <p:spPr>
          <a:xfrm>
            <a:off x="1572614" y="5744996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E79CB968-A9E4-7339-DF7A-7B613BCD4AEA}"/>
              </a:ext>
            </a:extLst>
          </p:cNvPr>
          <p:cNvSpPr/>
          <p:nvPr/>
        </p:nvSpPr>
        <p:spPr>
          <a:xfrm>
            <a:off x="1796756" y="574499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1553109" y="5874290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53109" y="5874290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2123605" y="6978411"/>
            <a:ext cx="356094" cy="3366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D0B9EB6-E577-1B85-4439-2FCF9D164F19}"/>
              </a:ext>
            </a:extLst>
          </p:cNvPr>
          <p:cNvCxnSpPr>
            <a:stCxn id="19" idx="1"/>
            <a:endCxn id="112" idx="2"/>
          </p:cNvCxnSpPr>
          <p:nvPr/>
        </p:nvCxnSpPr>
        <p:spPr>
          <a:xfrm rot="16200000" flipH="1">
            <a:off x="-443706" y="4569718"/>
            <a:ext cx="4568884" cy="921832"/>
          </a:xfrm>
          <a:prstGeom prst="bentConnector3">
            <a:avLst>
              <a:gd name="adj1" fmla="val 105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A435ECFF-0172-AEA6-4A3B-4B01060C0A37}"/>
              </a:ext>
            </a:extLst>
          </p:cNvPr>
          <p:cNvCxnSpPr>
            <a:stCxn id="111" idx="1"/>
            <a:endCxn id="112" idx="0"/>
          </p:cNvCxnSpPr>
          <p:nvPr/>
        </p:nvCxnSpPr>
        <p:spPr>
          <a:xfrm rot="16200000" flipH="1">
            <a:off x="2139738" y="6816497"/>
            <a:ext cx="274300" cy="49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1851184" y="587503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51184" y="5875033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ight Arrow 117">
            <a:extLst>
              <a:ext uri="{FF2B5EF4-FFF2-40B4-BE49-F238E27FC236}">
                <a16:creationId xmlns:a16="http://schemas.microsoft.com/office/drawing/2014/main" id="{4B506185-F706-6B28-381C-B09C8171C360}"/>
              </a:ext>
            </a:extLst>
          </p:cNvPr>
          <p:cNvSpPr/>
          <p:nvPr/>
        </p:nvSpPr>
        <p:spPr>
          <a:xfrm>
            <a:off x="2763600" y="5780129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Arrow 118">
            <a:extLst>
              <a:ext uri="{FF2B5EF4-FFF2-40B4-BE49-F238E27FC236}">
                <a16:creationId xmlns:a16="http://schemas.microsoft.com/office/drawing/2014/main" id="{CA03074F-2B79-31FF-439E-967926073272}"/>
              </a:ext>
            </a:extLst>
          </p:cNvPr>
          <p:cNvSpPr/>
          <p:nvPr/>
        </p:nvSpPr>
        <p:spPr>
          <a:xfrm>
            <a:off x="2979624" y="578012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51F5E0C8-8754-AE7D-5DED-421325239B1D}"/>
              </a:ext>
            </a:extLst>
          </p:cNvPr>
          <p:cNvSpPr/>
          <p:nvPr/>
        </p:nvSpPr>
        <p:spPr>
          <a:xfrm>
            <a:off x="3190975" y="5780129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3406999" y="578012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3082807" y="583983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82807" y="5839833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4093652" y="5802305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3743872" y="581765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43872" y="5817656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9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5433627" y="3781356"/>
                <a:ext cx="3430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 (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27" y="3781356"/>
                <a:ext cx="3430747" cy="307777"/>
              </a:xfrm>
              <a:prstGeom prst="rect">
                <a:avLst/>
              </a:prstGeom>
              <a:blipFill>
                <a:blip r:embed="rId4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5257311" y="381933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395373" y="118960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86320" y="159174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03424" y="159106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03424" y="1591067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78290" y="1604135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87365" y="159570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7365" y="1595701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73680" y="200423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91421" y="202774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1421" y="2027749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5227620" y="4327763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5507287" y="4327763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47664" y="2009950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49890" y="204747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9890" y="2047477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51720" y="244199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68544" y="2479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8544" y="2479526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55776" y="245909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209196" y="249662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9196" y="2496621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84727" y="296604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707646" y="301023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07646" y="3010235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78143" y="2971732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211701" y="300925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11701" y="3009259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95101" y="2994521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5226512" y="4816219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5527646" y="4782683"/>
                <a:ext cx="2868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646" y="4782683"/>
                <a:ext cx="2868093" cy="307777"/>
              </a:xfrm>
              <a:prstGeom prst="rect">
                <a:avLst/>
              </a:prstGeom>
              <a:blipFill>
                <a:blip r:embed="rId13"/>
                <a:stretch>
                  <a:fillRect l="-885" t="-4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715757" y="254006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5757" y="2540069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89676" y="1603600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89542" y="252964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89542" y="2529649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78003" y="253080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515980" y="254006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15980" y="2540069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86758" y="252410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46637" y="221580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46637" y="2215809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614488" y="1254946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3"/>
            <a:endCxn id="82" idx="1"/>
          </p:cNvCxnSpPr>
          <p:nvPr/>
        </p:nvCxnSpPr>
        <p:spPr>
          <a:xfrm rot="5400000" flipH="1" flipV="1">
            <a:off x="3678673" y="-456549"/>
            <a:ext cx="106048" cy="37655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326355" y="221580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6355" y="221580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228184" y="2161939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65387" y="219483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65387" y="2194832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43142" y="217256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80053" y="175781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0053" y="1757817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50260" y="750481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62946" y="1757817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62946" y="1757817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96336" y="175018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234722" y="175336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4722" y="1753362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141492" y="1667567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48205" y="1232175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8205" y="1232175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322124" y="288662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46280" y="1232918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46280" y="1232918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60905" y="117552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36713" y="123522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36713" y="1235228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68544" y="1204885"/>
            <a:ext cx="144016" cy="33666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70771" y="122023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70771" y="1220236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stCxn id="49" idx="3"/>
            <a:endCxn id="63" idx="1"/>
          </p:cNvCxnSpPr>
          <p:nvPr/>
        </p:nvCxnSpPr>
        <p:spPr>
          <a:xfrm rot="5400000" flipH="1" flipV="1">
            <a:off x="3495675" y="1134409"/>
            <a:ext cx="206538" cy="1381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4414773" y="1840143"/>
            <a:ext cx="0" cy="13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>
            <a:off x="4539870" y="1721872"/>
            <a:ext cx="148688" cy="239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flipH="1" flipV="1">
            <a:off x="5739586" y="1491490"/>
            <a:ext cx="6067" cy="156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stCxn id="82" idx="3"/>
            <a:endCxn id="87" idx="3"/>
          </p:cNvCxnSpPr>
          <p:nvPr/>
        </p:nvCxnSpPr>
        <p:spPr>
          <a:xfrm>
            <a:off x="5864683" y="1373218"/>
            <a:ext cx="160688" cy="274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838952" y="-2083817"/>
            <a:ext cx="158737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75358" y="987025"/>
            <a:ext cx="3711" cy="20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200455" y="868753"/>
            <a:ext cx="161507" cy="320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990294" y="-3665514"/>
            <a:ext cx="259381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72318" y="406934"/>
            <a:ext cx="172978" cy="257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stCxn id="111" idx="3"/>
            <a:endCxn id="112" idx="2"/>
          </p:cNvCxnSpPr>
          <p:nvPr/>
        </p:nvCxnSpPr>
        <p:spPr>
          <a:xfrm flipV="1">
            <a:off x="8447221" y="525206"/>
            <a:ext cx="0" cy="1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5173423" y="5366510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5536428" y="530586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126186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/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5C657E-499B-59C4-C200-E5259CE5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76745" y="1243507"/>
                <a:ext cx="1398032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/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421B60-6C2C-3147-8E30-2005EA8D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81171" y="1234526"/>
                <a:ext cx="139803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/>
              <p:nvPr/>
            </p:nvSpPr>
            <p:spPr>
              <a:xfrm>
                <a:off x="5840243" y="4238442"/>
                <a:ext cx="2751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+ Conv (3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7708C-068B-F7B9-7EA7-CF0C6444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243" y="4238442"/>
                <a:ext cx="2751074" cy="307777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>
            <a:extLst>
              <a:ext uri="{FF2B5EF4-FFF2-40B4-BE49-F238E27FC236}">
                <a16:creationId xmlns:a16="http://schemas.microsoft.com/office/drawing/2014/main" id="{E495EBCD-2755-096D-F36A-5EEDEAB78BF7}"/>
              </a:ext>
            </a:extLst>
          </p:cNvPr>
          <p:cNvSpPr/>
          <p:nvPr/>
        </p:nvSpPr>
        <p:spPr>
          <a:xfrm>
            <a:off x="5754312" y="4318735"/>
            <a:ext cx="107175" cy="25054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8EF614C-F4CC-5738-49FF-9528310CC5F4}"/>
              </a:ext>
            </a:extLst>
          </p:cNvPr>
          <p:cNvSpPr/>
          <p:nvPr/>
        </p:nvSpPr>
        <p:spPr>
          <a:xfrm>
            <a:off x="-395373" y="118960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FFD16D1-BED6-99B9-3D75-ABC5660AE1FE}"/>
              </a:ext>
            </a:extLst>
          </p:cNvPr>
          <p:cNvSpPr/>
          <p:nvPr/>
        </p:nvSpPr>
        <p:spPr>
          <a:xfrm>
            <a:off x="86320" y="1591745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/>
              <p:nvPr/>
            </p:nvSpPr>
            <p:spPr>
              <a:xfrm rot="16200000">
                <a:off x="-303424" y="209048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87943B-C807-AD6C-997A-2D4D8B9F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03424" y="2090489"/>
                <a:ext cx="13980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Arrow 31">
            <a:extLst>
              <a:ext uri="{FF2B5EF4-FFF2-40B4-BE49-F238E27FC236}">
                <a16:creationId xmlns:a16="http://schemas.microsoft.com/office/drawing/2014/main" id="{F965D9E1-7788-271F-70AA-E7D2B052E81F}"/>
              </a:ext>
            </a:extLst>
          </p:cNvPr>
          <p:cNvSpPr/>
          <p:nvPr/>
        </p:nvSpPr>
        <p:spPr>
          <a:xfrm>
            <a:off x="578290" y="2103557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/>
              <p:nvPr/>
            </p:nvSpPr>
            <p:spPr>
              <a:xfrm rot="16200000">
                <a:off x="187365" y="20951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5388A0-50B3-427E-3EAA-E32E803B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7365" y="2095123"/>
                <a:ext cx="13980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64BBF8F4-1FD7-6103-0E5A-81EB8ADA8852}"/>
              </a:ext>
            </a:extLst>
          </p:cNvPr>
          <p:cNvSpPr/>
          <p:nvPr/>
        </p:nvSpPr>
        <p:spPr>
          <a:xfrm>
            <a:off x="1073809" y="256875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/>
              <p:nvPr/>
            </p:nvSpPr>
            <p:spPr>
              <a:xfrm rot="16200000">
                <a:off x="691421" y="301149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F017D2-75B1-F8AC-CA65-A953B7AC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1421" y="3011499"/>
                <a:ext cx="13980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>
            <a:extLst>
              <a:ext uri="{FF2B5EF4-FFF2-40B4-BE49-F238E27FC236}">
                <a16:creationId xmlns:a16="http://schemas.microsoft.com/office/drawing/2014/main" id="{300BCF9F-21EC-AF28-1E65-6BD76EE87CB5}"/>
              </a:ext>
            </a:extLst>
          </p:cNvPr>
          <p:cNvSpPr/>
          <p:nvPr/>
        </p:nvSpPr>
        <p:spPr>
          <a:xfrm>
            <a:off x="5754312" y="4711194"/>
            <a:ext cx="111073" cy="25965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3E2EBD-B3FB-D51B-58D2-45F961E2D7A7}"/>
              </a:ext>
            </a:extLst>
          </p:cNvPr>
          <p:cNvSpPr txBox="1"/>
          <p:nvPr/>
        </p:nvSpPr>
        <p:spPr>
          <a:xfrm>
            <a:off x="5894680" y="4686607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 (2)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79F6C72-C60B-9C63-CCD9-B1063821ABC5}"/>
              </a:ext>
            </a:extLst>
          </p:cNvPr>
          <p:cNvSpPr/>
          <p:nvPr/>
        </p:nvSpPr>
        <p:spPr>
          <a:xfrm>
            <a:off x="1547664" y="2993700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/>
              <p:nvPr/>
            </p:nvSpPr>
            <p:spPr>
              <a:xfrm rot="16200000">
                <a:off x="1149890" y="303122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64A6BC-6CF9-4A39-CDF9-0A6330E5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9890" y="3031227"/>
                <a:ext cx="13980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>
            <a:extLst>
              <a:ext uri="{FF2B5EF4-FFF2-40B4-BE49-F238E27FC236}">
                <a16:creationId xmlns:a16="http://schemas.microsoft.com/office/drawing/2014/main" id="{776932CD-81BF-30AA-5A8F-17345AE8EA3C}"/>
              </a:ext>
            </a:extLst>
          </p:cNvPr>
          <p:cNvSpPr/>
          <p:nvPr/>
        </p:nvSpPr>
        <p:spPr>
          <a:xfrm>
            <a:off x="2051720" y="3425749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/>
              <p:nvPr/>
            </p:nvSpPr>
            <p:spPr>
              <a:xfrm rot="16200000">
                <a:off x="1668544" y="3940678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65E286-F5F0-E26C-5CE0-FF6D39BB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8544" y="3940678"/>
                <a:ext cx="139803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>
            <a:extLst>
              <a:ext uri="{FF2B5EF4-FFF2-40B4-BE49-F238E27FC236}">
                <a16:creationId xmlns:a16="http://schemas.microsoft.com/office/drawing/2014/main" id="{486620B9-2050-D941-EDE9-ED2D26034089}"/>
              </a:ext>
            </a:extLst>
          </p:cNvPr>
          <p:cNvSpPr/>
          <p:nvPr/>
        </p:nvSpPr>
        <p:spPr>
          <a:xfrm>
            <a:off x="2555776" y="3920246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/>
              <p:nvPr/>
            </p:nvSpPr>
            <p:spPr>
              <a:xfrm rot="16200000">
                <a:off x="2209196" y="395777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9650DF-2805-B9CB-4D31-112F7252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9196" y="3957773"/>
                <a:ext cx="139803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>
            <a:extLst>
              <a:ext uri="{FF2B5EF4-FFF2-40B4-BE49-F238E27FC236}">
                <a16:creationId xmlns:a16="http://schemas.microsoft.com/office/drawing/2014/main" id="{D493CA9D-2FDF-4F61-77C3-887F60667965}"/>
              </a:ext>
            </a:extLst>
          </p:cNvPr>
          <p:cNvSpPr/>
          <p:nvPr/>
        </p:nvSpPr>
        <p:spPr>
          <a:xfrm>
            <a:off x="3084727" y="4427201"/>
            <a:ext cx="144016" cy="33666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/>
              <p:nvPr/>
            </p:nvSpPr>
            <p:spPr>
              <a:xfrm rot="16200000">
                <a:off x="2707646" y="447138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116BEF-0A18-0058-A47A-E26F657A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07646" y="4471387"/>
                <a:ext cx="13980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Arrow 54">
            <a:extLst>
              <a:ext uri="{FF2B5EF4-FFF2-40B4-BE49-F238E27FC236}">
                <a16:creationId xmlns:a16="http://schemas.microsoft.com/office/drawing/2014/main" id="{EA587CE3-75AF-1B55-DFC3-232DE91C68C3}"/>
              </a:ext>
            </a:extLst>
          </p:cNvPr>
          <p:cNvSpPr/>
          <p:nvPr/>
        </p:nvSpPr>
        <p:spPr>
          <a:xfrm>
            <a:off x="3578143" y="443288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/>
              <p:nvPr/>
            </p:nvSpPr>
            <p:spPr>
              <a:xfrm rot="16200000">
                <a:off x="3211701" y="4470411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C2FC6E-BC19-4579-8633-4F6D87F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11701" y="4470411"/>
                <a:ext cx="139803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E4EFF101-17C7-71F6-BCA0-0E0D0BDF0C87}"/>
              </a:ext>
            </a:extLst>
          </p:cNvPr>
          <p:cNvSpPr/>
          <p:nvPr/>
        </p:nvSpPr>
        <p:spPr>
          <a:xfrm>
            <a:off x="4095101" y="445567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E307CD34-EC1B-7C90-EAC7-1674DDDCC4D1}"/>
              </a:ext>
            </a:extLst>
          </p:cNvPr>
          <p:cNvSpPr/>
          <p:nvPr/>
        </p:nvSpPr>
        <p:spPr>
          <a:xfrm>
            <a:off x="5760486" y="5116543"/>
            <a:ext cx="115939" cy="271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/>
              <p:nvPr/>
            </p:nvSpPr>
            <p:spPr>
              <a:xfrm>
                <a:off x="5908786" y="5116543"/>
                <a:ext cx="2294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Upsample (2) + Conv(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ReLU 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2027C2F-2714-6E88-612A-85FCCA0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86" y="5116543"/>
                <a:ext cx="2294218" cy="2616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/>
              <p:nvPr/>
            </p:nvSpPr>
            <p:spPr>
              <a:xfrm rot="16200000">
                <a:off x="3715757" y="3935624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AC7404-61EC-B543-F31A-4243E715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5757" y="3935624"/>
                <a:ext cx="1398032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849A0D7-5F75-E305-3F92-04438E5291DB}"/>
              </a:ext>
            </a:extLst>
          </p:cNvPr>
          <p:cNvSpPr/>
          <p:nvPr/>
        </p:nvSpPr>
        <p:spPr>
          <a:xfrm>
            <a:off x="4289676" y="2904425"/>
            <a:ext cx="250194" cy="236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/>
              <p:nvPr/>
            </p:nvSpPr>
            <p:spPr>
              <a:xfrm rot="16200000">
                <a:off x="3989542" y="3925204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B3C79A-93E2-0B62-A658-6F1E0CC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89542" y="3925204"/>
                <a:ext cx="1398032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ight Arrow 75">
            <a:extLst>
              <a:ext uri="{FF2B5EF4-FFF2-40B4-BE49-F238E27FC236}">
                <a16:creationId xmlns:a16="http://schemas.microsoft.com/office/drawing/2014/main" id="{8AA0B4CB-9ABB-E320-DE17-96C3F4F8412A}"/>
              </a:ext>
            </a:extLst>
          </p:cNvPr>
          <p:cNvSpPr/>
          <p:nvPr/>
        </p:nvSpPr>
        <p:spPr>
          <a:xfrm>
            <a:off x="4878003" y="3926364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/>
              <p:nvPr/>
            </p:nvSpPr>
            <p:spPr>
              <a:xfrm rot="16200000">
                <a:off x="4515980" y="38953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03A0E89-2C7E-6E66-A164-7089F039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15980" y="3895323"/>
                <a:ext cx="1398032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ight Arrow 77">
            <a:extLst>
              <a:ext uri="{FF2B5EF4-FFF2-40B4-BE49-F238E27FC236}">
                <a16:creationId xmlns:a16="http://schemas.microsoft.com/office/drawing/2014/main" id="{0989CFFE-6FC5-E450-167C-D23D35067F2B}"/>
              </a:ext>
            </a:extLst>
          </p:cNvPr>
          <p:cNvSpPr/>
          <p:nvPr/>
        </p:nvSpPr>
        <p:spPr>
          <a:xfrm>
            <a:off x="5386758" y="3462560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/>
              <p:nvPr/>
            </p:nvSpPr>
            <p:spPr>
              <a:xfrm rot="16200000">
                <a:off x="5046637" y="295921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68131-3C52-AD9E-9FD4-BB312897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46637" y="2959219"/>
                <a:ext cx="1398032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72C73D7-4927-4988-98F7-05493DC37A65}"/>
              </a:ext>
            </a:extLst>
          </p:cNvPr>
          <p:cNvSpPr/>
          <p:nvPr/>
        </p:nvSpPr>
        <p:spPr>
          <a:xfrm>
            <a:off x="5614488" y="1896312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B31EA516-6819-9733-DD6C-2A680CC0202E}"/>
              </a:ext>
            </a:extLst>
          </p:cNvPr>
          <p:cNvCxnSpPr>
            <a:cxnSpLocks/>
            <a:stCxn id="42" idx="3"/>
            <a:endCxn id="82" idx="1"/>
          </p:cNvCxnSpPr>
          <p:nvPr/>
        </p:nvCxnSpPr>
        <p:spPr>
          <a:xfrm rot="5400000" flipH="1" flipV="1">
            <a:off x="3507481" y="356009"/>
            <a:ext cx="448432" cy="37655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/>
              <p:nvPr/>
            </p:nvSpPr>
            <p:spPr>
              <a:xfrm rot="16200000">
                <a:off x="5326355" y="2959219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A512A6C-EEC1-F76E-94D2-6531F194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6355" y="2959219"/>
                <a:ext cx="139803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BCC03625-D8D8-E4E7-232D-DFEDED053357}"/>
              </a:ext>
            </a:extLst>
          </p:cNvPr>
          <p:cNvSpPr/>
          <p:nvPr/>
        </p:nvSpPr>
        <p:spPr>
          <a:xfrm>
            <a:off x="6218071" y="289822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/>
              <p:nvPr/>
            </p:nvSpPr>
            <p:spPr>
              <a:xfrm rot="16200000">
                <a:off x="5865387" y="2917092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A66EC0-5D04-EC51-511A-4A9CF9AB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65387" y="2917092"/>
                <a:ext cx="139803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Arrow 92">
            <a:extLst>
              <a:ext uri="{FF2B5EF4-FFF2-40B4-BE49-F238E27FC236}">
                <a16:creationId xmlns:a16="http://schemas.microsoft.com/office/drawing/2014/main" id="{0782E692-67E1-3D75-50F2-9522482160B9}"/>
              </a:ext>
            </a:extLst>
          </p:cNvPr>
          <p:cNvSpPr/>
          <p:nvPr/>
        </p:nvSpPr>
        <p:spPr>
          <a:xfrm>
            <a:off x="6744004" y="2354763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/>
              <p:nvPr/>
            </p:nvSpPr>
            <p:spPr>
              <a:xfrm rot="16200000">
                <a:off x="6380053" y="212500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2D11D61-BB20-C8F7-0C5D-1E426101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0053" y="2125003"/>
                <a:ext cx="1398032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0A84F8F-1AA2-D574-F020-FDCA7E92AAAA}"/>
              </a:ext>
            </a:extLst>
          </p:cNvPr>
          <p:cNvSpPr/>
          <p:nvPr/>
        </p:nvSpPr>
        <p:spPr>
          <a:xfrm>
            <a:off x="6950260" y="1176232"/>
            <a:ext cx="250195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/>
              <p:nvPr/>
            </p:nvSpPr>
            <p:spPr>
              <a:xfrm rot="16200000">
                <a:off x="6662946" y="2125003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441EC7-1662-461B-8793-B2FA7AB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62946" y="2125003"/>
                <a:ext cx="139803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ight Arrow 105">
            <a:extLst>
              <a:ext uri="{FF2B5EF4-FFF2-40B4-BE49-F238E27FC236}">
                <a16:creationId xmlns:a16="http://schemas.microsoft.com/office/drawing/2014/main" id="{1F46C72A-393C-3A11-5C7C-344E67B791ED}"/>
              </a:ext>
            </a:extLst>
          </p:cNvPr>
          <p:cNvSpPr/>
          <p:nvPr/>
        </p:nvSpPr>
        <p:spPr>
          <a:xfrm>
            <a:off x="7596336" y="2091948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/>
              <p:nvPr/>
            </p:nvSpPr>
            <p:spPr>
              <a:xfrm rot="16200000">
                <a:off x="7234722" y="2095123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D80482F-4A03-EEBA-1AE7-E2A40200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4722" y="2095123"/>
                <a:ext cx="139803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8DE55A9-CB1B-83ED-D23E-4457705630F0}"/>
              </a:ext>
            </a:extLst>
          </p:cNvPr>
          <p:cNvSpPr/>
          <p:nvPr/>
        </p:nvSpPr>
        <p:spPr>
          <a:xfrm>
            <a:off x="8132767" y="1522278"/>
            <a:ext cx="144016" cy="33666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/>
              <p:nvPr/>
            </p:nvSpPr>
            <p:spPr>
              <a:xfrm rot="16200000">
                <a:off x="7748205" y="12609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3EF8891-E7E9-8E49-F7B1-F9FD7549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8205" y="1260907"/>
                <a:ext cx="139803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B4B54CA3-AD35-2DCC-C519-D4F70CF63FA1}"/>
              </a:ext>
            </a:extLst>
          </p:cNvPr>
          <p:cNvSpPr/>
          <p:nvPr/>
        </p:nvSpPr>
        <p:spPr>
          <a:xfrm>
            <a:off x="8322124" y="288662"/>
            <a:ext cx="250194" cy="236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/>
              <p:nvPr/>
            </p:nvSpPr>
            <p:spPr>
              <a:xfrm rot="16200000">
                <a:off x="8046280" y="1261650"/>
                <a:ext cx="139803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65912BE-7BD3-7FE5-F007-212AD8A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46280" y="1261650"/>
                <a:ext cx="1398032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ight Arrow 120">
            <a:extLst>
              <a:ext uri="{FF2B5EF4-FFF2-40B4-BE49-F238E27FC236}">
                <a16:creationId xmlns:a16="http://schemas.microsoft.com/office/drawing/2014/main" id="{760F7FB0-A4AD-BD0D-5DA1-F957C5B4E525}"/>
              </a:ext>
            </a:extLst>
          </p:cNvPr>
          <p:cNvSpPr/>
          <p:nvPr/>
        </p:nvSpPr>
        <p:spPr>
          <a:xfrm>
            <a:off x="8960905" y="1218505"/>
            <a:ext cx="144016" cy="33666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/>
              <p:nvPr/>
            </p:nvSpPr>
            <p:spPr>
              <a:xfrm rot="16200000">
                <a:off x="8636713" y="1275899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B3DF2E5-DD83-BBB5-FD5A-E693EDDF4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36713" y="1275899"/>
                <a:ext cx="1398032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ight Arrow 122">
            <a:extLst>
              <a:ext uri="{FF2B5EF4-FFF2-40B4-BE49-F238E27FC236}">
                <a16:creationId xmlns:a16="http://schemas.microsoft.com/office/drawing/2014/main" id="{0FE0B6EC-4F04-98BE-3993-8A9C7EED44F6}"/>
              </a:ext>
            </a:extLst>
          </p:cNvPr>
          <p:cNvSpPr/>
          <p:nvPr/>
        </p:nvSpPr>
        <p:spPr>
          <a:xfrm>
            <a:off x="9468544" y="1245556"/>
            <a:ext cx="144016" cy="3366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/>
              <p:nvPr/>
            </p:nvSpPr>
            <p:spPr>
              <a:xfrm rot="16200000">
                <a:off x="9070771" y="1260907"/>
                <a:ext cx="1398032" cy="26161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256×3</m:t>
                      </m:r>
                    </m:oMath>
                  </m:oMathPara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CDA8FE-D6F4-784D-071D-DC72C9A2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70771" y="1260907"/>
                <a:ext cx="1398032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BBA1FF77-3D0A-67BF-233C-F1A838B610A1}"/>
              </a:ext>
            </a:extLst>
          </p:cNvPr>
          <p:cNvCxnSpPr>
            <a:stCxn id="49" idx="3"/>
            <a:endCxn id="63" idx="1"/>
          </p:cNvCxnSpPr>
          <p:nvPr/>
        </p:nvCxnSpPr>
        <p:spPr>
          <a:xfrm rot="5400000" flipH="1" flipV="1">
            <a:off x="3415512" y="2515398"/>
            <a:ext cx="366865" cy="13814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0D7882-E5F2-54EF-5FB2-D73C1A032913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4414773" y="3140968"/>
            <a:ext cx="0" cy="22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AAA42D74-E94A-0BA7-87EF-DE4CB453B6C2}"/>
              </a:ext>
            </a:extLst>
          </p:cNvPr>
          <p:cNvCxnSpPr>
            <a:stCxn id="63" idx="3"/>
            <a:endCxn id="72" idx="3"/>
          </p:cNvCxnSpPr>
          <p:nvPr/>
        </p:nvCxnSpPr>
        <p:spPr>
          <a:xfrm>
            <a:off x="4539870" y="3022697"/>
            <a:ext cx="148688" cy="334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2A22B38-4004-5774-C9A9-8FB4E57C70A6}"/>
              </a:ext>
            </a:extLst>
          </p:cNvPr>
          <p:cNvCxnSpPr>
            <a:stCxn id="81" idx="3"/>
            <a:endCxn id="82" idx="2"/>
          </p:cNvCxnSpPr>
          <p:nvPr/>
        </p:nvCxnSpPr>
        <p:spPr>
          <a:xfrm flipH="1" flipV="1">
            <a:off x="5739586" y="2132856"/>
            <a:ext cx="6067" cy="25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4821267D-9926-CE91-7619-9F52893CDA17}"/>
              </a:ext>
            </a:extLst>
          </p:cNvPr>
          <p:cNvCxnSpPr>
            <a:stCxn id="82" idx="3"/>
            <a:endCxn id="87" idx="3"/>
          </p:cNvCxnSpPr>
          <p:nvPr/>
        </p:nvCxnSpPr>
        <p:spPr>
          <a:xfrm>
            <a:off x="5864683" y="2014584"/>
            <a:ext cx="160688" cy="376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B49AFC2-96B7-1111-668B-E645E5AC249E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 rot="5400000" flipH="1" flipV="1">
            <a:off x="3802116" y="-1621231"/>
            <a:ext cx="232408" cy="60638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688032B-DC2E-C509-43F3-E89ABC4457CB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flipH="1" flipV="1">
            <a:off x="7075358" y="1412776"/>
            <a:ext cx="3711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DA50BFF6-3969-6859-F84D-954E2CFF00F0}"/>
              </a:ext>
            </a:extLst>
          </p:cNvPr>
          <p:cNvCxnSpPr>
            <a:stCxn id="97" idx="3"/>
            <a:endCxn id="102" idx="3"/>
          </p:cNvCxnSpPr>
          <p:nvPr/>
        </p:nvCxnSpPr>
        <p:spPr>
          <a:xfrm>
            <a:off x="7200455" y="1294504"/>
            <a:ext cx="161507" cy="262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C443F82-19A5-F65E-6439-C3E90F87FA5D}"/>
              </a:ext>
            </a:extLst>
          </p:cNvPr>
          <p:cNvCxnSpPr>
            <a:stCxn id="19" idx="3"/>
            <a:endCxn id="112" idx="1"/>
          </p:cNvCxnSpPr>
          <p:nvPr/>
        </p:nvCxnSpPr>
        <p:spPr>
          <a:xfrm rot="5400000" flipH="1" flipV="1">
            <a:off x="3990294" y="-3665514"/>
            <a:ext cx="259381" cy="840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94C5FC99-47EC-598A-A665-FF74291E6FF8}"/>
              </a:ext>
            </a:extLst>
          </p:cNvPr>
          <p:cNvCxnSpPr>
            <a:stCxn id="112" idx="3"/>
            <a:endCxn id="117" idx="3"/>
          </p:cNvCxnSpPr>
          <p:nvPr/>
        </p:nvCxnSpPr>
        <p:spPr>
          <a:xfrm>
            <a:off x="8572318" y="406934"/>
            <a:ext cx="172978" cy="286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218FE6E-4C8E-D36A-3BF6-CB8AB93B775F}"/>
              </a:ext>
            </a:extLst>
          </p:cNvPr>
          <p:cNvCxnSpPr>
            <a:stCxn id="111" idx="3"/>
            <a:endCxn id="112" idx="2"/>
          </p:cNvCxnSpPr>
          <p:nvPr/>
        </p:nvCxnSpPr>
        <p:spPr>
          <a:xfrm flipV="1">
            <a:off x="8447221" y="525206"/>
            <a:ext cx="0" cy="167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A03155A-2308-667E-F415-19FEA8349965}"/>
              </a:ext>
            </a:extLst>
          </p:cNvPr>
          <p:cNvSpPr/>
          <p:nvPr/>
        </p:nvSpPr>
        <p:spPr>
          <a:xfrm>
            <a:off x="5743709" y="5921183"/>
            <a:ext cx="150971" cy="1427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09AFB65-0B34-93C7-2FFD-534F1FD2DB59}"/>
              </a:ext>
            </a:extLst>
          </p:cNvPr>
          <p:cNvSpPr txBox="1"/>
          <p:nvPr/>
        </p:nvSpPr>
        <p:spPr>
          <a:xfrm>
            <a:off x="5944659" y="583873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5F3753-6E3C-6E64-E76E-8B3D6836C13B}"/>
              </a:ext>
            </a:extLst>
          </p:cNvPr>
          <p:cNvSpPr/>
          <p:nvPr/>
        </p:nvSpPr>
        <p:spPr>
          <a:xfrm>
            <a:off x="5606535" y="4203604"/>
            <a:ext cx="2984782" cy="19617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1E7AC36-7290-D67B-3178-F62BE317CAE3}"/>
              </a:ext>
            </a:extLst>
          </p:cNvPr>
          <p:cNvSpPr/>
          <p:nvPr/>
        </p:nvSpPr>
        <p:spPr>
          <a:xfrm>
            <a:off x="5760485" y="5504354"/>
            <a:ext cx="115939" cy="2710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/>
              <p:nvPr/>
            </p:nvSpPr>
            <p:spPr>
              <a:xfrm>
                <a:off x="5944659" y="5498113"/>
                <a:ext cx="91242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(</a:t>
                </a:r>
                <a14:m>
                  <m:oMath xmlns:m="http://schemas.openxmlformats.org/officeDocument/2006/math">
                    <m:r>
                      <a:rPr lang="en-US" sz="1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11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370313-5974-24F4-9AEA-E90900D8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659" y="5498113"/>
                <a:ext cx="912429" cy="261610"/>
              </a:xfrm>
              <a:prstGeom prst="rect">
                <a:avLst/>
              </a:prstGeom>
              <a:blipFill>
                <a:blip r:embed="rId2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7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69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/>
              <p:nvPr/>
            </p:nvSpPr>
            <p:spPr>
              <a:xfrm>
                <a:off x="1419772" y="6454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6454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/>
              <p:nvPr/>
            </p:nvSpPr>
            <p:spPr>
              <a:xfrm>
                <a:off x="1419772" y="1319053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1319053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19772" y="97614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19772" y="1661066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1661066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4543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95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/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078C1B-1532-1045-2C1B-D3B25EF75594}"/>
              </a:ext>
            </a:extLst>
          </p:cNvPr>
          <p:cNvSpPr txBox="1"/>
          <p:nvPr/>
        </p:nvSpPr>
        <p:spPr>
          <a:xfrm>
            <a:off x="3860494" y="1046547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CE5B-54D5-E0C6-A317-CA4AF4074E09}"/>
              </a:ext>
            </a:extLst>
          </p:cNvPr>
          <p:cNvSpPr txBox="1"/>
          <p:nvPr/>
        </p:nvSpPr>
        <p:spPr>
          <a:xfrm>
            <a:off x="3860497" y="690179"/>
            <a:ext cx="16289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4A17-CCDC-5506-959B-4C9E908CD04E}"/>
              </a:ext>
            </a:extLst>
          </p:cNvPr>
          <p:cNvSpPr txBox="1"/>
          <p:nvPr/>
        </p:nvSpPr>
        <p:spPr>
          <a:xfrm>
            <a:off x="3860494" y="1410565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5FCA-4972-6F68-5AAD-ADE009CFC3CB}"/>
              </a:ext>
            </a:extLst>
          </p:cNvPr>
          <p:cNvSpPr/>
          <p:nvPr/>
        </p:nvSpPr>
        <p:spPr>
          <a:xfrm>
            <a:off x="3788486" y="260648"/>
            <a:ext cx="1800200" cy="1487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11710" y="2006036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006036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11710" y="2339517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339517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11710" y="2667832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0" y="2667832"/>
                <a:ext cx="1936666" cy="261610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9772" y="3014999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3014999"/>
                <a:ext cx="1928604" cy="2616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11710" y="333035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1419772" y="3668661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1419772" y="4073799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4073799"/>
                <a:ext cx="1928604" cy="2616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1419772" y="4420966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4B9C320-5E34-856A-02A8-03B5277B5FF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3356438" y="1004639"/>
            <a:ext cx="432048" cy="4452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5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/>
              <p:nvPr/>
            </p:nvSpPr>
            <p:spPr>
              <a:xfrm>
                <a:off x="1415741" y="6454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Conv2DTranspose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12B717-D574-2979-A5DB-857C276A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741" y="6454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/>
              <p:nvPr/>
            </p:nvSpPr>
            <p:spPr>
              <a:xfrm>
                <a:off x="1415741" y="1319053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4C5434-EF7C-4401-3B3E-CE33E44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741" y="1319053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15741" y="97614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15741" y="1661066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128@4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741" y="1661066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4543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95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15741" y="2006036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741" y="2006036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15741" y="2339517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741" y="2339517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15741" y="2667832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741" y="2667832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9772" y="3014999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3014999"/>
                <a:ext cx="1928604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15741" y="333035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1419772" y="3668661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1419772" y="4073799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72" y="4073799"/>
                <a:ext cx="1928604" cy="2616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1419772" y="4420966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4B9C320-5E34-856A-02A8-03B5277B5FF8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rot="10800000">
            <a:off x="976087" y="1036268"/>
            <a:ext cx="439654" cy="4135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3D6E325-B540-68F3-B0C0-49C3D88E2B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12990" y="504411"/>
            <a:ext cx="1289077" cy="10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9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12B717-D574-2979-A5DB-857C276A48D1}"/>
              </a:ext>
            </a:extLst>
          </p:cNvPr>
          <p:cNvSpPr txBox="1"/>
          <p:nvPr/>
        </p:nvSpPr>
        <p:spPr>
          <a:xfrm>
            <a:off x="1408337" y="6454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5434-EF7C-4401-3B3E-CE33E445978B}"/>
              </a:ext>
            </a:extLst>
          </p:cNvPr>
          <p:cNvSpPr txBox="1"/>
          <p:nvPr/>
        </p:nvSpPr>
        <p:spPr>
          <a:xfrm>
            <a:off x="1408337" y="20325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08337" y="16857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526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115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/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1576F-3A0D-F6B4-AC3E-08885DF69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94" y="318506"/>
                <a:ext cx="1628972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2078C1B-1532-1045-2C1B-D3B25EF75594}"/>
              </a:ext>
            </a:extLst>
          </p:cNvPr>
          <p:cNvSpPr txBox="1"/>
          <p:nvPr/>
        </p:nvSpPr>
        <p:spPr>
          <a:xfrm>
            <a:off x="3860494" y="1046547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CE5B-54D5-E0C6-A317-CA4AF4074E09}"/>
              </a:ext>
            </a:extLst>
          </p:cNvPr>
          <p:cNvSpPr txBox="1"/>
          <p:nvPr/>
        </p:nvSpPr>
        <p:spPr>
          <a:xfrm>
            <a:off x="3860497" y="690179"/>
            <a:ext cx="16289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 (0.7)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14A17-CCDC-5506-959B-4C9E908CD04E}"/>
              </a:ext>
            </a:extLst>
          </p:cNvPr>
          <p:cNvSpPr txBox="1"/>
          <p:nvPr/>
        </p:nvSpPr>
        <p:spPr>
          <a:xfrm>
            <a:off x="3860494" y="1410565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75FCA-4972-6F68-5AAD-ADE009CFC3CB}"/>
              </a:ext>
            </a:extLst>
          </p:cNvPr>
          <p:cNvSpPr/>
          <p:nvPr/>
        </p:nvSpPr>
        <p:spPr>
          <a:xfrm>
            <a:off x="3788486" y="260648"/>
            <a:ext cx="1800200" cy="18593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08337" y="13390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145B23-1237-1BCF-5482-F6DED5467113}"/>
              </a:ext>
            </a:extLst>
          </p:cNvPr>
          <p:cNvSpPr txBox="1"/>
          <p:nvPr/>
        </p:nvSpPr>
        <p:spPr>
          <a:xfrm>
            <a:off x="7215396" y="3539350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UpSampling2D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/>
              <p:nvPr/>
            </p:nvSpPr>
            <p:spPr>
              <a:xfrm>
                <a:off x="7215396" y="3944488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091338-B29E-7AE5-6232-CBF7E77E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396" y="3944488"/>
                <a:ext cx="1928604" cy="2616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3D3E954-E91D-61A5-8A8A-531571B12D34}"/>
              </a:ext>
            </a:extLst>
          </p:cNvPr>
          <p:cNvSpPr txBox="1"/>
          <p:nvPr/>
        </p:nvSpPr>
        <p:spPr>
          <a:xfrm>
            <a:off x="7215396" y="4291655"/>
            <a:ext cx="192860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FAE54-1A8A-25C8-57F4-8D43D703B40D}"/>
              </a:ext>
            </a:extLst>
          </p:cNvPr>
          <p:cNvSpPr txBox="1"/>
          <p:nvPr/>
        </p:nvSpPr>
        <p:spPr>
          <a:xfrm>
            <a:off x="3874100" y="1774583"/>
            <a:ext cx="16289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/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DFB497-179D-27EA-DC10-6101A8884550}"/>
              </a:ext>
            </a:extLst>
          </p:cNvPr>
          <p:cNvSpPr txBox="1"/>
          <p:nvPr/>
        </p:nvSpPr>
        <p:spPr>
          <a:xfrm>
            <a:off x="1408337" y="41132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451A1-FEA9-3893-994D-57A2694ED85E}"/>
              </a:ext>
            </a:extLst>
          </p:cNvPr>
          <p:cNvSpPr txBox="1"/>
          <p:nvPr/>
        </p:nvSpPr>
        <p:spPr>
          <a:xfrm>
            <a:off x="1408337" y="44599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A94B0-6D36-C6E2-BCD9-9B426858105A}"/>
              </a:ext>
            </a:extLst>
          </p:cNvPr>
          <p:cNvSpPr txBox="1"/>
          <p:nvPr/>
        </p:nvSpPr>
        <p:spPr>
          <a:xfrm>
            <a:off x="1408337" y="48067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49301-0FBC-95D8-8103-4EC2F17A22F9}"/>
              </a:ext>
            </a:extLst>
          </p:cNvPr>
          <p:cNvSpPr txBox="1"/>
          <p:nvPr/>
        </p:nvSpPr>
        <p:spPr>
          <a:xfrm>
            <a:off x="1408337" y="5153528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</p:spTree>
    <p:extLst>
      <p:ext uri="{BB962C8B-B14F-4D97-AF65-F5344CB8AC3E}">
        <p14:creationId xmlns:p14="http://schemas.microsoft.com/office/powerpoint/2010/main" val="32316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12B717-D574-2979-A5DB-857C276A48D1}"/>
              </a:ext>
            </a:extLst>
          </p:cNvPr>
          <p:cNvSpPr txBox="1"/>
          <p:nvPr/>
        </p:nvSpPr>
        <p:spPr>
          <a:xfrm>
            <a:off x="1408337" y="6454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GaussianNoise (0.2)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5434-EF7C-4401-3B3E-CE33E445978B}"/>
              </a:ext>
            </a:extLst>
          </p:cNvPr>
          <p:cNvSpPr txBox="1"/>
          <p:nvPr/>
        </p:nvSpPr>
        <p:spPr>
          <a:xfrm>
            <a:off x="1408337" y="20325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0E453-206E-90A1-ECF5-E8393AE41C18}"/>
              </a:ext>
            </a:extLst>
          </p:cNvPr>
          <p:cNvSpPr txBox="1"/>
          <p:nvPr/>
        </p:nvSpPr>
        <p:spPr>
          <a:xfrm>
            <a:off x="1408337" y="16857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(0.25)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/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1A53-0DD6-AC69-4D40-2C1B59D2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419659"/>
                <a:ext cx="1936666" cy="261610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806D270-32F6-A60D-FA1A-B0544948FA42}"/>
              </a:ext>
            </a:extLst>
          </p:cNvPr>
          <p:cNvSpPr/>
          <p:nvPr/>
        </p:nvSpPr>
        <p:spPr>
          <a:xfrm>
            <a:off x="1331640" y="253388"/>
            <a:ext cx="2096806" cy="5263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51E8A-BCD5-9D7A-DDAC-46416FA22A69}"/>
              </a:ext>
            </a:extLst>
          </p:cNvPr>
          <p:cNvSpPr txBox="1"/>
          <p:nvPr/>
        </p:nvSpPr>
        <p:spPr>
          <a:xfrm>
            <a:off x="1909611" y="253388"/>
            <a:ext cx="115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/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CF8E16-A0DB-0B94-869F-A4825928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072884"/>
                <a:ext cx="1936666" cy="26161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/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0E070-CAF5-A297-CDD1-B374A0EA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726109"/>
                <a:ext cx="1936666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/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4AE16E-4D81-84A6-D461-2B25995D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2379334"/>
                <a:ext cx="1936666" cy="261610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/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Conv2D 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8@3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1D52D1-325C-E5B6-15A7-663E43D1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68" y="992234"/>
                <a:ext cx="1928604" cy="261610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CB5F9E2-F46D-E6CA-5982-8CCB1AB71C61}"/>
              </a:ext>
            </a:extLst>
          </p:cNvPr>
          <p:cNvSpPr txBox="1"/>
          <p:nvPr/>
        </p:nvSpPr>
        <p:spPr>
          <a:xfrm>
            <a:off x="1408337" y="13390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/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DBlock(</a:t>
                </a:r>
                <a:r>
                  <a:rPr 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256@3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5841CD-CA46-0AD0-2C79-442F2BEF5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7" y="3766434"/>
                <a:ext cx="1936666" cy="2616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3DFB497-179D-27EA-DC10-6101A8884550}"/>
              </a:ext>
            </a:extLst>
          </p:cNvPr>
          <p:cNvSpPr txBox="1"/>
          <p:nvPr/>
        </p:nvSpPr>
        <p:spPr>
          <a:xfrm>
            <a:off x="1408337" y="411320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5451A1-FEA9-3893-994D-57A2694ED85E}"/>
              </a:ext>
            </a:extLst>
          </p:cNvPr>
          <p:cNvSpPr txBox="1"/>
          <p:nvPr/>
        </p:nvSpPr>
        <p:spPr>
          <a:xfrm>
            <a:off x="1408337" y="4459984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Dense(128)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CA94B0-6D36-C6E2-BCD9-9B426858105A}"/>
              </a:ext>
            </a:extLst>
          </p:cNvPr>
          <p:cNvSpPr txBox="1"/>
          <p:nvPr/>
        </p:nvSpPr>
        <p:spPr>
          <a:xfrm>
            <a:off x="1408337" y="4806759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LeakyReLU (0.2)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49301-0FBC-95D8-8103-4EC2F17A22F9}"/>
              </a:ext>
            </a:extLst>
          </p:cNvPr>
          <p:cNvSpPr txBox="1"/>
          <p:nvPr/>
        </p:nvSpPr>
        <p:spPr>
          <a:xfrm>
            <a:off x="1408337" y="5153528"/>
            <a:ext cx="19366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603D0-C48F-8FC8-A27A-4380869E1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920" y="940881"/>
            <a:ext cx="1585244" cy="1640672"/>
          </a:xfrm>
          <a:prstGeom prst="rect">
            <a:avLst/>
          </a:prstGeom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53013948-C34C-FAAB-8C9A-41B17E08C016}"/>
              </a:ext>
            </a:extLst>
          </p:cNvPr>
          <p:cNvCxnSpPr>
            <a:stCxn id="25" idx="3"/>
            <a:endCxn id="2" idx="1"/>
          </p:cNvCxnSpPr>
          <p:nvPr/>
        </p:nvCxnSpPr>
        <p:spPr>
          <a:xfrm flipV="1">
            <a:off x="3345003" y="1761217"/>
            <a:ext cx="506917" cy="7489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2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DA8055D-D6C0-DC40-9849-7EC129C53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95" y="1464558"/>
            <a:ext cx="808949" cy="80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4F152-3A6D-A74B-A085-6485A3DB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222270" y="3390875"/>
            <a:ext cx="808949" cy="808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EDB121-8FF6-1640-8255-AD0840E812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49474"/>
          <a:stretch/>
        </p:blipFill>
        <p:spPr>
          <a:xfrm flipH="1">
            <a:off x="3412991" y="3523878"/>
            <a:ext cx="808949" cy="808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DB534-D8CA-A043-B7C1-6D8F7A412A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4" b="2738"/>
          <a:stretch/>
        </p:blipFill>
        <p:spPr>
          <a:xfrm flipH="1">
            <a:off x="3628601" y="3618853"/>
            <a:ext cx="808949" cy="808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B03D9B-D44B-8746-90CA-B5C855A8DE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883237" y="3746010"/>
            <a:ext cx="808949" cy="808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352337-BB66-5545-9DF6-63C8CE4CD1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55" y="1597917"/>
            <a:ext cx="808949" cy="8089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CB5252-43C4-B244-9C1E-8E5D4D7337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5" y="1731276"/>
            <a:ext cx="808949" cy="8089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460A77-D5A9-E74E-9BAE-CD2EA9AE5F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27" y="1864635"/>
            <a:ext cx="808949" cy="8089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0EB1C6-7945-F649-944A-A222A88AF668}"/>
              </a:ext>
            </a:extLst>
          </p:cNvPr>
          <p:cNvSpPr/>
          <p:nvPr/>
        </p:nvSpPr>
        <p:spPr>
          <a:xfrm>
            <a:off x="5308317" y="4476156"/>
            <a:ext cx="12241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88C95-D634-174E-9693-AD63AF64DBD3}"/>
              </a:ext>
            </a:extLst>
          </p:cNvPr>
          <p:cNvSpPr/>
          <p:nvPr/>
        </p:nvSpPr>
        <p:spPr>
          <a:xfrm>
            <a:off x="3033346" y="1360293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D4A015-BAB7-CE4F-A287-8F5D5BF2919B}"/>
              </a:ext>
            </a:extLst>
          </p:cNvPr>
          <p:cNvSpPr/>
          <p:nvPr/>
        </p:nvSpPr>
        <p:spPr>
          <a:xfrm>
            <a:off x="3033346" y="3275014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A1AB4-EC19-C14E-8EB6-5445D4E7C45E}"/>
              </a:ext>
            </a:extLst>
          </p:cNvPr>
          <p:cNvSpPr txBox="1"/>
          <p:nvPr/>
        </p:nvSpPr>
        <p:spPr>
          <a:xfrm>
            <a:off x="3271518" y="2697395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3EF8-C3EF-E64A-8DAF-630908E1FF99}"/>
              </a:ext>
            </a:extLst>
          </p:cNvPr>
          <p:cNvSpPr txBox="1"/>
          <p:nvPr/>
        </p:nvSpPr>
        <p:spPr>
          <a:xfrm>
            <a:off x="3309241" y="4613525"/>
            <a:ext cx="1203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9500-4681-5D40-972F-62F9BF9770E3}"/>
              </a:ext>
            </a:extLst>
          </p:cNvPr>
          <p:cNvSpPr txBox="1"/>
          <p:nvPr/>
        </p:nvSpPr>
        <p:spPr>
          <a:xfrm>
            <a:off x="920883" y="1030590"/>
            <a:ext cx="19130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 (4096)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7517C50-A645-5646-AB80-902213A0E74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788230" y="2165343"/>
            <a:ext cx="520087" cy="327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7C0252-4395-384E-BBF0-01B4B4493EB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788230" y="2493002"/>
            <a:ext cx="520087" cy="1587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F610B-766C-4849-B193-864400B9094F}"/>
              </a:ext>
            </a:extLst>
          </p:cNvPr>
          <p:cNvCxnSpPr>
            <a:cxnSpLocks/>
          </p:cNvCxnSpPr>
          <p:nvPr/>
        </p:nvCxnSpPr>
        <p:spPr>
          <a:xfrm>
            <a:off x="5868144" y="3896720"/>
            <a:ext cx="0" cy="5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F1252-1812-DE4D-9AA0-B1EA3EA1BDF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865562" y="1492255"/>
            <a:ext cx="11868" cy="613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DD8FC60-6BEA-AF44-877D-CBCC24A6F994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987112" y="3065778"/>
            <a:ext cx="215118" cy="3651428"/>
          </a:xfrm>
          <a:prstGeom prst="bentConnector3">
            <a:avLst>
              <a:gd name="adj1" fmla="val 3258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9B43036-314E-C74F-986E-232C76D91F60}"/>
              </a:ext>
            </a:extLst>
          </p:cNvPr>
          <p:cNvCxnSpPr>
            <a:cxnSpLocks/>
            <a:stCxn id="17" idx="3"/>
          </p:cNvCxnSpPr>
          <p:nvPr/>
        </p:nvCxnSpPr>
        <p:spPr>
          <a:xfrm flipH="1" flipV="1">
            <a:off x="5949586" y="885896"/>
            <a:ext cx="582867" cy="3744149"/>
          </a:xfrm>
          <a:prstGeom prst="bentConnector4">
            <a:avLst>
              <a:gd name="adj1" fmla="val -274539"/>
              <a:gd name="adj2" fmla="val 11336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E6269C-CEBC-3842-985B-2AEEC441C98B}"/>
              </a:ext>
            </a:extLst>
          </p:cNvPr>
          <p:cNvSpPr txBox="1"/>
          <p:nvPr/>
        </p:nvSpPr>
        <p:spPr>
          <a:xfrm>
            <a:off x="3573269" y="5169459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FA9397-D9B9-364F-837C-5AACA944CA51}"/>
              </a:ext>
            </a:extLst>
          </p:cNvPr>
          <p:cNvSpPr txBox="1"/>
          <p:nvPr/>
        </p:nvSpPr>
        <p:spPr>
          <a:xfrm>
            <a:off x="7386099" y="2406866"/>
            <a:ext cx="85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68E1253-B3B7-6C40-89A8-6B9D268BFA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553023" y="2165343"/>
            <a:ext cx="480323" cy="1398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807B61-0C2E-A891-71DD-C9230AFC08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542" y="2114869"/>
            <a:ext cx="2346038" cy="2853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0A1EA-E83C-7C68-1DED-E32E38ABE6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7663" y="885896"/>
            <a:ext cx="2339346" cy="30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DA8055D-D6C0-DC40-9849-7EC129C53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95" y="1464558"/>
            <a:ext cx="808949" cy="80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D4F152-3A6D-A74B-A085-6485A3DB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222270" y="3390875"/>
            <a:ext cx="808949" cy="808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EDB121-8FF6-1640-8255-AD0840E812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49474"/>
          <a:stretch/>
        </p:blipFill>
        <p:spPr>
          <a:xfrm flipH="1">
            <a:off x="3412991" y="3523878"/>
            <a:ext cx="808949" cy="808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DB534-D8CA-A043-B7C1-6D8F7A412A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14" b="2738"/>
          <a:stretch/>
        </p:blipFill>
        <p:spPr>
          <a:xfrm flipH="1">
            <a:off x="3628601" y="3618853"/>
            <a:ext cx="808949" cy="808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B03D9B-D44B-8746-90CA-B5C855A8DE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6" b="24776"/>
          <a:stretch/>
        </p:blipFill>
        <p:spPr>
          <a:xfrm flipH="1">
            <a:off x="3883237" y="3746010"/>
            <a:ext cx="808949" cy="808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352337-BB66-5545-9DF6-63C8CE4CD1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55" y="1597917"/>
            <a:ext cx="808949" cy="8089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CB5252-43C4-B244-9C1E-8E5D4D7337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5" y="1731276"/>
            <a:ext cx="808949" cy="8089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460A77-D5A9-E74E-9BAE-CD2EA9AE5F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27" y="1864635"/>
            <a:ext cx="808949" cy="8089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6D9625-F76A-D246-9774-2A6008B16F8A}"/>
              </a:ext>
            </a:extLst>
          </p:cNvPr>
          <p:cNvSpPr/>
          <p:nvPr/>
        </p:nvSpPr>
        <p:spPr>
          <a:xfrm>
            <a:off x="1652146" y="963867"/>
            <a:ext cx="903630" cy="808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0EB1C6-7945-F649-944A-A222A88AF668}"/>
              </a:ext>
            </a:extLst>
          </p:cNvPr>
          <p:cNvSpPr/>
          <p:nvPr/>
        </p:nvSpPr>
        <p:spPr>
          <a:xfrm>
            <a:off x="5148064" y="4489375"/>
            <a:ext cx="12241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Real/fake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88C95-D634-174E-9693-AD63AF64DBD3}"/>
              </a:ext>
            </a:extLst>
          </p:cNvPr>
          <p:cNvSpPr/>
          <p:nvPr/>
        </p:nvSpPr>
        <p:spPr>
          <a:xfrm>
            <a:off x="3033346" y="1360293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D4A015-BAB7-CE4F-A287-8F5D5BF2919B}"/>
              </a:ext>
            </a:extLst>
          </p:cNvPr>
          <p:cNvSpPr/>
          <p:nvPr/>
        </p:nvSpPr>
        <p:spPr>
          <a:xfrm>
            <a:off x="3033346" y="3275014"/>
            <a:ext cx="1754884" cy="161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A1AB4-EC19-C14E-8EB6-5445D4E7C45E}"/>
              </a:ext>
            </a:extLst>
          </p:cNvPr>
          <p:cNvSpPr txBox="1"/>
          <p:nvPr/>
        </p:nvSpPr>
        <p:spPr>
          <a:xfrm>
            <a:off x="3271518" y="2697395"/>
            <a:ext cx="12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3EF8-C3EF-E64A-8DAF-630908E1FF99}"/>
              </a:ext>
            </a:extLst>
          </p:cNvPr>
          <p:cNvSpPr txBox="1"/>
          <p:nvPr/>
        </p:nvSpPr>
        <p:spPr>
          <a:xfrm>
            <a:off x="3309241" y="4613525"/>
            <a:ext cx="12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D9500-4681-5D40-972F-62F9BF9770E3}"/>
              </a:ext>
            </a:extLst>
          </p:cNvPr>
          <p:cNvSpPr txBox="1"/>
          <p:nvPr/>
        </p:nvSpPr>
        <p:spPr>
          <a:xfrm>
            <a:off x="1634214" y="999009"/>
            <a:ext cx="884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input vector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7517C50-A645-5646-AB80-902213A0E74C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>
            <a:off x="4788230" y="2165343"/>
            <a:ext cx="520087" cy="327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7C0252-4395-384E-BBF0-01B4B4493EB9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4788230" y="2493002"/>
            <a:ext cx="520087" cy="1587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F610B-766C-4849-B193-864400B9094F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>
            <a:off x="5760132" y="3933056"/>
            <a:ext cx="0" cy="556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BF1252-1812-DE4D-9AA0-B1EA3EA1BDF2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2103961" y="1772816"/>
            <a:ext cx="4743" cy="343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DD8FC60-6BEA-AF44-877D-CBCC24A6F994}"/>
              </a:ext>
            </a:extLst>
          </p:cNvPr>
          <p:cNvCxnSpPr>
            <a:cxnSpLocks/>
            <a:stCxn id="17" idx="2"/>
            <a:endCxn id="4" idx="2"/>
          </p:cNvCxnSpPr>
          <p:nvPr/>
        </p:nvCxnSpPr>
        <p:spPr>
          <a:xfrm rot="5400000">
            <a:off x="3826859" y="3078997"/>
            <a:ext cx="215118" cy="3651428"/>
          </a:xfrm>
          <a:prstGeom prst="bentConnector3">
            <a:avLst>
              <a:gd name="adj1" fmla="val 20626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9B43036-314E-C74F-986E-232C76D91F60}"/>
              </a:ext>
            </a:extLst>
          </p:cNvPr>
          <p:cNvCxnSpPr>
            <a:cxnSpLocks/>
            <a:stCxn id="17" idx="3"/>
            <a:endCxn id="31" idx="3"/>
          </p:cNvCxnSpPr>
          <p:nvPr/>
        </p:nvCxnSpPr>
        <p:spPr>
          <a:xfrm flipH="1" flipV="1">
            <a:off x="6211947" y="2493002"/>
            <a:ext cx="160253" cy="2150262"/>
          </a:xfrm>
          <a:prstGeom prst="bentConnector3">
            <a:avLst>
              <a:gd name="adj1" fmla="val -2660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E6269C-CEBC-3842-985B-2AEEC441C98B}"/>
              </a:ext>
            </a:extLst>
          </p:cNvPr>
          <p:cNvSpPr txBox="1"/>
          <p:nvPr/>
        </p:nvSpPr>
        <p:spPr>
          <a:xfrm>
            <a:off x="3560257" y="4951953"/>
            <a:ext cx="1358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FA9397-D9B9-364F-837C-5AACA944CA51}"/>
              </a:ext>
            </a:extLst>
          </p:cNvPr>
          <p:cNvSpPr txBox="1"/>
          <p:nvPr/>
        </p:nvSpPr>
        <p:spPr>
          <a:xfrm>
            <a:off x="6065328" y="3429000"/>
            <a:ext cx="85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32FAA-2963-1644-832F-C0C637F79F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4384" y="2116355"/>
            <a:ext cx="888639" cy="28959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6BD524-5E0D-2248-99A6-C94147A76A5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187"/>
          <a:stretch/>
        </p:blipFill>
        <p:spPr>
          <a:xfrm>
            <a:off x="5308317" y="1052947"/>
            <a:ext cx="903630" cy="2880109"/>
          </a:xfrm>
          <a:prstGeom prst="rect">
            <a:avLst/>
          </a:prstGeom>
        </p:spPr>
      </p:pic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68E1253-B3B7-6C40-89A8-6B9D268BFA50}"/>
              </a:ext>
            </a:extLst>
          </p:cNvPr>
          <p:cNvCxnSpPr>
            <a:stCxn id="4" idx="3"/>
            <a:endCxn id="21" idx="1"/>
          </p:cNvCxnSpPr>
          <p:nvPr/>
        </p:nvCxnSpPr>
        <p:spPr>
          <a:xfrm flipV="1">
            <a:off x="2553023" y="2165343"/>
            <a:ext cx="480323" cy="1398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1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62AC056-36EF-63C4-34D5-5A90A0A793D2}"/>
              </a:ext>
            </a:extLst>
          </p:cNvPr>
          <p:cNvGrpSpPr/>
          <p:nvPr/>
        </p:nvGrpSpPr>
        <p:grpSpPr>
          <a:xfrm>
            <a:off x="1979712" y="1484784"/>
            <a:ext cx="1195868" cy="3506619"/>
            <a:chOff x="4461583" y="2544244"/>
            <a:chExt cx="1195868" cy="35066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97AD11-3DD4-73B9-68ED-83DA002F2059}"/>
                </a:ext>
              </a:extLst>
            </p:cNvPr>
            <p:cNvSpPr txBox="1"/>
            <p:nvPr/>
          </p:nvSpPr>
          <p:spPr>
            <a:xfrm>
              <a:off x="4599456" y="3014354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5C51B8-2536-BABE-F19B-BABB070B39D0}"/>
                </a:ext>
              </a:extLst>
            </p:cNvPr>
            <p:cNvSpPr txBox="1"/>
            <p:nvPr/>
          </p:nvSpPr>
          <p:spPr>
            <a:xfrm>
              <a:off x="4599456" y="374239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D0D1E0-1747-B0A7-797C-7E6F762E861E}"/>
                </a:ext>
              </a:extLst>
            </p:cNvPr>
            <p:cNvSpPr txBox="1"/>
            <p:nvPr/>
          </p:nvSpPr>
          <p:spPr>
            <a:xfrm>
              <a:off x="4599456" y="447043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123146-304B-31B8-C395-A05863786E11}"/>
                </a:ext>
              </a:extLst>
            </p:cNvPr>
            <p:cNvSpPr txBox="1"/>
            <p:nvPr/>
          </p:nvSpPr>
          <p:spPr>
            <a:xfrm>
              <a:off x="4599456" y="5198474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4D0A01-AB87-A981-F329-DC279814082F}"/>
                </a:ext>
              </a:extLst>
            </p:cNvPr>
            <p:cNvSpPr txBox="1"/>
            <p:nvPr/>
          </p:nvSpPr>
          <p:spPr>
            <a:xfrm>
              <a:off x="4599456" y="337837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092426-5F6B-C6C0-D0C9-13F2730E633D}"/>
                </a:ext>
              </a:extLst>
            </p:cNvPr>
            <p:cNvSpPr txBox="1"/>
            <p:nvPr/>
          </p:nvSpPr>
          <p:spPr>
            <a:xfrm>
              <a:off x="4599456" y="410641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F86FC6-EE05-18C6-D499-EBB0FC167452}"/>
                </a:ext>
              </a:extLst>
            </p:cNvPr>
            <p:cNvSpPr txBox="1"/>
            <p:nvPr/>
          </p:nvSpPr>
          <p:spPr>
            <a:xfrm>
              <a:off x="4599456" y="4834454"/>
              <a:ext cx="88357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LeakyReLU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8DB1F0-A214-C904-8047-32C0A8F2B654}"/>
                </a:ext>
              </a:extLst>
            </p:cNvPr>
            <p:cNvSpPr txBox="1"/>
            <p:nvPr/>
          </p:nvSpPr>
          <p:spPr>
            <a:xfrm>
              <a:off x="4599456" y="5562495"/>
              <a:ext cx="883574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B7CFAB-D64B-0AAB-3587-2789D73DEE56}"/>
                </a:ext>
              </a:extLst>
            </p:cNvPr>
            <p:cNvSpPr/>
            <p:nvPr/>
          </p:nvSpPr>
          <p:spPr>
            <a:xfrm>
              <a:off x="4508978" y="2564905"/>
              <a:ext cx="1037574" cy="3485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4D2A62-8F32-4FD7-F124-7F987A793F65}"/>
                </a:ext>
              </a:extLst>
            </p:cNvPr>
            <p:cNvSpPr txBox="1"/>
            <p:nvPr/>
          </p:nvSpPr>
          <p:spPr>
            <a:xfrm>
              <a:off x="4461583" y="2544244"/>
              <a:ext cx="1195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42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11116-2BE9-9CE2-E273-36601834092C}"/>
              </a:ext>
            </a:extLst>
          </p:cNvPr>
          <p:cNvSpPr/>
          <p:nvPr/>
        </p:nvSpPr>
        <p:spPr>
          <a:xfrm>
            <a:off x="179512" y="-315416"/>
            <a:ext cx="4572000" cy="105567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class </a:t>
            </a:r>
            <a:r>
              <a:rPr lang="en-US" sz="800" dirty="0" err="1"/>
              <a:t>AttU_Net</a:t>
            </a:r>
            <a:r>
              <a:rPr lang="en-US" sz="800" dirty="0"/>
              <a:t>(</a:t>
            </a:r>
            <a:r>
              <a:rPr lang="en-US" sz="800" dirty="0" err="1"/>
              <a:t>nn.Module</a:t>
            </a:r>
            <a:r>
              <a:rPr lang="en-US" sz="800" dirty="0"/>
              <a:t>):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Attention </a:t>
            </a:r>
            <a:r>
              <a:rPr lang="en-US" sz="800" dirty="0" err="1"/>
              <a:t>Unet</a:t>
            </a:r>
            <a:r>
              <a:rPr lang="en-US" sz="800" dirty="0"/>
              <a:t> implementation</a:t>
            </a:r>
          </a:p>
          <a:p>
            <a:r>
              <a:rPr lang="en-US" sz="800" dirty="0"/>
              <a:t>    Paper: https://</a:t>
            </a:r>
            <a:r>
              <a:rPr lang="en-US" sz="800" dirty="0" err="1"/>
              <a:t>arxiv.org</a:t>
            </a:r>
            <a:r>
              <a:rPr lang="en-US" sz="800" dirty="0"/>
              <a:t>/abs/1804.03999</a:t>
            </a:r>
          </a:p>
          <a:p>
            <a:r>
              <a:rPr lang="en-US" sz="800" dirty="0"/>
              <a:t>    """</a:t>
            </a:r>
          </a:p>
          <a:p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__(self, </a:t>
            </a:r>
            <a:r>
              <a:rPr lang="en-US" sz="800" dirty="0" err="1"/>
              <a:t>img_ch</a:t>
            </a:r>
            <a:r>
              <a:rPr lang="en-US" sz="800" dirty="0"/>
              <a:t>=3, </a:t>
            </a:r>
            <a:r>
              <a:rPr lang="en-US" sz="800" dirty="0" err="1"/>
              <a:t>output_ch</a:t>
            </a:r>
            <a:r>
              <a:rPr lang="en-US" sz="800" dirty="0"/>
              <a:t>=1):</a:t>
            </a:r>
          </a:p>
          <a:p>
            <a:r>
              <a:rPr lang="en-US" sz="800" dirty="0"/>
              <a:t>        super(</a:t>
            </a:r>
            <a:r>
              <a:rPr lang="en-US" sz="800" dirty="0" err="1"/>
              <a:t>AttU_Net</a:t>
            </a:r>
            <a:r>
              <a:rPr lang="en-US" sz="800" dirty="0"/>
              <a:t>, self).__</a:t>
            </a:r>
            <a:r>
              <a:rPr lang="en-US" sz="800" dirty="0" err="1"/>
              <a:t>init</a:t>
            </a:r>
            <a:r>
              <a:rPr lang="en-US" sz="800" dirty="0"/>
              <a:t>__()</a:t>
            </a:r>
          </a:p>
          <a:p>
            <a:endParaRPr lang="en-US" sz="800" dirty="0"/>
          </a:p>
          <a:p>
            <a:r>
              <a:rPr lang="en-US" sz="800" dirty="0"/>
              <a:t>        n1 = 64</a:t>
            </a:r>
          </a:p>
          <a:p>
            <a:r>
              <a:rPr lang="en-US" sz="800" dirty="0"/>
              <a:t>        filters = [n1, n1 * 2, n1 * 4, n1 * 8, n1 * 16]</a:t>
            </a:r>
          </a:p>
          <a:p>
            <a:endParaRPr lang="en-US" sz="800" dirty="0"/>
          </a:p>
          <a:p>
            <a:r>
              <a:rPr lang="en-US" sz="800" dirty="0"/>
              <a:t>        self.Maxpool1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self.Maxpool2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self.Maxpool3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r>
              <a:rPr lang="en-US" sz="800" dirty="0"/>
              <a:t>        self.Maxpool4 = nn.MaxPool2d(</a:t>
            </a:r>
            <a:r>
              <a:rPr lang="en-US" sz="800" dirty="0" err="1"/>
              <a:t>kernel_size</a:t>
            </a:r>
            <a:r>
              <a:rPr lang="en-US" sz="800" dirty="0"/>
              <a:t>=2, stride=2)</a:t>
            </a:r>
          </a:p>
          <a:p>
            <a:endParaRPr lang="en-US" sz="800" dirty="0"/>
          </a:p>
          <a:p>
            <a:r>
              <a:rPr lang="en-US" sz="800" dirty="0"/>
              <a:t>        self.Conv1 = </a:t>
            </a:r>
            <a:r>
              <a:rPr lang="en-US" sz="800" dirty="0" err="1"/>
              <a:t>conv_block</a:t>
            </a:r>
            <a:r>
              <a:rPr lang="en-US" sz="800" dirty="0"/>
              <a:t>(</a:t>
            </a:r>
            <a:r>
              <a:rPr lang="en-US" sz="800" dirty="0" err="1"/>
              <a:t>img_ch</a:t>
            </a:r>
            <a:r>
              <a:rPr lang="en-US" sz="800" dirty="0"/>
              <a:t>, filters[0])</a:t>
            </a:r>
          </a:p>
          <a:p>
            <a:r>
              <a:rPr lang="en-US" sz="800" dirty="0"/>
              <a:t>        self.Conv2 = </a:t>
            </a:r>
            <a:r>
              <a:rPr lang="en-US" sz="800" dirty="0" err="1"/>
              <a:t>conv_block</a:t>
            </a:r>
            <a:r>
              <a:rPr lang="en-US" sz="800" dirty="0"/>
              <a:t>(filters[0], filters[1])</a:t>
            </a:r>
          </a:p>
          <a:p>
            <a:r>
              <a:rPr lang="en-US" sz="800" dirty="0"/>
              <a:t>        self.Conv3 = </a:t>
            </a:r>
            <a:r>
              <a:rPr lang="en-US" sz="800" dirty="0" err="1"/>
              <a:t>conv_block</a:t>
            </a:r>
            <a:r>
              <a:rPr lang="en-US" sz="800" dirty="0"/>
              <a:t>(filters[1], filters[2])</a:t>
            </a:r>
          </a:p>
          <a:p>
            <a:r>
              <a:rPr lang="en-US" sz="800" dirty="0"/>
              <a:t>        self.Conv4 = </a:t>
            </a:r>
            <a:r>
              <a:rPr lang="en-US" sz="800" dirty="0" err="1"/>
              <a:t>conv_block</a:t>
            </a:r>
            <a:r>
              <a:rPr lang="en-US" sz="800" dirty="0"/>
              <a:t>(filters[2], filters[3])</a:t>
            </a:r>
          </a:p>
          <a:p>
            <a:r>
              <a:rPr lang="en-US" sz="800" dirty="0"/>
              <a:t>        self.Conv5 = </a:t>
            </a:r>
            <a:r>
              <a:rPr lang="en-US" sz="800" dirty="0" err="1"/>
              <a:t>conv_block</a:t>
            </a:r>
            <a:r>
              <a:rPr lang="en-US" sz="800" dirty="0"/>
              <a:t>(filters[3], filters[4])</a:t>
            </a:r>
          </a:p>
          <a:p>
            <a:endParaRPr lang="en-US" sz="800" dirty="0"/>
          </a:p>
          <a:p>
            <a:r>
              <a:rPr lang="en-US" sz="800" dirty="0"/>
              <a:t>        self.Up5 = </a:t>
            </a:r>
            <a:r>
              <a:rPr lang="en-US" sz="800" dirty="0" err="1"/>
              <a:t>up_conv</a:t>
            </a:r>
            <a:r>
              <a:rPr lang="en-US" sz="800" dirty="0"/>
              <a:t>(filters[4], filters[3])</a:t>
            </a:r>
          </a:p>
          <a:p>
            <a:r>
              <a:rPr lang="en-US" sz="800" dirty="0"/>
              <a:t>        self.Att5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=filters[3], </a:t>
            </a:r>
            <a:r>
              <a:rPr lang="en-US" sz="800" dirty="0" err="1"/>
              <a:t>F_l</a:t>
            </a:r>
            <a:r>
              <a:rPr lang="en-US" sz="800" dirty="0"/>
              <a:t>=filters[3], </a:t>
            </a:r>
            <a:r>
              <a:rPr lang="en-US" sz="800" dirty="0" err="1"/>
              <a:t>F_int</a:t>
            </a:r>
            <a:r>
              <a:rPr lang="en-US" sz="800" dirty="0"/>
              <a:t>=filters[2])</a:t>
            </a:r>
          </a:p>
          <a:p>
            <a:r>
              <a:rPr lang="en-US" sz="800" dirty="0"/>
              <a:t>        self.Up_conv5 = </a:t>
            </a:r>
            <a:r>
              <a:rPr lang="en-US" sz="800" dirty="0" err="1"/>
              <a:t>conv_block</a:t>
            </a:r>
            <a:r>
              <a:rPr lang="en-US" sz="800" dirty="0"/>
              <a:t>(filters[4], filters[3])</a:t>
            </a:r>
          </a:p>
          <a:p>
            <a:endParaRPr lang="en-US" sz="800" dirty="0"/>
          </a:p>
          <a:p>
            <a:r>
              <a:rPr lang="en-US" sz="800" dirty="0"/>
              <a:t>        self.Up4 = </a:t>
            </a:r>
            <a:r>
              <a:rPr lang="en-US" sz="800" dirty="0" err="1"/>
              <a:t>up_conv</a:t>
            </a:r>
            <a:r>
              <a:rPr lang="en-US" sz="800" dirty="0"/>
              <a:t>(filters[3], filters[2])</a:t>
            </a:r>
          </a:p>
          <a:p>
            <a:r>
              <a:rPr lang="en-US" sz="800" dirty="0"/>
              <a:t>        self.Att4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=filters[2], </a:t>
            </a:r>
            <a:r>
              <a:rPr lang="en-US" sz="800" dirty="0" err="1"/>
              <a:t>F_l</a:t>
            </a:r>
            <a:r>
              <a:rPr lang="en-US" sz="800" dirty="0"/>
              <a:t>=filters[2], </a:t>
            </a:r>
            <a:r>
              <a:rPr lang="en-US" sz="800" dirty="0" err="1"/>
              <a:t>F_int</a:t>
            </a:r>
            <a:r>
              <a:rPr lang="en-US" sz="800" dirty="0"/>
              <a:t>=filters[1])</a:t>
            </a:r>
          </a:p>
          <a:p>
            <a:r>
              <a:rPr lang="en-US" sz="800" dirty="0"/>
              <a:t>        self.Up_conv4 = </a:t>
            </a:r>
            <a:r>
              <a:rPr lang="en-US" sz="800" dirty="0" err="1"/>
              <a:t>conv_block</a:t>
            </a:r>
            <a:r>
              <a:rPr lang="en-US" sz="800" dirty="0"/>
              <a:t>(filters[3], filters[2])</a:t>
            </a:r>
          </a:p>
          <a:p>
            <a:endParaRPr lang="en-US" sz="800" dirty="0"/>
          </a:p>
          <a:p>
            <a:r>
              <a:rPr lang="en-US" sz="800" dirty="0"/>
              <a:t>        self.Up3 = </a:t>
            </a:r>
            <a:r>
              <a:rPr lang="en-US" sz="800" dirty="0" err="1"/>
              <a:t>up_conv</a:t>
            </a:r>
            <a:r>
              <a:rPr lang="en-US" sz="800" dirty="0"/>
              <a:t>(filters[2], filters[1])</a:t>
            </a:r>
          </a:p>
          <a:p>
            <a:r>
              <a:rPr lang="en-US" sz="800" dirty="0"/>
              <a:t>        self.Att3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=filters[1], </a:t>
            </a:r>
            <a:r>
              <a:rPr lang="en-US" sz="800" dirty="0" err="1"/>
              <a:t>F_l</a:t>
            </a:r>
            <a:r>
              <a:rPr lang="en-US" sz="800" dirty="0"/>
              <a:t>=filters[1], </a:t>
            </a:r>
            <a:r>
              <a:rPr lang="en-US" sz="800" dirty="0" err="1"/>
              <a:t>F_int</a:t>
            </a:r>
            <a:r>
              <a:rPr lang="en-US" sz="800" dirty="0"/>
              <a:t>=filters[0])</a:t>
            </a:r>
          </a:p>
          <a:p>
            <a:r>
              <a:rPr lang="en-US" sz="800" dirty="0"/>
              <a:t>        self.Up_conv3 = </a:t>
            </a:r>
            <a:r>
              <a:rPr lang="en-US" sz="800" dirty="0" err="1"/>
              <a:t>conv_block</a:t>
            </a:r>
            <a:r>
              <a:rPr lang="en-US" sz="800" dirty="0"/>
              <a:t>(filters[2], filters[1])</a:t>
            </a:r>
          </a:p>
          <a:p>
            <a:endParaRPr lang="en-US" sz="800" dirty="0"/>
          </a:p>
          <a:p>
            <a:r>
              <a:rPr lang="en-US" sz="800" dirty="0"/>
              <a:t>        self.Up2 = </a:t>
            </a:r>
            <a:r>
              <a:rPr lang="en-US" sz="800" dirty="0" err="1"/>
              <a:t>up_conv</a:t>
            </a:r>
            <a:r>
              <a:rPr lang="en-US" sz="800" dirty="0"/>
              <a:t>(filters[1], filters[0])</a:t>
            </a:r>
          </a:p>
          <a:p>
            <a:r>
              <a:rPr lang="en-US" sz="800" dirty="0"/>
              <a:t>        self.Att2 = </a:t>
            </a:r>
            <a:r>
              <a:rPr lang="en-US" sz="800" dirty="0" err="1"/>
              <a:t>Attention_block</a:t>
            </a:r>
            <a:r>
              <a:rPr lang="en-US" sz="800" dirty="0"/>
              <a:t>(</a:t>
            </a:r>
            <a:r>
              <a:rPr lang="en-US" sz="800" dirty="0" err="1"/>
              <a:t>F_g</a:t>
            </a:r>
            <a:r>
              <a:rPr lang="en-US" sz="800" dirty="0"/>
              <a:t>=filters[0], </a:t>
            </a:r>
            <a:r>
              <a:rPr lang="en-US" sz="800" dirty="0" err="1"/>
              <a:t>F_l</a:t>
            </a:r>
            <a:r>
              <a:rPr lang="en-US" sz="800" dirty="0"/>
              <a:t>=filters[0], </a:t>
            </a:r>
            <a:r>
              <a:rPr lang="en-US" sz="800" dirty="0" err="1"/>
              <a:t>F_int</a:t>
            </a:r>
            <a:r>
              <a:rPr lang="en-US" sz="800" dirty="0"/>
              <a:t>=32)</a:t>
            </a:r>
          </a:p>
          <a:p>
            <a:r>
              <a:rPr lang="en-US" sz="800" dirty="0"/>
              <a:t>        self.Up_conv2 = </a:t>
            </a:r>
            <a:r>
              <a:rPr lang="en-US" sz="800" dirty="0" err="1"/>
              <a:t>conv_block</a:t>
            </a:r>
            <a:r>
              <a:rPr lang="en-US" sz="800" dirty="0"/>
              <a:t>(filters[1], filters[0])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self.Conv</a:t>
            </a:r>
            <a:r>
              <a:rPr lang="en-US" sz="800" dirty="0"/>
              <a:t> = nn.Conv2d(filters[0], </a:t>
            </a:r>
            <a:r>
              <a:rPr lang="en-US" sz="800" dirty="0" err="1"/>
              <a:t>output_ch</a:t>
            </a:r>
            <a:r>
              <a:rPr lang="en-US" sz="800" dirty="0"/>
              <a:t>, </a:t>
            </a:r>
            <a:r>
              <a:rPr lang="en-US" sz="800" dirty="0" err="1"/>
              <a:t>kernel_size</a:t>
            </a:r>
            <a:r>
              <a:rPr lang="en-US" sz="800" dirty="0"/>
              <a:t>=1, stride=1, padding=0)</a:t>
            </a:r>
          </a:p>
          <a:p>
            <a:endParaRPr lang="en-US" sz="800" dirty="0"/>
          </a:p>
          <a:p>
            <a:r>
              <a:rPr lang="en-US" sz="800" dirty="0"/>
              <a:t>        #</a:t>
            </a:r>
            <a:r>
              <a:rPr lang="en-US" sz="800" dirty="0" err="1"/>
              <a:t>self.active</a:t>
            </a:r>
            <a:r>
              <a:rPr lang="en-US" sz="800" dirty="0"/>
              <a:t> = </a:t>
            </a:r>
            <a:r>
              <a:rPr lang="en-US" sz="800" dirty="0" err="1"/>
              <a:t>torch.nn.Sigmoid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def forward(self, x):</a:t>
            </a:r>
          </a:p>
          <a:p>
            <a:endParaRPr lang="en-US" sz="800" dirty="0"/>
          </a:p>
          <a:p>
            <a:r>
              <a:rPr lang="en-US" sz="800" dirty="0"/>
              <a:t>        e1 = self.Conv1(x)</a:t>
            </a:r>
          </a:p>
          <a:p>
            <a:endParaRPr lang="en-US" sz="800" dirty="0"/>
          </a:p>
          <a:p>
            <a:r>
              <a:rPr lang="en-US" sz="800" dirty="0"/>
              <a:t>        e2 = self.Maxpool1(e1)</a:t>
            </a:r>
          </a:p>
          <a:p>
            <a:r>
              <a:rPr lang="en-US" sz="800" dirty="0"/>
              <a:t>        e2 = self.Conv2(e2)</a:t>
            </a:r>
          </a:p>
          <a:p>
            <a:endParaRPr lang="en-US" sz="800" dirty="0"/>
          </a:p>
          <a:p>
            <a:r>
              <a:rPr lang="en-US" sz="800" dirty="0"/>
              <a:t>        e3 = self.Maxpool2(e2)</a:t>
            </a:r>
          </a:p>
          <a:p>
            <a:r>
              <a:rPr lang="en-US" sz="800" dirty="0"/>
              <a:t>        e3 = self.Conv3(e3)</a:t>
            </a:r>
          </a:p>
          <a:p>
            <a:endParaRPr lang="en-US" sz="800" dirty="0"/>
          </a:p>
          <a:p>
            <a:r>
              <a:rPr lang="en-US" sz="800" dirty="0"/>
              <a:t>        e4 = self.Maxpool3(e3)</a:t>
            </a:r>
          </a:p>
          <a:p>
            <a:r>
              <a:rPr lang="en-US" sz="800" dirty="0"/>
              <a:t>        e4 = self.Conv4(e4)</a:t>
            </a:r>
          </a:p>
          <a:p>
            <a:endParaRPr lang="en-US" sz="800" dirty="0"/>
          </a:p>
          <a:p>
            <a:r>
              <a:rPr lang="en-US" sz="800" dirty="0"/>
              <a:t>        e5 = self.Maxpool4(e4)</a:t>
            </a:r>
          </a:p>
          <a:p>
            <a:r>
              <a:rPr lang="en-US" sz="800" dirty="0"/>
              <a:t>        e5 = self.Conv5(e5)</a:t>
            </a:r>
          </a:p>
          <a:p>
            <a:endParaRPr lang="en-US" sz="800" dirty="0"/>
          </a:p>
          <a:p>
            <a:r>
              <a:rPr lang="en-US" sz="800" dirty="0"/>
              <a:t>        #print(x5.shape)</a:t>
            </a:r>
          </a:p>
          <a:p>
            <a:r>
              <a:rPr lang="en-US" sz="800" dirty="0"/>
              <a:t>        d5 = self.Up5(e5)</a:t>
            </a:r>
          </a:p>
          <a:p>
            <a:r>
              <a:rPr lang="en-US" sz="800" dirty="0"/>
              <a:t>        #print(d5.shape)</a:t>
            </a:r>
          </a:p>
          <a:p>
            <a:r>
              <a:rPr lang="en-US" sz="800" dirty="0"/>
              <a:t>        x4 = self.Att5(g=d5, x=e4)</a:t>
            </a:r>
          </a:p>
          <a:p>
            <a:r>
              <a:rPr lang="en-US" sz="800" dirty="0"/>
              <a:t>        d5 = </a:t>
            </a:r>
            <a:r>
              <a:rPr lang="en-US" sz="800" dirty="0" err="1"/>
              <a:t>torch.cat</a:t>
            </a:r>
            <a:r>
              <a:rPr lang="en-US" sz="800" dirty="0"/>
              <a:t>((x4, d5), dim=1)</a:t>
            </a:r>
          </a:p>
          <a:p>
            <a:r>
              <a:rPr lang="en-US" sz="800" dirty="0"/>
              <a:t>        d5 = self.Up_conv5(d5)</a:t>
            </a:r>
          </a:p>
          <a:p>
            <a:endParaRPr lang="en-US" sz="800" dirty="0"/>
          </a:p>
          <a:p>
            <a:r>
              <a:rPr lang="en-US" sz="800" dirty="0"/>
              <a:t>        d4 = self.Up4(d5)</a:t>
            </a:r>
          </a:p>
          <a:p>
            <a:r>
              <a:rPr lang="en-US" sz="800" dirty="0"/>
              <a:t>        x3 = self.Att4(g=d4, x=e3)</a:t>
            </a:r>
          </a:p>
          <a:p>
            <a:r>
              <a:rPr lang="en-US" sz="800" dirty="0"/>
              <a:t>        d4 = </a:t>
            </a:r>
            <a:r>
              <a:rPr lang="en-US" sz="800" dirty="0" err="1"/>
              <a:t>torch.cat</a:t>
            </a:r>
            <a:r>
              <a:rPr lang="en-US" sz="800" dirty="0"/>
              <a:t>((x3, d4), dim=1)</a:t>
            </a:r>
          </a:p>
          <a:p>
            <a:r>
              <a:rPr lang="en-US" sz="800" dirty="0"/>
              <a:t>        d4 = self.Up_conv4(d4)</a:t>
            </a:r>
          </a:p>
          <a:p>
            <a:endParaRPr lang="en-US" sz="800" dirty="0"/>
          </a:p>
          <a:p>
            <a:r>
              <a:rPr lang="en-US" sz="800" dirty="0"/>
              <a:t>        d3 = self.Up3(d4)</a:t>
            </a:r>
          </a:p>
          <a:p>
            <a:r>
              <a:rPr lang="en-US" sz="800" dirty="0"/>
              <a:t>        x2 = self.Att3(g=d3, x=e2)</a:t>
            </a:r>
          </a:p>
          <a:p>
            <a:r>
              <a:rPr lang="en-US" sz="800" dirty="0"/>
              <a:t>        d3 = </a:t>
            </a:r>
            <a:r>
              <a:rPr lang="en-US" sz="800" dirty="0" err="1"/>
              <a:t>torch.cat</a:t>
            </a:r>
            <a:r>
              <a:rPr lang="en-US" sz="800" dirty="0"/>
              <a:t>((x2, d3), dim=1)</a:t>
            </a:r>
          </a:p>
          <a:p>
            <a:r>
              <a:rPr lang="en-US" sz="800" dirty="0"/>
              <a:t>        d3 = self.Up_conv3(d3)</a:t>
            </a:r>
          </a:p>
          <a:p>
            <a:endParaRPr lang="en-US" sz="800" dirty="0"/>
          </a:p>
          <a:p>
            <a:r>
              <a:rPr lang="en-US" sz="800" dirty="0"/>
              <a:t>        d2 = self.Up2(d3)</a:t>
            </a:r>
          </a:p>
          <a:p>
            <a:r>
              <a:rPr lang="en-US" sz="800" dirty="0"/>
              <a:t>        x1 = self.Att2(g=d2, x=e1)</a:t>
            </a:r>
          </a:p>
          <a:p>
            <a:r>
              <a:rPr lang="en-US" sz="800" dirty="0"/>
              <a:t>        d2 = </a:t>
            </a:r>
            <a:r>
              <a:rPr lang="en-US" sz="800" dirty="0" err="1"/>
              <a:t>torch.cat</a:t>
            </a:r>
            <a:r>
              <a:rPr lang="en-US" sz="800" dirty="0"/>
              <a:t>((x1, d2), dim=1)</a:t>
            </a:r>
          </a:p>
          <a:p>
            <a:r>
              <a:rPr lang="en-US" sz="800" dirty="0"/>
              <a:t>        d2 = self.Up_conv2(d2)</a:t>
            </a:r>
          </a:p>
          <a:p>
            <a:endParaRPr lang="en-US" sz="800" dirty="0"/>
          </a:p>
          <a:p>
            <a:r>
              <a:rPr lang="en-US" sz="800" dirty="0"/>
              <a:t>        out = </a:t>
            </a:r>
            <a:r>
              <a:rPr lang="en-US" sz="800" dirty="0" err="1"/>
              <a:t>self.Conv</a:t>
            </a:r>
            <a:r>
              <a:rPr lang="en-US" sz="800" dirty="0"/>
              <a:t>(d2)</a:t>
            </a:r>
          </a:p>
          <a:p>
            <a:endParaRPr lang="en-US" sz="800" dirty="0"/>
          </a:p>
          <a:p>
            <a:r>
              <a:rPr lang="en-US" sz="800" dirty="0"/>
              <a:t>      #  out = </a:t>
            </a:r>
            <a:r>
              <a:rPr lang="en-US" sz="800" dirty="0" err="1"/>
              <a:t>self.active</a:t>
            </a:r>
            <a:r>
              <a:rPr lang="en-US" sz="800" dirty="0"/>
              <a:t>(out)</a:t>
            </a:r>
          </a:p>
          <a:p>
            <a:endParaRPr lang="en-US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0015C-50C0-C446-D99F-60EBE50D0EF0}"/>
              </a:ext>
            </a:extLst>
          </p:cNvPr>
          <p:cNvSpPr/>
          <p:nvPr/>
        </p:nvSpPr>
        <p:spPr>
          <a:xfrm>
            <a:off x="3995936" y="692696"/>
            <a:ext cx="4572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class </a:t>
            </a:r>
            <a:r>
              <a:rPr lang="en-US" sz="1100" dirty="0" err="1"/>
              <a:t>Attention_block</a:t>
            </a:r>
            <a:r>
              <a:rPr lang="en-US" sz="1100" dirty="0"/>
              <a:t>(</a:t>
            </a:r>
            <a:r>
              <a:rPr lang="en-US" sz="1100" dirty="0" err="1"/>
              <a:t>nn.Module</a:t>
            </a:r>
            <a:r>
              <a:rPr lang="en-US" sz="1100" dirty="0"/>
              <a:t>):</a:t>
            </a:r>
          </a:p>
          <a:p>
            <a:r>
              <a:rPr lang="en-US" sz="1100" dirty="0"/>
              <a:t>    """</a:t>
            </a:r>
          </a:p>
          <a:p>
            <a:r>
              <a:rPr lang="en-US" sz="1100" dirty="0"/>
              <a:t>    Attention Block</a:t>
            </a:r>
          </a:p>
          <a:p>
            <a:r>
              <a:rPr lang="en-US" sz="1100" dirty="0"/>
              <a:t>    """</a:t>
            </a:r>
          </a:p>
          <a:p>
            <a:endParaRPr lang="en-US" sz="1100" dirty="0"/>
          </a:p>
          <a:p>
            <a:r>
              <a:rPr lang="en-US" sz="1100" dirty="0"/>
              <a:t>    def __</a:t>
            </a:r>
            <a:r>
              <a:rPr lang="en-US" sz="1100" dirty="0" err="1"/>
              <a:t>init</a:t>
            </a:r>
            <a:r>
              <a:rPr lang="en-US" sz="1100" dirty="0"/>
              <a:t>__(self, 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):</a:t>
            </a:r>
          </a:p>
          <a:p>
            <a:r>
              <a:rPr lang="en-US" sz="1100" dirty="0"/>
              <a:t>        super(</a:t>
            </a:r>
            <a:r>
              <a:rPr lang="en-US" sz="1100" dirty="0" err="1"/>
              <a:t>Attention_block</a:t>
            </a:r>
            <a:r>
              <a:rPr lang="en-US" sz="1100" dirty="0"/>
              <a:t>, self).__</a:t>
            </a:r>
            <a:r>
              <a:rPr lang="en-US" sz="1100" dirty="0" err="1"/>
              <a:t>init</a:t>
            </a:r>
            <a:r>
              <a:rPr lang="en-US" sz="1100" dirty="0"/>
              <a:t>__()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self.W_g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F_l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F_int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self.W_x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F_g</a:t>
            </a:r>
            <a:r>
              <a:rPr lang="en-US" sz="1100" dirty="0"/>
              <a:t>, </a:t>
            </a:r>
            <a:r>
              <a:rPr lang="en-US" sz="1100" dirty="0" err="1"/>
              <a:t>F_int</a:t>
            </a:r>
            <a:r>
              <a:rPr lang="en-US" sz="1100" dirty="0"/>
              <a:t>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</a:t>
            </a:r>
            <a:r>
              <a:rPr lang="en-US" sz="1100" dirty="0" err="1"/>
              <a:t>F_int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self.psi</a:t>
            </a:r>
            <a:r>
              <a:rPr lang="en-US" sz="1100" dirty="0"/>
              <a:t> = </a:t>
            </a:r>
            <a:r>
              <a:rPr lang="en-US" sz="1100" dirty="0" err="1"/>
              <a:t>nn.Sequential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nn.Conv2d(</a:t>
            </a:r>
            <a:r>
              <a:rPr lang="en-US" sz="1100" dirty="0" err="1"/>
              <a:t>F_int</a:t>
            </a:r>
            <a:r>
              <a:rPr lang="en-US" sz="1100" dirty="0"/>
              <a:t>, 1, </a:t>
            </a:r>
            <a:r>
              <a:rPr lang="en-US" sz="1100" dirty="0" err="1"/>
              <a:t>kernel_size</a:t>
            </a:r>
            <a:r>
              <a:rPr lang="en-US" sz="1100" dirty="0"/>
              <a:t>=1, stride=1, padding=0, bias=True),</a:t>
            </a:r>
          </a:p>
          <a:p>
            <a:r>
              <a:rPr lang="en-US" sz="1100" dirty="0"/>
              <a:t>            nn.BatchNorm2d(1),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nn.Sigmoid</a:t>
            </a:r>
            <a:r>
              <a:rPr lang="en-US" sz="1100" dirty="0"/>
              <a:t>()</a:t>
            </a:r>
          </a:p>
          <a:p>
            <a:r>
              <a:rPr lang="en-US" sz="1100" dirty="0"/>
              <a:t>        )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self.relu</a:t>
            </a:r>
            <a:r>
              <a:rPr lang="en-US" sz="1100" dirty="0"/>
              <a:t> = </a:t>
            </a:r>
            <a:r>
              <a:rPr lang="en-US" sz="1100" dirty="0" err="1"/>
              <a:t>nn.ReLU</a:t>
            </a:r>
            <a:r>
              <a:rPr lang="en-US" sz="1100" dirty="0"/>
              <a:t>(</a:t>
            </a:r>
            <a:r>
              <a:rPr lang="en-US" sz="1100" dirty="0" err="1"/>
              <a:t>inplace</a:t>
            </a:r>
            <a:r>
              <a:rPr lang="en-US" sz="1100" dirty="0"/>
              <a:t>=True)</a:t>
            </a:r>
          </a:p>
          <a:p>
            <a:endParaRPr lang="en-US" sz="1100" dirty="0"/>
          </a:p>
          <a:p>
            <a:r>
              <a:rPr lang="en-US" sz="1100" dirty="0"/>
              <a:t>    def forward(self, g, x):</a:t>
            </a:r>
          </a:p>
          <a:p>
            <a:r>
              <a:rPr lang="en-US" sz="1100" dirty="0"/>
              <a:t>        g1 = </a:t>
            </a:r>
            <a:r>
              <a:rPr lang="en-US" sz="1100" dirty="0" err="1"/>
              <a:t>self.W_g</a:t>
            </a:r>
            <a:r>
              <a:rPr lang="en-US" sz="1100" dirty="0"/>
              <a:t>(g)</a:t>
            </a:r>
          </a:p>
          <a:p>
            <a:r>
              <a:rPr lang="en-US" sz="1100" dirty="0"/>
              <a:t>        x1 = </a:t>
            </a:r>
            <a:r>
              <a:rPr lang="en-US" sz="1100" dirty="0" err="1"/>
              <a:t>self.W_x</a:t>
            </a:r>
            <a:r>
              <a:rPr lang="en-US" sz="1100" dirty="0"/>
              <a:t>(x)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self.relu</a:t>
            </a:r>
            <a:r>
              <a:rPr lang="en-US" sz="1100" dirty="0"/>
              <a:t>(g1 + x1)</a:t>
            </a:r>
          </a:p>
          <a:p>
            <a:r>
              <a:rPr lang="en-US" sz="1100" dirty="0"/>
              <a:t>        psi = </a:t>
            </a:r>
            <a:r>
              <a:rPr lang="en-US" sz="1100" dirty="0" err="1"/>
              <a:t>self.psi</a:t>
            </a:r>
            <a:r>
              <a:rPr lang="en-US" sz="1100" dirty="0"/>
              <a:t>(psi)</a:t>
            </a:r>
          </a:p>
          <a:p>
            <a:r>
              <a:rPr lang="en-US" sz="1100" dirty="0"/>
              <a:t>        out = x * psi</a:t>
            </a:r>
          </a:p>
          <a:p>
            <a:r>
              <a:rPr lang="en-US" sz="1100" dirty="0"/>
              <a:t>        return out</a:t>
            </a:r>
          </a:p>
        </p:txBody>
      </p:sp>
    </p:spTree>
    <p:extLst>
      <p:ext uri="{BB962C8B-B14F-4D97-AF65-F5344CB8AC3E}">
        <p14:creationId xmlns:p14="http://schemas.microsoft.com/office/powerpoint/2010/main" val="256210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9982</TotalTime>
  <Words>3090</Words>
  <Application>Microsoft Macintosh PowerPoint</Application>
  <DocSecurity>0</DocSecurity>
  <PresentationFormat>On-screen Show (4:3)</PresentationFormat>
  <Paragraphs>465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25</cp:revision>
  <dcterms:created xsi:type="dcterms:W3CDTF">2020-09-04T07:12:08Z</dcterms:created>
  <dcterms:modified xsi:type="dcterms:W3CDTF">2022-07-22T22:23:54Z</dcterms:modified>
  <cp:category/>
  <dc:identifier/>
  <cp:contentStatus/>
  <dc:language/>
  <cp:version/>
</cp:coreProperties>
</file>