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9" r:id="rId4"/>
    <p:sldId id="264" r:id="rId5"/>
    <p:sldId id="265" r:id="rId6"/>
    <p:sldId id="268" r:id="rId7"/>
    <p:sldId id="269" r:id="rId8"/>
    <p:sldId id="266" r:id="rId9"/>
    <p:sldId id="267" r:id="rId10"/>
    <p:sldId id="258" r:id="rId11"/>
    <p:sldId id="257" r:id="rId12"/>
    <p:sldId id="260" r:id="rId13"/>
    <p:sldId id="262" r:id="rId14"/>
    <p:sldId id="261" r:id="rId15"/>
    <p:sldId id="263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rsten Buse" initials="TB" lastIdx="1" clrIdx="0">
    <p:extLst>
      <p:ext uri="{19B8F6BF-5375-455C-9EA6-DF929625EA0E}">
        <p15:presenceInfo xmlns:p15="http://schemas.microsoft.com/office/powerpoint/2012/main" userId="9e29909dd1cad5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50"/>
    <p:restoredTop sz="94719"/>
  </p:normalViewPr>
  <p:slideViewPr>
    <p:cSldViewPr snapToGrid="0" snapToObjects="1">
      <p:cViewPr varScale="1">
        <p:scale>
          <a:sx n="144" d="100"/>
          <a:sy n="144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8673B-9AB8-A74C-9BD4-7C6BBA228A85}" type="datetimeFigureOut">
              <a:rPr lang="de-DE" smtClean="0"/>
              <a:t>19.11.20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9DFF1-554E-474B-936B-61599190D2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08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9DFF1-554E-474B-936B-61599190D24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634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9DFF1-554E-474B-936B-61599190D24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265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9DFF1-554E-474B-936B-61599190D24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8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7480A3-4D71-D24D-B440-A748FF7E8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38F91D-1B38-3E47-B8C2-53B1CDA49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844B2F-F24E-FB44-9B70-203E9C53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F466-E706-0947-99AD-15A521E69855}" type="datetimeFigureOut">
              <a:rPr lang="de-DE" smtClean="0"/>
              <a:t>19.11.20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CB14A7-EBAE-1245-8745-E85EC7745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DBD19B-7087-1E44-A0F3-29639B44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E1E9-7398-364E-BBAF-88B9BE88B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71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EBC60-D090-5141-B257-856943172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61D9A2-FB1B-CD43-AE3F-FC6D2799F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017564-1608-9648-8564-AB951A43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F466-E706-0947-99AD-15A521E69855}" type="datetimeFigureOut">
              <a:rPr lang="de-DE" smtClean="0"/>
              <a:t>19.11.20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629728-E093-E442-B665-A6A4CE0C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FA9C19-4E41-824B-B559-0F7B17BD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E1E9-7398-364E-BBAF-88B9BE88B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91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3ECA50C-71EC-9043-90E4-E2A7C256F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9C46F8-D1D6-7A49-8BB4-A96850307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F51601-1FDF-C641-95F6-CC38DC598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F466-E706-0947-99AD-15A521E69855}" type="datetimeFigureOut">
              <a:rPr lang="de-DE" smtClean="0"/>
              <a:t>19.11.20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8FDD5A-529B-1B47-91FD-948807BCC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4DBD4B-FFF9-434A-8128-C2945974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E1E9-7398-364E-BBAF-88B9BE88B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55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23A56-FA27-3845-95D5-084B59D3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449DF2-534A-234D-9A5C-1FE5051C1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73EC67-17FC-A446-83BA-F9EF3DFF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F466-E706-0947-99AD-15A521E69855}" type="datetimeFigureOut">
              <a:rPr lang="de-DE" smtClean="0"/>
              <a:t>19.11.20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F69258-2F58-8547-BEF8-02BF01B2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3E5528-A4B8-904F-B045-C785F20B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E1E9-7398-364E-BBAF-88B9BE88B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38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F4F22-19CA-9E46-B4E1-31725BD4A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ADA9D7-11CC-784B-B572-E3B82A040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992BAA-A8BB-8744-9FE3-FC5103E0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F466-E706-0947-99AD-15A521E69855}" type="datetimeFigureOut">
              <a:rPr lang="de-DE" smtClean="0"/>
              <a:t>19.11.20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881813-EF5A-7246-8597-DEF11DA2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A2CA1-65D7-9343-9F90-C4049213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E1E9-7398-364E-BBAF-88B9BE88B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72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C9B9C-4494-6F4D-9E18-E98EEC0F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962757-1D58-174D-AEED-1EDA3066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932B47-B31A-DF40-8C64-5520CF9AF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63D250-968E-1046-BE2C-7461E5CC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F466-E706-0947-99AD-15A521E69855}" type="datetimeFigureOut">
              <a:rPr lang="de-DE" smtClean="0"/>
              <a:t>19.11.20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B25968-AC77-324A-880D-24DCE7D9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3E3716-D40D-EF4C-A912-66159B24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E1E9-7398-364E-BBAF-88B9BE88B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13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81243-2168-AB4F-BBCC-C1D4C5A08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6E2170-9A3C-1348-823E-DF6C2B6A3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56D8A2-D820-114B-9768-4E3AB1329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A5BAC1-6E5F-BC48-9E70-438F96A9A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FE64B02-A471-7E4D-A06F-664A095C0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8612FA1-5B24-C04F-9B36-CD6C85FB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F466-E706-0947-99AD-15A521E69855}" type="datetimeFigureOut">
              <a:rPr lang="de-DE" smtClean="0"/>
              <a:t>19.11.20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7DFA9E-7FDB-E444-9875-3A927F50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7DD8A06-7449-7141-AF92-E7C469E81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E1E9-7398-364E-BBAF-88B9BE88B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34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B300DC-C559-4441-BFF1-AE3D5E27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AE20A7A-177D-7048-910F-82493410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F466-E706-0947-99AD-15A521E69855}" type="datetimeFigureOut">
              <a:rPr lang="de-DE" smtClean="0"/>
              <a:t>19.11.20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3A67D8-0318-FB42-8873-A3E43BE3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A3F904-954A-F24A-8B89-705551C7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E1E9-7398-364E-BBAF-88B9BE88B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94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4101075-C63B-DF4B-993B-9D704330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F466-E706-0947-99AD-15A521E69855}" type="datetimeFigureOut">
              <a:rPr lang="de-DE" smtClean="0"/>
              <a:t>19.11.20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6980CF-4797-344F-821F-61D22830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3AA44F-0A8F-EF4E-98F9-C6A92A51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E1E9-7398-364E-BBAF-88B9BE88B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74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D72DDB-134F-824C-A11C-2FFA11B44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33158F-B54F-E94D-923E-4F63F2555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5B82A7-51E3-E142-A742-2F0F04337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CBE546-4FEF-8F46-BC5A-6CA41684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F466-E706-0947-99AD-15A521E69855}" type="datetimeFigureOut">
              <a:rPr lang="de-DE" smtClean="0"/>
              <a:t>19.11.20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862F20-7BB2-6142-9EE9-575B224B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C16E4B-47BC-A842-9799-68E259C2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E1E9-7398-364E-BBAF-88B9BE88B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37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CD5275-6862-0E4E-896C-CBBE2318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413C22-27B7-D146-8BAB-6AD3A4FC0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6FCC29-57AB-CC4D-8F70-45B87984E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321272-1D83-1E4E-9DF0-07EED9EB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F466-E706-0947-99AD-15A521E69855}" type="datetimeFigureOut">
              <a:rPr lang="de-DE" smtClean="0"/>
              <a:t>19.11.20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E9A15D-0E97-0347-AFCC-8B14DEB7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12A41A-E046-8940-A44E-D589D8E2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E1E9-7398-364E-BBAF-88B9BE88B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02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866B75-370B-EB4D-9885-D7A9F5727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BC54A9-B461-934D-9D56-6F9569B50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5A2D88-26E5-0C41-9264-3B792E795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CF466-E706-0947-99AD-15A521E69855}" type="datetimeFigureOut">
              <a:rPr lang="de-DE" smtClean="0"/>
              <a:t>19.11.20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F50E7E-41F5-B14F-89E5-015696AB1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E2C92-B3E1-5745-9993-A3C0959C0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2E1E9-7398-364E-BBAF-88B9BE88B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28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fibonacci" TargetMode="External"/><Relationship Id="rId2" Type="http://schemas.openxmlformats.org/officeDocument/2006/relationships/hyperlink" Target="http://localhost:8080/fibonacci/10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.wikipedia.org/wiki/Java_Platform,_Enterprise_Edi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DD12F-1A89-D643-A410-E1086F837B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Webservices mit Spring Boot</a:t>
            </a:r>
          </a:p>
        </p:txBody>
      </p:sp>
      <p:pic>
        <p:nvPicPr>
          <p:cNvPr id="1026" name="Picture 2" descr="Spring Boot Logo Vector">
            <a:extLst>
              <a:ext uri="{FF2B5EF4-FFF2-40B4-BE49-F238E27FC236}">
                <a16:creationId xmlns:a16="http://schemas.microsoft.com/office/drawing/2014/main" id="{54418FC0-F30C-CB41-A6EE-D61950C19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786570"/>
            <a:ext cx="3810000" cy="97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14FF47-329F-D340-8DA1-9974364B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Boot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CF11DD-5A87-1541-902C-C4EC86DF1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6302"/>
            <a:ext cx="10515600" cy="4351338"/>
          </a:xfrm>
        </p:spPr>
        <p:txBody>
          <a:bodyPr>
            <a:normAutofit/>
          </a:bodyPr>
          <a:lstStyle/>
          <a:p>
            <a:r>
              <a:rPr lang="de-DE" sz="2400" dirty="0"/>
              <a:t>Spring Boot bietet eine gute Plattform für Java-Entwickler zur Entwicklung einer eigenständigen und produktionstauglichen Spring-Anwendung, die Sie einfach ausführen können. </a:t>
            </a:r>
          </a:p>
          <a:p>
            <a:r>
              <a:rPr lang="de-DE" sz="2400" dirty="0"/>
              <a:t>Mit Spring Boot sind diese Anwendungen eigenständig lauffähig per Konvention oder Konfiguration und dies ohne XML-Konfiguration.</a:t>
            </a:r>
          </a:p>
          <a:p>
            <a:r>
              <a:rPr lang="de-DE" sz="2400" dirty="0"/>
              <a:t>Spring Boot besteht aus dem Spring Framework, dem Embedded HTTP Server wie z.B. </a:t>
            </a:r>
            <a:r>
              <a:rPr lang="de-DE" sz="2400" dirty="0" err="1"/>
              <a:t>Tomcat</a:t>
            </a:r>
            <a:r>
              <a:rPr lang="de-DE" sz="2400" dirty="0"/>
              <a:t> und vielen vordefinierten Konfigurationen.</a:t>
            </a:r>
          </a:p>
          <a:p>
            <a:r>
              <a:rPr lang="de-DE" sz="2400" dirty="0"/>
              <a:t>Durch den </a:t>
            </a:r>
            <a:r>
              <a:rPr lang="de-DE" sz="2400" dirty="0" err="1"/>
              <a:t>Standalone</a:t>
            </a:r>
            <a:r>
              <a:rPr lang="de-DE" sz="2400" dirty="0"/>
              <a:t> </a:t>
            </a:r>
            <a:r>
              <a:rPr lang="de-DE" sz="2400" dirty="0" err="1"/>
              <a:t>Running</a:t>
            </a:r>
            <a:r>
              <a:rPr lang="de-DE" sz="2400" dirty="0"/>
              <a:t> Ansatz werden Spring Boot Anwendungen gerne für REST Services via Docker </a:t>
            </a:r>
            <a:r>
              <a:rPr lang="de-DE" sz="2400" dirty="0" err="1"/>
              <a:t>Runtime</a:t>
            </a:r>
            <a:r>
              <a:rPr lang="de-DE" sz="2400" dirty="0"/>
              <a:t> eingesetzt und betrieben.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A1BE3DF-B890-3B43-A2E4-3377F6990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687" y="352617"/>
            <a:ext cx="2673113" cy="140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515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D5A36F-8B47-E547-AB27-DF773B5FB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15FBBB6-7B71-E54B-983B-1D1D81E6EE7A}"/>
              </a:ext>
            </a:extLst>
          </p:cNvPr>
          <p:cNvSpPr/>
          <p:nvPr/>
        </p:nvSpPr>
        <p:spPr>
          <a:xfrm>
            <a:off x="3087666" y="5657030"/>
            <a:ext cx="1687184" cy="670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DB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8E6EE20-6BA4-B14F-9988-A9070CBB27A0}"/>
              </a:ext>
            </a:extLst>
          </p:cNvPr>
          <p:cNvSpPr/>
          <p:nvPr/>
        </p:nvSpPr>
        <p:spPr>
          <a:xfrm>
            <a:off x="4949869" y="5657029"/>
            <a:ext cx="1687184" cy="670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Dateisystem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71451CC-1D1F-6E45-A259-0FB822C2F509}"/>
              </a:ext>
            </a:extLst>
          </p:cNvPr>
          <p:cNvSpPr/>
          <p:nvPr/>
        </p:nvSpPr>
        <p:spPr>
          <a:xfrm>
            <a:off x="6812072" y="5657029"/>
            <a:ext cx="1687184" cy="670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Mailserver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79D0020-F810-D64B-8700-EF013FA136A1}"/>
              </a:ext>
            </a:extLst>
          </p:cNvPr>
          <p:cNvSpPr txBox="1"/>
          <p:nvPr/>
        </p:nvSpPr>
        <p:spPr>
          <a:xfrm>
            <a:off x="8791529" y="5610756"/>
            <a:ext cx="394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…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4EF3D35-84E2-9048-A3B0-65D13EA482CA}"/>
              </a:ext>
            </a:extLst>
          </p:cNvPr>
          <p:cNvSpPr/>
          <p:nvPr/>
        </p:nvSpPr>
        <p:spPr>
          <a:xfrm>
            <a:off x="5609189" y="556773"/>
            <a:ext cx="2203282" cy="7252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Webbrowser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B64D159-DFCA-654C-A02E-89086EFD4CC1}"/>
              </a:ext>
            </a:extLst>
          </p:cNvPr>
          <p:cNvSpPr/>
          <p:nvPr/>
        </p:nvSpPr>
        <p:spPr>
          <a:xfrm>
            <a:off x="3082911" y="556268"/>
            <a:ext cx="2203282" cy="7252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Webclient </a:t>
            </a:r>
            <a:br>
              <a:rPr lang="de-DE" dirty="0"/>
            </a:br>
            <a:r>
              <a:rPr lang="de-DE" dirty="0"/>
              <a:t>(z.B. </a:t>
            </a:r>
            <a:r>
              <a:rPr lang="de-DE" dirty="0" err="1"/>
              <a:t>React</a:t>
            </a:r>
            <a:r>
              <a:rPr lang="de-DE" dirty="0"/>
              <a:t> App)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977F09A-CDD4-AE43-A2B6-B234B8707A7B}"/>
              </a:ext>
            </a:extLst>
          </p:cNvPr>
          <p:cNvSpPr/>
          <p:nvPr/>
        </p:nvSpPr>
        <p:spPr>
          <a:xfrm>
            <a:off x="3087666" y="2969100"/>
            <a:ext cx="7255003" cy="1946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Servlet Container (Apache </a:t>
            </a:r>
            <a:r>
              <a:rPr lang="de-DE" dirty="0" err="1"/>
              <a:t>Tomcat</a:t>
            </a:r>
            <a:r>
              <a:rPr lang="de-DE" dirty="0"/>
              <a:t>, </a:t>
            </a:r>
            <a:r>
              <a:rPr lang="de-DE" dirty="0" err="1"/>
              <a:t>Jetty</a:t>
            </a:r>
            <a:r>
              <a:rPr lang="de-DE" dirty="0"/>
              <a:t>, …)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EF3F725-A1FD-BD48-A835-4134DEAF2077}"/>
              </a:ext>
            </a:extLst>
          </p:cNvPr>
          <p:cNvSpPr/>
          <p:nvPr/>
        </p:nvSpPr>
        <p:spPr>
          <a:xfrm>
            <a:off x="3363239" y="3704743"/>
            <a:ext cx="1988473" cy="6555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Webanwendung</a:t>
            </a:r>
          </a:p>
          <a:p>
            <a:pPr algn="ctr"/>
            <a:r>
              <a:rPr lang="de-DE" dirty="0"/>
              <a:t>(Servlets)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0411595-684A-2C44-97DD-74234C1916D5}"/>
              </a:ext>
            </a:extLst>
          </p:cNvPr>
          <p:cNvSpPr/>
          <p:nvPr/>
        </p:nvSpPr>
        <p:spPr>
          <a:xfrm>
            <a:off x="7644985" y="3704743"/>
            <a:ext cx="1988473" cy="655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Fibonacci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292C2F2-9A11-794C-9B61-799B27811096}"/>
              </a:ext>
            </a:extLst>
          </p:cNvPr>
          <p:cNvSpPr/>
          <p:nvPr/>
        </p:nvSpPr>
        <p:spPr>
          <a:xfrm>
            <a:off x="5504112" y="3708320"/>
            <a:ext cx="1988473" cy="655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Insign</a:t>
            </a:r>
            <a:endParaRPr lang="de-DE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A567EAB-922B-9445-9BC4-132CA00B4BA0}"/>
              </a:ext>
            </a:extLst>
          </p:cNvPr>
          <p:cNvCxnSpPr/>
          <p:nvPr/>
        </p:nvCxnSpPr>
        <p:spPr>
          <a:xfrm>
            <a:off x="3995803" y="1509386"/>
            <a:ext cx="0" cy="1221288"/>
          </a:xfrm>
          <a:prstGeom prst="straightConnector1">
            <a:avLst/>
          </a:prstGeom>
          <a:ln w="15875" cap="flat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AAAFAD1A-7AD5-F447-9F0F-BC2571157BA1}"/>
              </a:ext>
            </a:extLst>
          </p:cNvPr>
          <p:cNvSpPr txBox="1"/>
          <p:nvPr/>
        </p:nvSpPr>
        <p:spPr>
          <a:xfrm>
            <a:off x="3112734" y="1904325"/>
            <a:ext cx="88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http(s)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ECC424CC-7EE4-F14C-AA28-A30132C875EC}"/>
              </a:ext>
            </a:extLst>
          </p:cNvPr>
          <p:cNvGrpSpPr/>
          <p:nvPr/>
        </p:nvGrpSpPr>
        <p:grpSpPr>
          <a:xfrm>
            <a:off x="5066778" y="1353907"/>
            <a:ext cx="5275891" cy="1541190"/>
            <a:chOff x="5066778" y="1353907"/>
            <a:chExt cx="5275891" cy="1541190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86CF5CF-AA87-D940-A49F-F8D37B698F88}"/>
                </a:ext>
              </a:extLst>
            </p:cNvPr>
            <p:cNvSpPr/>
            <p:nvPr/>
          </p:nvSpPr>
          <p:spPr>
            <a:xfrm>
              <a:off x="5066778" y="1766707"/>
              <a:ext cx="5275891" cy="72521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Http Server (z.B. Apache HTTP, Microsoft IIS, </a:t>
              </a:r>
              <a:r>
                <a:rPr lang="de-DE" dirty="0" err="1"/>
                <a:t>Nginx</a:t>
              </a:r>
              <a:r>
                <a:rPr lang="de-DE" dirty="0"/>
                <a:t>)</a:t>
              </a:r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0DA282C9-2874-E84F-9C54-9E80301ACBEC}"/>
                </a:ext>
              </a:extLst>
            </p:cNvPr>
            <p:cNvCxnSpPr>
              <a:cxnSpLocks/>
            </p:cNvCxnSpPr>
            <p:nvPr/>
          </p:nvCxnSpPr>
          <p:spPr>
            <a:xfrm>
              <a:off x="7348603" y="1436317"/>
              <a:ext cx="0" cy="254371"/>
            </a:xfrm>
            <a:prstGeom prst="straightConnector1">
              <a:avLst/>
            </a:prstGeom>
            <a:ln w="15875" cap="flat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257128A3-A7CD-A847-ABA2-6F97716F424C}"/>
                </a:ext>
              </a:extLst>
            </p:cNvPr>
            <p:cNvCxnSpPr>
              <a:cxnSpLocks/>
            </p:cNvCxnSpPr>
            <p:nvPr/>
          </p:nvCxnSpPr>
          <p:spPr>
            <a:xfrm>
              <a:off x="7348603" y="2603325"/>
              <a:ext cx="0" cy="254371"/>
            </a:xfrm>
            <a:prstGeom prst="straightConnector1">
              <a:avLst/>
            </a:prstGeom>
            <a:ln w="15875" cap="flat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FA92DD9A-F210-FF4F-AC83-32C42761A1DE}"/>
                </a:ext>
              </a:extLst>
            </p:cNvPr>
            <p:cNvSpPr txBox="1"/>
            <p:nvPr/>
          </p:nvSpPr>
          <p:spPr>
            <a:xfrm>
              <a:off x="6498348" y="1353907"/>
              <a:ext cx="88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http(s)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DF80B845-2FFE-894D-83C8-A435B661CA06}"/>
                </a:ext>
              </a:extLst>
            </p:cNvPr>
            <p:cNvSpPr txBox="1"/>
            <p:nvPr/>
          </p:nvSpPr>
          <p:spPr>
            <a:xfrm>
              <a:off x="6739002" y="2525765"/>
              <a:ext cx="642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ajp</a:t>
              </a:r>
              <a:endParaRPr lang="de-DE" dirty="0"/>
            </a:p>
          </p:txBody>
        </p:sp>
      </p:grp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A293B430-464C-FE43-8C94-5BB889EACE77}"/>
              </a:ext>
            </a:extLst>
          </p:cNvPr>
          <p:cNvCxnSpPr/>
          <p:nvPr/>
        </p:nvCxnSpPr>
        <p:spPr>
          <a:xfrm>
            <a:off x="3087666" y="1388300"/>
            <a:ext cx="7255003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E3D02CD-FB2B-C444-B259-709EBBC5985E}"/>
              </a:ext>
            </a:extLst>
          </p:cNvPr>
          <p:cNvCxnSpPr>
            <a:cxnSpLocks/>
          </p:cNvCxnSpPr>
          <p:nvPr/>
        </p:nvCxnSpPr>
        <p:spPr>
          <a:xfrm>
            <a:off x="3973916" y="5160769"/>
            <a:ext cx="0" cy="254371"/>
          </a:xfrm>
          <a:prstGeom prst="straightConnector1">
            <a:avLst/>
          </a:prstGeom>
          <a:ln w="15875" cap="flat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2E519C2-B49B-D44C-A038-CEC103CD6625}"/>
              </a:ext>
            </a:extLst>
          </p:cNvPr>
          <p:cNvSpPr txBox="1"/>
          <p:nvPr/>
        </p:nvSpPr>
        <p:spPr>
          <a:xfrm>
            <a:off x="3342867" y="5112330"/>
            <a:ext cx="88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jdbc</a:t>
            </a:r>
            <a:endParaRPr lang="de-DE" dirty="0"/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776D464-8016-0F42-B900-438AC3981E23}"/>
              </a:ext>
            </a:extLst>
          </p:cNvPr>
          <p:cNvCxnSpPr>
            <a:cxnSpLocks/>
          </p:cNvCxnSpPr>
          <p:nvPr/>
        </p:nvCxnSpPr>
        <p:spPr>
          <a:xfrm>
            <a:off x="5842244" y="5177564"/>
            <a:ext cx="0" cy="254371"/>
          </a:xfrm>
          <a:prstGeom prst="straightConnector1">
            <a:avLst/>
          </a:prstGeom>
          <a:ln w="15875" cap="flat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F4868863-2038-2040-9B51-0AA2CA57CA02}"/>
              </a:ext>
            </a:extLst>
          </p:cNvPr>
          <p:cNvSpPr txBox="1"/>
          <p:nvPr/>
        </p:nvSpPr>
        <p:spPr>
          <a:xfrm>
            <a:off x="5292637" y="5137242"/>
            <a:ext cx="54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file</a:t>
            </a:r>
            <a:endParaRPr lang="de-DE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3BF3866D-7F83-F946-B063-ABFD7B015E63}"/>
              </a:ext>
            </a:extLst>
          </p:cNvPr>
          <p:cNvCxnSpPr>
            <a:cxnSpLocks/>
          </p:cNvCxnSpPr>
          <p:nvPr/>
        </p:nvCxnSpPr>
        <p:spPr>
          <a:xfrm>
            <a:off x="7714056" y="5183200"/>
            <a:ext cx="0" cy="254371"/>
          </a:xfrm>
          <a:prstGeom prst="straightConnector1">
            <a:avLst/>
          </a:prstGeom>
          <a:ln w="15875" cap="flat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B45D4FAD-7926-3547-9F8D-A5A9C6B27EFB}"/>
              </a:ext>
            </a:extLst>
          </p:cNvPr>
          <p:cNvSpPr txBox="1"/>
          <p:nvPr/>
        </p:nvSpPr>
        <p:spPr>
          <a:xfrm>
            <a:off x="7083007" y="5134761"/>
            <a:ext cx="88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smtp</a:t>
            </a:r>
            <a:endParaRPr lang="de-DE" dirty="0"/>
          </a:p>
        </p:txBody>
      </p:sp>
      <p:sp>
        <p:nvSpPr>
          <p:cNvPr id="39" name="Legende mit Linie (2) 38">
            <a:extLst>
              <a:ext uri="{FF2B5EF4-FFF2-40B4-BE49-F238E27FC236}">
                <a16:creationId xmlns:a16="http://schemas.microsoft.com/office/drawing/2014/main" id="{FEEF514F-94D2-6F4D-AA53-82ACFC3F62C2}"/>
              </a:ext>
            </a:extLst>
          </p:cNvPr>
          <p:cNvSpPr/>
          <p:nvPr/>
        </p:nvSpPr>
        <p:spPr>
          <a:xfrm>
            <a:off x="10913647" y="4360265"/>
            <a:ext cx="800621" cy="48939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0832"/>
              <a:gd name="adj6" fmla="val -1987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*.war</a:t>
            </a:r>
          </a:p>
        </p:txBody>
      </p:sp>
      <p:sp>
        <p:nvSpPr>
          <p:cNvPr id="40" name="Legende mit Linie (2) 39">
            <a:extLst>
              <a:ext uri="{FF2B5EF4-FFF2-40B4-BE49-F238E27FC236}">
                <a16:creationId xmlns:a16="http://schemas.microsoft.com/office/drawing/2014/main" id="{CB373142-D6F9-014B-ADA5-80D9B01BD2D5}"/>
              </a:ext>
            </a:extLst>
          </p:cNvPr>
          <p:cNvSpPr/>
          <p:nvPr/>
        </p:nvSpPr>
        <p:spPr>
          <a:xfrm>
            <a:off x="10913646" y="3215351"/>
            <a:ext cx="800621" cy="48939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195"/>
              <a:gd name="adj6" fmla="val -672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*.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jar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14A053A2-1A57-6940-9A64-BFB124CAE7FB}"/>
              </a:ext>
            </a:extLst>
          </p:cNvPr>
          <p:cNvSpPr/>
          <p:nvPr/>
        </p:nvSpPr>
        <p:spPr>
          <a:xfrm>
            <a:off x="8135467" y="556268"/>
            <a:ext cx="2203282" cy="7252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89308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/>
      <p:bldP spid="17" grpId="0" animBg="1"/>
      <p:bldP spid="6" grpId="0" animBg="1"/>
      <p:bldP spid="7" grpId="0" animBg="1"/>
      <p:bldP spid="9" grpId="0" animBg="1"/>
      <p:bldP spid="10" grpId="0" animBg="1"/>
      <p:bldP spid="26" grpId="0"/>
      <p:bldP spid="32" grpId="0"/>
      <p:bldP spid="34" grpId="0"/>
      <p:bldP spid="37" grpId="0"/>
      <p:bldP spid="39" grpId="0" animBg="1"/>
      <p:bldP spid="40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D4F6BC-9473-454B-BB26-01AF6BDC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Bootstrap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 </a:t>
            </a:r>
            <a:r>
              <a:rPr lang="de-DE" dirty="0">
                <a:hlinkClick r:id="rId2"/>
              </a:rPr>
              <a:t>Spring Initializr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18EAC9F-162B-8043-93A3-F6AE0B037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705" y="1371788"/>
            <a:ext cx="8397544" cy="548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29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82506C-5AFD-B44E-97AE-F677A501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Projektstruktur (Spring Boot Initial)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E2B0C4-115F-6F4D-A497-074D45F35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err="1">
                <a:solidFill>
                  <a:schemeClr val="bg1">
                    <a:lumMod val="65000"/>
                  </a:schemeClr>
                </a:solidFill>
              </a:rPr>
              <a:t>mvnw</a:t>
            </a:r>
            <a:br>
              <a:rPr lang="de-DE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de-DE" sz="1800" dirty="0" err="1">
                <a:solidFill>
                  <a:schemeClr val="bg1">
                    <a:lumMod val="65000"/>
                  </a:schemeClr>
                </a:solidFill>
              </a:rPr>
              <a:t>mvnw.cmd</a:t>
            </a:r>
            <a:br>
              <a:rPr lang="de-DE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de-DE" sz="1800" b="1" dirty="0" err="1"/>
              <a:t>pom.xml</a:t>
            </a:r>
            <a:br>
              <a:rPr lang="de-DE" sz="1800" dirty="0"/>
            </a:br>
            <a:r>
              <a:rPr lang="de-DE" sz="1800" dirty="0" err="1"/>
              <a:t>src</a:t>
            </a:r>
            <a:br>
              <a:rPr lang="de-DE" sz="1800" dirty="0"/>
            </a:br>
            <a:r>
              <a:rPr lang="de-DE" sz="1800" dirty="0"/>
              <a:t>+-- </a:t>
            </a:r>
            <a:r>
              <a:rPr lang="de-DE" sz="1800" dirty="0" err="1"/>
              <a:t>main</a:t>
            </a:r>
            <a:br>
              <a:rPr lang="de-DE" sz="1800" dirty="0"/>
            </a:br>
            <a:r>
              <a:rPr lang="de-DE" sz="1800" dirty="0"/>
              <a:t>       +-- </a:t>
            </a:r>
            <a:r>
              <a:rPr lang="de-DE" sz="1800" dirty="0" err="1"/>
              <a:t>java</a:t>
            </a:r>
            <a:br>
              <a:rPr lang="de-DE" sz="1800" dirty="0"/>
            </a:b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            +-- de</a:t>
            </a:r>
            <a:br>
              <a:rPr lang="de-DE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                  +-- </a:t>
            </a:r>
            <a:r>
              <a:rPr lang="de-DE" sz="1800" dirty="0" err="1">
                <a:solidFill>
                  <a:schemeClr val="bg1">
                    <a:lumMod val="65000"/>
                  </a:schemeClr>
                </a:solidFill>
              </a:rPr>
              <a:t>keyvance</a:t>
            </a:r>
            <a:br>
              <a:rPr lang="de-DE" sz="1800" dirty="0"/>
            </a:br>
            <a:r>
              <a:rPr lang="de-DE" sz="1800" dirty="0"/>
              <a:t>                        +-- </a:t>
            </a:r>
            <a:r>
              <a:rPr lang="de-DE" sz="1800" dirty="0" err="1"/>
              <a:t>fibonacci</a:t>
            </a:r>
            <a:br>
              <a:rPr lang="de-DE" sz="1800" dirty="0"/>
            </a:br>
            <a:r>
              <a:rPr lang="de-DE" sz="1800" dirty="0"/>
              <a:t>                                  </a:t>
            </a:r>
            <a:r>
              <a:rPr lang="de-DE" sz="1800" b="1" dirty="0" err="1"/>
              <a:t>FibonacciApplication.java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3169791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6CD98-6918-2349-B816-20113755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3C5988-EDC4-944C-9CD1-BDE5900E5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4067" cy="4351338"/>
          </a:xfrm>
          <a:gradFill flip="none" rotWithShape="1">
            <a:gsLst>
              <a:gs pos="44000">
                <a:schemeClr val="accent4">
                  <a:lumMod val="5000"/>
                  <a:lumOff val="95000"/>
                </a:schemeClr>
              </a:gs>
              <a:gs pos="96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2700000" scaled="1"/>
            <a:tileRect/>
          </a:gradFill>
        </p:spPr>
        <p:txBody>
          <a:bodyPr/>
          <a:lstStyle/>
          <a:p>
            <a:r>
              <a:rPr lang="de-DE" dirty="0"/>
              <a:t>Request (</a:t>
            </a:r>
            <a:r>
              <a:rPr lang="de-DE" sz="2400" dirty="0"/>
              <a:t>GET)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</a:t>
            </a:r>
            <a:r>
              <a:rPr lang="de-DE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/fibonacci/100</a:t>
            </a:r>
            <a:endParaRPr lang="de-DE" dirty="0"/>
          </a:p>
          <a:p>
            <a:pPr marL="0" indent="0">
              <a:buNone/>
            </a:pPr>
            <a:br>
              <a:rPr lang="de-DE" sz="2400" dirty="0"/>
            </a:br>
            <a:br>
              <a:rPr lang="de-DE" sz="2400" dirty="0"/>
            </a:br>
            <a:endParaRPr lang="de-DE" sz="4400" dirty="0"/>
          </a:p>
          <a:p>
            <a:r>
              <a:rPr lang="de-DE" dirty="0"/>
              <a:t>Response</a:t>
            </a:r>
            <a:endParaRPr lang="de-DE" sz="2400" dirty="0"/>
          </a:p>
          <a:p>
            <a:pPr marL="457200" lvl="1" indent="0">
              <a:buNone/>
            </a:pPr>
            <a:r>
              <a:rPr lang="de-DE" sz="1800" dirty="0"/>
              <a:t>{</a:t>
            </a:r>
          </a:p>
          <a:p>
            <a:pPr marL="914400" lvl="2" indent="0">
              <a:buNone/>
            </a:pPr>
            <a:r>
              <a:rPr lang="de-DE" sz="1800" dirty="0" err="1"/>
              <a:t>fibonaccis</a:t>
            </a:r>
            <a:r>
              <a:rPr lang="de-DE" sz="1800" dirty="0"/>
              <a:t>: [0, 1, 1, 2, 3, …],</a:t>
            </a:r>
          </a:p>
          <a:p>
            <a:pPr marL="914400" lvl="2" indent="0">
              <a:buNone/>
            </a:pPr>
            <a:r>
              <a:rPr lang="de-DE" sz="1800" dirty="0" err="1"/>
              <a:t>status</a:t>
            </a:r>
            <a:r>
              <a:rPr lang="de-DE" sz="1800" dirty="0"/>
              <a:t>: 0,</a:t>
            </a:r>
          </a:p>
          <a:p>
            <a:pPr marL="914400" lvl="2" indent="0">
              <a:buNone/>
            </a:pPr>
            <a:r>
              <a:rPr lang="de-DE" sz="1800" dirty="0" err="1"/>
              <a:t>message</a:t>
            </a:r>
            <a:r>
              <a:rPr lang="de-DE" sz="1800" dirty="0"/>
              <a:t>: ""</a:t>
            </a:r>
          </a:p>
          <a:p>
            <a:pPr marL="446088" lvl="2" indent="0">
              <a:buNone/>
            </a:pPr>
            <a:r>
              <a:rPr lang="de-DE" sz="1800" dirty="0"/>
              <a:t>}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BE053870-BEA9-B944-997B-EDAE65962A0D}"/>
              </a:ext>
            </a:extLst>
          </p:cNvPr>
          <p:cNvSpPr txBox="1">
            <a:spLocks/>
          </p:cNvSpPr>
          <p:nvPr/>
        </p:nvSpPr>
        <p:spPr>
          <a:xfrm>
            <a:off x="6443133" y="1813983"/>
            <a:ext cx="5444067" cy="4351338"/>
          </a:xfrm>
          <a:prstGeom prst="rect">
            <a:avLst/>
          </a:prstGeom>
          <a:gradFill flip="none" rotWithShape="1">
            <a:gsLst>
              <a:gs pos="53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000" dirty="0"/>
              <a:t>Request (POST)</a:t>
            </a:r>
          </a:p>
          <a:p>
            <a:pPr marL="457200" lvl="1" indent="0">
              <a:buNone/>
            </a:pPr>
            <a:r>
              <a:rPr lang="de-DE" sz="2600" dirty="0">
                <a:solidFill>
                  <a:schemeClr val="bg1">
                    <a:lumMod val="6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</a:t>
            </a:r>
            <a:r>
              <a:rPr lang="de-DE" sz="26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/fibonacci</a:t>
            </a:r>
            <a:endParaRPr lang="de-DE" sz="2600" dirty="0">
              <a:solidFill>
                <a:srgbClr val="0563C1"/>
              </a:solidFill>
            </a:endParaRPr>
          </a:p>
          <a:p>
            <a:pPr marL="457200" lvl="1" indent="0">
              <a:buNone/>
            </a:pPr>
            <a:r>
              <a:rPr lang="de-DE" sz="1900" dirty="0"/>
              <a:t>{</a:t>
            </a:r>
          </a:p>
          <a:p>
            <a:pPr marL="457200" lvl="1" indent="0">
              <a:buNone/>
            </a:pPr>
            <a:r>
              <a:rPr lang="de-DE" sz="1900" dirty="0"/>
              <a:t>	</a:t>
            </a:r>
            <a:r>
              <a:rPr lang="de-DE" sz="1900" dirty="0" err="1"/>
              <a:t>suchNummer</a:t>
            </a:r>
            <a:r>
              <a:rPr lang="de-DE" sz="1900" dirty="0"/>
              <a:t>: 25,</a:t>
            </a:r>
          </a:p>
          <a:p>
            <a:pPr marL="457200" lvl="1" indent="0">
              <a:buNone/>
            </a:pPr>
            <a:r>
              <a:rPr lang="de-DE" sz="1900" dirty="0"/>
              <a:t>	</a:t>
            </a:r>
            <a:r>
              <a:rPr lang="de-DE" sz="1900" dirty="0" err="1"/>
              <a:t>anzahlFibonaccis</a:t>
            </a:r>
            <a:r>
              <a:rPr lang="de-DE" sz="1900" dirty="0"/>
              <a:t>": 10</a:t>
            </a:r>
          </a:p>
          <a:p>
            <a:pPr marL="457200" lvl="1" indent="0">
              <a:buNone/>
            </a:pPr>
            <a:r>
              <a:rPr lang="de-DE" sz="1900" dirty="0"/>
              <a:t>}</a:t>
            </a:r>
          </a:p>
          <a:p>
            <a:endParaRPr lang="de-DE" dirty="0"/>
          </a:p>
          <a:p>
            <a:r>
              <a:rPr lang="de-DE" sz="3000" dirty="0"/>
              <a:t>Response</a:t>
            </a:r>
            <a:endParaRPr lang="de-DE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de-DE" sz="1900" dirty="0"/>
              <a:t>{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de-DE" sz="1900" dirty="0" err="1"/>
              <a:t>fibonaccis</a:t>
            </a:r>
            <a:r>
              <a:rPr lang="de-DE" sz="1900" dirty="0"/>
              <a:t>: [21],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de-DE" sz="1900" dirty="0" err="1"/>
              <a:t>status</a:t>
            </a:r>
            <a:r>
              <a:rPr lang="de-DE" sz="1900" dirty="0"/>
              <a:t>: 0,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de-DE" sz="1900" dirty="0" err="1"/>
              <a:t>message</a:t>
            </a:r>
            <a:r>
              <a:rPr lang="de-DE" sz="1900" dirty="0"/>
              <a:t>: ""</a:t>
            </a:r>
          </a:p>
          <a:p>
            <a:pPr marL="446088" lvl="2" indent="0">
              <a:buFont typeface="Arial" panose="020B0604020202020204" pitchFamily="34" charset="0"/>
              <a:buNone/>
            </a:pPr>
            <a:r>
              <a:rPr lang="de-DE" sz="1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134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82506C-5AFD-B44E-97AE-F677A501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Projektstruktur (final)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E2B0C4-115F-6F4D-A497-074D45F35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9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err="1">
                <a:solidFill>
                  <a:schemeClr val="bg1">
                    <a:lumMod val="65000"/>
                  </a:schemeClr>
                </a:solidFill>
              </a:rPr>
              <a:t>mvnw</a:t>
            </a:r>
            <a:br>
              <a:rPr lang="de-DE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de-DE" sz="1800" dirty="0" err="1">
                <a:solidFill>
                  <a:schemeClr val="bg1">
                    <a:lumMod val="65000"/>
                  </a:schemeClr>
                </a:solidFill>
              </a:rPr>
              <a:t>mvnw.cmd</a:t>
            </a:r>
            <a:br>
              <a:rPr lang="de-DE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de-DE" sz="1800" dirty="0" err="1">
                <a:solidFill>
                  <a:schemeClr val="bg1">
                    <a:lumMod val="65000"/>
                  </a:schemeClr>
                </a:solidFill>
              </a:rPr>
              <a:t>pom.xml</a:t>
            </a:r>
            <a:br>
              <a:rPr lang="de-DE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de-DE" sz="1800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br>
              <a:rPr lang="de-DE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+-- </a:t>
            </a:r>
            <a:r>
              <a:rPr lang="de-DE" sz="1800" dirty="0" err="1">
                <a:solidFill>
                  <a:schemeClr val="bg1">
                    <a:lumMod val="65000"/>
                  </a:schemeClr>
                </a:solidFill>
              </a:rPr>
              <a:t>main</a:t>
            </a:r>
            <a:br>
              <a:rPr lang="de-DE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       +-- </a:t>
            </a:r>
            <a:r>
              <a:rPr lang="de-DE" sz="1800" dirty="0" err="1">
                <a:solidFill>
                  <a:schemeClr val="bg1">
                    <a:lumMod val="65000"/>
                  </a:schemeClr>
                </a:solidFill>
              </a:rPr>
              <a:t>java</a:t>
            </a:r>
            <a:br>
              <a:rPr lang="de-DE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            +-- de</a:t>
            </a:r>
            <a:br>
              <a:rPr lang="de-DE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                  +-- </a:t>
            </a:r>
            <a:r>
              <a:rPr lang="de-DE" sz="1800" dirty="0" err="1">
                <a:solidFill>
                  <a:schemeClr val="bg1">
                    <a:lumMod val="65000"/>
                  </a:schemeClr>
                </a:solidFill>
              </a:rPr>
              <a:t>keyvance</a:t>
            </a:r>
            <a:br>
              <a:rPr lang="de-DE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                        +-- </a:t>
            </a:r>
            <a:r>
              <a:rPr lang="de-DE" sz="18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br>
              <a:rPr lang="de-DE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                               |    </a:t>
            </a:r>
            <a:r>
              <a:rPr lang="de-DE" sz="1800" dirty="0" err="1">
                <a:solidFill>
                  <a:schemeClr val="bg1">
                    <a:lumMod val="65000"/>
                  </a:schemeClr>
                </a:solidFill>
              </a:rPr>
              <a:t>FibonacciApplication.java</a:t>
            </a:r>
            <a:br>
              <a:rPr lang="de-DE" sz="1800" b="1" dirty="0"/>
            </a:br>
            <a:r>
              <a:rPr lang="de-DE" sz="1800" b="1" dirty="0"/>
              <a:t>                               +-- </a:t>
            </a:r>
            <a:r>
              <a:rPr lang="de-DE" sz="1800" b="1" dirty="0" err="1"/>
              <a:t>model</a:t>
            </a:r>
            <a:br>
              <a:rPr lang="de-DE" sz="1800" dirty="0"/>
            </a:br>
            <a:r>
              <a:rPr lang="de-DE" sz="1800" dirty="0"/>
              <a:t>                               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|         </a:t>
            </a:r>
            <a:r>
              <a:rPr lang="de-DE" sz="1800" dirty="0" err="1">
                <a:solidFill>
                  <a:schemeClr val="bg1">
                    <a:lumMod val="65000"/>
                  </a:schemeClr>
                </a:solidFill>
              </a:rPr>
              <a:t>FibonacciResponse.java</a:t>
            </a:r>
            <a:br>
              <a:rPr lang="de-DE" sz="1800" dirty="0"/>
            </a:br>
            <a:r>
              <a:rPr lang="de-DE" sz="1800" b="1" dirty="0"/>
              <a:t>                               +-- </a:t>
            </a:r>
            <a:r>
              <a:rPr lang="de-DE" sz="1800" b="1" dirty="0" err="1"/>
              <a:t>presentation</a:t>
            </a:r>
            <a:br>
              <a:rPr lang="de-DE" sz="1800" dirty="0"/>
            </a:br>
            <a:r>
              <a:rPr lang="de-DE" sz="1800" dirty="0"/>
              <a:t>                               |         </a:t>
            </a:r>
            <a:r>
              <a:rPr lang="de-DE" sz="1800" dirty="0" err="1">
                <a:solidFill>
                  <a:schemeClr val="bg1">
                    <a:lumMod val="65000"/>
                  </a:schemeClr>
                </a:solidFill>
              </a:rPr>
              <a:t>FibonacciController.java</a:t>
            </a:r>
            <a:br>
              <a:rPr lang="de-DE" sz="1800" dirty="0"/>
            </a:br>
            <a:r>
              <a:rPr lang="de-DE" sz="1800" b="1" dirty="0"/>
              <a:t>                               +-- </a:t>
            </a:r>
            <a:r>
              <a:rPr lang="de-DE" sz="1800" b="1" dirty="0" err="1"/>
              <a:t>service</a:t>
            </a:r>
            <a:br>
              <a:rPr lang="de-DE" sz="1800" dirty="0"/>
            </a:br>
            <a:r>
              <a:rPr lang="de-DE" sz="1800" dirty="0"/>
              <a:t>                                     |     </a:t>
            </a:r>
            <a:r>
              <a:rPr lang="de-DE" sz="1800" dirty="0" err="1">
                <a:solidFill>
                  <a:schemeClr val="bg1">
                    <a:lumMod val="65000"/>
                  </a:schemeClr>
                </a:solidFill>
              </a:rPr>
              <a:t>FibonacciService.java</a:t>
            </a:r>
            <a:br>
              <a:rPr lang="de-DE" sz="1800" dirty="0"/>
            </a:br>
            <a:r>
              <a:rPr lang="de-DE" sz="1800" dirty="0"/>
              <a:t>                                     </a:t>
            </a:r>
            <a:r>
              <a:rPr lang="de-DE" sz="1800" b="1" dirty="0"/>
              <a:t>+--  </a:t>
            </a:r>
            <a:r>
              <a:rPr lang="de-DE" sz="1800" b="1" dirty="0" err="1"/>
              <a:t>impl</a:t>
            </a:r>
            <a:br>
              <a:rPr lang="de-DE" sz="1800" dirty="0"/>
            </a:br>
            <a:r>
              <a:rPr lang="de-DE" sz="1800" dirty="0"/>
              <a:t>                                                 </a:t>
            </a:r>
            <a:r>
              <a:rPr lang="de-DE" sz="1800" dirty="0" err="1">
                <a:solidFill>
                  <a:schemeClr val="bg1">
                    <a:lumMod val="65000"/>
                  </a:schemeClr>
                </a:solidFill>
              </a:rPr>
              <a:t>FibonacciServiceImpl.java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232988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DD12F-1A89-D643-A410-E1086F837B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Webservices mit Spring Boot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257AAE-7418-0E47-8F07-CD5427640A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oder</a:t>
            </a:r>
          </a:p>
          <a:p>
            <a:r>
              <a:rPr lang="de-DE" dirty="0"/>
              <a:t>„Wie eine </a:t>
            </a:r>
            <a:r>
              <a:rPr lang="de-DE" dirty="0" err="1"/>
              <a:t>Javascript</a:t>
            </a:r>
            <a:r>
              <a:rPr lang="de-DE" dirty="0"/>
              <a:t> App doch zu großen </a:t>
            </a:r>
            <a:r>
              <a:rPr lang="de-DE" dirty="0" err="1"/>
              <a:t>Fibonaccizahlen</a:t>
            </a:r>
            <a:r>
              <a:rPr lang="de-DE" dirty="0"/>
              <a:t> kommt“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D68A4A8-3272-D742-9954-AC43644EF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820" y="665884"/>
            <a:ext cx="2673113" cy="140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52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D13F7-9E43-9842-964B-74E1CE66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9B0C6F-55A4-6948-BB99-601346895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84842"/>
          </a:xfrm>
        </p:spPr>
        <p:txBody>
          <a:bodyPr/>
          <a:lstStyle/>
          <a:p>
            <a:r>
              <a:rPr lang="de-DE" dirty="0"/>
              <a:t>Das Spring-Framework bietet umfassende Infrastrukturunterstützung für die Entwicklung von Java-Anwendungen. Ziel des Spring Frameworks ist es, die Entwicklung mit Java/</a:t>
            </a:r>
            <a:r>
              <a:rPr lang="de-DE" dirty="0">
                <a:hlinkClick r:id="rId2" tooltip="Java Platform, Enterprise Edition"/>
              </a:rPr>
              <a:t>Java EE</a:t>
            </a:r>
            <a:r>
              <a:rPr lang="de-DE" dirty="0"/>
              <a:t> zu vereinfachen.</a:t>
            </a:r>
          </a:p>
          <a:p>
            <a:pPr marL="4763" lvl="1" indent="0">
              <a:buNone/>
            </a:pPr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DC8D9F8-25C6-6345-80F8-749AAE442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168" y="681037"/>
            <a:ext cx="2978632" cy="7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3CA2023-5FBF-F248-931D-C880E91D5825}"/>
              </a:ext>
            </a:extLst>
          </p:cNvPr>
          <p:cNvSpPr txBox="1">
            <a:spLocks/>
          </p:cNvSpPr>
          <p:nvPr/>
        </p:nvSpPr>
        <p:spPr>
          <a:xfrm>
            <a:off x="838200" y="3445404"/>
            <a:ext cx="10515600" cy="2239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Es bietet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und Out-</a:t>
            </a:r>
            <a:r>
              <a:rPr lang="de-DE" dirty="0" err="1"/>
              <a:t>of</a:t>
            </a:r>
            <a:r>
              <a:rPr lang="de-DE" dirty="0"/>
              <a:t>-</a:t>
            </a:r>
            <a:r>
              <a:rPr lang="de-DE" dirty="0" err="1"/>
              <a:t>the</a:t>
            </a:r>
            <a:r>
              <a:rPr lang="de-DE" dirty="0"/>
              <a:t>-Box-Module wie:</a:t>
            </a:r>
          </a:p>
          <a:p>
            <a:pPr lvl="1"/>
            <a:r>
              <a:rPr lang="de-DE" dirty="0"/>
              <a:t>Spring JDBC</a:t>
            </a:r>
          </a:p>
          <a:p>
            <a:pPr lvl="1"/>
            <a:r>
              <a:rPr lang="de-DE" dirty="0"/>
              <a:t>Spring MVC</a:t>
            </a:r>
          </a:p>
          <a:p>
            <a:pPr lvl="1"/>
            <a:r>
              <a:rPr lang="de-DE" dirty="0"/>
              <a:t>Spring Security</a:t>
            </a:r>
          </a:p>
          <a:p>
            <a:pPr lvl="1"/>
            <a:r>
              <a:rPr lang="de-DE" dirty="0"/>
              <a:t>Spring AOP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de-DE" dirty="0"/>
              <a:t>…</a:t>
            </a:r>
          </a:p>
          <a:p>
            <a:pPr marL="4763" lvl="1" indent="0"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903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202350-F654-9746-BE19-0E4E1843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für </a:t>
            </a:r>
            <a:r>
              <a:rPr lang="de-DE" dirty="0" err="1"/>
              <a:t>IoC</a:t>
            </a:r>
            <a:r>
              <a:rPr lang="de-DE" dirty="0"/>
              <a:t> /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endParaRPr lang="de-DE" dirty="0"/>
          </a:p>
        </p:txBody>
      </p:sp>
      <p:pic>
        <p:nvPicPr>
          <p:cNvPr id="9" name="Grafik 8" descr="Mann">
            <a:extLst>
              <a:ext uri="{FF2B5EF4-FFF2-40B4-BE49-F238E27FC236}">
                <a16:creationId xmlns:a16="http://schemas.microsoft.com/office/drawing/2014/main" id="{E440F951-E22E-6B46-BC38-916114F16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7323" y="2735831"/>
            <a:ext cx="914400" cy="914400"/>
          </a:xfrm>
          <a:prstGeom prst="rect">
            <a:avLst/>
          </a:prstGeom>
        </p:spPr>
      </p:pic>
      <p:pic>
        <p:nvPicPr>
          <p:cNvPr id="11" name="Grafik 10" descr="Männliches Profil">
            <a:extLst>
              <a:ext uri="{FF2B5EF4-FFF2-40B4-BE49-F238E27FC236}">
                <a16:creationId xmlns:a16="http://schemas.microsoft.com/office/drawing/2014/main" id="{933429DD-3508-5345-B270-BD9861803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8585" y="2735831"/>
            <a:ext cx="914400" cy="914400"/>
          </a:xfrm>
          <a:prstGeom prst="rect">
            <a:avLst/>
          </a:prstGeom>
        </p:spPr>
      </p:pic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923BD150-2ECC-034F-903E-5D685F70B224}"/>
              </a:ext>
            </a:extLst>
          </p:cNvPr>
          <p:cNvSpPr/>
          <p:nvPr/>
        </p:nvSpPr>
        <p:spPr>
          <a:xfrm>
            <a:off x="3177375" y="3192240"/>
            <a:ext cx="1427517" cy="157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567B68B-807A-A549-ABBE-72945D03BA92}"/>
              </a:ext>
            </a:extLst>
          </p:cNvPr>
          <p:cNvSpPr txBox="1"/>
          <p:nvPr/>
        </p:nvSpPr>
        <p:spPr>
          <a:xfrm>
            <a:off x="2774320" y="3492732"/>
            <a:ext cx="223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Auftrag: transportiere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0A38EC0-BFE3-7A49-A23F-09D63883420E}"/>
              </a:ext>
            </a:extLst>
          </p:cNvPr>
          <p:cNvSpPr txBox="1"/>
          <p:nvPr/>
        </p:nvSpPr>
        <p:spPr>
          <a:xfrm>
            <a:off x="1702006" y="2262923"/>
            <a:ext cx="11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Disponent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C2DB6DE-8219-C446-B865-287FC93B22DC}"/>
              </a:ext>
            </a:extLst>
          </p:cNvPr>
          <p:cNvSpPr txBox="1"/>
          <p:nvPr/>
        </p:nvSpPr>
        <p:spPr>
          <a:xfrm>
            <a:off x="4887323" y="2262923"/>
            <a:ext cx="78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Fahrer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6611C0C-2035-9849-B5B6-0DCC3A0A1495}"/>
              </a:ext>
            </a:extLst>
          </p:cNvPr>
          <p:cNvGrpSpPr/>
          <p:nvPr/>
        </p:nvGrpSpPr>
        <p:grpSpPr>
          <a:xfrm>
            <a:off x="6246113" y="2262923"/>
            <a:ext cx="3441655" cy="1599141"/>
            <a:chOff x="6246113" y="2262923"/>
            <a:chExt cx="3441655" cy="1599141"/>
          </a:xfrm>
        </p:grpSpPr>
        <p:pic>
          <p:nvPicPr>
            <p:cNvPr id="5" name="Grafik 4" descr="LKW">
              <a:extLst>
                <a:ext uri="{FF2B5EF4-FFF2-40B4-BE49-F238E27FC236}">
                  <a16:creationId xmlns:a16="http://schemas.microsoft.com/office/drawing/2014/main" id="{6BD2F879-6B7A-B746-9AF1-D13AA1A38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13261" y="2762998"/>
              <a:ext cx="914400" cy="914400"/>
            </a:xfrm>
            <a:prstGeom prst="rect">
              <a:avLst/>
            </a:prstGeom>
          </p:spPr>
        </p:pic>
        <p:sp>
          <p:nvSpPr>
            <p:cNvPr id="17" name="Pfeil nach rechts 16">
              <a:extLst>
                <a:ext uri="{FF2B5EF4-FFF2-40B4-BE49-F238E27FC236}">
                  <a16:creationId xmlns:a16="http://schemas.microsoft.com/office/drawing/2014/main" id="{FD2092EB-912E-094B-B3C8-D08172E7B137}"/>
                </a:ext>
              </a:extLst>
            </p:cNvPr>
            <p:cNvSpPr/>
            <p:nvPr/>
          </p:nvSpPr>
          <p:spPr>
            <a:xfrm>
              <a:off x="6246113" y="3141489"/>
              <a:ext cx="1427517" cy="1574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1CB07B7A-3616-7949-80BB-8E4AA052EE6B}"/>
                </a:ext>
              </a:extLst>
            </p:cNvPr>
            <p:cNvSpPr txBox="1"/>
            <p:nvPr/>
          </p:nvSpPr>
          <p:spPr>
            <a:xfrm>
              <a:off x="6287353" y="3492732"/>
              <a:ext cx="1386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Benutzt LKW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7A4FA96A-65BE-444E-97D6-585676E3551B}"/>
                </a:ext>
              </a:extLst>
            </p:cNvPr>
            <p:cNvSpPr txBox="1"/>
            <p:nvPr/>
          </p:nvSpPr>
          <p:spPr>
            <a:xfrm>
              <a:off x="8053153" y="2262923"/>
              <a:ext cx="1634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Transportmittel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087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8D0D3-96B4-C841-920C-F892ACBC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IoC</a:t>
            </a:r>
            <a:r>
              <a:rPr lang="de-DE" dirty="0"/>
              <a:t> (Ausgangssituation)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7D3969-FBA5-FD4D-A7F4-AA7207358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614" y="1622425"/>
            <a:ext cx="2985477" cy="2097697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class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Disponent() {</a:t>
            </a:r>
          </a:p>
          <a:p>
            <a:pPr marL="0" indent="0">
              <a:buNone/>
            </a:pP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void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auftragDurchfuehren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(Fracht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fracht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) {</a:t>
            </a:r>
          </a:p>
          <a:p>
            <a:pPr marL="0" indent="0">
              <a:buNone/>
            </a:pP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   Fahrer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fahrer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=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new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Fahrer();</a:t>
            </a:r>
            <a:b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  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fahrer.transportieren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fracht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);</a:t>
            </a:r>
          </a:p>
          <a:p>
            <a:pPr marL="0" indent="0">
              <a:buNone/>
            </a:pP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}</a:t>
            </a:r>
          </a:p>
          <a:p>
            <a:pPr marL="0" indent="0">
              <a:buNone/>
            </a:pPr>
            <a:endParaRPr lang="de-DE" sz="1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6BCD793-E751-4742-9B6D-C62351C90163}"/>
              </a:ext>
            </a:extLst>
          </p:cNvPr>
          <p:cNvSpPr txBox="1">
            <a:spLocks/>
          </p:cNvSpPr>
          <p:nvPr/>
        </p:nvSpPr>
        <p:spPr>
          <a:xfrm>
            <a:off x="4206628" y="1622424"/>
            <a:ext cx="3255109" cy="209769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class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Fahrer() {</a:t>
            </a:r>
          </a:p>
          <a:p>
            <a:pPr marL="0" indent="0">
              <a:buNone/>
            </a:pP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Lkw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fahrzeug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=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new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Lkw();</a:t>
            </a:r>
          </a:p>
          <a:p>
            <a:pPr marL="0" indent="0">
              <a:buNone/>
            </a:pP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void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transportieren(Ziel ziel, Fracht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fracht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) {</a:t>
            </a:r>
          </a:p>
          <a:p>
            <a:pPr marL="0" indent="0">
              <a:buNone/>
            </a:pP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  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fahrzeug.beladen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fracht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);</a:t>
            </a:r>
            <a:b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  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fahrzeug.fahren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(ziel);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B8839FF-9321-1E49-A0C2-16A457D453E5}"/>
              </a:ext>
            </a:extLst>
          </p:cNvPr>
          <p:cNvSpPr txBox="1">
            <a:spLocks/>
          </p:cNvSpPr>
          <p:nvPr/>
        </p:nvSpPr>
        <p:spPr>
          <a:xfrm>
            <a:off x="7862275" y="1622424"/>
            <a:ext cx="3255109" cy="209769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class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Lkw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void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beladen(Fracht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fracht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) {</a:t>
            </a:r>
            <a:b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  …</a:t>
            </a:r>
            <a:b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void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fahren(Ziel ziel) {</a:t>
            </a:r>
            <a:b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  …</a:t>
            </a:r>
            <a:b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4652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202350-F654-9746-BE19-0E4E1843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für </a:t>
            </a:r>
            <a:r>
              <a:rPr lang="de-DE" dirty="0" err="1"/>
              <a:t>IoC</a:t>
            </a:r>
            <a:r>
              <a:rPr lang="de-DE" dirty="0"/>
              <a:t> /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endParaRPr lang="de-DE" dirty="0"/>
          </a:p>
        </p:txBody>
      </p:sp>
      <p:pic>
        <p:nvPicPr>
          <p:cNvPr id="5" name="Grafik 4" descr="LKW">
            <a:extLst>
              <a:ext uri="{FF2B5EF4-FFF2-40B4-BE49-F238E27FC236}">
                <a16:creationId xmlns:a16="http://schemas.microsoft.com/office/drawing/2014/main" id="{6BD2F879-6B7A-B746-9AF1-D13AA1A38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3261" y="2762998"/>
            <a:ext cx="914400" cy="914400"/>
          </a:xfrm>
          <a:prstGeom prst="rect">
            <a:avLst/>
          </a:prstGeom>
        </p:spPr>
      </p:pic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656DCF89-F253-CE4A-BC47-9BBFCDA40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3261" y="4473414"/>
            <a:ext cx="914400" cy="914400"/>
          </a:xfrm>
          <a:prstGeom prst="rect">
            <a:avLst/>
          </a:prstGeom>
        </p:spPr>
      </p:pic>
      <p:pic>
        <p:nvPicPr>
          <p:cNvPr id="9" name="Grafik 8" descr="Mann">
            <a:extLst>
              <a:ext uri="{FF2B5EF4-FFF2-40B4-BE49-F238E27FC236}">
                <a16:creationId xmlns:a16="http://schemas.microsoft.com/office/drawing/2014/main" id="{E440F951-E22E-6B46-BC38-916114F161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87323" y="2735831"/>
            <a:ext cx="914400" cy="914400"/>
          </a:xfrm>
          <a:prstGeom prst="rect">
            <a:avLst/>
          </a:prstGeom>
        </p:spPr>
      </p:pic>
      <p:pic>
        <p:nvPicPr>
          <p:cNvPr id="11" name="Grafik 10" descr="Männliches Profil">
            <a:extLst>
              <a:ext uri="{FF2B5EF4-FFF2-40B4-BE49-F238E27FC236}">
                <a16:creationId xmlns:a16="http://schemas.microsoft.com/office/drawing/2014/main" id="{933429DD-3508-5345-B270-BD9861803F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18585" y="2735831"/>
            <a:ext cx="914400" cy="914400"/>
          </a:xfrm>
          <a:prstGeom prst="rect">
            <a:avLst/>
          </a:prstGeom>
        </p:spPr>
      </p:pic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923BD150-2ECC-034F-903E-5D685F70B224}"/>
              </a:ext>
            </a:extLst>
          </p:cNvPr>
          <p:cNvSpPr/>
          <p:nvPr/>
        </p:nvSpPr>
        <p:spPr>
          <a:xfrm>
            <a:off x="3177375" y="3192240"/>
            <a:ext cx="1427517" cy="157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FD2092EB-912E-094B-B3C8-D08172E7B137}"/>
              </a:ext>
            </a:extLst>
          </p:cNvPr>
          <p:cNvSpPr/>
          <p:nvPr/>
        </p:nvSpPr>
        <p:spPr>
          <a:xfrm>
            <a:off x="6246113" y="3141489"/>
            <a:ext cx="1427517" cy="157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567B68B-807A-A549-ABBE-72945D03BA92}"/>
              </a:ext>
            </a:extLst>
          </p:cNvPr>
          <p:cNvSpPr txBox="1"/>
          <p:nvPr/>
        </p:nvSpPr>
        <p:spPr>
          <a:xfrm>
            <a:off x="2774320" y="3492732"/>
            <a:ext cx="223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Auftrag: transportiere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CB07B7A-3616-7949-80BB-8E4AA052EE6B}"/>
              </a:ext>
            </a:extLst>
          </p:cNvPr>
          <p:cNvSpPr txBox="1"/>
          <p:nvPr/>
        </p:nvSpPr>
        <p:spPr>
          <a:xfrm>
            <a:off x="6287353" y="3492732"/>
            <a:ext cx="138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Benutzt LKW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0A38EC0-BFE3-7A49-A23F-09D63883420E}"/>
              </a:ext>
            </a:extLst>
          </p:cNvPr>
          <p:cNvSpPr txBox="1"/>
          <p:nvPr/>
        </p:nvSpPr>
        <p:spPr>
          <a:xfrm>
            <a:off x="1702006" y="2262923"/>
            <a:ext cx="11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Disponent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C2DB6DE-8219-C446-B865-287FC93B22DC}"/>
              </a:ext>
            </a:extLst>
          </p:cNvPr>
          <p:cNvSpPr txBox="1"/>
          <p:nvPr/>
        </p:nvSpPr>
        <p:spPr>
          <a:xfrm>
            <a:off x="4887323" y="2262923"/>
            <a:ext cx="78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Fahrer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A4FA96A-65BE-444E-97D6-585676E3551B}"/>
              </a:ext>
            </a:extLst>
          </p:cNvPr>
          <p:cNvSpPr txBox="1"/>
          <p:nvPr/>
        </p:nvSpPr>
        <p:spPr>
          <a:xfrm>
            <a:off x="8053153" y="2262923"/>
            <a:ext cx="163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Transportmittel</a:t>
            </a:r>
          </a:p>
        </p:txBody>
      </p:sp>
      <p:sp>
        <p:nvSpPr>
          <p:cNvPr id="23" name="Pfeil nach rechts 22">
            <a:extLst>
              <a:ext uri="{FF2B5EF4-FFF2-40B4-BE49-F238E27FC236}">
                <a16:creationId xmlns:a16="http://schemas.microsoft.com/office/drawing/2014/main" id="{903377D3-431B-2346-81DA-AF960A7A2EA2}"/>
              </a:ext>
            </a:extLst>
          </p:cNvPr>
          <p:cNvSpPr/>
          <p:nvPr/>
        </p:nvSpPr>
        <p:spPr>
          <a:xfrm rot="405534">
            <a:off x="3129333" y="4427729"/>
            <a:ext cx="4569304" cy="15513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B608C8F-64CE-FD41-891F-334E0EAA2FD7}"/>
              </a:ext>
            </a:extLst>
          </p:cNvPr>
          <p:cNvSpPr txBox="1"/>
          <p:nvPr/>
        </p:nvSpPr>
        <p:spPr>
          <a:xfrm>
            <a:off x="5121917" y="466654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5776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69CC9AB4-2DD5-3E45-9B56-819D1317D427}"/>
              </a:ext>
            </a:extLst>
          </p:cNvPr>
          <p:cNvSpPr/>
          <p:nvPr/>
        </p:nvSpPr>
        <p:spPr>
          <a:xfrm>
            <a:off x="4064000" y="1484923"/>
            <a:ext cx="3556000" cy="511126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F8D0D3-96B4-C841-920C-F892ACBC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IoC</a:t>
            </a:r>
            <a:r>
              <a:rPr lang="de-DE" dirty="0"/>
              <a:t> (Ausgangssituation)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7D3969-FBA5-FD4D-A7F4-AA7207358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614" y="1622425"/>
            <a:ext cx="2985477" cy="2097697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class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Disponent() {</a:t>
            </a:r>
          </a:p>
          <a:p>
            <a:pPr marL="0" indent="0">
              <a:buNone/>
            </a:pP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Ziel ziel, Fracht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fracht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;</a:t>
            </a:r>
          </a:p>
          <a:p>
            <a:pPr marL="0" indent="0">
              <a:buNone/>
            </a:pP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void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auftragDurchfuehren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() {</a:t>
            </a:r>
          </a:p>
          <a:p>
            <a:pPr marL="0" indent="0">
              <a:buNone/>
            </a:pP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   Fahrer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fahrer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=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new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Fahrer();</a:t>
            </a:r>
            <a:b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  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fahrer.transportieren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((ziel,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fracht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);</a:t>
            </a:r>
          </a:p>
          <a:p>
            <a:pPr marL="0" indent="0">
              <a:buNone/>
            </a:pP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}</a:t>
            </a:r>
          </a:p>
          <a:p>
            <a:pPr marL="0" indent="0">
              <a:buNone/>
            </a:pPr>
            <a:endParaRPr lang="de-DE" sz="1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6BCD793-E751-4742-9B6D-C62351C90163}"/>
              </a:ext>
            </a:extLst>
          </p:cNvPr>
          <p:cNvSpPr txBox="1">
            <a:spLocks/>
          </p:cNvSpPr>
          <p:nvPr/>
        </p:nvSpPr>
        <p:spPr>
          <a:xfrm>
            <a:off x="4206628" y="1622424"/>
            <a:ext cx="3255109" cy="209769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class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Fahrer() {</a:t>
            </a:r>
          </a:p>
          <a:p>
            <a:pPr marL="0" indent="0">
              <a:buNone/>
            </a:pPr>
            <a:r>
              <a:rPr lang="de-DE" sz="1800" b="1" dirty="0">
                <a:solidFill>
                  <a:srgbClr val="FF0000"/>
                </a:solidFill>
                <a:highlight>
                  <a:srgbClr val="FFFF00"/>
                </a:highlight>
                <a:latin typeface="Cordia New" panose="020B0304020202020204" pitchFamily="34" charset="-34"/>
                <a:cs typeface="Cordia New" panose="020B0304020202020204" pitchFamily="34" charset="-34"/>
              </a:rPr>
              <a:t>Lkw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fahrzeug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=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new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1800" b="1" dirty="0">
                <a:solidFill>
                  <a:srgbClr val="FF0000"/>
                </a:solidFill>
                <a:highlight>
                  <a:srgbClr val="FFFF00"/>
                </a:highlight>
                <a:latin typeface="Cordia New" panose="020B0304020202020204" pitchFamily="34" charset="-34"/>
                <a:cs typeface="Cordia New" panose="020B0304020202020204" pitchFamily="34" charset="-34"/>
              </a:rPr>
              <a:t>Lkw</a:t>
            </a:r>
            <a:r>
              <a:rPr lang="de-DE" sz="1800" dirty="0">
                <a:highlight>
                  <a:srgbClr val="FFFF00"/>
                </a:highlight>
                <a:latin typeface="Cordia New" panose="020B0304020202020204" pitchFamily="34" charset="-34"/>
                <a:cs typeface="Cordia New" panose="020B0304020202020204" pitchFamily="34" charset="-34"/>
              </a:rPr>
              <a:t>();</a:t>
            </a:r>
          </a:p>
          <a:p>
            <a:pPr marL="0" indent="0">
              <a:buNone/>
            </a:pP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void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transportieren(Ziel ziel, Fracht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fracht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) {</a:t>
            </a:r>
          </a:p>
          <a:p>
            <a:pPr marL="0" indent="0">
              <a:buNone/>
            </a:pP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  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fahrzeug.beladen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fracht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);</a:t>
            </a:r>
            <a:b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  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fahrzeug.fahren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(ziel);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B8839FF-9321-1E49-A0C2-16A457D453E5}"/>
              </a:ext>
            </a:extLst>
          </p:cNvPr>
          <p:cNvSpPr txBox="1">
            <a:spLocks/>
          </p:cNvSpPr>
          <p:nvPr/>
        </p:nvSpPr>
        <p:spPr>
          <a:xfrm>
            <a:off x="7862275" y="1622424"/>
            <a:ext cx="3255109" cy="209769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class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Lkw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void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beladen(Fracht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fracht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) {</a:t>
            </a:r>
            <a:b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  …</a:t>
            </a:r>
            <a:b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void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fahren(Ziel ziel) {</a:t>
            </a:r>
            <a:b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  …</a:t>
            </a:r>
            <a:b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FC5ABB9B-F47C-AE47-AAF7-45D573C0EFF7}"/>
              </a:ext>
            </a:extLst>
          </p:cNvPr>
          <p:cNvSpPr txBox="1">
            <a:spLocks/>
          </p:cNvSpPr>
          <p:nvPr/>
        </p:nvSpPr>
        <p:spPr>
          <a:xfrm>
            <a:off x="7862275" y="4277821"/>
            <a:ext cx="3255109" cy="209769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 err="1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class</a:t>
            </a:r>
            <a:r>
              <a:rPr lang="de-DE" sz="1800" dirty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Pkw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 err="1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void</a:t>
            </a:r>
            <a:r>
              <a:rPr lang="de-DE" sz="1800" dirty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beladen(Fracht </a:t>
            </a:r>
            <a:r>
              <a:rPr lang="de-DE" sz="1800" dirty="0" err="1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fracht</a:t>
            </a:r>
            <a:r>
              <a:rPr lang="de-DE" sz="1800" dirty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 {</a:t>
            </a:r>
            <a:br>
              <a:rPr lang="de-DE" sz="1800" dirty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1800" dirty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…</a:t>
            </a:r>
            <a:br>
              <a:rPr lang="de-DE" sz="1800" dirty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1800" dirty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 err="1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void</a:t>
            </a:r>
            <a:r>
              <a:rPr lang="de-DE" sz="1800" dirty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fahren(Ziel ziel) {</a:t>
            </a:r>
            <a:br>
              <a:rPr lang="de-DE" sz="1800" dirty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1800" dirty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…</a:t>
            </a:r>
            <a:br>
              <a:rPr lang="de-DE" sz="1800" dirty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1800" dirty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1B5F50A-C577-D041-9209-43011BE390F6}"/>
              </a:ext>
            </a:extLst>
          </p:cNvPr>
          <p:cNvSpPr txBox="1">
            <a:spLocks/>
          </p:cNvSpPr>
          <p:nvPr/>
        </p:nvSpPr>
        <p:spPr>
          <a:xfrm>
            <a:off x="4206629" y="4277091"/>
            <a:ext cx="3255109" cy="209769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class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Fahrer() {</a:t>
            </a:r>
          </a:p>
          <a:p>
            <a:pPr marL="0" indent="0">
              <a:buNone/>
            </a:pPr>
            <a:r>
              <a:rPr lang="de-DE" sz="1800" b="1" dirty="0">
                <a:solidFill>
                  <a:srgbClr val="FF0000"/>
                </a:solidFill>
                <a:highlight>
                  <a:srgbClr val="FFFF00"/>
                </a:highlight>
                <a:latin typeface="Cordia New" panose="020B0304020202020204" pitchFamily="34" charset="-34"/>
                <a:cs typeface="Cordia New" panose="020B0304020202020204" pitchFamily="34" charset="-34"/>
              </a:rPr>
              <a:t>Pkw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fahrzeug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=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new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1800" b="1" dirty="0">
                <a:solidFill>
                  <a:srgbClr val="FF0000"/>
                </a:solidFill>
                <a:highlight>
                  <a:srgbClr val="FFFF00"/>
                </a:highlight>
                <a:latin typeface="Cordia New" panose="020B0304020202020204" pitchFamily="34" charset="-34"/>
                <a:cs typeface="Cordia New" panose="020B0304020202020204" pitchFamily="34" charset="-34"/>
              </a:rPr>
              <a:t>Pkw</a:t>
            </a:r>
            <a:r>
              <a:rPr lang="de-DE" sz="1800" dirty="0">
                <a:highlight>
                  <a:srgbClr val="FFFF00"/>
                </a:highlight>
                <a:latin typeface="Cordia New" panose="020B0304020202020204" pitchFamily="34" charset="-34"/>
                <a:cs typeface="Cordia New" panose="020B0304020202020204" pitchFamily="34" charset="-34"/>
              </a:rPr>
              <a:t>();</a:t>
            </a:r>
          </a:p>
          <a:p>
            <a:pPr marL="0" indent="0">
              <a:buNone/>
            </a:pP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void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transportieren(Ziel ziel, Fracht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fracht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) {</a:t>
            </a:r>
          </a:p>
          <a:p>
            <a:pPr marL="0" indent="0">
              <a:buNone/>
            </a:pP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  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fahrzeug.beladen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fracht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);</a:t>
            </a:r>
            <a:b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  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fahrzeug.fahren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(ziel);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BC874DD-39D0-084A-94EB-202A21F23665}"/>
              </a:ext>
            </a:extLst>
          </p:cNvPr>
          <p:cNvSpPr txBox="1"/>
          <p:nvPr/>
        </p:nvSpPr>
        <p:spPr>
          <a:xfrm>
            <a:off x="5689600" y="3576886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rgbClr val="FF0000"/>
                </a:solidFill>
              </a:rPr>
              <a:t>≠</a:t>
            </a:r>
            <a:endParaRPr lang="de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11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8D0D3-96B4-C841-920C-F892ACBC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IoC</a:t>
            </a:r>
            <a:r>
              <a:rPr lang="de-DE" dirty="0"/>
              <a:t> (Interfaces)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6BCD793-E751-4742-9B6D-C62351C90163}"/>
              </a:ext>
            </a:extLst>
          </p:cNvPr>
          <p:cNvSpPr txBox="1">
            <a:spLocks/>
          </p:cNvSpPr>
          <p:nvPr/>
        </p:nvSpPr>
        <p:spPr>
          <a:xfrm>
            <a:off x="971062" y="1892787"/>
            <a:ext cx="3255109" cy="21165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class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Fahrer() {</a:t>
            </a:r>
          </a:p>
          <a:p>
            <a:pPr marL="0" indent="0">
              <a:buNone/>
            </a:pPr>
            <a:r>
              <a:rPr lang="de-DE" sz="1800" dirty="0">
                <a:highlight>
                  <a:srgbClr val="00FF00"/>
                </a:highlight>
                <a:latin typeface="Cordia New" panose="020B0304020202020204" pitchFamily="34" charset="-34"/>
                <a:cs typeface="Cordia New" panose="020B0304020202020204" pitchFamily="34" charset="-34"/>
              </a:rPr>
              <a:t>Fahrzeug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fahrzeug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=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new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1800" dirty="0">
                <a:solidFill>
                  <a:srgbClr val="FF0000"/>
                </a:solidFill>
                <a:highlight>
                  <a:srgbClr val="FFFF00"/>
                </a:highlight>
                <a:latin typeface="Cordia New" panose="020B0304020202020204" pitchFamily="34" charset="-34"/>
                <a:cs typeface="Cordia New" panose="020B0304020202020204" pitchFamily="34" charset="-34"/>
              </a:rPr>
              <a:t>Lkw</a:t>
            </a:r>
            <a:r>
              <a:rPr lang="de-DE" sz="1800" dirty="0">
                <a:highlight>
                  <a:srgbClr val="FFFF00"/>
                </a:highlight>
                <a:latin typeface="Cordia New" panose="020B0304020202020204" pitchFamily="34" charset="-34"/>
                <a:cs typeface="Cordia New" panose="020B0304020202020204" pitchFamily="34" charset="-34"/>
              </a:rPr>
              <a:t>();</a:t>
            </a:r>
          </a:p>
          <a:p>
            <a:pPr marL="0" indent="0">
              <a:buNone/>
            </a:pP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void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transportien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(Ziel ziel, Fracht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fracht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) {</a:t>
            </a:r>
          </a:p>
          <a:p>
            <a:pPr marL="0" indent="0">
              <a:buNone/>
            </a:pP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  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fahrzeug.beladen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fracht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);</a:t>
            </a:r>
            <a:b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  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fahrzeug.fahren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(ziel);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B8839FF-9321-1E49-A0C2-16A457D453E5}"/>
              </a:ext>
            </a:extLst>
          </p:cNvPr>
          <p:cNvSpPr txBox="1">
            <a:spLocks/>
          </p:cNvSpPr>
          <p:nvPr/>
        </p:nvSpPr>
        <p:spPr>
          <a:xfrm>
            <a:off x="8098689" y="1867629"/>
            <a:ext cx="3255109" cy="21165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class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Lkw </a:t>
            </a:r>
            <a:r>
              <a:rPr lang="de-DE" sz="1800" dirty="0" err="1">
                <a:highlight>
                  <a:srgbClr val="00FF00"/>
                </a:highlight>
                <a:latin typeface="Cordia New" panose="020B0304020202020204" pitchFamily="34" charset="-34"/>
                <a:cs typeface="Cordia New" panose="020B0304020202020204" pitchFamily="34" charset="-34"/>
              </a:rPr>
              <a:t>implements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Fahrzeug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void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belade(Fracht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fracht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) {</a:t>
            </a:r>
            <a:b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  …</a:t>
            </a:r>
            <a:b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void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fahre(Ziel ziel) {</a:t>
            </a:r>
            <a:b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  …</a:t>
            </a:r>
            <a:b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FC5ABB9B-F47C-AE47-AAF7-45D573C0EFF7}"/>
              </a:ext>
            </a:extLst>
          </p:cNvPr>
          <p:cNvSpPr txBox="1">
            <a:spLocks/>
          </p:cNvSpPr>
          <p:nvPr/>
        </p:nvSpPr>
        <p:spPr>
          <a:xfrm>
            <a:off x="8098690" y="4270005"/>
            <a:ext cx="3255109" cy="209769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class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Pkw </a:t>
            </a:r>
            <a:r>
              <a:rPr lang="de-DE" sz="1800" dirty="0" err="1">
                <a:highlight>
                  <a:srgbClr val="00FF00"/>
                </a:highlight>
                <a:latin typeface="Cordia New" panose="020B0304020202020204" pitchFamily="34" charset="-34"/>
                <a:cs typeface="Cordia New" panose="020B0304020202020204" pitchFamily="34" charset="-34"/>
              </a:rPr>
              <a:t>implements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Fahrzeug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void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belade(Fracht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fracht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) {</a:t>
            </a:r>
            <a:b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  …</a:t>
            </a:r>
            <a:b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void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fahre(Ziel ziel) {</a:t>
            </a:r>
            <a:b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  …</a:t>
            </a:r>
            <a:b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1B5F50A-C577-D041-9209-43011BE390F6}"/>
              </a:ext>
            </a:extLst>
          </p:cNvPr>
          <p:cNvSpPr txBox="1">
            <a:spLocks/>
          </p:cNvSpPr>
          <p:nvPr/>
        </p:nvSpPr>
        <p:spPr>
          <a:xfrm>
            <a:off x="971062" y="4270005"/>
            <a:ext cx="3255109" cy="209769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class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Fahrer() {</a:t>
            </a:r>
          </a:p>
          <a:p>
            <a:pPr marL="0" indent="0">
              <a:buNone/>
            </a:pPr>
            <a:r>
              <a:rPr lang="de-DE" sz="1800" dirty="0">
                <a:highlight>
                  <a:srgbClr val="00FF00"/>
                </a:highlight>
                <a:latin typeface="Cordia New" panose="020B0304020202020204" pitchFamily="34" charset="-34"/>
                <a:cs typeface="Cordia New" panose="020B0304020202020204" pitchFamily="34" charset="-34"/>
              </a:rPr>
              <a:t>Fahrzeug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fahrzeug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=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new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1800" b="1" dirty="0">
                <a:solidFill>
                  <a:srgbClr val="FF0000"/>
                </a:solidFill>
                <a:highlight>
                  <a:srgbClr val="FFFF00"/>
                </a:highlight>
                <a:latin typeface="Cordia New" panose="020B0304020202020204" pitchFamily="34" charset="-34"/>
                <a:cs typeface="Cordia New" panose="020B0304020202020204" pitchFamily="34" charset="-34"/>
              </a:rPr>
              <a:t>Pkw</a:t>
            </a:r>
            <a:r>
              <a:rPr lang="de-DE" sz="1800" dirty="0">
                <a:highlight>
                  <a:srgbClr val="FFFF00"/>
                </a:highlight>
                <a:latin typeface="Cordia New" panose="020B0304020202020204" pitchFamily="34" charset="-34"/>
                <a:cs typeface="Cordia New" panose="020B0304020202020204" pitchFamily="34" charset="-34"/>
              </a:rPr>
              <a:t>();</a:t>
            </a:r>
          </a:p>
          <a:p>
            <a:pPr marL="0" indent="0">
              <a:buNone/>
            </a:pP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void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transfortie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(Ziel ziel, Fracht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fracht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) {</a:t>
            </a:r>
          </a:p>
          <a:p>
            <a:pPr marL="0" indent="0">
              <a:buNone/>
            </a:pP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  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fahrzeug.belade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fracht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);</a:t>
            </a:r>
            <a:b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  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fahrzeug.fahre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(ziel);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B0F546B-11DA-AE43-9186-3B30FD4155D8}"/>
              </a:ext>
            </a:extLst>
          </p:cNvPr>
          <p:cNvSpPr txBox="1">
            <a:spLocks/>
          </p:cNvSpPr>
          <p:nvPr/>
        </p:nvSpPr>
        <p:spPr>
          <a:xfrm>
            <a:off x="4534876" y="1873981"/>
            <a:ext cx="3255109" cy="21165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interface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Fahrzeug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void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beladen(Fracht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fracht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);</a:t>
            </a:r>
            <a:b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void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fahren(Ziel ziel);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857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8D0D3-96B4-C841-920C-F892ACBC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IoC</a:t>
            </a:r>
            <a:r>
              <a:rPr lang="de-DE" dirty="0"/>
              <a:t> (Lösung)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7D3969-FBA5-FD4D-A7F4-AA7207358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614" y="1622425"/>
            <a:ext cx="2985477" cy="2097697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class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Disponent() {</a:t>
            </a:r>
          </a:p>
          <a:p>
            <a:pPr marL="0" indent="0">
              <a:buNone/>
            </a:pP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Ziel ziel, Fracht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fracht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;</a:t>
            </a:r>
          </a:p>
          <a:p>
            <a:pPr marL="0" indent="0">
              <a:buNone/>
            </a:pP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void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auftragDurchfuehren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() {</a:t>
            </a:r>
          </a:p>
          <a:p>
            <a:pPr marL="0" indent="0">
              <a:buNone/>
            </a:pP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   Fahrer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fahrer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=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new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Fahrer();</a:t>
            </a:r>
            <a:b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  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fahrer.transportieren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(ziel,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fracht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);</a:t>
            </a:r>
          </a:p>
          <a:p>
            <a:pPr marL="0" indent="0">
              <a:buNone/>
            </a:pP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}</a:t>
            </a:r>
          </a:p>
          <a:p>
            <a:pPr marL="0" indent="0">
              <a:buNone/>
            </a:pPr>
            <a:endParaRPr lang="de-DE" sz="1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6BCD793-E751-4742-9B6D-C62351C90163}"/>
              </a:ext>
            </a:extLst>
          </p:cNvPr>
          <p:cNvSpPr txBox="1">
            <a:spLocks/>
          </p:cNvSpPr>
          <p:nvPr/>
        </p:nvSpPr>
        <p:spPr>
          <a:xfrm>
            <a:off x="4206628" y="1622424"/>
            <a:ext cx="3255109" cy="209769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9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class</a:t>
            </a:r>
            <a:r>
              <a:rPr lang="de-DE" sz="1900" dirty="0">
                <a:latin typeface="Cordia New" panose="020B0304020202020204" pitchFamily="34" charset="-34"/>
                <a:cs typeface="Cordia New" panose="020B0304020202020204" pitchFamily="34" charset="-34"/>
              </a:rPr>
              <a:t> Fahrer() {</a:t>
            </a:r>
          </a:p>
          <a:p>
            <a:pPr marL="0" indent="0">
              <a:buNone/>
            </a:pPr>
            <a:r>
              <a:rPr lang="de-DE" sz="1900" dirty="0">
                <a:highlight>
                  <a:srgbClr val="FFFF00"/>
                </a:highlight>
                <a:latin typeface="Cordia New" panose="020B0304020202020204" pitchFamily="34" charset="-34"/>
                <a:cs typeface="Cordia New" panose="020B0304020202020204" pitchFamily="34" charset="-34"/>
              </a:rPr>
              <a:t>@</a:t>
            </a:r>
            <a:r>
              <a:rPr lang="de-DE" sz="1900" dirty="0" err="1">
                <a:highlight>
                  <a:srgbClr val="FFFF00"/>
                </a:highlight>
                <a:latin typeface="Cordia New" panose="020B0304020202020204" pitchFamily="34" charset="-34"/>
                <a:cs typeface="Cordia New" panose="020B0304020202020204" pitchFamily="34" charset="-34"/>
              </a:rPr>
              <a:t>Autowired</a:t>
            </a:r>
            <a:br>
              <a:rPr lang="de-DE" sz="1900" dirty="0">
                <a:highlight>
                  <a:srgbClr val="FFFF00"/>
                </a:highlight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1900" dirty="0">
                <a:highlight>
                  <a:srgbClr val="FFFF00"/>
                </a:highlight>
                <a:latin typeface="Cordia New" panose="020B0304020202020204" pitchFamily="34" charset="-34"/>
                <a:cs typeface="Cordia New" panose="020B0304020202020204" pitchFamily="34" charset="-34"/>
              </a:rPr>
              <a:t>Fahrzeug </a:t>
            </a:r>
            <a:r>
              <a:rPr lang="de-DE" sz="1900" dirty="0" err="1">
                <a:highlight>
                  <a:srgbClr val="FFFF00"/>
                </a:highlight>
                <a:latin typeface="Cordia New" panose="020B0304020202020204" pitchFamily="34" charset="-34"/>
                <a:cs typeface="Cordia New" panose="020B0304020202020204" pitchFamily="34" charset="-34"/>
              </a:rPr>
              <a:t>fahrzeug</a:t>
            </a:r>
            <a:r>
              <a:rPr lang="de-DE" sz="1900" dirty="0">
                <a:highlight>
                  <a:srgbClr val="FFFF00"/>
                </a:highlight>
                <a:latin typeface="Cordia New" panose="020B0304020202020204" pitchFamily="34" charset="-34"/>
                <a:cs typeface="Cordia New" panose="020B0304020202020204" pitchFamily="34" charset="-34"/>
              </a:rPr>
              <a:t>;</a:t>
            </a:r>
          </a:p>
          <a:p>
            <a:pPr marL="0" indent="0">
              <a:buNone/>
            </a:pPr>
            <a:r>
              <a:rPr lang="de-DE" sz="19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void</a:t>
            </a:r>
            <a:r>
              <a:rPr lang="de-DE" sz="1900" dirty="0">
                <a:latin typeface="Cordia New" panose="020B0304020202020204" pitchFamily="34" charset="-34"/>
                <a:cs typeface="Cordia New" panose="020B0304020202020204" pitchFamily="34" charset="-34"/>
              </a:rPr>
              <a:t> transportieren(Ziel ziel, Fracht </a:t>
            </a:r>
            <a:r>
              <a:rPr lang="de-DE" sz="19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fracht</a:t>
            </a:r>
            <a:r>
              <a:rPr lang="de-DE" sz="1900" dirty="0">
                <a:latin typeface="Cordia New" panose="020B0304020202020204" pitchFamily="34" charset="-34"/>
                <a:cs typeface="Cordia New" panose="020B0304020202020204" pitchFamily="34" charset="-34"/>
              </a:rPr>
              <a:t>) {</a:t>
            </a:r>
          </a:p>
          <a:p>
            <a:pPr marL="0" indent="0">
              <a:buNone/>
            </a:pPr>
            <a:r>
              <a:rPr lang="de-DE" sz="1900" dirty="0">
                <a:latin typeface="Cordia New" panose="020B0304020202020204" pitchFamily="34" charset="-34"/>
                <a:cs typeface="Cordia New" panose="020B0304020202020204" pitchFamily="34" charset="-34"/>
              </a:rPr>
              <a:t>    </a:t>
            </a:r>
            <a:r>
              <a:rPr lang="de-DE" sz="19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fahrzeug.beladen</a:t>
            </a:r>
            <a:r>
              <a:rPr lang="de-DE" sz="19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de-DE" sz="19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fracht</a:t>
            </a:r>
            <a:r>
              <a:rPr lang="de-DE" sz="1900" dirty="0">
                <a:latin typeface="Cordia New" panose="020B0304020202020204" pitchFamily="34" charset="-34"/>
                <a:cs typeface="Cordia New" panose="020B0304020202020204" pitchFamily="34" charset="-34"/>
              </a:rPr>
              <a:t>);</a:t>
            </a:r>
            <a:br>
              <a:rPr lang="de-DE" sz="19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1900" dirty="0">
                <a:latin typeface="Cordia New" panose="020B0304020202020204" pitchFamily="34" charset="-34"/>
                <a:cs typeface="Cordia New" panose="020B0304020202020204" pitchFamily="34" charset="-34"/>
              </a:rPr>
              <a:t>    </a:t>
            </a:r>
            <a:r>
              <a:rPr lang="de-DE" sz="19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fahrzeug.fahren</a:t>
            </a:r>
            <a:r>
              <a:rPr lang="de-DE" sz="1900" dirty="0">
                <a:latin typeface="Cordia New" panose="020B0304020202020204" pitchFamily="34" charset="-34"/>
                <a:cs typeface="Cordia New" panose="020B0304020202020204" pitchFamily="34" charset="-34"/>
              </a:rPr>
              <a:t>(ziel);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900" dirty="0">
                <a:latin typeface="Cordia New" panose="020B0304020202020204" pitchFamily="34" charset="-34"/>
                <a:cs typeface="Cordia New" panose="020B0304020202020204" pitchFamily="34" charset="-34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C43DEC48-368D-DA41-963C-1D215D350763}"/>
              </a:ext>
            </a:extLst>
          </p:cNvPr>
          <p:cNvSpPr txBox="1">
            <a:spLocks/>
          </p:cNvSpPr>
          <p:nvPr/>
        </p:nvSpPr>
        <p:spPr>
          <a:xfrm>
            <a:off x="6604000" y="4716214"/>
            <a:ext cx="2241060" cy="156136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100" dirty="0">
                <a:highlight>
                  <a:srgbClr val="FFFF00"/>
                </a:highlight>
                <a:latin typeface="Cordia New" panose="020B0304020202020204" pitchFamily="34" charset="-34"/>
                <a:cs typeface="Cordia New" panose="020B0304020202020204" pitchFamily="34" charset="-34"/>
              </a:rPr>
              <a:t>@Service</a:t>
            </a:r>
            <a:br>
              <a:rPr lang="de-DE" sz="11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11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class</a:t>
            </a:r>
            <a:r>
              <a:rPr lang="de-DE" sz="1100" dirty="0">
                <a:latin typeface="Cordia New" panose="020B0304020202020204" pitchFamily="34" charset="-34"/>
                <a:cs typeface="Cordia New" panose="020B0304020202020204" pitchFamily="34" charset="-34"/>
              </a:rPr>
              <a:t> Lkw </a:t>
            </a:r>
            <a:r>
              <a:rPr lang="de-DE" sz="11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implements</a:t>
            </a:r>
            <a:r>
              <a:rPr lang="de-DE" sz="1100" dirty="0">
                <a:latin typeface="Cordia New" panose="020B0304020202020204" pitchFamily="34" charset="-34"/>
                <a:cs typeface="Cordia New" panose="020B0304020202020204" pitchFamily="34" charset="-34"/>
              </a:rPr>
              <a:t> Fahrzeug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1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void</a:t>
            </a:r>
            <a:r>
              <a:rPr lang="de-DE" sz="1100" dirty="0">
                <a:latin typeface="Cordia New" panose="020B0304020202020204" pitchFamily="34" charset="-34"/>
                <a:cs typeface="Cordia New" panose="020B0304020202020204" pitchFamily="34" charset="-34"/>
              </a:rPr>
              <a:t> belade(Fracht </a:t>
            </a:r>
            <a:r>
              <a:rPr lang="de-DE" sz="11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fracht</a:t>
            </a:r>
            <a:r>
              <a:rPr lang="de-DE" sz="1100" dirty="0">
                <a:latin typeface="Cordia New" panose="020B0304020202020204" pitchFamily="34" charset="-34"/>
                <a:cs typeface="Cordia New" panose="020B0304020202020204" pitchFamily="34" charset="-34"/>
              </a:rPr>
              <a:t>) {</a:t>
            </a:r>
            <a:br>
              <a:rPr lang="de-DE" sz="11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1100" dirty="0">
                <a:latin typeface="Cordia New" panose="020B0304020202020204" pitchFamily="34" charset="-34"/>
                <a:cs typeface="Cordia New" panose="020B0304020202020204" pitchFamily="34" charset="-34"/>
              </a:rPr>
              <a:t>   …</a:t>
            </a:r>
            <a:br>
              <a:rPr lang="de-DE" sz="11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1100" dirty="0">
                <a:latin typeface="Cordia New" panose="020B0304020202020204" pitchFamily="34" charset="-34"/>
                <a:cs typeface="Cordia New" panose="020B0304020202020204" pitchFamily="34" charset="-34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1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void</a:t>
            </a:r>
            <a:r>
              <a:rPr lang="de-DE" sz="1100" dirty="0">
                <a:latin typeface="Cordia New" panose="020B0304020202020204" pitchFamily="34" charset="-34"/>
                <a:cs typeface="Cordia New" panose="020B0304020202020204" pitchFamily="34" charset="-34"/>
              </a:rPr>
              <a:t> fahre(Ziel ziel) {</a:t>
            </a:r>
            <a:br>
              <a:rPr lang="de-DE" sz="11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1100" dirty="0">
                <a:latin typeface="Cordia New" panose="020B0304020202020204" pitchFamily="34" charset="-34"/>
                <a:cs typeface="Cordia New" panose="020B0304020202020204" pitchFamily="34" charset="-34"/>
              </a:rPr>
              <a:t>   …</a:t>
            </a:r>
            <a:br>
              <a:rPr lang="de-DE" sz="11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1100" dirty="0">
                <a:latin typeface="Cordia New" panose="020B0304020202020204" pitchFamily="34" charset="-34"/>
                <a:cs typeface="Cordia New" panose="020B0304020202020204" pitchFamily="34" charset="-34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1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B8392561-56A9-3441-BAEA-98A17FF976F9}"/>
              </a:ext>
            </a:extLst>
          </p:cNvPr>
          <p:cNvSpPr txBox="1">
            <a:spLocks/>
          </p:cNvSpPr>
          <p:nvPr/>
        </p:nvSpPr>
        <p:spPr>
          <a:xfrm>
            <a:off x="9112739" y="4716214"/>
            <a:ext cx="2241060" cy="156136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100" dirty="0">
                <a:highlight>
                  <a:srgbClr val="FFFF00"/>
                </a:highlight>
                <a:latin typeface="Cordia New" panose="020B0304020202020204" pitchFamily="34" charset="-34"/>
                <a:cs typeface="Cordia New" panose="020B0304020202020204" pitchFamily="34" charset="-34"/>
              </a:rPr>
              <a:t>@Service</a:t>
            </a:r>
            <a:br>
              <a:rPr lang="de-DE" sz="11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11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class</a:t>
            </a:r>
            <a:r>
              <a:rPr lang="de-DE" sz="1100" dirty="0">
                <a:latin typeface="Cordia New" panose="020B0304020202020204" pitchFamily="34" charset="-34"/>
                <a:cs typeface="Cordia New" panose="020B0304020202020204" pitchFamily="34" charset="-34"/>
              </a:rPr>
              <a:t> Pkw </a:t>
            </a:r>
            <a:r>
              <a:rPr lang="de-DE" sz="11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implements</a:t>
            </a:r>
            <a:r>
              <a:rPr lang="de-DE" sz="1100" dirty="0">
                <a:latin typeface="Cordia New" panose="020B0304020202020204" pitchFamily="34" charset="-34"/>
                <a:cs typeface="Cordia New" panose="020B0304020202020204" pitchFamily="34" charset="-34"/>
              </a:rPr>
              <a:t> Fahrzeug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1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void</a:t>
            </a:r>
            <a:r>
              <a:rPr lang="de-DE" sz="1100" dirty="0">
                <a:latin typeface="Cordia New" panose="020B0304020202020204" pitchFamily="34" charset="-34"/>
                <a:cs typeface="Cordia New" panose="020B0304020202020204" pitchFamily="34" charset="-34"/>
              </a:rPr>
              <a:t> belade(Fracht </a:t>
            </a:r>
            <a:r>
              <a:rPr lang="de-DE" sz="11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fracht</a:t>
            </a:r>
            <a:r>
              <a:rPr lang="de-DE" sz="1100" dirty="0">
                <a:latin typeface="Cordia New" panose="020B0304020202020204" pitchFamily="34" charset="-34"/>
                <a:cs typeface="Cordia New" panose="020B0304020202020204" pitchFamily="34" charset="-34"/>
              </a:rPr>
              <a:t>) {</a:t>
            </a:r>
            <a:br>
              <a:rPr lang="de-DE" sz="11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1100" dirty="0">
                <a:latin typeface="Cordia New" panose="020B0304020202020204" pitchFamily="34" charset="-34"/>
                <a:cs typeface="Cordia New" panose="020B0304020202020204" pitchFamily="34" charset="-34"/>
              </a:rPr>
              <a:t>   …</a:t>
            </a:r>
            <a:br>
              <a:rPr lang="de-DE" sz="11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1100" dirty="0">
                <a:latin typeface="Cordia New" panose="020B0304020202020204" pitchFamily="34" charset="-34"/>
                <a:cs typeface="Cordia New" panose="020B0304020202020204" pitchFamily="34" charset="-34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1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void</a:t>
            </a:r>
            <a:r>
              <a:rPr lang="de-DE" sz="1100" dirty="0">
                <a:latin typeface="Cordia New" panose="020B0304020202020204" pitchFamily="34" charset="-34"/>
                <a:cs typeface="Cordia New" panose="020B0304020202020204" pitchFamily="34" charset="-34"/>
              </a:rPr>
              <a:t> fahre(Ziel ziel) {</a:t>
            </a:r>
            <a:br>
              <a:rPr lang="de-DE" sz="11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1100" dirty="0">
                <a:latin typeface="Cordia New" panose="020B0304020202020204" pitchFamily="34" charset="-34"/>
                <a:cs typeface="Cordia New" panose="020B0304020202020204" pitchFamily="34" charset="-34"/>
              </a:rPr>
              <a:t>   …</a:t>
            </a:r>
            <a:br>
              <a:rPr lang="de-DE" sz="11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1100" dirty="0">
                <a:latin typeface="Cordia New" panose="020B0304020202020204" pitchFamily="34" charset="-34"/>
                <a:cs typeface="Cordia New" panose="020B0304020202020204" pitchFamily="34" charset="-34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1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41F41E2B-C944-8A42-B2F1-02DEB0321754}"/>
              </a:ext>
            </a:extLst>
          </p:cNvPr>
          <p:cNvSpPr txBox="1">
            <a:spLocks/>
          </p:cNvSpPr>
          <p:nvPr/>
        </p:nvSpPr>
        <p:spPr>
          <a:xfrm>
            <a:off x="7862274" y="1622424"/>
            <a:ext cx="3255109" cy="209769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interface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Fahrzeug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void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beladen(Fracht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fracht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);</a:t>
            </a:r>
            <a:b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void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fahren(Ziel ziel);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}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A5B20D72-9FDF-BE46-9C41-E37A08EEC062}"/>
              </a:ext>
            </a:extLst>
          </p:cNvPr>
          <p:cNvSpPr txBox="1">
            <a:spLocks/>
          </p:cNvSpPr>
          <p:nvPr/>
        </p:nvSpPr>
        <p:spPr>
          <a:xfrm>
            <a:off x="4206627" y="1622424"/>
            <a:ext cx="3255109" cy="209769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class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Fahrer() {</a:t>
            </a:r>
          </a:p>
          <a:p>
            <a:pPr marL="0" indent="0">
              <a:buNone/>
            </a:pPr>
            <a:r>
              <a:rPr lang="de-DE" sz="1800" dirty="0">
                <a:highlight>
                  <a:srgbClr val="00FF00"/>
                </a:highlight>
                <a:latin typeface="Cordia New" panose="020B0304020202020204" pitchFamily="34" charset="-34"/>
                <a:cs typeface="Cordia New" panose="020B0304020202020204" pitchFamily="34" charset="-34"/>
              </a:rPr>
              <a:t>Fahrzeug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fahrzeug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=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new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1800" dirty="0">
                <a:solidFill>
                  <a:srgbClr val="FF0000"/>
                </a:solidFill>
                <a:highlight>
                  <a:srgbClr val="FFFF00"/>
                </a:highlight>
                <a:latin typeface="Cordia New" panose="020B0304020202020204" pitchFamily="34" charset="-34"/>
                <a:cs typeface="Cordia New" panose="020B0304020202020204" pitchFamily="34" charset="-34"/>
              </a:rPr>
              <a:t>Lkw</a:t>
            </a:r>
            <a:r>
              <a:rPr lang="de-DE" sz="1800" dirty="0">
                <a:highlight>
                  <a:srgbClr val="FFFF00"/>
                </a:highlight>
                <a:latin typeface="Cordia New" panose="020B0304020202020204" pitchFamily="34" charset="-34"/>
                <a:cs typeface="Cordia New" panose="020B0304020202020204" pitchFamily="34" charset="-34"/>
              </a:rPr>
              <a:t>();</a:t>
            </a:r>
          </a:p>
          <a:p>
            <a:pPr marL="0" indent="0">
              <a:buNone/>
            </a:pP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void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transportien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(Ziel ziel, Fracht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fracht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) {</a:t>
            </a:r>
          </a:p>
          <a:p>
            <a:pPr marL="0" indent="0">
              <a:buNone/>
            </a:pP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  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fahrzeug.beladen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fracht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);</a:t>
            </a:r>
            <a:b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   </a:t>
            </a:r>
            <a:r>
              <a:rPr lang="de-DE" sz="1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fahrzeug.fahren</a:t>
            </a: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(ziel);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F018909-27A3-5247-BBD6-344E8A6DBCED}"/>
              </a:ext>
            </a:extLst>
          </p:cNvPr>
          <p:cNvCxnSpPr/>
          <p:nvPr/>
        </p:nvCxnSpPr>
        <p:spPr>
          <a:xfrm flipV="1">
            <a:off x="7992533" y="3843867"/>
            <a:ext cx="719667" cy="65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7E3DAB7-53AF-054D-92AD-FBBD2A59EA30}"/>
              </a:ext>
            </a:extLst>
          </p:cNvPr>
          <p:cNvCxnSpPr/>
          <p:nvPr/>
        </p:nvCxnSpPr>
        <p:spPr>
          <a:xfrm flipH="1" flipV="1">
            <a:off x="9601200" y="3869267"/>
            <a:ext cx="778933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F2A5FE3-1FE7-804B-BCDB-A9C91AA5934A}"/>
              </a:ext>
            </a:extLst>
          </p:cNvPr>
          <p:cNvSpPr txBox="1"/>
          <p:nvPr/>
        </p:nvSpPr>
        <p:spPr>
          <a:xfrm>
            <a:off x="1879600" y="4377254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Optional:</a:t>
            </a:r>
          </a:p>
          <a:p>
            <a:pPr marL="285750" indent="-285750">
              <a:buFontTx/>
              <a:buChar char="-"/>
            </a:pPr>
            <a:r>
              <a:rPr lang="de-DE" i="1" dirty="0"/>
              <a:t>XML </a:t>
            </a:r>
            <a:r>
              <a:rPr lang="de-DE" i="1" dirty="0" err="1"/>
              <a:t>Config</a:t>
            </a:r>
            <a:endParaRPr lang="de-DE" i="1" dirty="0"/>
          </a:p>
          <a:p>
            <a:pPr marL="285750" indent="-285750">
              <a:buFontTx/>
              <a:buChar char="-"/>
            </a:pPr>
            <a:r>
              <a:rPr lang="de-DE" i="1" dirty="0"/>
              <a:t>Java </a:t>
            </a:r>
            <a:r>
              <a:rPr lang="de-DE" i="1" dirty="0" err="1"/>
              <a:t>Config</a:t>
            </a:r>
            <a:endParaRPr lang="de-DE" i="1" dirty="0"/>
          </a:p>
          <a:p>
            <a:pPr marL="285750" indent="-285750">
              <a:buFontTx/>
              <a:buChar char="-"/>
            </a:pPr>
            <a:r>
              <a:rPr lang="de-DE" i="1" dirty="0"/>
              <a:t>explizite Setter (</a:t>
            </a:r>
            <a:r>
              <a:rPr lang="de-DE" i="1" dirty="0" err="1"/>
              <a:t>setFahrzeug</a:t>
            </a:r>
            <a:r>
              <a:rPr lang="de-DE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068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1059</Words>
  <Application>Microsoft Macintosh PowerPoint</Application>
  <PresentationFormat>Breitbild</PresentationFormat>
  <Paragraphs>168</Paragraphs>
  <Slides>15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Cordia New</vt:lpstr>
      <vt:lpstr>Office</vt:lpstr>
      <vt:lpstr>Webservices mit Spring Boot</vt:lpstr>
      <vt:lpstr>Webservices mit Spring Boot</vt:lpstr>
      <vt:lpstr>Spring</vt:lpstr>
      <vt:lpstr>Beispiel für IoC / Dependency Injection</vt:lpstr>
      <vt:lpstr>IoC (Ausgangssituation)</vt:lpstr>
      <vt:lpstr>Beispiel für IoC / Dependency Injection</vt:lpstr>
      <vt:lpstr>IoC (Ausgangssituation)</vt:lpstr>
      <vt:lpstr>IoC (Interfaces)</vt:lpstr>
      <vt:lpstr>IoC (Lösung)</vt:lpstr>
      <vt:lpstr>Spring Boot</vt:lpstr>
      <vt:lpstr>Aufbau</vt:lpstr>
      <vt:lpstr>Bootstrap your application Spring Initializr</vt:lpstr>
      <vt:lpstr>Projektstruktur (Spring Boot Initial)</vt:lpstr>
      <vt:lpstr>Ablauf</vt:lpstr>
      <vt:lpstr>Projektstruktur (final)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Webservices mit Spring Boot</dc:title>
  <dc:creator>Torsten Buse</dc:creator>
  <cp:lastModifiedBy>Torsten Buse</cp:lastModifiedBy>
  <cp:revision>41</cp:revision>
  <dcterms:created xsi:type="dcterms:W3CDTF">2020-11-17T14:08:56Z</dcterms:created>
  <dcterms:modified xsi:type="dcterms:W3CDTF">2020-11-19T14:20:53Z</dcterms:modified>
</cp:coreProperties>
</file>