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67" r:id="rId3"/>
    <p:sldId id="268" r:id="rId4"/>
    <p:sldId id="269" r:id="rId5"/>
    <p:sldId id="271" r:id="rId6"/>
    <p:sldId id="273" r:id="rId7"/>
    <p:sldId id="274" r:id="rId8"/>
    <p:sldId id="275" r:id="rId9"/>
    <p:sldId id="276" r:id="rId10"/>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824" autoAdjust="0"/>
  </p:normalViewPr>
  <p:slideViewPr>
    <p:cSldViewPr showGuides="1">
      <p:cViewPr varScale="1">
        <p:scale>
          <a:sx n="76" d="100"/>
          <a:sy n="76" d="100"/>
        </p:scale>
        <p:origin x="678" y="9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2021年9月27日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2021年9月27日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a:t>
            </a:fld>
            <a:endParaRPr lang="zh-CN" altLang="en-US" dirty="0"/>
          </a:p>
        </p:txBody>
      </p:sp>
    </p:spTree>
    <p:extLst>
      <p:ext uri="{BB962C8B-B14F-4D97-AF65-F5344CB8AC3E}">
        <p14:creationId xmlns:p14="http://schemas.microsoft.com/office/powerpoint/2010/main" val="189830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a:t>
            </a:fld>
            <a:endParaRPr lang="zh-CN" altLang="en-US" dirty="0"/>
          </a:p>
        </p:txBody>
      </p:sp>
    </p:spTree>
    <p:extLst>
      <p:ext uri="{BB962C8B-B14F-4D97-AF65-F5344CB8AC3E}">
        <p14:creationId xmlns:p14="http://schemas.microsoft.com/office/powerpoint/2010/main" val="204905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4</a:t>
            </a:fld>
            <a:endParaRPr lang="zh-CN" altLang="en-US" dirty="0"/>
          </a:p>
        </p:txBody>
      </p:sp>
    </p:spTree>
    <p:extLst>
      <p:ext uri="{BB962C8B-B14F-4D97-AF65-F5344CB8AC3E}">
        <p14:creationId xmlns:p14="http://schemas.microsoft.com/office/powerpoint/2010/main" val="410701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5</a:t>
            </a:fld>
            <a:endParaRPr lang="zh-CN" altLang="en-US" dirty="0"/>
          </a:p>
        </p:txBody>
      </p:sp>
    </p:spTree>
    <p:extLst>
      <p:ext uri="{BB962C8B-B14F-4D97-AF65-F5344CB8AC3E}">
        <p14:creationId xmlns:p14="http://schemas.microsoft.com/office/powerpoint/2010/main" val="26443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2021年9月27日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2021年9月27日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2021年9月27日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2021年9月27日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2021年9月27日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2021年9月27日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2021年9月27日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2021年9月27日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2021年9月27日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2021年9月27日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2021年9月27日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2021年9月27日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zh-CN" altLang="en-US" b="1" dirty="0"/>
              <a:t>回文字符串</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r>
              <a:rPr lang="en-US" altLang="zh-CN" b="1" dirty="0" err="1"/>
              <a:t>Palindromic_String</a:t>
            </a:r>
            <a:endParaRPr lang="en-US" altLang="zh-CN" b="1"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a:t>基本概念</a:t>
            </a:r>
          </a:p>
        </p:txBody>
      </p:sp>
      <p:sp>
        <p:nvSpPr>
          <p:cNvPr id="14" name="内容占位符 13"/>
          <p:cNvSpPr>
            <a:spLocks noGrp="1"/>
          </p:cNvSpPr>
          <p:nvPr>
            <p:ph idx="1"/>
          </p:nvPr>
        </p:nvSpPr>
        <p:spPr/>
        <p:txBody>
          <a:bodyPr rtlCol="0"/>
          <a:lstStyle/>
          <a:p>
            <a:pPr marL="365760" lvl="1" indent="0">
              <a:buNone/>
            </a:pPr>
            <a:r>
              <a:rPr lang="zh-CN" altLang="en-US" dirty="0">
                <a:latin typeface="Arial" panose="020B0604020202020204" pitchFamily="34" charset="0"/>
                <a:ea typeface="微软雅黑" panose="020B0503020204020204" pitchFamily="34" charset="-122"/>
                <a:sym typeface="Arial" panose="020B0604020202020204" pitchFamily="34" charset="0"/>
              </a:rPr>
              <a:t>所谓</a:t>
            </a:r>
            <a:r>
              <a:rPr lang="zh-CN" altLang="en-US" dirty="0"/>
              <a:t>回文字符串就是指正读反读均相同的字符序列，</a:t>
            </a:r>
            <a:endParaRPr lang="en-US" altLang="zh-CN" dirty="0"/>
          </a:p>
          <a:p>
            <a:pPr marL="365760" lvl="1" indent="0">
              <a:buNone/>
            </a:pPr>
            <a:r>
              <a:rPr lang="zh-CN" altLang="en-US" dirty="0"/>
              <a:t>如“</a:t>
            </a:r>
            <a:r>
              <a:rPr lang="en-US" altLang="zh-CN" dirty="0" err="1"/>
              <a:t>ada</a:t>
            </a:r>
            <a:r>
              <a:rPr lang="zh-CN" altLang="en-US" dirty="0"/>
              <a:t>”、“</a:t>
            </a:r>
            <a:r>
              <a:rPr lang="en-US" altLang="zh-CN" dirty="0"/>
              <a:t>121</a:t>
            </a:r>
            <a:r>
              <a:rPr lang="zh-CN" altLang="en-US" dirty="0"/>
              <a:t>”均是回文，但“</a:t>
            </a:r>
            <a:r>
              <a:rPr lang="en-US" altLang="zh-CN" dirty="0"/>
              <a:t>adad</a:t>
            </a:r>
            <a:r>
              <a:rPr lang="zh-CN" altLang="en-US" dirty="0"/>
              <a:t>”不是回文。</a:t>
            </a: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ACD73211-CA8C-4902-8F86-D0F164A2ACD4}"/>
              </a:ext>
            </a:extLst>
          </p:cNvPr>
          <p:cNvPicPr>
            <a:picLocks noChangeAspect="1"/>
          </p:cNvPicPr>
          <p:nvPr/>
        </p:nvPicPr>
        <p:blipFill>
          <a:blip r:embed="rId3"/>
          <a:stretch>
            <a:fillRect/>
          </a:stretch>
        </p:blipFill>
        <p:spPr>
          <a:xfrm>
            <a:off x="1413892" y="2540445"/>
            <a:ext cx="5505450" cy="3762375"/>
          </a:xfrm>
          <a:prstGeom prst="rect">
            <a:avLst/>
          </a:prstGeom>
        </p:spPr>
      </p:pic>
      <p:pic>
        <p:nvPicPr>
          <p:cNvPr id="5" name="图片 4">
            <a:extLst>
              <a:ext uri="{FF2B5EF4-FFF2-40B4-BE49-F238E27FC236}">
                <a16:creationId xmlns:a16="http://schemas.microsoft.com/office/drawing/2014/main" id="{72E2FCC7-D6C6-4FEE-8FDC-BB395FCC1D6C}"/>
              </a:ext>
            </a:extLst>
          </p:cNvPr>
          <p:cNvPicPr>
            <a:picLocks noChangeAspect="1"/>
          </p:cNvPicPr>
          <p:nvPr/>
        </p:nvPicPr>
        <p:blipFill>
          <a:blip r:embed="rId4"/>
          <a:stretch>
            <a:fillRect/>
          </a:stretch>
        </p:blipFill>
        <p:spPr>
          <a:xfrm>
            <a:off x="6310436" y="2435671"/>
            <a:ext cx="5581650" cy="3971925"/>
          </a:xfrm>
          <a:prstGeom prst="rect">
            <a:avLst/>
          </a:prstGeom>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栈</a:t>
            </a:r>
          </a:p>
        </p:txBody>
      </p:sp>
      <p:sp>
        <p:nvSpPr>
          <p:cNvPr id="4" name="内容占位符 3">
            <a:extLst>
              <a:ext uri="{FF2B5EF4-FFF2-40B4-BE49-F238E27FC236}">
                <a16:creationId xmlns:a16="http://schemas.microsoft.com/office/drawing/2014/main" id="{772FB586-5FC4-45F3-A7D6-29F6BF25B496}"/>
              </a:ext>
            </a:extLst>
          </p:cNvPr>
          <p:cNvSpPr>
            <a:spLocks noGrp="1"/>
          </p:cNvSpPr>
          <p:nvPr>
            <p:ph idx="1"/>
          </p:nvPr>
        </p:nvSpPr>
        <p:spPr/>
        <p:txBody>
          <a:bodyPr/>
          <a:lstStyle/>
          <a:p>
            <a:pPr marL="0" indent="0">
              <a:lnSpc>
                <a:spcPct val="150000"/>
              </a:lnSpc>
              <a:buNone/>
            </a:pPr>
            <a:r>
              <a:rPr lang="en-US" altLang="zh-CN" dirty="0"/>
              <a:t>	</a:t>
            </a:r>
            <a:r>
              <a:rPr lang="zh-CN" altLang="en-US" dirty="0"/>
              <a:t>栈</a:t>
            </a:r>
            <a:r>
              <a:rPr lang="en-US" altLang="zh-CN" dirty="0"/>
              <a:t>(stack)</a:t>
            </a:r>
            <a:r>
              <a:rPr lang="zh-CN" altLang="en-US" dirty="0"/>
              <a:t>是限定仅在表尾进行插入或者删除的线性表。比如说有一个小桶，桶的直径恰好只能放一个小球，我们依次放入</a:t>
            </a:r>
            <a:r>
              <a:rPr lang="en-US" altLang="zh-CN" dirty="0"/>
              <a:t>2</a:t>
            </a:r>
            <a:r>
              <a:rPr lang="zh-CN" altLang="en-US" dirty="0"/>
              <a:t>、</a:t>
            </a:r>
            <a:r>
              <a:rPr lang="en-US" altLang="zh-CN" dirty="0"/>
              <a:t>1</a:t>
            </a:r>
            <a:r>
              <a:rPr lang="zh-CN" altLang="en-US" dirty="0"/>
              <a:t>、</a:t>
            </a:r>
            <a:r>
              <a:rPr lang="en-US" altLang="zh-CN" dirty="0"/>
              <a:t>3</a:t>
            </a:r>
            <a:r>
              <a:rPr lang="zh-CN" altLang="en-US" dirty="0"/>
              <a:t>号小球。假如现在需要取出</a:t>
            </a:r>
            <a:r>
              <a:rPr lang="en-US" altLang="zh-CN" dirty="0"/>
              <a:t>2</a:t>
            </a:r>
            <a:r>
              <a:rPr lang="zh-CN" altLang="en-US" dirty="0"/>
              <a:t>号小球，则需要依次取出</a:t>
            </a:r>
            <a:r>
              <a:rPr lang="en-US" altLang="zh-CN" dirty="0"/>
              <a:t>3</a:t>
            </a:r>
            <a:r>
              <a:rPr lang="zh-CN" altLang="en-US" dirty="0"/>
              <a:t>、</a:t>
            </a:r>
            <a:r>
              <a:rPr lang="en-US" altLang="zh-CN" dirty="0"/>
              <a:t>1</a:t>
            </a:r>
            <a:r>
              <a:rPr lang="zh-CN" altLang="en-US" dirty="0"/>
              <a:t>号小球后才能将</a:t>
            </a:r>
            <a:r>
              <a:rPr lang="en-US" altLang="zh-CN" dirty="0"/>
              <a:t>2</a:t>
            </a:r>
            <a:r>
              <a:rPr lang="zh-CN" altLang="en-US" dirty="0"/>
              <a:t>号小球取出。在取出小球的过程中，我们最先放入的小球最后才能拿出，最后放入的小球却可以最先拿出。我们可以通过栈这个数据结构很容易的判断一个字符串是否为回文符。</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内容占位符 15">
            <a:extLst>
              <a:ext uri="{FF2B5EF4-FFF2-40B4-BE49-F238E27FC236}">
                <a16:creationId xmlns:a16="http://schemas.microsoft.com/office/drawing/2014/main" id="{AA0CEA62-7243-4873-B509-C2D36C2681A9}"/>
              </a:ext>
            </a:extLst>
          </p:cNvPr>
          <p:cNvPicPr>
            <a:picLocks noGrp="1" noChangeAspect="1"/>
          </p:cNvPicPr>
          <p:nvPr>
            <p:ph sz="half" idx="1"/>
          </p:nvPr>
        </p:nvPicPr>
        <p:blipFill>
          <a:blip r:embed="rId3"/>
          <a:stretch>
            <a:fillRect/>
          </a:stretch>
        </p:blipFill>
        <p:spPr>
          <a:xfrm>
            <a:off x="6064472" y="2492896"/>
            <a:ext cx="5832648" cy="2086237"/>
          </a:xfrm>
        </p:spPr>
      </p:pic>
      <p:sp>
        <p:nvSpPr>
          <p:cNvPr id="18" name="文本框 17">
            <a:extLst>
              <a:ext uri="{FF2B5EF4-FFF2-40B4-BE49-F238E27FC236}">
                <a16:creationId xmlns:a16="http://schemas.microsoft.com/office/drawing/2014/main" id="{BD3D9091-7806-4996-A862-94FB3516D7E6}"/>
              </a:ext>
            </a:extLst>
          </p:cNvPr>
          <p:cNvSpPr txBox="1"/>
          <p:nvPr/>
        </p:nvSpPr>
        <p:spPr>
          <a:xfrm>
            <a:off x="1506934" y="2098251"/>
            <a:ext cx="4464496" cy="2484206"/>
          </a:xfrm>
          <a:prstGeom prst="rect">
            <a:avLst/>
          </a:prstGeom>
          <a:noFill/>
        </p:spPr>
        <p:txBody>
          <a:bodyPr wrap="square" rtlCol="0">
            <a:spAutoFit/>
          </a:bodyPr>
          <a:lstStyle/>
          <a:p>
            <a:pPr>
              <a:lnSpc>
                <a:spcPct val="150000"/>
              </a:lnSpc>
            </a:pPr>
            <a:r>
              <a:rPr lang="zh-CN" altLang="en-US" sz="3600" dirty="0"/>
              <a:t>首先我们需要读取这行字符串，并求出这个字符串的长度</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56A592F2-9475-435D-8359-52CD198C11EE}"/>
              </a:ext>
            </a:extLst>
          </p:cNvPr>
          <p:cNvSpPr txBox="1"/>
          <p:nvPr/>
        </p:nvSpPr>
        <p:spPr>
          <a:xfrm>
            <a:off x="1269876" y="1477536"/>
            <a:ext cx="5040560" cy="3902928"/>
          </a:xfrm>
          <a:prstGeom prst="rect">
            <a:avLst/>
          </a:prstGeom>
          <a:noFill/>
        </p:spPr>
        <p:txBody>
          <a:bodyPr wrap="square" rtlCol="0">
            <a:spAutoFit/>
          </a:bodyPr>
          <a:lstStyle/>
          <a:p>
            <a:pPr>
              <a:lnSpc>
                <a:spcPct val="150000"/>
              </a:lnSpc>
            </a:pPr>
            <a:r>
              <a:rPr lang="zh-CN" altLang="en-US" sz="2400" dirty="0"/>
              <a:t>如果一个字符串是回文的话，那么它必须是中间对称的，我们需要求中点。然后将</a:t>
            </a:r>
            <a:r>
              <a:rPr lang="en-US" altLang="zh-CN" sz="2400" dirty="0"/>
              <a:t>mid</a:t>
            </a:r>
            <a:r>
              <a:rPr lang="zh-CN" altLang="en-US" sz="2400" dirty="0"/>
              <a:t>之前的字符全部入栈，所以用来实现栈的数组类型是字符数组即</a:t>
            </a:r>
            <a:r>
              <a:rPr lang="en-US" altLang="zh-CN" sz="2400" dirty="0"/>
              <a:t>char s[101]</a:t>
            </a:r>
            <a:r>
              <a:rPr lang="zh-CN" altLang="en-US" sz="2400" dirty="0"/>
              <a:t>。初始化栈，</a:t>
            </a:r>
            <a:r>
              <a:rPr lang="en-US" altLang="zh-CN" sz="2400" dirty="0"/>
              <a:t>top=0</a:t>
            </a:r>
            <a:r>
              <a:rPr lang="zh-CN" altLang="en-US" sz="2400" dirty="0"/>
              <a:t>；，入栈操作是</a:t>
            </a:r>
            <a:r>
              <a:rPr lang="en-US" altLang="zh-CN" sz="2400" dirty="0"/>
              <a:t>top++</a:t>
            </a:r>
            <a:r>
              <a:rPr lang="zh-CN" altLang="en-US" sz="2400" dirty="0"/>
              <a:t>；</a:t>
            </a:r>
            <a:r>
              <a:rPr lang="en-US" altLang="zh-CN" sz="2400" dirty="0"/>
              <a:t>s[top]=x;</a:t>
            </a:r>
            <a:r>
              <a:rPr lang="zh-CN" altLang="en-US" sz="2400" dirty="0"/>
              <a:t>（可缩写为</a:t>
            </a:r>
            <a:r>
              <a:rPr lang="en-US" altLang="zh-CN" sz="2400" dirty="0"/>
              <a:t>s[++top]=x;</a:t>
            </a:r>
            <a:r>
              <a:rPr lang="zh-CN" altLang="en-US" sz="2400" dirty="0"/>
              <a:t>）。</a:t>
            </a:r>
            <a:endParaRPr lang="en-US" altLang="zh-CN" sz="2400" dirty="0"/>
          </a:p>
        </p:txBody>
      </p:sp>
      <p:pic>
        <p:nvPicPr>
          <p:cNvPr id="15" name="图片 14">
            <a:extLst>
              <a:ext uri="{FF2B5EF4-FFF2-40B4-BE49-F238E27FC236}">
                <a16:creationId xmlns:a16="http://schemas.microsoft.com/office/drawing/2014/main" id="{61CC2CD5-650F-4331-957E-B20F93045C94}"/>
              </a:ext>
            </a:extLst>
          </p:cNvPr>
          <p:cNvPicPr>
            <a:picLocks noChangeAspect="1"/>
          </p:cNvPicPr>
          <p:nvPr/>
        </p:nvPicPr>
        <p:blipFill>
          <a:blip r:embed="rId3"/>
          <a:stretch>
            <a:fillRect/>
          </a:stretch>
        </p:blipFill>
        <p:spPr>
          <a:xfrm>
            <a:off x="6310436" y="1779352"/>
            <a:ext cx="5597736" cy="3178805"/>
          </a:xfrm>
          <a:prstGeom prst="rect">
            <a:avLst/>
          </a:prstGeom>
        </p:spPr>
      </p:pic>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6B013401-2324-4CC5-BC51-D4AA19BDD7AC}"/>
              </a:ext>
            </a:extLst>
          </p:cNvPr>
          <p:cNvPicPr>
            <a:picLocks noGrp="1" noChangeAspect="1"/>
          </p:cNvPicPr>
          <p:nvPr>
            <p:ph sz="half" idx="2"/>
          </p:nvPr>
        </p:nvPicPr>
        <p:blipFill>
          <a:blip r:embed="rId2"/>
          <a:stretch>
            <a:fillRect/>
          </a:stretch>
        </p:blipFill>
        <p:spPr>
          <a:xfrm>
            <a:off x="6467253" y="218850"/>
            <a:ext cx="5376266" cy="6420299"/>
          </a:xfrm>
        </p:spPr>
      </p:pic>
      <p:sp>
        <p:nvSpPr>
          <p:cNvPr id="7" name="文本框 6">
            <a:extLst>
              <a:ext uri="{FF2B5EF4-FFF2-40B4-BE49-F238E27FC236}">
                <a16:creationId xmlns:a16="http://schemas.microsoft.com/office/drawing/2014/main" id="{CBA61B20-73F4-4874-B1E0-CDCB2BF3A438}"/>
              </a:ext>
            </a:extLst>
          </p:cNvPr>
          <p:cNvSpPr txBox="1"/>
          <p:nvPr/>
        </p:nvSpPr>
        <p:spPr>
          <a:xfrm>
            <a:off x="1341884" y="1412776"/>
            <a:ext cx="5125369" cy="2794932"/>
          </a:xfrm>
          <a:prstGeom prst="rect">
            <a:avLst/>
          </a:prstGeom>
          <a:noFill/>
        </p:spPr>
        <p:txBody>
          <a:bodyPr wrap="square" rtlCol="0">
            <a:spAutoFit/>
          </a:bodyPr>
          <a:lstStyle/>
          <a:p>
            <a:pPr>
              <a:lnSpc>
                <a:spcPct val="150000"/>
              </a:lnSpc>
            </a:pPr>
            <a:r>
              <a:rPr lang="zh-CN" altLang="en-US" sz="2400" dirty="0"/>
              <a:t>将当前栈中的字符依次出栈，看看是否能与</a:t>
            </a:r>
            <a:r>
              <a:rPr lang="en-US" altLang="zh-CN" sz="2400" dirty="0"/>
              <a:t>mid</a:t>
            </a:r>
            <a:r>
              <a:rPr lang="zh-CN" altLang="en-US" sz="2400" dirty="0"/>
              <a:t>之后的字符一一匹配，最后如果</a:t>
            </a:r>
            <a:r>
              <a:rPr lang="en-US" altLang="zh-CN" sz="2400" dirty="0"/>
              <a:t>top=0</a:t>
            </a:r>
            <a:r>
              <a:rPr lang="zh-CN" altLang="en-US" sz="2400" dirty="0"/>
              <a:t>，就说明栈内所有字符都被一一匹配了，那么这个字符串就是回文字符串了</a:t>
            </a:r>
          </a:p>
        </p:txBody>
      </p:sp>
    </p:spTree>
    <p:extLst>
      <p:ext uri="{BB962C8B-B14F-4D97-AF65-F5344CB8AC3E}">
        <p14:creationId xmlns:p14="http://schemas.microsoft.com/office/powerpoint/2010/main" val="12564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C25FC-50F3-4850-90F0-25386BEFD9E1}"/>
              </a:ext>
            </a:extLst>
          </p:cNvPr>
          <p:cNvSpPr>
            <a:spLocks noGrp="1"/>
          </p:cNvSpPr>
          <p:nvPr>
            <p:ph type="title"/>
          </p:nvPr>
        </p:nvSpPr>
        <p:spPr/>
        <p:txBody>
          <a:bodyPr/>
          <a:lstStyle/>
          <a:p>
            <a:r>
              <a:rPr lang="zh-CN" altLang="en-US" dirty="0"/>
              <a:t>程序运行结果</a:t>
            </a:r>
          </a:p>
        </p:txBody>
      </p:sp>
      <p:pic>
        <p:nvPicPr>
          <p:cNvPr id="6" name="内容占位符 5">
            <a:extLst>
              <a:ext uri="{FF2B5EF4-FFF2-40B4-BE49-F238E27FC236}">
                <a16:creationId xmlns:a16="http://schemas.microsoft.com/office/drawing/2014/main" id="{27F8033C-11AA-4476-9BD3-4D33FA240A7A}"/>
              </a:ext>
            </a:extLst>
          </p:cNvPr>
          <p:cNvPicPr>
            <a:picLocks noGrp="1" noChangeAspect="1"/>
          </p:cNvPicPr>
          <p:nvPr>
            <p:ph sz="half" idx="1"/>
          </p:nvPr>
        </p:nvPicPr>
        <p:blipFill>
          <a:blip r:embed="rId2"/>
          <a:stretch>
            <a:fillRect/>
          </a:stretch>
        </p:blipFill>
        <p:spPr>
          <a:xfrm>
            <a:off x="1413892" y="2987538"/>
            <a:ext cx="4794819" cy="1759434"/>
          </a:xfrm>
        </p:spPr>
      </p:pic>
      <p:pic>
        <p:nvPicPr>
          <p:cNvPr id="8" name="内容占位符 7">
            <a:extLst>
              <a:ext uri="{FF2B5EF4-FFF2-40B4-BE49-F238E27FC236}">
                <a16:creationId xmlns:a16="http://schemas.microsoft.com/office/drawing/2014/main" id="{85E17DCA-3D87-405B-963C-B1626AF25F02}"/>
              </a:ext>
            </a:extLst>
          </p:cNvPr>
          <p:cNvPicPr>
            <a:picLocks noGrp="1" noChangeAspect="1"/>
          </p:cNvPicPr>
          <p:nvPr>
            <p:ph sz="half" idx="2"/>
          </p:nvPr>
        </p:nvPicPr>
        <p:blipFill>
          <a:blip r:embed="rId3"/>
          <a:stretch>
            <a:fillRect/>
          </a:stretch>
        </p:blipFill>
        <p:spPr>
          <a:xfrm>
            <a:off x="6484836" y="2987538"/>
            <a:ext cx="5492839" cy="1759434"/>
          </a:xfrm>
        </p:spPr>
      </p:pic>
    </p:spTree>
    <p:extLst>
      <p:ext uri="{BB962C8B-B14F-4D97-AF65-F5344CB8AC3E}">
        <p14:creationId xmlns:p14="http://schemas.microsoft.com/office/powerpoint/2010/main" val="3491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A8C7ABA-5D6C-449F-BFB1-F116042C4FF7}"/>
              </a:ext>
            </a:extLst>
          </p:cNvPr>
          <p:cNvPicPr>
            <a:picLocks noGrp="1" noChangeAspect="1"/>
          </p:cNvPicPr>
          <p:nvPr>
            <p:ph sz="half" idx="1"/>
          </p:nvPr>
        </p:nvPicPr>
        <p:blipFill>
          <a:blip r:embed="rId2"/>
          <a:stretch>
            <a:fillRect/>
          </a:stretch>
        </p:blipFill>
        <p:spPr>
          <a:xfrm>
            <a:off x="6063656" y="2492896"/>
            <a:ext cx="5543683" cy="2623631"/>
          </a:xfrm>
        </p:spPr>
      </p:pic>
      <p:sp>
        <p:nvSpPr>
          <p:cNvPr id="4" name="内容占位符 3">
            <a:extLst>
              <a:ext uri="{FF2B5EF4-FFF2-40B4-BE49-F238E27FC236}">
                <a16:creationId xmlns:a16="http://schemas.microsoft.com/office/drawing/2014/main" id="{D0FD5094-FF62-4E32-A37E-D4E618489870}"/>
              </a:ext>
            </a:extLst>
          </p:cNvPr>
          <p:cNvSpPr>
            <a:spLocks noGrp="1"/>
          </p:cNvSpPr>
          <p:nvPr>
            <p:ph sz="half" idx="2"/>
          </p:nvPr>
        </p:nvSpPr>
        <p:spPr>
          <a:xfrm>
            <a:off x="1306342" y="1554715"/>
            <a:ext cx="4814586" cy="4572000"/>
          </a:xfrm>
        </p:spPr>
        <p:txBody>
          <a:bodyPr>
            <a:normAutofit lnSpcReduction="10000"/>
          </a:bodyPr>
          <a:lstStyle/>
          <a:p>
            <a:r>
              <a:rPr lang="en-US" altLang="zh-CN" dirty="0"/>
              <a:t>1</a:t>
            </a:r>
            <a:r>
              <a:rPr lang="zh-CN" altLang="en-US" dirty="0"/>
              <a:t>、当第一个字符与最后一个字符不相同时，</a:t>
            </a:r>
            <a:r>
              <a:rPr lang="en-US" altLang="zh-CN" dirty="0"/>
              <a:t>return 0</a:t>
            </a:r>
          </a:p>
          <a:p>
            <a:r>
              <a:rPr lang="en-US" altLang="zh-CN" dirty="0"/>
              <a:t>2</a:t>
            </a:r>
            <a:r>
              <a:rPr lang="zh-CN" altLang="en-US" dirty="0"/>
              <a:t>、当字符串长度为奇数时，仅剩中间一个字符则直接</a:t>
            </a:r>
            <a:r>
              <a:rPr lang="en-US" altLang="zh-CN" dirty="0"/>
              <a:t>return 1</a:t>
            </a:r>
            <a:r>
              <a:rPr lang="zh-CN" altLang="en-US" dirty="0"/>
              <a:t>，或当长度为偶数时，若中间两个字符相同，则</a:t>
            </a:r>
            <a:r>
              <a:rPr lang="en-US" altLang="zh-CN" dirty="0"/>
              <a:t>return 1.</a:t>
            </a:r>
          </a:p>
          <a:p>
            <a:r>
              <a:rPr lang="en-US" altLang="zh-CN" dirty="0"/>
              <a:t>3</a:t>
            </a:r>
            <a:r>
              <a:rPr lang="zh-CN" altLang="en-US" dirty="0"/>
              <a:t>、检查字符串第一串和最后一串是否相同，如果相同则去除第一项和最后一项，并返回数值，继续进行检查</a:t>
            </a:r>
          </a:p>
        </p:txBody>
      </p:sp>
    </p:spTree>
    <p:extLst>
      <p:ext uri="{BB962C8B-B14F-4D97-AF65-F5344CB8AC3E}">
        <p14:creationId xmlns:p14="http://schemas.microsoft.com/office/powerpoint/2010/main" val="52951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EC06EB30-893E-4325-9052-62873C33FFF2}"/>
              </a:ext>
            </a:extLst>
          </p:cNvPr>
          <p:cNvPicPr>
            <a:picLocks noGrp="1" noChangeAspect="1"/>
          </p:cNvPicPr>
          <p:nvPr>
            <p:ph sz="half" idx="1"/>
          </p:nvPr>
        </p:nvPicPr>
        <p:blipFill>
          <a:blip r:embed="rId2"/>
          <a:stretch>
            <a:fillRect/>
          </a:stretch>
        </p:blipFill>
        <p:spPr>
          <a:xfrm>
            <a:off x="4150196" y="653244"/>
            <a:ext cx="4861553" cy="5551512"/>
          </a:xfrm>
        </p:spPr>
      </p:pic>
    </p:spTree>
    <p:extLst>
      <p:ext uri="{BB962C8B-B14F-4D97-AF65-F5344CB8AC3E}">
        <p14:creationId xmlns:p14="http://schemas.microsoft.com/office/powerpoint/2010/main" val="362553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带 Pi 的数学教育演示文稿（宽屏）</Template>
  <TotalTime>159</TotalTime>
  <Words>394</Words>
  <Application>Microsoft Office PowerPoint</Application>
  <PresentationFormat>自定义</PresentationFormat>
  <Paragraphs>19</Paragraphs>
  <Slides>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微软雅黑</vt:lpstr>
      <vt:lpstr>Arial</vt:lpstr>
      <vt:lpstr>Euphemia</vt:lpstr>
      <vt:lpstr>数学 16x9</vt:lpstr>
      <vt:lpstr>回文字符串</vt:lpstr>
      <vt:lpstr>基本概念</vt:lpstr>
      <vt:lpstr>栈</vt:lpstr>
      <vt:lpstr>PowerPoint 演示文稿</vt:lpstr>
      <vt:lpstr>PowerPoint 演示文稿</vt:lpstr>
      <vt:lpstr>PowerPoint 演示文稿</vt:lpstr>
      <vt:lpstr>程序运行结果</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回文字符串</dc:title>
  <dc:creator>陈 健尧</dc:creator>
  <cp:lastModifiedBy>陈 健尧</cp:lastModifiedBy>
  <cp:revision>2</cp:revision>
  <dcterms:created xsi:type="dcterms:W3CDTF">2021-09-24T14:17:01Z</dcterms:created>
  <dcterms:modified xsi:type="dcterms:W3CDTF">2021-09-27T03:45:35Z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