
<file path=[Content_Types].xml><?xml version="1.0" encoding="utf-8"?>
<Types xmlns="http://schemas.openxmlformats.org/package/2006/content-types">
  <Default Extension="xlsx" ContentType="application/vnd.openxmlformats-officedocument.spreadsheetml.sheet"/>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17"/>
  </p:handoutMasterIdLst>
  <p:sldIdLst>
    <p:sldId id="256" r:id="rId3"/>
    <p:sldId id="267" r:id="rId5"/>
    <p:sldId id="268" r:id="rId6"/>
    <p:sldId id="269" r:id="rId7"/>
    <p:sldId id="271" r:id="rId8"/>
    <p:sldId id="258" r:id="rId9"/>
    <p:sldId id="260" r:id="rId10"/>
    <p:sldId id="261" r:id="rId11"/>
    <p:sldId id="262" r:id="rId12"/>
    <p:sldId id="277" r:id="rId13"/>
    <p:sldId id="278" r:id="rId14"/>
    <p:sldId id="279" r:id="rId15"/>
    <p:sldId id="280" r:id="rId16"/>
  </p:sldIdLst>
  <p:sldSz cx="12188825"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824" autoAdjust="0"/>
  </p:normalViewPr>
  <p:slideViewPr>
    <p:cSldViewPr showGuides="1">
      <p:cViewPr varScale="1">
        <p:scale>
          <a:sx n="86" d="100"/>
          <a:sy n="86" d="100"/>
        </p:scale>
        <p:origin x="562" y="62"/>
      </p:cViewPr>
      <p:guideLst>
        <p:guide orient="horz" pos="2212"/>
        <p:guide pos="3839"/>
        <p:guide pos="1004"/>
      </p:guideLst>
    </p:cSldViewPr>
  </p:slideViewPr>
  <p:notesTextViewPr>
    <p:cViewPr>
      <p:scale>
        <a:sx n="1" d="1"/>
        <a:sy n="1" d="1"/>
      </p:scale>
      <p:origin x="0" y="0"/>
    </p:cViewPr>
  </p:notesTextViewPr>
  <p:notesViewPr>
    <p:cSldViewPr showGuides="1">
      <p:cViewPr varScale="1">
        <p:scale>
          <a:sx n="99" d="100"/>
          <a:sy n="99" d="100"/>
        </p:scale>
        <p:origin x="2820" y="90"/>
      </p:cViewPr>
      <p:guideLst>
        <p:guide orient="horz" pos="2949"/>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dLbls>
          <c:showLegendKey val="0"/>
          <c:showVal val="0"/>
          <c:showCatName val="0"/>
          <c:showSerName val="0"/>
          <c:showPercent val="0"/>
          <c:showBubbleSize val="0"/>
        </c:dLbls>
        <c:gapWidth val="150"/>
        <c:overlap val="100"/>
        <c:axId val="611351296"/>
        <c:axId val="601055720"/>
      </c:barChart>
      <c:catAx>
        <c:axId val="611351296"/>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lang="zh-CN" sz="1195" b="0" i="0" u="none" strike="noStrike" kern="1200" baseline="0" noProof="0">
                <a:solidFill>
                  <a:schemeClr val="tx2"/>
                </a:solidFill>
                <a:latin typeface="微软雅黑" panose="020B0503020204020204" pitchFamily="34" charset="-122"/>
                <a:ea typeface="微软雅黑" panose="020B0503020204020204" pitchFamily="34" charset="-122"/>
                <a:cs typeface="+mn-cs"/>
              </a:defRPr>
            </a:pPr>
          </a:p>
        </c:txPr>
        <c:crossAx val="601055720"/>
        <c:crosses val="autoZero"/>
        <c:auto val="1"/>
        <c:lblAlgn val="ctr"/>
        <c:lblOffset val="100"/>
        <c:noMultiLvlLbl val="0"/>
      </c:catAx>
      <c:valAx>
        <c:axId val="601055720"/>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noProof="0">
                <a:solidFill>
                  <a:schemeClr val="tx2"/>
                </a:solidFill>
                <a:latin typeface="微软雅黑" panose="020B0503020204020204" pitchFamily="34" charset="-122"/>
                <a:ea typeface="微软雅黑" panose="020B0503020204020204" pitchFamily="34" charset="-122"/>
                <a:cs typeface="+mn-cs"/>
              </a:defRPr>
            </a:pPr>
          </a:p>
        </c:txPr>
        <c:crossAx val="611351296"/>
        <c:crosses val="autoZero"/>
        <c:crossBetween val="between"/>
      </c:valAx>
      <c:spPr>
        <a:noFill/>
        <a:ln w="25400">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noProof="0">
              <a:solidFill>
                <a:schemeClr val="tx2"/>
              </a:solidFill>
              <a:latin typeface="微软雅黑" panose="020B0503020204020204" pitchFamily="34" charset="-122"/>
              <a:ea typeface="微软雅黑" panose="020B0503020204020204" pitchFamily="34" charset="-122"/>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2">
  <cs:axisTitle>
    <cs:lnRef idx="0"/>
    <cs:fillRef idx="0"/>
    <cs:effectRef idx="0"/>
    <cs:fontRef idx="minor">
      <a:schemeClr val="tx2"/>
    </cs:fontRef>
    <cs:defRPr sz="1195"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5" kern="1200"/>
  </cs:chartArea>
  <cs:dataLabel>
    <cs:lnRef idx="0"/>
    <cs:fillRef idx="0"/>
    <cs:effectRef idx="0"/>
    <cs:fontRef idx="minor">
      <a:schemeClr val="tx2"/>
    </cs:fontRef>
    <cs:defRPr sz="1195"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5"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5"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3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5"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5"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C18CD539-FAD5-4365-8C96-1C15728EA4FB}" type="datetime2">
              <a:rPr lang="zh-CN" altLang="en-US" smtClean="0">
                <a:latin typeface="微软雅黑" panose="020B0503020204020204" pitchFamily="34" charset="-122"/>
                <a:ea typeface="微软雅黑" panose="020B0503020204020204" pitchFamily="34" charset="-122"/>
              </a:rPr>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en-US" altLang="zh-CN" smtClean="0">
                <a:latin typeface="微软雅黑" panose="020B0503020204020204" pitchFamily="34" charset="-122"/>
                <a:ea typeface="微软雅黑" panose="020B0503020204020204" pitchFamily="34" charset="-122"/>
              </a:rPr>
            </a:fld>
            <a:endParaRPr lang="zh-CN" altLang="en-US" dirty="0">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latin typeface="微软雅黑" panose="020B0503020204020204" pitchFamily="34" charset="-122"/>
                <a:ea typeface="微软雅黑" panose="020B0503020204020204" pitchFamily="34" charset="-122"/>
              </a:defRPr>
            </a:lvl1pPr>
          </a:lstStyle>
          <a:p>
            <a:fld id="{07D6BDDC-F39A-4E16-93D6-E40B88AA6D58}" type="datetime2">
              <a:rPr lang="zh-CN" altLang="en-US" smtClean="0"/>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latin typeface="微软雅黑" panose="020B0503020204020204" pitchFamily="34" charset="-122"/>
                <a:ea typeface="微软雅黑" panose="020B0503020204020204" pitchFamily="34" charset="-122"/>
              </a:defRPr>
            </a:lvl1pPr>
          </a:lstStyle>
          <a:p>
            <a:fld id="{841221E5-7225-48EB-A4EE-420E7BFCF705}" type="slidenum">
              <a:rPr lang="en-US" altLang="zh-CN" noProof="0" smtClean="0"/>
            </a:fld>
            <a:endParaRPr lang="zh-CN" alt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8" name="矩形​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0" name="矩形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1" name="矩形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2" name="矩形​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3" name="直接连接符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5" name="直接连接符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rtlCol="0" anchor="t" anchorCtr="0" compatLnSpc="1"/>
          <a:lstStyle/>
          <a:p>
            <a:pP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2428669" y="1600200"/>
            <a:ext cx="8329031" cy="2680127"/>
          </a:xfrm>
        </p:spPr>
        <p:txBody>
          <a:bodyPr rtlCol="0">
            <a:noAutofit/>
          </a:bodyPr>
          <a:lstStyle>
            <a:lvl1pPr>
              <a:defRPr sz="54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2428669" y="4344915"/>
            <a:ext cx="7516442" cy="1116085"/>
          </a:xfrm>
        </p:spPr>
        <p:txBody>
          <a:bodyPr rtlCol="0">
            <a:normAutofit/>
          </a:bodyPr>
          <a:lstStyle>
            <a:lvl1pPr marL="0" indent="0" algn="l">
              <a:spcBef>
                <a:spcPts val="0"/>
              </a:spcBef>
              <a:buNone/>
              <a:defRPr sz="32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4947C3F0-2957-4D41-9FB7-182757A04D67}" type="datetime2">
              <a:rPr lang="zh-CN" altLang="en-US" smtClean="0"/>
            </a:fld>
            <a:endParaRPr lang="zh-CN" altLang="en-US" dirty="0"/>
          </a:p>
        </p:txBody>
      </p:sp>
      <p:sp>
        <p:nvSpPr>
          <p:cNvPr id="5" name="页脚占位符 4"/>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noProof="0" dirty="0"/>
              <a:t>添加页脚</a:t>
            </a:r>
            <a:endParaRPr lang="zh-CN" altLang="en-US" noProof="0" dirty="0"/>
          </a:p>
        </p:txBody>
      </p:sp>
      <p:sp>
        <p:nvSpPr>
          <p:cNvPr id="6" name="幻灯片编号占位符 5"/>
          <p:cNvSpPr>
            <a:spLocks noGrp="1"/>
          </p:cNvSpPr>
          <p:nvPr>
            <p:ph type="sldNum" sz="quarter" idx="12"/>
          </p:nvPr>
        </p:nvSpPr>
        <p:spPr>
          <a:xfrm>
            <a:off x="10666412" y="6356351"/>
            <a:ext cx="609441" cy="365125"/>
          </a:xfrm>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8DF8E148-EC1F-43A2-8C9E-1F57F6D08A76}" type="datetime2">
              <a:rPr lang="zh-CN" altLang="en-US" smtClean="0"/>
            </a:fld>
            <a:endParaRPr lang="zh-CN" altLang="en-US" dirty="0"/>
          </a:p>
        </p:txBody>
      </p:sp>
      <p:sp>
        <p:nvSpPr>
          <p:cNvPr id="5" name="页脚占位符 4"/>
          <p:cNvSpPr>
            <a:spLocks noGrp="1"/>
          </p:cNvSpPr>
          <p:nvPr>
            <p:ph type="ftr" sz="quarter" idx="11"/>
          </p:nvPr>
        </p:nvSpPr>
        <p:spPr/>
        <p:txBody>
          <a:bodyPr rtlCol="0"/>
          <a:lstStyle/>
          <a:p>
            <a:pPr rtl="0"/>
            <a:r>
              <a:rPr lang="zh-CN" altLang="en-US" noProof="0" dirty="0"/>
              <a:t>添加页脚</a:t>
            </a:r>
            <a:endParaRPr lang="zh-CN" altLang="en-US" noProof="0" dirty="0"/>
          </a:p>
        </p:txBody>
      </p:sp>
      <p:sp>
        <p:nvSpPr>
          <p:cNvPr id="6" name="灯片编号占位符 5"/>
          <p:cNvSpPr>
            <a:spLocks noGrp="1"/>
          </p:cNvSpPr>
          <p:nvPr>
            <p:ph type="sldNum" sz="quarter" idx="12"/>
          </p:nvPr>
        </p:nvSpPr>
        <p:spPr/>
        <p:txBody>
          <a:bodyPr rtlCol="0"/>
          <a:lstStyle/>
          <a:p>
            <a:pPr rtl="0"/>
            <a:fld id="{7DC1BBB0-96F0-4077-A278-0F3FB5C104D3}"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7" name="矩形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8" name="矩形​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0" name="矩形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1" name="直接连接符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rtlCol="0" anchor="t" anchorCtr="0" compatLnSpc="1"/>
          <a:lstStyle/>
          <a:p>
            <a:pPr rtl="0"/>
            <a:endParaRPr lang="zh-CN" altLang="en-US" noProof="0"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垂直标题 1"/>
          <p:cNvSpPr>
            <a:spLocks noGrp="1"/>
          </p:cNvSpPr>
          <p:nvPr>
            <p:ph type="title" orient="vert"/>
          </p:nvPr>
        </p:nvSpPr>
        <p:spPr>
          <a:xfrm>
            <a:off x="9599612" y="685800"/>
            <a:ext cx="1787526" cy="5486400"/>
          </a:xfrm>
        </p:spPr>
        <p:txBody>
          <a:bodyPr vert="eaVert"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598613" y="685800"/>
            <a:ext cx="7848599" cy="5486400"/>
          </a:xfrm>
        </p:spPr>
        <p:txBody>
          <a:bodyPr vert="eaVert"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FB7B4C11-1E14-4887-9E78-A9346EC068F1}" type="datetime2">
              <a:rPr lang="zh-CN" altLang="en-US" smtClean="0"/>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endParaRPr lang="zh-CN" altLang="en-US" noProof="0" dirty="0"/>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vl6pPr>
              <a:defRPr/>
            </a:lvl6pPr>
            <a:lvl7pPr>
              <a:defRPr/>
            </a:lvl7pPr>
            <a:lvl8pPr>
              <a:defRPr/>
            </a:lvl8pPr>
            <a:lvl9pPr>
              <a:defRPr/>
            </a:lvl9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zh-CN" altLang="en-US"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86FD5D46-E987-42B2-B42C-B8920598FADE}" type="datetime2">
              <a:rPr lang="zh-CN" altLang="en-US" smtClean="0"/>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9" name="矩形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0" name="矩形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4" name="矩形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1" name="矩形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22" name="直接连接符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8" name="Pi"/>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rtlCol="0" anchor="t" anchorCtr="0" compatLnSpc="1"/>
          <a:lstStyle/>
          <a:p>
            <a:pPr rtl="0"/>
            <a:endParaRPr lang="zh-CN" altLang="en-US" noProof="0" dirty="0">
              <a:latin typeface="微软雅黑" panose="020B0503020204020204" pitchFamily="34" charset="-122"/>
              <a:ea typeface="微软雅黑" panose="020B0503020204020204" pitchFamily="34" charset="-122"/>
            </a:endParaRPr>
          </a:p>
        </p:txBody>
      </p:sp>
      <p:cxnSp>
        <p:nvCxnSpPr>
          <p:cNvPr id="23" name="直接连接符​​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7" name="矩形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8" name="矩形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9" name="矩形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30" name="矩形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31" name="直接连接符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33" name="直接连接符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598613" y="1600201"/>
            <a:ext cx="8283272" cy="2654064"/>
          </a:xfrm>
        </p:spPr>
        <p:txBody>
          <a:bodyPr rtlCol="0" anchor="b">
            <a:normAutofit/>
          </a:bodyPr>
          <a:lstStyle>
            <a:lvl1pPr algn="l">
              <a:defRPr sz="5400" b="0" cap="none"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98613" y="4259996"/>
            <a:ext cx="7264623" cy="1150203"/>
          </a:xfrm>
        </p:spPr>
        <p:txBody>
          <a:bodyPr rtlCol="0" anchor="t">
            <a:normAutofit/>
          </a:bodyPr>
          <a:lstStyle>
            <a:lvl1pPr marL="0" indent="0">
              <a:spcBef>
                <a:spcPts val="0"/>
              </a:spcBef>
              <a:buNone/>
              <a:defRPr sz="3200">
                <a:solidFill>
                  <a:schemeClr val="tx1"/>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endParaRPr lang="zh-CN" altLang="en-US" noProof="0"/>
          </a:p>
        </p:txBody>
      </p:sp>
      <p:sp>
        <p:nvSpPr>
          <p:cNvPr id="4" name="日期占位符 3"/>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8365F240-A7EF-41C8-A85B-C448CF84B5E5}" type="datetime2">
              <a:rPr lang="zh-CN" altLang="en-US" smtClean="0"/>
            </a:fld>
            <a:endParaRPr lang="zh-CN" altLang="en-US" dirty="0"/>
          </a:p>
        </p:txBody>
      </p:sp>
      <p:sp>
        <p:nvSpPr>
          <p:cNvPr id="5" name="页脚占位符 4"/>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noProof="0" dirty="0"/>
              <a:t>添加页脚</a:t>
            </a:r>
            <a:endParaRPr lang="zh-CN" altLang="en-US" noProof="0" dirty="0"/>
          </a:p>
        </p:txBody>
      </p:sp>
      <p:sp>
        <p:nvSpPr>
          <p:cNvPr id="6" name="幻灯片编号占位符 5"/>
          <p:cNvSpPr>
            <a:spLocks noGrp="1"/>
          </p:cNvSpPr>
          <p:nvPr>
            <p:ph type="sldNum" sz="quarter" idx="12"/>
          </p:nvPr>
        </p:nvSpPr>
        <p:spPr>
          <a:xfrm>
            <a:off x="10666571" y="6356351"/>
            <a:ext cx="609441" cy="365125"/>
          </a:xfrm>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1593436" y="1600200"/>
            <a:ext cx="4814586"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zh-CN" altLang="en-US" dirty="0"/>
          </a:p>
        </p:txBody>
      </p:sp>
      <p:sp>
        <p:nvSpPr>
          <p:cNvPr id="4" name="内容占位符 3"/>
          <p:cNvSpPr>
            <a:spLocks noGrp="1"/>
          </p:cNvSpPr>
          <p:nvPr>
            <p:ph sz="half" idx="2"/>
          </p:nvPr>
        </p:nvSpPr>
        <p:spPr>
          <a:xfrm>
            <a:off x="6561651" y="1600200"/>
            <a:ext cx="4814586"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zh-CN" altLang="en-US" dirty="0"/>
          </a:p>
        </p:txBody>
      </p:sp>
      <p:sp>
        <p:nvSpPr>
          <p:cNvPr id="5" name="日期占位符 4"/>
          <p:cNvSpPr>
            <a:spLocks noGrp="1"/>
          </p:cNvSpPr>
          <p:nvPr>
            <p:ph type="dt" sz="half" idx="10"/>
          </p:nvPr>
        </p:nvSpPr>
        <p:spPr/>
        <p:txBody>
          <a:bodyPr rtlCol="0"/>
          <a:lstStyle>
            <a:lvl1pPr>
              <a:defRPr/>
            </a:lvl1pPr>
          </a:lstStyle>
          <a:p>
            <a:fld id="{F770B30E-8728-44DB-AEE3-E4A75AEDBBD9}" type="datetime2">
              <a:rPr lang="zh-CN" altLang="en-US" smtClean="0"/>
            </a:fld>
            <a:endParaRPr lang="zh-CN" altLang="en-US" dirty="0"/>
          </a:p>
        </p:txBody>
      </p:sp>
      <p:sp>
        <p:nvSpPr>
          <p:cNvPr id="6" name="页脚占位符 5"/>
          <p:cNvSpPr>
            <a:spLocks noGrp="1"/>
          </p:cNvSpPr>
          <p:nvPr>
            <p:ph type="ftr" sz="quarter" idx="11"/>
          </p:nvPr>
        </p:nvSpPr>
        <p:spPr/>
        <p:txBody>
          <a:bodyPr rtlCol="0"/>
          <a:lstStyle/>
          <a:p>
            <a:pPr rtl="0"/>
            <a:r>
              <a:rPr lang="zh-CN" altLang="en-US" dirty="0"/>
              <a:t>添加页脚</a:t>
            </a:r>
            <a:endParaRPr lang="zh-CN" altLang="en-US" dirty="0"/>
          </a:p>
        </p:txBody>
      </p:sp>
      <p:sp>
        <p:nvSpPr>
          <p:cNvPr id="7" name="灯片编号占位符 6"/>
          <p:cNvSpPr>
            <a:spLocks noGrp="1"/>
          </p:cNvSpPr>
          <p:nvPr>
            <p:ph type="sldNum" sz="quarter" idx="12"/>
          </p:nvPr>
        </p:nvSpPr>
        <p:spPr/>
        <p:txBody>
          <a:bodyPr rtlCol="0"/>
          <a:lstStyle/>
          <a:p>
            <a:pPr rtl="0"/>
            <a:fld id="{7DC1BBB0-96F0-4077-A278-0F3FB5C104D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593436" y="1499616"/>
            <a:ext cx="4818888" cy="938784"/>
          </a:xfrm>
        </p:spPr>
        <p:txBody>
          <a:bodyPr rtlCol="0" anchor="b">
            <a:noAutofit/>
          </a:bodyPr>
          <a:lstStyle>
            <a:lvl1pPr marL="0" indent="0">
              <a:spcBef>
                <a:spcPts val="0"/>
              </a:spcBef>
              <a:buNone/>
              <a:defRPr sz="2400" b="0" cap="all" baseline="0">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endParaRPr lang="zh-CN" altLang="en-US"/>
          </a:p>
        </p:txBody>
      </p:sp>
      <p:sp>
        <p:nvSpPr>
          <p:cNvPr id="4" name="内容占位符 3"/>
          <p:cNvSpPr>
            <a:spLocks noGrp="1"/>
          </p:cNvSpPr>
          <p:nvPr>
            <p:ph sz="half" idx="2"/>
          </p:nvPr>
        </p:nvSpPr>
        <p:spPr>
          <a:xfrm>
            <a:off x="1593436" y="2514706"/>
            <a:ext cx="4814586" cy="3657493"/>
          </a:xfrm>
        </p:spPr>
        <p:txBody>
          <a:bodyPr rtlCol="0">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vl6pPr>
              <a:defRPr sz="1600"/>
            </a:lvl6pPr>
            <a:lvl7pPr>
              <a:defRPr sz="1600"/>
            </a:lvl7pPr>
            <a:lvl8pPr>
              <a:defRPr sz="1600" baseline="0"/>
            </a:lvl8pPr>
            <a:lvl9pPr>
              <a:defRPr sz="1600" baseline="0"/>
            </a:lvl9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zh-CN" altLang="en-US" dirty="0"/>
          </a:p>
        </p:txBody>
      </p:sp>
      <p:sp>
        <p:nvSpPr>
          <p:cNvPr id="5" name="文本占位符 4"/>
          <p:cNvSpPr>
            <a:spLocks noGrp="1"/>
          </p:cNvSpPr>
          <p:nvPr>
            <p:ph type="body" sz="quarter" idx="3"/>
          </p:nvPr>
        </p:nvSpPr>
        <p:spPr>
          <a:xfrm>
            <a:off x="6557349" y="1499616"/>
            <a:ext cx="4818888" cy="938784"/>
          </a:xfrm>
        </p:spPr>
        <p:txBody>
          <a:bodyPr rtlCol="0" anchor="b">
            <a:noAutofit/>
          </a:bodyPr>
          <a:lstStyle>
            <a:lvl1pPr marL="0" indent="0">
              <a:spcBef>
                <a:spcPts val="0"/>
              </a:spcBef>
              <a:buNone/>
              <a:defRPr sz="2400" b="0" cap="all" baseline="0">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endParaRPr lang="zh-CN" altLang="en-US"/>
          </a:p>
        </p:txBody>
      </p:sp>
      <p:sp>
        <p:nvSpPr>
          <p:cNvPr id="6" name="内容占位符 5"/>
          <p:cNvSpPr>
            <a:spLocks noGrp="1"/>
          </p:cNvSpPr>
          <p:nvPr>
            <p:ph sz="quarter" idx="4"/>
          </p:nvPr>
        </p:nvSpPr>
        <p:spPr>
          <a:xfrm>
            <a:off x="6557349" y="2514600"/>
            <a:ext cx="4818888" cy="3655568"/>
          </a:xfrm>
        </p:spPr>
        <p:txBody>
          <a:bodyPr rtlCol="0">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zh-CN" altLang="en-US"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680BCF82-A51A-4389-A573-378AD02C5141}" type="datetime2">
              <a:rPr lang="zh-CN" altLang="en-US" smtClean="0"/>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9" name="灯片编号占位符 8"/>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日期占位符 2"/>
          <p:cNvSpPr>
            <a:spLocks noGrp="1"/>
          </p:cNvSpPr>
          <p:nvPr>
            <p:ph type="dt" sz="half" idx="10"/>
          </p:nvPr>
        </p:nvSpPr>
        <p:spPr/>
        <p:txBody>
          <a:bodyPr rtlCol="0"/>
          <a:lstStyle>
            <a:lvl1pPr>
              <a:defRPr/>
            </a:lvl1pPr>
          </a:lstStyle>
          <a:p>
            <a:fld id="{CE03A716-E3DC-4D9D-823C-60FCD8C9B163}" type="datetime2">
              <a:rPr lang="zh-CN" altLang="en-US" smtClean="0"/>
            </a:fld>
            <a:endParaRPr lang="zh-CN" altLang="en-US" dirty="0"/>
          </a:p>
        </p:txBody>
      </p:sp>
      <p:sp>
        <p:nvSpPr>
          <p:cNvPr id="4" name="页脚占位符 3"/>
          <p:cNvSpPr>
            <a:spLocks noGrp="1"/>
          </p:cNvSpPr>
          <p:nvPr>
            <p:ph type="ftr" sz="quarter" idx="11"/>
          </p:nvPr>
        </p:nvSpPr>
        <p:spPr/>
        <p:txBody>
          <a:bodyPr rtlCol="0"/>
          <a:lstStyle/>
          <a:p>
            <a:pPr rtl="0"/>
            <a:r>
              <a:rPr lang="zh-CN" altLang="en-US" dirty="0"/>
              <a:t>添加页脚</a:t>
            </a:r>
            <a:endParaRPr lang="zh-CN" altLang="en-US" dirty="0"/>
          </a:p>
        </p:txBody>
      </p:sp>
      <p:sp>
        <p:nvSpPr>
          <p:cNvPr id="5" name="灯片编号占位符 4"/>
          <p:cNvSpPr>
            <a:spLocks noGrp="1"/>
          </p:cNvSpPr>
          <p:nvPr>
            <p:ph type="sldNum" sz="quarter" idx="12"/>
          </p:nvPr>
        </p:nvSpPr>
        <p:spPr/>
        <p:txBody>
          <a:bodyPr rtlCol="0"/>
          <a:lstStyle/>
          <a:p>
            <a:pPr rtl="0"/>
            <a:fld id="{7DC1BBB0-96F0-4077-A278-0F3FB5C104D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5" name="矩形​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6" name="矩形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cxnSp>
        <p:nvCxnSpPr>
          <p:cNvPr id="7" name="直接连接符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16B8A94-44E5-4844-A22C-F796FCAA90D9}" type="datetime2">
              <a:rPr lang="zh-CN" altLang="en-US" smtClean="0"/>
            </a:fld>
            <a:endParaRPr lang="zh-CN" altLang="en-US" dirty="0"/>
          </a:p>
        </p:txBody>
      </p:sp>
      <p:sp>
        <p:nvSpPr>
          <p:cNvPr id="3" name="页脚占位符 2"/>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4" name="灯片编号占位符 3"/>
          <p:cNvSpPr>
            <a:spLocks noGrp="1"/>
          </p:cNvSpPr>
          <p:nvPr>
            <p:ph type="sldNum" sz="quarter" idx="12"/>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带题注的内容">
    <p:spTree>
      <p:nvGrpSpPr>
        <p:cNvPr id="1" name=""/>
        <p:cNvGrpSpPr/>
        <p:nvPr/>
      </p:nvGrpSpPr>
      <p:grpSpPr>
        <a:xfrm>
          <a:off x="0" y="0"/>
          <a:ext cx="0" cy="0"/>
          <a:chOff x="0" y="0"/>
          <a:chExt cx="0" cy="0"/>
        </a:xfrm>
      </p:grpSpPr>
      <p:sp>
        <p:nvSpPr>
          <p:cNvPr id="8" name="矩形​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cxnSp>
        <p:nvCxnSpPr>
          <p:cNvPr id="10" name="直接连接符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bwMode="white">
          <a:xfrm>
            <a:off x="1074240" y="381000"/>
            <a:ext cx="3293422" cy="1371600"/>
          </a:xfrm>
        </p:spPr>
        <p:txBody>
          <a:bodyPr rtlCol="0" anchor="b">
            <a:normAutofit/>
          </a:bodyPr>
          <a:lstStyle>
            <a:lvl1pPr algn="l">
              <a:defRPr sz="2800" b="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180251" y="482600"/>
            <a:ext cx="6195986" cy="5689600"/>
          </a:xfrm>
        </p:spPr>
        <p:txBody>
          <a:bodyPr rtlCol="0">
            <a:normAutofit/>
          </a:bodyPr>
          <a:lstStyle>
            <a:lvl1pPr>
              <a:defRPr sz="2800">
                <a:latin typeface="微软雅黑" panose="020B0503020204020204" pitchFamily="34" charset="-122"/>
                <a:ea typeface="微软雅黑" panose="020B0503020204020204" pitchFamily="34" charset="-122"/>
              </a:defRPr>
            </a:lvl1pPr>
            <a:lvl2pPr>
              <a:defRPr sz="2400">
                <a:latin typeface="微软雅黑" panose="020B0503020204020204" pitchFamily="34" charset="-122"/>
                <a:ea typeface="微软雅黑" panose="020B0503020204020204" pitchFamily="34" charset="-122"/>
              </a:defRPr>
            </a:lvl2pPr>
            <a:lvl3pPr>
              <a:defRPr sz="2000">
                <a:latin typeface="微软雅黑" panose="020B0503020204020204" pitchFamily="34" charset="-122"/>
                <a:ea typeface="微软雅黑" panose="020B0503020204020204" pitchFamily="34" charset="-122"/>
              </a:defRPr>
            </a:lvl3pPr>
            <a:lvl4pPr>
              <a:defRPr sz="1800">
                <a:latin typeface="微软雅黑" panose="020B0503020204020204" pitchFamily="34" charset="-122"/>
                <a:ea typeface="微软雅黑" panose="020B0503020204020204" pitchFamily="34" charset="-122"/>
              </a:defRPr>
            </a:lvl4pPr>
            <a:lvl5pPr>
              <a:defRPr sz="1800">
                <a:latin typeface="微软雅黑" panose="020B0503020204020204" pitchFamily="34" charset="-122"/>
                <a:ea typeface="微软雅黑" panose="020B0503020204020204" pitchFamily="34" charset="-122"/>
              </a:defRPr>
            </a:lvl5pPr>
            <a:lvl6pPr>
              <a:defRPr sz="1800"/>
            </a:lvl6pPr>
            <a:lvl7pPr>
              <a:defRPr sz="1800"/>
            </a:lvl7pPr>
            <a:lvl8pPr>
              <a:defRPr sz="1800" baseline="0"/>
            </a:lvl8pPr>
            <a:lvl9pPr>
              <a:defRPr sz="1800" baseline="0"/>
            </a:lvl9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dirty="0"/>
          </a:p>
        </p:txBody>
      </p:sp>
      <p:sp>
        <p:nvSpPr>
          <p:cNvPr id="4" name="文本占位符 3"/>
          <p:cNvSpPr>
            <a:spLocks noGrp="1"/>
          </p:cNvSpPr>
          <p:nvPr>
            <p:ph type="body" sz="half" idx="2"/>
          </p:nvPr>
        </p:nvSpPr>
        <p:spPr bwMode="white">
          <a:xfrm>
            <a:off x="1074240" y="1828800"/>
            <a:ext cx="3293422" cy="4343400"/>
          </a:xfrm>
        </p:spPr>
        <p:txBody>
          <a:bodyPr rtlCol="0">
            <a:normAutofit/>
          </a:bodyPr>
          <a:lstStyle>
            <a:lvl1pPr marL="0" indent="0">
              <a:buNone/>
              <a:defRPr sz="2000">
                <a:solidFill>
                  <a:schemeClr val="bg1"/>
                </a:solidFill>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endParaRPr lang="zh-CN" altLang="en-US" noProof="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F288B2AC-AC0A-4E49-82A3-94EE74FA7FBF}" type="datetime2">
              <a:rPr lang="zh-CN" altLang="en-US" smtClean="0"/>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endParaRPr lang="zh-CN" altLang="en-US" noProof="0" dirty="0"/>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带题注的图片">
    <p:spTree>
      <p:nvGrpSpPr>
        <p:cNvPr id="1" name=""/>
        <p:cNvGrpSpPr/>
        <p:nvPr/>
      </p:nvGrpSpPr>
      <p:grpSpPr>
        <a:xfrm>
          <a:off x="0" y="0"/>
          <a:ext cx="0" cy="0"/>
          <a:chOff x="0" y="0"/>
          <a:chExt cx="0" cy="0"/>
        </a:xfrm>
      </p:grpSpPr>
      <p:sp>
        <p:nvSpPr>
          <p:cNvPr id="11" name="矩形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1">
                    <a:lumMod val="75000"/>
                  </a:schemeClr>
                </a:solidFill>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图片占位符 2" descr="为添加图像预留的空占位符。单击占位符，选择要添加的图像。"/>
          <p:cNvSpPr>
            <a:spLocks noGrp="1"/>
          </p:cNvSpPr>
          <p:nvPr>
            <p:ph type="pic" idx="1"/>
          </p:nvPr>
        </p:nvSpPr>
        <p:spPr bwMode="auto">
          <a:xfrm>
            <a:off x="5180251" y="482600"/>
            <a:ext cx="6195986" cy="5689600"/>
          </a:xfrm>
          <a:ln w="19050">
            <a:solidFill>
              <a:schemeClr val="bg1"/>
            </a:solidFill>
          </a:ln>
        </p:spPr>
        <p:txBody>
          <a:bodyPr rtlCol="0">
            <a:normAutofit/>
          </a:bodyPr>
          <a:lstStyle>
            <a:lvl1pPr marL="0" indent="0">
              <a:buNone/>
              <a:defRPr sz="2800" baseline="0">
                <a:solidFill>
                  <a:schemeClr val="tx2"/>
                </a:solidFill>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zh-CN" altLang="en-US" dirty="0"/>
          </a:p>
        </p:txBody>
      </p:sp>
      <p:sp>
        <p:nvSpPr>
          <p:cNvPr id="4" name="文本占位符 3"/>
          <p:cNvSpPr>
            <a:spLocks noGrp="1"/>
          </p:cNvSpPr>
          <p:nvPr>
            <p:ph type="body" sz="half" idx="2"/>
          </p:nvPr>
        </p:nvSpPr>
        <p:spPr>
          <a:xfrm>
            <a:off x="1074240" y="1828800"/>
            <a:ext cx="3293422" cy="4343400"/>
          </a:xfrm>
        </p:spPr>
        <p:txBody>
          <a:bodyPr rtlCol="0">
            <a:normAutofit/>
          </a:bodyPr>
          <a:lstStyle>
            <a:lvl1pPr marL="0" indent="0">
              <a:buNone/>
              <a:defRPr sz="2000">
                <a:solidFill>
                  <a:schemeClr val="tx1"/>
                </a:solidFill>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endParaRPr lang="zh-CN" altLang="en-US"/>
          </a:p>
        </p:txBody>
      </p:sp>
      <p:sp>
        <p:nvSpPr>
          <p:cNvPr id="5" name="日期占位符 4"/>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1878E339-1BD2-4FEE-A113-9A0301740CF6}" type="datetime2">
              <a:rPr lang="zh-CN" altLang="en-US" smtClean="0"/>
            </a:fld>
            <a:endParaRPr lang="zh-CN" altLang="en-US" dirty="0"/>
          </a:p>
        </p:txBody>
      </p:sp>
      <p:sp>
        <p:nvSpPr>
          <p:cNvPr id="6" name="页脚占位符 5"/>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7" name="灯片编号占位符 6"/>
          <p:cNvSpPr>
            <a:spLocks noGrp="1"/>
          </p:cNvSpPr>
          <p:nvPr>
            <p:ph type="sldNum" sz="quarter" idx="12"/>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fld>
            <a:endParaRPr lang="zh-CN" altLang="en-US" dirty="0"/>
          </a:p>
        </p:txBody>
      </p:sp>
      <p:cxnSp>
        <p:nvCxnSpPr>
          <p:cNvPr id="10" name="直接连接符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cxnSp>
        <p:nvCxnSpPr>
          <p:cNvPr id="16" name="直接连接符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pPr rtl="0"/>
            <a:r>
              <a:rPr lang="zh-CN" altLang="en-US" dirty="0"/>
              <a:t>单击此处编辑母版标题样式</a:t>
            </a:r>
            <a:endParaRPr lang="zh-CN" altLang="en-US" dirty="0"/>
          </a:p>
        </p:txBody>
      </p:sp>
      <p:sp>
        <p:nvSpPr>
          <p:cNvPr id="3" name="文本占位符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rtl="0"/>
            <a:r>
              <a:rPr lang="zh-CN" altLang="en-US" dirty="0"/>
              <a:t>单击此处编辑母版文本样式</a:t>
            </a:r>
            <a:endParaRPr lang="zh-CN" altLang="en-US" dirty="0"/>
          </a:p>
          <a:p>
            <a:pPr lvl="1" rtl="0"/>
            <a:r>
              <a:rPr lang="zh-CN" altLang="en-US" dirty="0"/>
              <a:t>第二级</a:t>
            </a:r>
            <a:endParaRPr lang="zh-CN" altLang="en-US" dirty="0"/>
          </a:p>
          <a:p>
            <a:pPr lvl="2" rtl="0"/>
            <a:r>
              <a:rPr lang="zh-CN" altLang="en-US" dirty="0"/>
              <a:t>第三级</a:t>
            </a:r>
            <a:endParaRPr lang="zh-CN" altLang="en-US" dirty="0"/>
          </a:p>
          <a:p>
            <a:pPr lvl="3" rtl="0"/>
            <a:r>
              <a:rPr lang="zh-CN" altLang="en-US" dirty="0"/>
              <a:t>第四级</a:t>
            </a:r>
            <a:endParaRPr lang="zh-CN" altLang="en-US" dirty="0"/>
          </a:p>
          <a:p>
            <a:pPr lvl="4" rtl="0"/>
            <a:r>
              <a:rPr lang="zh-CN" altLang="en-US" dirty="0"/>
              <a:t>第五级</a:t>
            </a:r>
            <a:endParaRPr lang="zh-CN" altLang="en-US" dirty="0"/>
          </a:p>
        </p:txBody>
      </p:sp>
      <p:sp>
        <p:nvSpPr>
          <p:cNvPr id="4" name="日期占位符 3"/>
          <p:cNvSpPr>
            <a:spLocks noGrp="1"/>
          </p:cNvSpPr>
          <p:nvPr>
            <p:ph type="dt" sz="half" idx="2"/>
          </p:nvPr>
        </p:nvSpPr>
        <p:spPr>
          <a:xfrm>
            <a:off x="5027612" y="6356351"/>
            <a:ext cx="1371521" cy="365125"/>
          </a:xfrm>
          <a:prstGeom prst="rect">
            <a:avLst/>
          </a:prstGeom>
        </p:spPr>
        <p:txBody>
          <a:bodyPr vert="horz" lIns="91440" tIns="45720" rIns="91440" bIns="45720" rtlCol="0" anchor="ctr"/>
          <a:lstStyle>
            <a:lvl1pPr algn="l">
              <a:defRPr sz="1200" cap="all" baseline="0">
                <a:solidFill>
                  <a:schemeClr val="tx1"/>
                </a:solidFill>
                <a:latin typeface="微软雅黑" panose="020B0503020204020204" pitchFamily="34" charset="-122"/>
                <a:ea typeface="微软雅黑" panose="020B0503020204020204" pitchFamily="34" charset="-122"/>
              </a:defRPr>
            </a:lvl1pPr>
          </a:lstStyle>
          <a:p>
            <a:fld id="{A339CB27-C670-4AAB-948C-7E3D1D9FAE30}" type="datetime2">
              <a:rPr lang="zh-CN" altLang="en-US" smtClean="0"/>
            </a:fld>
            <a:endParaRPr lang="zh-CN" altLang="en-US" dirty="0"/>
          </a:p>
        </p:txBody>
      </p:sp>
      <p:sp>
        <p:nvSpPr>
          <p:cNvPr id="5" name="页脚占位符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6" name="灯片编号占位符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微软雅黑" panose="020B0503020204020204" pitchFamily="34" charset="-122"/>
          <a:ea typeface="微软雅黑" panose="020B0503020204020204" pitchFamily="34" charset="-122"/>
          <a:cs typeface="+mj-cs"/>
        </a:defRPr>
      </a:lvl1pPr>
    </p:titleStyle>
    <p:bodyStyle>
      <a:lvl1pPr marL="247015" indent="-247015" algn="l" defTabSz="914400" rtl="0" eaLnBrk="1" latinLnBrk="0" hangingPunct="1">
        <a:lnSpc>
          <a:spcPct val="90000"/>
        </a:lnSpc>
        <a:spcBef>
          <a:spcPts val="1400"/>
        </a:spcBef>
        <a:buFont typeface="Euphemia"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12775" indent="-247015" algn="l" defTabSz="914400" rtl="0" eaLnBrk="1" latinLnBrk="0" hangingPunct="1">
        <a:lnSpc>
          <a:spcPct val="90000"/>
        </a:lnSpc>
        <a:spcBef>
          <a:spcPts val="600"/>
        </a:spcBef>
        <a:buFont typeface="Euphemia"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978535" indent="-247015" algn="l" defTabSz="914400" rtl="0" eaLnBrk="1" latinLnBrk="0" hangingPunct="1">
        <a:lnSpc>
          <a:spcPct val="90000"/>
        </a:lnSpc>
        <a:spcBef>
          <a:spcPts val="600"/>
        </a:spcBef>
        <a:buFont typeface="Euphemia"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344295" indent="-247015"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1710055" indent="-247015" algn="l" defTabSz="914400" rtl="0" eaLnBrk="1" latinLnBrk="0" hangingPunct="1">
        <a:lnSpc>
          <a:spcPct val="90000"/>
        </a:lnSpc>
        <a:spcBef>
          <a:spcPts val="600"/>
        </a:spcBef>
        <a:buFont typeface="Euphemia"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075815" indent="-247015"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575" indent="-247015"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335" indent="-247015"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3095" indent="-247015"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chart" Target="../charts/chart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6.GI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6.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latin typeface="Arial" panose="020B0604020202020204" pitchFamily="34" charset="0"/>
                <a:ea typeface="微软雅黑" panose="020B0503020204020204" pitchFamily="34" charset="-122"/>
                <a:sym typeface="Arial" panose="020B0604020202020204" pitchFamily="34" charset="0"/>
              </a:rPr>
              <a:t>汉诺塔</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 name="副标题 2"/>
          <p:cNvSpPr>
            <a:spLocks noGrp="1"/>
          </p:cNvSpPr>
          <p:nvPr>
            <p:ph type="subTitle" idx="1"/>
          </p:nvPr>
        </p:nvSpPr>
        <p:spPr/>
        <p:txBody>
          <a:bodyPr rtlCol="0"/>
          <a:lstStyle/>
          <a:p>
            <a:pPr rtl="0"/>
            <a:r>
              <a:rPr lang="en-US" altLang="zh-CN" dirty="0">
                <a:latin typeface="Arial" panose="020B0604020202020204" pitchFamily="34" charset="0"/>
                <a:ea typeface="微软雅黑" panose="020B0503020204020204" pitchFamily="34" charset="-122"/>
                <a:sym typeface="Arial" panose="020B0604020202020204" pitchFamily="34" charset="0"/>
              </a:rPr>
              <a:t>Hanoi</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58570" y="739140"/>
            <a:ext cx="3773805" cy="645160"/>
          </a:xfrm>
          <a:prstGeom prst="rect">
            <a:avLst/>
          </a:prstGeom>
          <a:noFill/>
        </p:spPr>
        <p:txBody>
          <a:bodyPr wrap="square" rtlCol="0">
            <a:spAutoFit/>
          </a:bodyPr>
          <a:p>
            <a:r>
              <a:rPr lang="zh-CN" altLang="en-US" sz="3600" b="1">
                <a:latin typeface="微软雅黑" panose="020B0503020204020204" pitchFamily="34" charset="-122"/>
                <a:ea typeface="微软雅黑" panose="020B0503020204020204" pitchFamily="34" charset="-122"/>
              </a:rPr>
              <a:t>汉诺塔递归代码：</a:t>
            </a:r>
            <a:endParaRPr lang="zh-CN" altLang="en-US" sz="3600" b="1">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5377180" y="1491615"/>
            <a:ext cx="5310505" cy="3411220"/>
          </a:xfrm>
          <a:prstGeom prst="rect">
            <a:avLst/>
          </a:prstGeom>
        </p:spPr>
      </p:pic>
      <p:sp>
        <p:nvSpPr>
          <p:cNvPr id="4" name="文本框 3"/>
          <p:cNvSpPr txBox="1"/>
          <p:nvPr/>
        </p:nvSpPr>
        <p:spPr>
          <a:xfrm>
            <a:off x="1994535" y="1696720"/>
            <a:ext cx="3917950" cy="1814830"/>
          </a:xfrm>
          <a:prstGeom prst="rect">
            <a:avLst/>
          </a:prstGeom>
          <a:noFill/>
        </p:spPr>
        <p:txBody>
          <a:bodyPr wrap="square" rtlCol="0">
            <a:spAutoFit/>
          </a:bodyPr>
          <a:p>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盘子的数量</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柱子</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A</a:t>
            </a:r>
            <a:endParaRPr lang="en-US" altLang="zh-CN" sz="2800" b="1">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柱子</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B</a:t>
            </a:r>
            <a:endParaRPr lang="en-US" altLang="zh-CN" sz="2800" b="1">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C:</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柱子</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C</a:t>
            </a:r>
            <a:endParaRPr lang="en-US" altLang="zh-CN"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1198245" y="3902075"/>
            <a:ext cx="4276725" cy="829945"/>
          </a:xfrm>
          <a:prstGeom prst="rect">
            <a:avLst/>
          </a:prstGeom>
          <a:noFill/>
        </p:spPr>
        <p:txBody>
          <a:bodyPr wrap="square" rtlCol="0">
            <a:spAutoFit/>
          </a:bodyPr>
          <a:p>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递归 把A柱子上面的n-1层，从A，经C，到B</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6" name="直接箭头连接符 5"/>
          <p:cNvCxnSpPr/>
          <p:nvPr/>
        </p:nvCxnSpPr>
        <p:spPr>
          <a:xfrm flipV="1">
            <a:off x="5014595" y="3573145"/>
            <a:ext cx="1584000" cy="575945"/>
          </a:xfrm>
          <a:prstGeom prst="straightConnector1">
            <a:avLst/>
          </a:prstGeom>
          <a:ln w="57150" cmpd="sng">
            <a:solidFill>
              <a:srgbClr val="FF0000"/>
            </a:solidFill>
            <a:prstDash val="solid"/>
            <a:tailEnd type="arrow" w="med" len="med"/>
          </a:ln>
        </p:spPr>
        <p:style>
          <a:lnRef idx="3">
            <a:schemeClr val="accent4"/>
          </a:lnRef>
          <a:fillRef idx="0">
            <a:schemeClr val="accent4"/>
          </a:fillRef>
          <a:effectRef idx="2">
            <a:schemeClr val="accent4"/>
          </a:effectRef>
          <a:fontRef idx="minor">
            <a:schemeClr val="tx1"/>
          </a:fontRef>
        </p:style>
      </p:cxnSp>
      <p:sp>
        <p:nvSpPr>
          <p:cNvPr id="8" name="文本框 7"/>
          <p:cNvSpPr txBox="1"/>
          <p:nvPr/>
        </p:nvSpPr>
        <p:spPr>
          <a:xfrm>
            <a:off x="6083935" y="5806440"/>
            <a:ext cx="4065270" cy="829945"/>
          </a:xfrm>
          <a:prstGeom prst="rect">
            <a:avLst/>
          </a:prstGeom>
          <a:noFill/>
        </p:spPr>
        <p:txBody>
          <a:bodyPr wrap="square" rtlCol="0">
            <a:spAutoFit/>
          </a:bodyPr>
          <a:p>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递归 把B柱子上的n-1层，从B，经A，到C</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0" name="直接箭头连接符 9"/>
          <p:cNvCxnSpPr/>
          <p:nvPr/>
        </p:nvCxnSpPr>
        <p:spPr>
          <a:xfrm flipH="1" flipV="1">
            <a:off x="7678420" y="4364990"/>
            <a:ext cx="148590" cy="1440815"/>
          </a:xfrm>
          <a:prstGeom prst="straightConnector1">
            <a:avLst/>
          </a:prstGeom>
          <a:ln w="666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354455" y="5413375"/>
            <a:ext cx="3823970" cy="829945"/>
          </a:xfrm>
          <a:prstGeom prst="rect">
            <a:avLst/>
          </a:prstGeom>
          <a:noFill/>
        </p:spPr>
        <p:txBody>
          <a:bodyPr wrap="square" rtlCol="0">
            <a:spAutoFit/>
          </a:bodyPr>
          <a:p>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将a柱剩下的1个盘子</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移动到c柱</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2" name="直接箭头连接符 11"/>
          <p:cNvCxnSpPr/>
          <p:nvPr/>
        </p:nvCxnSpPr>
        <p:spPr>
          <a:xfrm flipV="1">
            <a:off x="4942205" y="3933190"/>
            <a:ext cx="1656080" cy="1511935"/>
          </a:xfrm>
          <a:prstGeom prst="straightConnector1">
            <a:avLst/>
          </a:prstGeom>
          <a:ln w="666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11" grpId="0"/>
      <p:bldP spid="11" grpId="1"/>
      <p:bldP spid="8" grpId="0"/>
      <p:bldP spid="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56335" y="255270"/>
            <a:ext cx="3421380" cy="645160"/>
          </a:xfrm>
          <a:prstGeom prst="rect">
            <a:avLst/>
          </a:prstGeom>
          <a:noFill/>
        </p:spPr>
        <p:txBody>
          <a:bodyPr wrap="square" rtlCol="0">
            <a:spAutoFit/>
          </a:bodyPr>
          <a:p>
            <a:r>
              <a:rPr lang="en-US" altLang="zh-CN" sz="3600" b="1">
                <a:latin typeface="微软雅黑" panose="020B0503020204020204" pitchFamily="34" charset="-122"/>
                <a:ea typeface="微软雅黑" panose="020B0503020204020204" pitchFamily="34" charset="-122"/>
                <a:cs typeface="微软雅黑" panose="020B0503020204020204" pitchFamily="34" charset="-122"/>
              </a:rPr>
              <a:t>main</a:t>
            </a:r>
            <a:r>
              <a:rPr lang="zh-CN" altLang="en-US" sz="3600" b="1">
                <a:latin typeface="微软雅黑" panose="020B0503020204020204" pitchFamily="34" charset="-122"/>
                <a:ea typeface="微软雅黑" panose="020B0503020204020204" pitchFamily="34" charset="-122"/>
                <a:cs typeface="微软雅黑" panose="020B0503020204020204" pitchFamily="34" charset="-122"/>
              </a:rPr>
              <a:t>函数：</a:t>
            </a:r>
            <a:endParaRPr lang="zh-CN" altLang="en-US" sz="3600" b="1">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156335" y="1100455"/>
            <a:ext cx="4506595" cy="2149475"/>
          </a:xfrm>
          <a:prstGeom prst="rect">
            <a:avLst/>
          </a:prstGeom>
        </p:spPr>
      </p:pic>
      <p:sp>
        <p:nvSpPr>
          <p:cNvPr id="4" name="文本框 3"/>
          <p:cNvSpPr txBox="1"/>
          <p:nvPr/>
        </p:nvSpPr>
        <p:spPr>
          <a:xfrm>
            <a:off x="1156335" y="3609975"/>
            <a:ext cx="3202305" cy="645160"/>
          </a:xfrm>
          <a:prstGeom prst="rect">
            <a:avLst/>
          </a:prstGeom>
          <a:noFill/>
        </p:spPr>
        <p:txBody>
          <a:bodyPr wrap="square" rtlCol="0">
            <a:spAutoFit/>
          </a:bodyPr>
          <a:p>
            <a:r>
              <a:rPr lang="zh-CN" altLang="en-US" sz="3600" b="1">
                <a:latin typeface="微软雅黑" panose="020B0503020204020204" pitchFamily="34" charset="-122"/>
                <a:ea typeface="微软雅黑" panose="020B0503020204020204" pitchFamily="34" charset="-122"/>
              </a:rPr>
              <a:t>代码测试：</a:t>
            </a:r>
            <a:endParaRPr lang="zh-CN" altLang="en-US" sz="3600" b="1">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3439160" y="3609975"/>
            <a:ext cx="6167755" cy="3220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419860" y="768985"/>
            <a:ext cx="3594735" cy="645160"/>
          </a:xfrm>
          <a:prstGeom prst="rect">
            <a:avLst/>
          </a:prstGeom>
          <a:noFill/>
        </p:spPr>
        <p:txBody>
          <a:bodyPr wrap="square" rtlCol="0">
            <a:spAutoFit/>
          </a:bodyPr>
          <a:p>
            <a:r>
              <a:rPr lang="zh-CN" altLang="en-US" sz="3600" b="1">
                <a:latin typeface="微软雅黑" panose="020B0503020204020204" pitchFamily="34" charset="-122"/>
                <a:ea typeface="微软雅黑" panose="020B0503020204020204" pitchFamily="34" charset="-122"/>
              </a:rPr>
              <a:t>复杂度分析：</a:t>
            </a:r>
            <a:endParaRPr lang="zh-CN" altLang="en-US" sz="3600" b="1">
              <a:latin typeface="微软雅黑" panose="020B0503020204020204" pitchFamily="34" charset="-122"/>
              <a:ea typeface="微软雅黑" panose="020B0503020204020204" pitchFamily="34" charset="-122"/>
            </a:endParaRPr>
          </a:p>
        </p:txBody>
      </p:sp>
      <p:sp>
        <p:nvSpPr>
          <p:cNvPr id="3" name="文本框 2"/>
          <p:cNvSpPr txBox="1"/>
          <p:nvPr/>
        </p:nvSpPr>
        <p:spPr>
          <a:xfrm>
            <a:off x="1270000" y="1655445"/>
            <a:ext cx="7861935" cy="4030980"/>
          </a:xfrm>
          <a:prstGeom prst="rect">
            <a:avLst/>
          </a:prstGeom>
          <a:noFill/>
        </p:spPr>
        <p:txBody>
          <a:bodyPr wrap="square" rtlCol="0">
            <a:spAutoFit/>
          </a:bodyPr>
          <a:p>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参数n代表问题的规模，耗时用T(n)表示，规模为n-1时的耗时为T(n-1).</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当规模为1时，只需要移动一步即可，耗时为O(1)</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当规模大于1时，先将n-1个圆盘移动到b，耗时T(n-1)</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剩下的1个移动到c，耗时O(1)</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n-1个移动到c，耗时T(n-1)</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6603365" y="4281170"/>
            <a:ext cx="4309745" cy="18681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1776730" y="333375"/>
            <a:ext cx="7759065" cy="5225415"/>
          </a:xfrm>
          <a:prstGeom prst="rect">
            <a:avLst/>
          </a:prstGeom>
        </p:spPr>
      </p:pic>
      <p:sp>
        <p:nvSpPr>
          <p:cNvPr id="6" name="文本框 5"/>
          <p:cNvSpPr txBox="1"/>
          <p:nvPr/>
        </p:nvSpPr>
        <p:spPr>
          <a:xfrm>
            <a:off x="2094865" y="5614670"/>
            <a:ext cx="8176260" cy="521970"/>
          </a:xfrm>
          <a:prstGeom prst="rect">
            <a:avLst/>
          </a:prstGeom>
          <a:noFill/>
        </p:spPr>
        <p:txBody>
          <a:bodyPr wrap="square" rtlCol="0">
            <a:spAutoFit/>
          </a:bodyPr>
          <a:p>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所以最后递归的算法时间复杂度为</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O(2</a:t>
            </a:r>
            <a:r>
              <a:rPr lang="en-US" altLang="zh-CN" sz="2800" b="1" baseline="30000">
                <a:latin typeface="微软雅黑" panose="020B0503020204020204" pitchFamily="34" charset="-122"/>
                <a:ea typeface="微软雅黑" panose="020B0503020204020204" pitchFamily="34" charset="-122"/>
                <a:cs typeface="微软雅黑" panose="020B0503020204020204" pitchFamily="34" charset="-122"/>
              </a:rPr>
              <a:t>n</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800"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485900" y="166201"/>
            <a:ext cx="9782801" cy="802928"/>
          </a:xfrm>
        </p:spPr>
        <p:txBody>
          <a:bodyPr rtlCol="0"/>
          <a:lstStyle/>
          <a:p>
            <a:pPr rtl="0"/>
            <a:r>
              <a:rPr lang="zh-CN" altLang="en-US" dirty="0">
                <a:latin typeface="Arial" panose="020B0604020202020204" pitchFamily="34" charset="0"/>
                <a:ea typeface="微软雅黑" panose="020B0503020204020204" pitchFamily="34" charset="-122"/>
                <a:sym typeface="Arial" panose="020B0604020202020204" pitchFamily="34" charset="0"/>
              </a:rPr>
              <a:t>汉诺塔的由来</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4" name="内容占位符 13"/>
          <p:cNvSpPr>
            <a:spLocks noGrp="1"/>
          </p:cNvSpPr>
          <p:nvPr>
            <p:ph idx="1"/>
          </p:nvPr>
        </p:nvSpPr>
        <p:spPr>
          <a:xfrm>
            <a:off x="1269876" y="980729"/>
            <a:ext cx="9782801" cy="4572000"/>
          </a:xfrm>
        </p:spPr>
        <p:txBody>
          <a:bodyPr rtlCol="0">
            <a:normAutofit/>
          </a:bodyPr>
          <a:lstStyle/>
          <a:p>
            <a:pPr rtl="0"/>
            <a:r>
              <a:rPr lang="zh-CN" altLang="en-US" dirty="0">
                <a:latin typeface="Arial" panose="020B0604020202020204" pitchFamily="34" charset="0"/>
                <a:ea typeface="微软雅黑" panose="020B0503020204020204" pitchFamily="34" charset="-122"/>
                <a:sym typeface="Arial" panose="020B0604020202020204" pitchFamily="34" charset="0"/>
              </a:rPr>
              <a:t>汉诺塔（</a:t>
            </a:r>
            <a:r>
              <a:rPr lang="en-US" altLang="zh-CN" dirty="0">
                <a:latin typeface="Arial" panose="020B0604020202020204" pitchFamily="34" charset="0"/>
                <a:ea typeface="微软雅黑" panose="020B0503020204020204" pitchFamily="34" charset="-122"/>
                <a:sym typeface="Arial" panose="020B0604020202020204" pitchFamily="34" charset="0"/>
              </a:rPr>
              <a:t>Tower of Hanoi</a:t>
            </a:r>
            <a:r>
              <a:rPr lang="zh-CN" altLang="en-US" dirty="0">
                <a:latin typeface="Arial" panose="020B0604020202020204" pitchFamily="34" charset="0"/>
                <a:ea typeface="微软雅黑" panose="020B0503020204020204" pitchFamily="34" charset="-122"/>
                <a:sym typeface="Arial" panose="020B0604020202020204" pitchFamily="34" charset="0"/>
              </a:rPr>
              <a:t>）</a:t>
            </a:r>
            <a:r>
              <a:rPr lang="en-US" altLang="zh-CN" dirty="0">
                <a:latin typeface="Arial" panose="020B0604020202020204" pitchFamily="34" charset="0"/>
                <a:ea typeface="微软雅黑" panose="020B0503020204020204" pitchFamily="34" charset="-122"/>
                <a:sym typeface="Arial" panose="020B0604020202020204" pitchFamily="34" charset="0"/>
              </a:rPr>
              <a:t>,</a:t>
            </a:r>
            <a:r>
              <a:rPr lang="zh-CN" altLang="en-US" dirty="0">
                <a:latin typeface="Arial" panose="020B0604020202020204" pitchFamily="34" charset="0"/>
                <a:ea typeface="微软雅黑" panose="020B0503020204020204" pitchFamily="34" charset="-122"/>
                <a:sym typeface="Arial" panose="020B0604020202020204" pitchFamily="34" charset="0"/>
              </a:rPr>
              <a:t>又称河内塔，是一个源于印度古老传说的益智玩具。大梵天创造世界的时候做了三根金刚石柱子，在一根柱子上从下往上按照大小顺序摞着</a:t>
            </a:r>
            <a:r>
              <a:rPr lang="en-US" altLang="zh-CN" dirty="0">
                <a:latin typeface="Arial" panose="020B0604020202020204" pitchFamily="34" charset="0"/>
                <a:ea typeface="微软雅黑" panose="020B0503020204020204" pitchFamily="34" charset="-122"/>
                <a:sym typeface="Arial" panose="020B0604020202020204" pitchFamily="34" charset="0"/>
              </a:rPr>
              <a:t>64</a:t>
            </a:r>
            <a:r>
              <a:rPr lang="zh-CN" altLang="en-US" dirty="0">
                <a:latin typeface="Arial" panose="020B0604020202020204" pitchFamily="34" charset="0"/>
                <a:ea typeface="微软雅黑" panose="020B0503020204020204" pitchFamily="34" charset="-122"/>
                <a:sym typeface="Arial" panose="020B0604020202020204" pitchFamily="34" charset="0"/>
              </a:rPr>
              <a:t>片黄金圆盘。大梵天命令婆罗门把圆盘从下面开始按照大小顺序重新摆放在另一根柱子上。并且规定，在小圆盘上不能放大圆盘，在三根柱子之间一次只能移动一个圆盘。</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pic>
        <p:nvPicPr>
          <p:cNvPr id="1028" name="Picture 4" descr="在这里插入图片描述"/>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17947" y="3573016"/>
            <a:ext cx="9001001" cy="25202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6" descr="堆叠条形图表示&#10;3 个系列和 4 个类别"/>
          <p:cNvGraphicFramePr>
            <a:graphicFrameLocks noGrp="1"/>
          </p:cNvGraphicFramePr>
          <p:nvPr>
            <p:ph idx="1"/>
          </p:nvPr>
        </p:nvGraphicFramePr>
        <p:xfrm>
          <a:off x="1593850" y="1600200"/>
          <a:ext cx="9782175" cy="1439223"/>
        </p:xfrm>
        <a:graphic>
          <a:graphicData uri="http://schemas.openxmlformats.org/drawingml/2006/chart">
            <c:chart xmlns:c="http://schemas.openxmlformats.org/drawingml/2006/chart" xmlns:r="http://schemas.openxmlformats.org/officeDocument/2006/relationships" r:id="rId1"/>
          </a:graphicData>
        </a:graphic>
      </p:graphicFrame>
      <p:sp>
        <p:nvSpPr>
          <p:cNvPr id="2" name="标题 1"/>
          <p:cNvSpPr>
            <a:spLocks noGrp="1"/>
          </p:cNvSpPr>
          <p:nvPr>
            <p:ph type="title"/>
          </p:nvPr>
        </p:nvSpPr>
        <p:spPr>
          <a:xfrm>
            <a:off x="1432900" y="363736"/>
            <a:ext cx="9782801" cy="1439223"/>
          </a:xfrm>
        </p:spPr>
        <p:txBody>
          <a:bodyPr rtlCol="0"/>
          <a:lstStyle/>
          <a:p>
            <a:r>
              <a:rPr lang="en-US" altLang="zh-CN" b="1" dirty="0">
                <a:solidFill>
                  <a:schemeClr val="tx2"/>
                </a:solidFill>
                <a:latin typeface="PingFang SC"/>
              </a:rPr>
              <a:t>1</a:t>
            </a:r>
            <a:r>
              <a:rPr lang="zh-CN" altLang="en-US" b="1" dirty="0">
                <a:solidFill>
                  <a:schemeClr val="tx2"/>
                </a:solidFill>
                <a:latin typeface="PingFang SC"/>
              </a:rPr>
              <a:t>、汉诺塔</a:t>
            </a:r>
            <a:r>
              <a:rPr lang="en-US" altLang="zh-CN" b="1" dirty="0">
                <a:solidFill>
                  <a:schemeClr val="tx2"/>
                </a:solidFill>
                <a:latin typeface="PingFang SC"/>
              </a:rPr>
              <a:t>----</a:t>
            </a:r>
            <a:r>
              <a:rPr lang="zh-CN" altLang="en-US" b="1" dirty="0">
                <a:solidFill>
                  <a:schemeClr val="tx2"/>
                </a:solidFill>
                <a:latin typeface="PingFang SC"/>
              </a:rPr>
              <a:t>一个盘子</a:t>
            </a:r>
            <a:br>
              <a:rPr lang="zh-CN" altLang="en-US" b="1" i="0" dirty="0">
                <a:solidFill>
                  <a:srgbClr val="B4B4B4"/>
                </a:solidFill>
                <a:effectLst/>
                <a:latin typeface="PingFang SC"/>
              </a:rPr>
            </a:b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pic>
        <p:nvPicPr>
          <p:cNvPr id="2050" name="Picture 2" descr="在这里插入图片描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940" y="1600200"/>
            <a:ext cx="7743825" cy="144016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1593850" y="2963087"/>
            <a:ext cx="7550150" cy="645160"/>
          </a:xfrm>
          <a:prstGeom prst="rect">
            <a:avLst/>
          </a:prstGeom>
          <a:noFill/>
        </p:spPr>
        <p:txBody>
          <a:bodyPr wrap="square">
            <a:spAutoFit/>
          </a:bodyPr>
          <a:lstStyle/>
          <a:p>
            <a:r>
              <a:rPr lang="en-US" altLang="zh-CN" sz="3600"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600"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、汉诺塔</a:t>
            </a:r>
            <a:r>
              <a:rPr lang="en-US" altLang="zh-CN" sz="3600"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600"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两个盘子</a:t>
            </a:r>
            <a:endParaRPr lang="zh-CN" altLang="en-US" sz="36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052" name="Picture 4" descr="在这里插入图片描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5940" y="3608148"/>
            <a:ext cx="7829550" cy="30963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5900" y="9124"/>
            <a:ext cx="9782801" cy="1239837"/>
          </a:xfrm>
        </p:spPr>
        <p:txBody>
          <a:bodyPr rtlCol="0"/>
          <a:lstStyle/>
          <a:p>
            <a:pPr rtl="0"/>
            <a:r>
              <a:rPr lang="zh-CN" altLang="en-US" b="1" dirty="0">
                <a:solidFill>
                  <a:schemeClr val="tx2"/>
                </a:solidFill>
                <a:sym typeface="Arial" panose="020B0604020202020204" pitchFamily="34" charset="0"/>
              </a:rPr>
              <a:t>汉诺塔</a:t>
            </a:r>
            <a:r>
              <a:rPr lang="en-US" altLang="zh-CN" b="1" dirty="0">
                <a:solidFill>
                  <a:schemeClr val="tx2"/>
                </a:solidFill>
                <a:sym typeface="Arial" panose="020B0604020202020204" pitchFamily="34" charset="0"/>
              </a:rPr>
              <a:t>----</a:t>
            </a:r>
            <a:r>
              <a:rPr lang="zh-CN" altLang="en-US" b="1" dirty="0">
                <a:solidFill>
                  <a:schemeClr val="tx2"/>
                </a:solidFill>
                <a:sym typeface="Arial" panose="020B0604020202020204" pitchFamily="34" charset="0"/>
              </a:rPr>
              <a:t>三个盘子</a:t>
            </a:r>
            <a:endParaRPr lang="zh-CN" altLang="en-US" b="1" dirty="0">
              <a:solidFill>
                <a:schemeClr val="tx2"/>
              </a:solidFill>
              <a:sym typeface="Arial" panose="020B0604020202020204" pitchFamily="34" charset="0"/>
            </a:endParaRPr>
          </a:p>
        </p:txBody>
      </p:sp>
      <p:pic>
        <p:nvPicPr>
          <p:cNvPr id="3074" name="Picture 2" descr="在这里插入图片描述"/>
          <p:cNvPicPr>
            <a:picLocks noGrp="1"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bwMode="auto">
          <a:xfrm>
            <a:off x="1449834" y="1280769"/>
            <a:ext cx="9397106" cy="24571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在这里插入图片描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1635" y="4241408"/>
            <a:ext cx="9253504" cy="24571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6"/>
                                        </p:tgtEl>
                                        <p:attrNameLst>
                                          <p:attrName>style.visibility</p:attrName>
                                        </p:attrNameLst>
                                      </p:cBhvr>
                                      <p:to>
                                        <p:strVal val="visible"/>
                                      </p:to>
                                    </p:set>
                                    <p:anim calcmode="lin" valueType="num">
                                      <p:cBhvr additive="base">
                                        <p:cTn id="13" dur="500" fill="hold"/>
                                        <p:tgtEl>
                                          <p:spTgt spid="3076"/>
                                        </p:tgtEl>
                                        <p:attrNameLst>
                                          <p:attrName>ppt_x</p:attrName>
                                        </p:attrNameLst>
                                      </p:cBhvr>
                                      <p:tavLst>
                                        <p:tav tm="0">
                                          <p:val>
                                            <p:strVal val="#ppt_x"/>
                                          </p:val>
                                        </p:tav>
                                        <p:tav tm="100000">
                                          <p:val>
                                            <p:strVal val="#ppt_x"/>
                                          </p:val>
                                        </p:tav>
                                      </p:tavLst>
                                    </p:anim>
                                    <p:anim calcmode="lin" valueType="num">
                                      <p:cBhvr additive="base">
                                        <p:cTn id="14"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汉诺塔3层"/>
          <p:cNvPicPr>
            <a:picLocks noChangeAspect="1"/>
          </p:cNvPicPr>
          <p:nvPr/>
        </p:nvPicPr>
        <p:blipFill>
          <a:blip r:embed="rId1"/>
          <a:stretch>
            <a:fillRect/>
          </a:stretch>
        </p:blipFill>
        <p:spPr>
          <a:xfrm>
            <a:off x="1471295" y="664845"/>
            <a:ext cx="10058400" cy="56578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微软雅黑" panose="020B0503020204020204" pitchFamily="34" charset="-122"/>
                <a:ea typeface="微软雅黑" panose="020B0503020204020204" pitchFamily="34" charset="-122"/>
                <a:sym typeface="Arial" panose="020B0604020202020204" pitchFamily="34" charset="0"/>
              </a:rPr>
              <a:t>汉诺塔的算法思想</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文本占位符 4"/>
          <p:cNvSpPr>
            <a:spLocks noGrp="1"/>
          </p:cNvSpPr>
          <p:nvPr>
            <p:ph type="body" idx="1"/>
          </p:nvPr>
        </p:nvSpPr>
        <p:spPr/>
        <p:txBody>
          <a:bodyPr rtlCol="0"/>
          <a:lstStyle/>
          <a:p>
            <a:pPr rtl="0"/>
            <a:r>
              <a:rPr lang="en-US" altLang="zh-CN" dirty="0">
                <a:latin typeface="微软雅黑" panose="020B0503020204020204" pitchFamily="34" charset="-122"/>
                <a:ea typeface="微软雅黑" panose="020B0503020204020204" pitchFamily="34" charset="-122"/>
                <a:sym typeface="Arial" panose="020B0604020202020204" pitchFamily="34" charset="0"/>
              </a:rPr>
              <a:t>Algorithm</a:t>
            </a:r>
            <a:endParaRPr lang="en-US" altLang="zh-CN" dirty="0">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b="1"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思路：</a:t>
            </a:r>
            <a:endParaRPr lang="zh-CN" altLang="en-US" b="1"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文本框 2"/>
          <p:cNvSpPr txBox="1"/>
          <p:nvPr/>
        </p:nvSpPr>
        <p:spPr>
          <a:xfrm>
            <a:off x="1470660" y="1459230"/>
            <a:ext cx="10096500" cy="5077460"/>
          </a:xfrm>
          <a:prstGeom prst="rect">
            <a:avLst/>
          </a:prstGeom>
          <a:noFill/>
        </p:spPr>
        <p:txBody>
          <a:bodyPr wrap="square" rtlCol="0">
            <a:spAutoFit/>
          </a:bodyPr>
          <a:p>
            <a:r>
              <a:rPr lang="zh-CN" altLang="en-US" sz="3600" b="1">
                <a:latin typeface="微软雅黑" panose="020B0503020204020204" pitchFamily="34" charset="-122"/>
                <a:ea typeface="微软雅黑" panose="020B0503020204020204" pitchFamily="34" charset="-122"/>
              </a:rPr>
              <a:t>① 当</a:t>
            </a:r>
            <a:r>
              <a:rPr lang="en-US" altLang="zh-CN" sz="3600" b="1">
                <a:latin typeface="微软雅黑" panose="020B0503020204020204" pitchFamily="34" charset="-122"/>
                <a:ea typeface="微软雅黑" panose="020B0503020204020204" pitchFamily="34" charset="-122"/>
              </a:rPr>
              <a:t>n==1</a:t>
            </a:r>
            <a:r>
              <a:rPr lang="zh-CN" altLang="en-US" sz="3600" b="1">
                <a:latin typeface="微软雅黑" panose="020B0503020204020204" pitchFamily="34" charset="-122"/>
                <a:ea typeface="微软雅黑" panose="020B0503020204020204" pitchFamily="34" charset="-122"/>
              </a:rPr>
              <a:t>的时候，直接将盘子从</a:t>
            </a:r>
            <a:r>
              <a:rPr lang="en-US" altLang="zh-CN" sz="3600" b="1">
                <a:latin typeface="微软雅黑" panose="020B0503020204020204" pitchFamily="34" charset="-122"/>
                <a:ea typeface="微软雅黑" panose="020B0503020204020204" pitchFamily="34" charset="-122"/>
              </a:rPr>
              <a:t>A</a:t>
            </a:r>
            <a:r>
              <a:rPr lang="zh-CN" altLang="en-US" sz="3600" b="1">
                <a:latin typeface="微软雅黑" panose="020B0503020204020204" pitchFamily="34" charset="-122"/>
                <a:ea typeface="微软雅黑" panose="020B0503020204020204" pitchFamily="34" charset="-122"/>
              </a:rPr>
              <a:t>移动到</a:t>
            </a:r>
            <a:r>
              <a:rPr lang="en-US" altLang="zh-CN" sz="3600" b="1">
                <a:latin typeface="微软雅黑" panose="020B0503020204020204" pitchFamily="34" charset="-122"/>
                <a:ea typeface="微软雅黑" panose="020B0503020204020204" pitchFamily="34" charset="-122"/>
              </a:rPr>
              <a:t>C</a:t>
            </a:r>
            <a:endParaRPr lang="en-US" altLang="zh-CN" sz="3600" b="1">
              <a:latin typeface="微软雅黑" panose="020B0503020204020204" pitchFamily="34" charset="-122"/>
              <a:ea typeface="微软雅黑" panose="020B0503020204020204" pitchFamily="34" charset="-122"/>
            </a:endParaRPr>
          </a:p>
          <a:p>
            <a:r>
              <a:rPr lang="zh-CN" altLang="en-US" sz="3600" b="1">
                <a:latin typeface="微软雅黑" panose="020B0503020204020204" pitchFamily="34" charset="-122"/>
                <a:ea typeface="微软雅黑" panose="020B0503020204020204" pitchFamily="34" charset="-122"/>
              </a:rPr>
              <a:t>② 当</a:t>
            </a:r>
            <a:r>
              <a:rPr lang="en-US" altLang="zh-CN" sz="3600" b="1">
                <a:latin typeface="微软雅黑" panose="020B0503020204020204" pitchFamily="34" charset="-122"/>
                <a:ea typeface="微软雅黑" panose="020B0503020204020204" pitchFamily="34" charset="-122"/>
              </a:rPr>
              <a:t>n &gt; 1</a:t>
            </a:r>
            <a:r>
              <a:rPr lang="zh-CN" altLang="en-US" sz="3600" b="1">
                <a:latin typeface="微软雅黑" panose="020B0503020204020204" pitchFamily="34" charset="-122"/>
                <a:ea typeface="微软雅黑" panose="020B0503020204020204" pitchFamily="34" charset="-122"/>
              </a:rPr>
              <a:t>的时候，</a:t>
            </a:r>
            <a:endParaRPr lang="zh-CN" altLang="en-US" sz="3600" b="1">
              <a:latin typeface="微软雅黑" panose="020B0503020204020204" pitchFamily="34" charset="-122"/>
              <a:ea typeface="微软雅黑" panose="020B0503020204020204" pitchFamily="34" charset="-122"/>
            </a:endParaRPr>
          </a:p>
          <a:p>
            <a:r>
              <a:rPr lang="zh-CN" altLang="en-US" sz="3600" b="1">
                <a:latin typeface="微软雅黑" panose="020B0503020204020204" pitchFamily="34" charset="-122"/>
                <a:ea typeface="微软雅黑" panose="020B0503020204020204" pitchFamily="34" charset="-122"/>
              </a:rPr>
              <a:t>▲ 把 A 柱子上面的 (n-1) 个盘子，从 A 移动到 B；</a:t>
            </a:r>
            <a:endParaRPr lang="zh-CN" altLang="en-US" sz="3600" b="1">
              <a:latin typeface="微软雅黑" panose="020B0503020204020204" pitchFamily="34" charset="-122"/>
              <a:ea typeface="微软雅黑" panose="020B0503020204020204" pitchFamily="34" charset="-122"/>
            </a:endParaRPr>
          </a:p>
          <a:p>
            <a:endParaRPr lang="zh-CN" altLang="en-US" sz="3600" b="1">
              <a:latin typeface="微软雅黑" panose="020B0503020204020204" pitchFamily="34" charset="-122"/>
              <a:ea typeface="微软雅黑" panose="020B0503020204020204" pitchFamily="34" charset="-122"/>
            </a:endParaRPr>
          </a:p>
          <a:p>
            <a:r>
              <a:rPr lang="zh-CN" altLang="en-US" sz="3600" b="1">
                <a:latin typeface="微软雅黑" panose="020B0503020204020204" pitchFamily="34" charset="-122"/>
                <a:ea typeface="微软雅黑" panose="020B0503020204020204" pitchFamily="34" charset="-122"/>
              </a:rPr>
              <a:t>▲ 把 A 柱子上面的第 n 个盘子由 A 移动到 C；</a:t>
            </a:r>
            <a:endParaRPr lang="zh-CN" altLang="en-US" sz="3600" b="1">
              <a:latin typeface="微软雅黑" panose="020B0503020204020204" pitchFamily="34" charset="-122"/>
              <a:ea typeface="微软雅黑" panose="020B0503020204020204" pitchFamily="34" charset="-122"/>
            </a:endParaRPr>
          </a:p>
          <a:p>
            <a:endParaRPr lang="zh-CN" altLang="en-US" sz="3600" b="1">
              <a:latin typeface="微软雅黑" panose="020B0503020204020204" pitchFamily="34" charset="-122"/>
              <a:ea typeface="微软雅黑" panose="020B0503020204020204" pitchFamily="34" charset="-122"/>
            </a:endParaRPr>
          </a:p>
          <a:p>
            <a:r>
              <a:rPr lang="zh-CN" altLang="en-US" sz="3600" b="1">
                <a:latin typeface="微软雅黑" panose="020B0503020204020204" pitchFamily="34" charset="-122"/>
                <a:ea typeface="微软雅黑" panose="020B0503020204020204" pitchFamily="34" charset="-122"/>
              </a:rPr>
              <a:t>▲ 把第一步 B 柱子上的 (n-1) 个盘子由 B 移动到 C</a:t>
            </a:r>
            <a:endParaRPr lang="zh-CN" altLang="en-US" sz="3600" b="1">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b="1" dirty="0">
                <a:latin typeface="微软雅黑" panose="020B0503020204020204" pitchFamily="34" charset="-122"/>
                <a:ea typeface="微软雅黑" panose="020B0503020204020204" pitchFamily="34" charset="-122"/>
                <a:sym typeface="Arial" panose="020B0604020202020204" pitchFamily="34" charset="0"/>
              </a:rPr>
              <a:t>n&gt;1</a:t>
            </a:r>
            <a:r>
              <a:rPr lang="zh-CN" altLang="en-US" b="1" dirty="0">
                <a:latin typeface="微软雅黑" panose="020B0503020204020204" pitchFamily="34" charset="-122"/>
                <a:ea typeface="微软雅黑" panose="020B0503020204020204" pitchFamily="34" charset="-122"/>
                <a:sym typeface="Arial" panose="020B0604020202020204" pitchFamily="34" charset="0"/>
              </a:rPr>
              <a:t>时：</a:t>
            </a:r>
            <a:endParaRPr lang="zh-CN" altLang="en-US" b="1" dirty="0">
              <a:latin typeface="微软雅黑" panose="020B0503020204020204" pitchFamily="34" charset="-122"/>
              <a:ea typeface="微软雅黑" panose="020B0503020204020204" pitchFamily="34" charset="-122"/>
              <a:sym typeface="Arial" panose="020B0604020202020204" pitchFamily="34" charset="0"/>
            </a:endParaRPr>
          </a:p>
        </p:txBody>
      </p:sp>
      <p:pic>
        <p:nvPicPr>
          <p:cNvPr id="3" name="图片 2"/>
          <p:cNvPicPr>
            <a:picLocks noChangeAspect="1"/>
          </p:cNvPicPr>
          <p:nvPr/>
        </p:nvPicPr>
        <p:blipFill>
          <a:blip r:embed="rId1"/>
          <a:stretch>
            <a:fillRect/>
          </a:stretch>
        </p:blipFill>
        <p:spPr>
          <a:xfrm>
            <a:off x="1767840" y="1590040"/>
            <a:ext cx="3819525" cy="2876550"/>
          </a:xfrm>
          <a:prstGeom prst="rect">
            <a:avLst/>
          </a:prstGeom>
        </p:spPr>
      </p:pic>
      <p:sp>
        <p:nvSpPr>
          <p:cNvPr id="4" name="文本框 3"/>
          <p:cNvSpPr txBox="1"/>
          <p:nvPr/>
        </p:nvSpPr>
        <p:spPr>
          <a:xfrm>
            <a:off x="1309370" y="1590040"/>
            <a:ext cx="968375" cy="645160"/>
          </a:xfrm>
          <a:prstGeom prst="rect">
            <a:avLst/>
          </a:prstGeom>
          <a:noFill/>
        </p:spPr>
        <p:txBody>
          <a:bodyPr wrap="square" rtlCol="0">
            <a:spAutoFit/>
          </a:bodyPr>
          <a:p>
            <a:r>
              <a:rPr lang="zh-CN" altLang="en-US" sz="3600" b="1">
                <a:latin typeface="微软雅黑" panose="020B0503020204020204" pitchFamily="34" charset="-122"/>
                <a:ea typeface="微软雅黑" panose="020B0503020204020204" pitchFamily="34" charset="-122"/>
              </a:rPr>
              <a:t>①</a:t>
            </a:r>
            <a:endParaRPr lang="zh-CN" altLang="en-US" sz="3600" b="1">
              <a:latin typeface="微软雅黑" panose="020B0503020204020204" pitchFamily="34" charset="-122"/>
              <a:ea typeface="微软雅黑" panose="020B0503020204020204" pitchFamily="34" charset="-122"/>
            </a:endParaRPr>
          </a:p>
        </p:txBody>
      </p:sp>
      <p:sp>
        <p:nvSpPr>
          <p:cNvPr id="5" name="文本框 4"/>
          <p:cNvSpPr txBox="1"/>
          <p:nvPr/>
        </p:nvSpPr>
        <p:spPr>
          <a:xfrm>
            <a:off x="6195060" y="1590040"/>
            <a:ext cx="871220" cy="645160"/>
          </a:xfrm>
          <a:prstGeom prst="rect">
            <a:avLst/>
          </a:prstGeom>
          <a:noFill/>
        </p:spPr>
        <p:txBody>
          <a:bodyPr wrap="square" rtlCol="0">
            <a:spAutoFit/>
          </a:bodyPr>
          <a:p>
            <a:r>
              <a:rPr lang="zh-CN" altLang="en-US" sz="3600" b="1">
                <a:latin typeface="微软雅黑" panose="020B0503020204020204" pitchFamily="34" charset="-122"/>
                <a:ea typeface="微软雅黑" panose="020B0503020204020204" pitchFamily="34" charset="-122"/>
              </a:rPr>
              <a:t>②</a:t>
            </a:r>
            <a:endParaRPr lang="zh-CN" altLang="en-US" sz="3600" b="1">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6814185" y="1701800"/>
            <a:ext cx="3714750" cy="2483485"/>
          </a:xfrm>
          <a:prstGeom prst="rect">
            <a:avLst/>
          </a:prstGeom>
        </p:spPr>
      </p:pic>
      <p:sp>
        <p:nvSpPr>
          <p:cNvPr id="7" name="文本框 6"/>
          <p:cNvSpPr txBox="1"/>
          <p:nvPr/>
        </p:nvSpPr>
        <p:spPr>
          <a:xfrm>
            <a:off x="3604895" y="4466590"/>
            <a:ext cx="539750" cy="645160"/>
          </a:xfrm>
          <a:prstGeom prst="rect">
            <a:avLst/>
          </a:prstGeom>
          <a:noFill/>
        </p:spPr>
        <p:txBody>
          <a:bodyPr wrap="square" rtlCol="0">
            <a:spAutoFit/>
          </a:bodyPr>
          <a:p>
            <a:r>
              <a:rPr lang="zh-CN" altLang="en-US" sz="3600" b="1">
                <a:latin typeface="微软雅黑" panose="020B0503020204020204" pitchFamily="34" charset="-122"/>
                <a:ea typeface="微软雅黑" panose="020B0503020204020204" pitchFamily="34" charset="-122"/>
              </a:rPr>
              <a:t>③</a:t>
            </a:r>
            <a:endParaRPr lang="zh-CN" altLang="en-US" sz="3600" b="1">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3"/>
          <a:stretch>
            <a:fillRect/>
          </a:stretch>
        </p:blipFill>
        <p:spPr>
          <a:xfrm>
            <a:off x="4144645" y="4466590"/>
            <a:ext cx="3900170" cy="21024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49375" y="669290"/>
            <a:ext cx="2960370" cy="645160"/>
          </a:xfrm>
          <a:prstGeom prst="rect">
            <a:avLst/>
          </a:prstGeom>
          <a:noFill/>
        </p:spPr>
        <p:txBody>
          <a:bodyPr wrap="square" rtlCol="0">
            <a:spAutoFit/>
          </a:bodyPr>
          <a:p>
            <a:r>
              <a:rPr lang="en-US" altLang="zh-CN" sz="3600" b="1">
                <a:latin typeface="微软雅黑" panose="020B0503020204020204" pitchFamily="34" charset="-122"/>
                <a:ea typeface="微软雅黑" panose="020B0503020204020204" pitchFamily="34" charset="-122"/>
              </a:rPr>
              <a:t>c++</a:t>
            </a:r>
            <a:r>
              <a:rPr lang="zh-CN" altLang="en-US" sz="3600" b="1">
                <a:latin typeface="微软雅黑" panose="020B0503020204020204" pitchFamily="34" charset="-122"/>
                <a:ea typeface="微软雅黑" panose="020B0503020204020204" pitchFamily="34" charset="-122"/>
              </a:rPr>
              <a:t>代码实现：</a:t>
            </a:r>
            <a:endParaRPr lang="zh-CN" altLang="en-US" sz="3600" b="1">
              <a:latin typeface="微软雅黑" panose="020B0503020204020204" pitchFamily="34" charset="-122"/>
              <a:ea typeface="微软雅黑" panose="020B0503020204020204" pitchFamily="34" charset="-122"/>
            </a:endParaRPr>
          </a:p>
        </p:txBody>
      </p:sp>
      <p:sp>
        <p:nvSpPr>
          <p:cNvPr id="3" name="文本框 2"/>
          <p:cNvSpPr txBox="1"/>
          <p:nvPr/>
        </p:nvSpPr>
        <p:spPr>
          <a:xfrm>
            <a:off x="1027430" y="2259965"/>
            <a:ext cx="4662170" cy="1753235"/>
          </a:xfrm>
          <a:prstGeom prst="rect">
            <a:avLst/>
          </a:prstGeom>
          <a:noFill/>
        </p:spPr>
        <p:txBody>
          <a:bodyPr wrap="square" rtlCol="0">
            <a:spAutoFit/>
          </a:bodyPr>
          <a:p>
            <a:r>
              <a:rPr lang="zh-CN" altLang="en-US" sz="3600" b="1">
                <a:latin typeface="微软雅黑" panose="020B0503020204020204" pitchFamily="34" charset="-122"/>
                <a:ea typeface="微软雅黑" panose="020B0503020204020204" pitchFamily="34" charset="-122"/>
                <a:cs typeface="微软雅黑" panose="020B0503020204020204" pitchFamily="34" charset="-122"/>
              </a:rPr>
              <a:t>创建一个移动的函数</a:t>
            </a:r>
            <a:endParaRPr lang="zh-CN" altLang="en-US" sz="3600" b="1">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3600" b="1">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3600" b="1">
                <a:latin typeface="微软雅黑" panose="020B0503020204020204" pitchFamily="34" charset="-122"/>
                <a:ea typeface="微软雅黑" panose="020B0503020204020204" pitchFamily="34" charset="-122"/>
                <a:cs typeface="微软雅黑" panose="020B0503020204020204" pitchFamily="34" charset="-122"/>
              </a:rPr>
              <a:t>移动前的位置</a:t>
            </a:r>
            <a:endParaRPr lang="zh-CN" altLang="en-US" sz="3600" b="1">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3600" b="1">
                <a:latin typeface="微软雅黑" panose="020B0503020204020204" pitchFamily="34" charset="-122"/>
                <a:ea typeface="微软雅黑" panose="020B0503020204020204" pitchFamily="34" charset="-122"/>
                <a:cs typeface="微软雅黑" panose="020B0503020204020204" pitchFamily="34" charset="-122"/>
              </a:rPr>
              <a:t>y:</a:t>
            </a:r>
            <a:r>
              <a:rPr lang="zh-CN" altLang="en-US" sz="3600" b="1">
                <a:latin typeface="微软雅黑" panose="020B0503020204020204" pitchFamily="34" charset="-122"/>
                <a:ea typeface="微软雅黑" panose="020B0503020204020204" pitchFamily="34" charset="-122"/>
                <a:cs typeface="微软雅黑" panose="020B0503020204020204" pitchFamily="34" charset="-122"/>
              </a:rPr>
              <a:t>移动后的位置</a:t>
            </a:r>
            <a:endParaRPr lang="zh-CN" altLang="en-US" sz="3600" b="1">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5400040" y="1314450"/>
            <a:ext cx="4954270" cy="33508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theme/theme1.xml><?xml version="1.0" encoding="utf-8"?>
<a:theme xmlns:a="http://schemas.openxmlformats.org/drawingml/2006/main" name="数学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带 Pi 的数学教育演示文稿（宽屏）</Template>
  <TotalTime>0</TotalTime>
  <Words>650</Words>
  <Application>WPS 演示</Application>
  <PresentationFormat>自定义</PresentationFormat>
  <Paragraphs>69</Paragraphs>
  <Slides>13</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宋体</vt:lpstr>
      <vt:lpstr>Wingdings</vt:lpstr>
      <vt:lpstr>微软雅黑</vt:lpstr>
      <vt:lpstr>Euphemia</vt:lpstr>
      <vt:lpstr>PingFang SC</vt:lpstr>
      <vt:lpstr>Segoe Print</vt:lpstr>
      <vt:lpstr>Arial Unicode MS</vt:lpstr>
      <vt:lpstr>数学 16x9</vt:lpstr>
      <vt:lpstr>汉诺塔</vt:lpstr>
      <vt:lpstr>汉诺塔的由来</vt:lpstr>
      <vt:lpstr>1、汉诺塔----一个盘子 </vt:lpstr>
      <vt:lpstr>汉诺塔----三个盘子</vt:lpstr>
      <vt:lpstr>PowerPoint 演示文稿</vt:lpstr>
      <vt:lpstr>汉诺塔的算法思想</vt:lpstr>
      <vt:lpstr>思路：</vt:lpstr>
      <vt:lpstr>n&gt;1时：</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汉诺塔</dc:title>
  <dc:creator>田 聪劲</dc:creator>
  <cp:lastModifiedBy>田鸡</cp:lastModifiedBy>
  <cp:revision>36</cp:revision>
  <dcterms:created xsi:type="dcterms:W3CDTF">2021-09-24T16:17:00Z</dcterms:created>
  <dcterms:modified xsi:type="dcterms:W3CDTF">2021-09-25T04:10:03Z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y fmtid="{D5CDD505-2E9C-101B-9397-08002B2CF9AE}" pid="8" name="KSOProductBuildVer">
    <vt:lpwstr>2052-11.1.0.9192</vt:lpwstr>
  </property>
</Properties>
</file>