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439" autoAdjust="0"/>
    <p:restoredTop sz="94660"/>
  </p:normalViewPr>
  <p:slideViewPr>
    <p:cSldViewPr snapToGrid="0">
      <p:cViewPr varScale="1">
        <p:scale>
          <a:sx n="96" d="100"/>
          <a:sy n="96" d="100"/>
        </p:scale>
        <p:origin x="19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A476-CB38-4C9F-B5EF-6A495948D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443C8-FF09-4059-8C20-2407817C1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213FD-45D5-41C7-A153-ABD55EDA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EB7B-A7FE-4736-8E5D-36296B3A1FC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724F-E6A6-4984-AA94-17E4E2B9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CC326-EB10-4B80-88AB-0BB93B05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8403-36F6-448F-AA95-E14FF5F0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3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E383-BDB2-4151-AF3F-31F5C321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91E4C-454F-43F8-ACBF-29B314149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B005E-FC1F-4314-A1E8-6D20DDF8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EB7B-A7FE-4736-8E5D-36296B3A1FC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2532A-CEAB-4D31-8CF1-221CBF96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CE0D2-B644-44E2-B08B-C4A09258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8403-36F6-448F-AA95-E14FF5F0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6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695FC1-CE4F-4E67-A3C4-8FED403BE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0DA9A-CD35-43C5-8FD8-F988D5B10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31758-D40D-4C17-ADF0-C5764867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EB7B-A7FE-4736-8E5D-36296B3A1FC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1EDE5-BB9A-4886-A2CE-8EC9AD66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0D556-9274-4B43-8062-4223827B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8403-36F6-448F-AA95-E14FF5F0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DA22-D893-43FB-B78F-AE59B811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CBB3C-3B69-4660-A0B6-D39683639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D7295-ABFF-4502-9815-71267017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EB7B-A7FE-4736-8E5D-36296B3A1FC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50D78-A7E3-4E69-B43C-367DE88B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98C5E-9D95-4FF7-AA12-6C53C31B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8403-36F6-448F-AA95-E14FF5F0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7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F1C5-A296-455C-9A7B-70B8A9B8A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1EA30-C577-4166-9951-B4EFC6F29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A8B0A-302F-4DB9-A54B-8CB3B061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EB7B-A7FE-4736-8E5D-36296B3A1FC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F7722-E1B1-4489-96D5-18DFBD8B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F758C-8E13-4AA4-BC8B-A8ACE261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8403-36F6-448F-AA95-E14FF5F0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8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E573-A42B-41EA-8230-004593534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3C6D2-FDD5-435D-9FC5-9A871D853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8938E-CFCA-4A5B-B847-9C8B0E49F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CEFBF-3650-4DF3-99F6-0B6CE63B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EB7B-A7FE-4736-8E5D-36296B3A1FC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F9A33-1C82-46A6-BF15-B53C5A55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65D4F-6EF7-4FE4-A93D-B3C8C534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8403-36F6-448F-AA95-E14FF5F0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6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586C-7B61-4D2B-9B4A-2D1AF4C0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1B146-50F2-41B4-AEA7-CB3839471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18F03-D775-4B6D-8410-B1E20190A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9AB29-6C8B-4711-B139-EF402D7FC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BB707-F787-4ADB-88E1-98B325181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37A63-8027-4BE3-97C6-122F0985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EB7B-A7FE-4736-8E5D-36296B3A1FC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0F5F0-0450-4A9F-AAA0-C6ACB814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EA385-24AA-4C83-ABDB-F478D7A5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8403-36F6-448F-AA95-E14FF5F0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4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7056-BB34-4FEC-9587-C6D5C351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4BDB4-403D-4F84-A848-9FBC94C8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EB7B-A7FE-4736-8E5D-36296B3A1FC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1422B-CA39-4FC3-9E3C-AF307AD4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B6450-9096-4818-AC77-F7D18253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8403-36F6-448F-AA95-E14FF5F0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4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48DA5-B4F9-4C40-8AC5-C16C43C7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EB7B-A7FE-4736-8E5D-36296B3A1FC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20EAA-D03C-4D1E-8D5F-C778D706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09BA3-2D12-4FB4-808D-4A3E381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8403-36F6-448F-AA95-E14FF5F0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3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DA11-7782-47F8-B540-D768129C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FAB1E-0413-48DB-8EDC-E6BFFD39B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8BA8B-0CF8-4D47-B472-7D87C7B06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43C62-B3A3-4174-98DE-A647496F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EB7B-A7FE-4736-8E5D-36296B3A1FC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19CBA-1A2B-45DB-9B08-4C596EE8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17CA7-ED72-47CE-9AC8-9D1D2E9C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8403-36F6-448F-AA95-E14FF5F0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F72F-4F7B-4702-B4B1-8A9F2D5E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B8A69B-65E3-448D-A954-B99E43D6C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5163D-D1DC-487A-B624-6683D945E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1D52E-8C15-4570-BD5D-C9E20120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EB7B-A7FE-4736-8E5D-36296B3A1FC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8EBC5-A4FB-4E9D-98D6-C3D07E55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5AAD1-D3BA-4DD1-9F60-50722B9C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8403-36F6-448F-AA95-E14FF5F0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3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50E9A-A1D7-4831-99B5-CB45BACE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83369-5B01-4258-83E6-77AADB6B8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790E-3AFA-48A6-BA2B-A97033A0D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8EB7B-A7FE-4736-8E5D-36296B3A1FC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22D94-55B9-49B6-8483-A06B2D662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44176-F32B-4CA1-A06F-49DD62D0A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8403-36F6-448F-AA95-E14FF5F0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9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B699BB-896A-4241-ADC4-C3C36871A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720" y="644447"/>
            <a:ext cx="6025651" cy="591429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B178BE-41E8-447A-B906-0B0BEAA606DE}"/>
              </a:ext>
            </a:extLst>
          </p:cNvPr>
          <p:cNvSpPr txBox="1"/>
          <p:nvPr/>
        </p:nvSpPr>
        <p:spPr>
          <a:xfrm>
            <a:off x="426941" y="-23829"/>
            <a:ext cx="10267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Load up the Results mat file, then:</a:t>
            </a:r>
          </a:p>
          <a:p>
            <a:r>
              <a:rPr lang="en-US" sz="1600" dirty="0"/>
              <a:t>&gt;&gt; </a:t>
            </a:r>
            <a:r>
              <a:rPr lang="en-US" sz="1600" dirty="0" err="1"/>
              <a:t>figure;imshow</a:t>
            </a:r>
            <a:r>
              <a:rPr lang="en-US" sz="1600" dirty="0"/>
              <a:t>(images{</a:t>
            </a:r>
            <a:r>
              <a:rPr lang="en-US" sz="1600" dirty="0" err="1"/>
              <a:t>strcmpi</a:t>
            </a:r>
            <a:r>
              <a:rPr lang="en-US" sz="1600" dirty="0"/>
              <a:t>(image_names,'T1map_pre')} - images{</a:t>
            </a:r>
            <a:r>
              <a:rPr lang="en-US" sz="1600" dirty="0" err="1"/>
              <a:t>strcmpi</a:t>
            </a:r>
            <a:r>
              <a:rPr lang="en-US" sz="1600" dirty="0"/>
              <a:t>(image_names,'T1map_post')},[0 1200])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006A88-19C2-467C-AB65-ECFF9C11DF83}"/>
              </a:ext>
            </a:extLst>
          </p:cNvPr>
          <p:cNvSpPr/>
          <p:nvPr/>
        </p:nvSpPr>
        <p:spPr>
          <a:xfrm>
            <a:off x="5178055" y="4406973"/>
            <a:ext cx="138224" cy="149078"/>
          </a:xfrm>
          <a:custGeom>
            <a:avLst/>
            <a:gdLst>
              <a:gd name="connsiteX0" fmla="*/ 63796 w 90377"/>
              <a:gd name="connsiteY0" fmla="*/ 5538 h 149078"/>
              <a:gd name="connsiteX1" fmla="*/ 37214 w 90377"/>
              <a:gd name="connsiteY1" fmla="*/ 16171 h 149078"/>
              <a:gd name="connsiteX2" fmla="*/ 21265 w 90377"/>
              <a:gd name="connsiteY2" fmla="*/ 21487 h 149078"/>
              <a:gd name="connsiteX3" fmla="*/ 0 w 90377"/>
              <a:gd name="connsiteY3" fmla="*/ 58701 h 149078"/>
              <a:gd name="connsiteX4" fmla="*/ 10633 w 90377"/>
              <a:gd name="connsiteY4" fmla="*/ 117180 h 149078"/>
              <a:gd name="connsiteX5" fmla="*/ 26582 w 90377"/>
              <a:gd name="connsiteY5" fmla="*/ 133129 h 149078"/>
              <a:gd name="connsiteX6" fmla="*/ 47847 w 90377"/>
              <a:gd name="connsiteY6" fmla="*/ 149078 h 149078"/>
              <a:gd name="connsiteX7" fmla="*/ 74428 w 90377"/>
              <a:gd name="connsiteY7" fmla="*/ 143761 h 149078"/>
              <a:gd name="connsiteX8" fmla="*/ 90377 w 90377"/>
              <a:gd name="connsiteY8" fmla="*/ 111864 h 149078"/>
              <a:gd name="connsiteX9" fmla="*/ 63796 w 90377"/>
              <a:gd name="connsiteY9" fmla="*/ 5538 h 1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377" h="149078">
                <a:moveTo>
                  <a:pt x="63796" y="5538"/>
                </a:moveTo>
                <a:cubicBezTo>
                  <a:pt x="54936" y="-10411"/>
                  <a:pt x="46150" y="12820"/>
                  <a:pt x="37214" y="16171"/>
                </a:cubicBezTo>
                <a:cubicBezTo>
                  <a:pt x="31967" y="18139"/>
                  <a:pt x="25641" y="17986"/>
                  <a:pt x="21265" y="21487"/>
                </a:cubicBezTo>
                <a:cubicBezTo>
                  <a:pt x="15005" y="26495"/>
                  <a:pt x="2615" y="53471"/>
                  <a:pt x="0" y="58701"/>
                </a:cubicBezTo>
                <a:cubicBezTo>
                  <a:pt x="225" y="60500"/>
                  <a:pt x="3069" y="105834"/>
                  <a:pt x="10633" y="117180"/>
                </a:cubicBezTo>
                <a:cubicBezTo>
                  <a:pt x="14803" y="123436"/>
                  <a:pt x="20874" y="128236"/>
                  <a:pt x="26582" y="133129"/>
                </a:cubicBezTo>
                <a:cubicBezTo>
                  <a:pt x="33309" y="138895"/>
                  <a:pt x="40759" y="143762"/>
                  <a:pt x="47847" y="149078"/>
                </a:cubicBezTo>
                <a:cubicBezTo>
                  <a:pt x="56707" y="147306"/>
                  <a:pt x="66583" y="148244"/>
                  <a:pt x="74428" y="143761"/>
                </a:cubicBezTo>
                <a:cubicBezTo>
                  <a:pt x="82917" y="138910"/>
                  <a:pt x="87648" y="120052"/>
                  <a:pt x="90377" y="111864"/>
                </a:cubicBezTo>
                <a:cubicBezTo>
                  <a:pt x="79282" y="17552"/>
                  <a:pt x="72656" y="21487"/>
                  <a:pt x="63796" y="5538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7351171-3970-476C-B961-FDC88744678B}"/>
              </a:ext>
            </a:extLst>
          </p:cNvPr>
          <p:cNvSpPr/>
          <p:nvPr/>
        </p:nvSpPr>
        <p:spPr>
          <a:xfrm>
            <a:off x="6515985" y="4406973"/>
            <a:ext cx="138224" cy="149078"/>
          </a:xfrm>
          <a:custGeom>
            <a:avLst/>
            <a:gdLst>
              <a:gd name="connsiteX0" fmla="*/ 63796 w 90377"/>
              <a:gd name="connsiteY0" fmla="*/ 5538 h 149078"/>
              <a:gd name="connsiteX1" fmla="*/ 37214 w 90377"/>
              <a:gd name="connsiteY1" fmla="*/ 16171 h 149078"/>
              <a:gd name="connsiteX2" fmla="*/ 21265 w 90377"/>
              <a:gd name="connsiteY2" fmla="*/ 21487 h 149078"/>
              <a:gd name="connsiteX3" fmla="*/ 0 w 90377"/>
              <a:gd name="connsiteY3" fmla="*/ 58701 h 149078"/>
              <a:gd name="connsiteX4" fmla="*/ 10633 w 90377"/>
              <a:gd name="connsiteY4" fmla="*/ 117180 h 149078"/>
              <a:gd name="connsiteX5" fmla="*/ 26582 w 90377"/>
              <a:gd name="connsiteY5" fmla="*/ 133129 h 149078"/>
              <a:gd name="connsiteX6" fmla="*/ 47847 w 90377"/>
              <a:gd name="connsiteY6" fmla="*/ 149078 h 149078"/>
              <a:gd name="connsiteX7" fmla="*/ 74428 w 90377"/>
              <a:gd name="connsiteY7" fmla="*/ 143761 h 149078"/>
              <a:gd name="connsiteX8" fmla="*/ 90377 w 90377"/>
              <a:gd name="connsiteY8" fmla="*/ 111864 h 149078"/>
              <a:gd name="connsiteX9" fmla="*/ 63796 w 90377"/>
              <a:gd name="connsiteY9" fmla="*/ 5538 h 1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377" h="149078">
                <a:moveTo>
                  <a:pt x="63796" y="5538"/>
                </a:moveTo>
                <a:cubicBezTo>
                  <a:pt x="54936" y="-10411"/>
                  <a:pt x="46150" y="12820"/>
                  <a:pt x="37214" y="16171"/>
                </a:cubicBezTo>
                <a:cubicBezTo>
                  <a:pt x="31967" y="18139"/>
                  <a:pt x="25641" y="17986"/>
                  <a:pt x="21265" y="21487"/>
                </a:cubicBezTo>
                <a:cubicBezTo>
                  <a:pt x="15005" y="26495"/>
                  <a:pt x="2615" y="53471"/>
                  <a:pt x="0" y="58701"/>
                </a:cubicBezTo>
                <a:cubicBezTo>
                  <a:pt x="225" y="60500"/>
                  <a:pt x="3069" y="105834"/>
                  <a:pt x="10633" y="117180"/>
                </a:cubicBezTo>
                <a:cubicBezTo>
                  <a:pt x="14803" y="123436"/>
                  <a:pt x="20874" y="128236"/>
                  <a:pt x="26582" y="133129"/>
                </a:cubicBezTo>
                <a:cubicBezTo>
                  <a:pt x="33309" y="138895"/>
                  <a:pt x="40759" y="143762"/>
                  <a:pt x="47847" y="149078"/>
                </a:cubicBezTo>
                <a:cubicBezTo>
                  <a:pt x="56707" y="147306"/>
                  <a:pt x="66583" y="148244"/>
                  <a:pt x="74428" y="143761"/>
                </a:cubicBezTo>
                <a:cubicBezTo>
                  <a:pt x="82917" y="138910"/>
                  <a:pt x="87648" y="120052"/>
                  <a:pt x="90377" y="111864"/>
                </a:cubicBezTo>
                <a:cubicBezTo>
                  <a:pt x="79282" y="17552"/>
                  <a:pt x="72656" y="21487"/>
                  <a:pt x="63796" y="5538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2CF932-94CB-49BF-A9A0-4C12202C2E4E}"/>
              </a:ext>
            </a:extLst>
          </p:cNvPr>
          <p:cNvSpPr/>
          <p:nvPr/>
        </p:nvSpPr>
        <p:spPr>
          <a:xfrm>
            <a:off x="5507665" y="4667693"/>
            <a:ext cx="106444" cy="131134"/>
          </a:xfrm>
          <a:custGeom>
            <a:avLst/>
            <a:gdLst>
              <a:gd name="connsiteX0" fmla="*/ 63796 w 90377"/>
              <a:gd name="connsiteY0" fmla="*/ 5538 h 149078"/>
              <a:gd name="connsiteX1" fmla="*/ 37214 w 90377"/>
              <a:gd name="connsiteY1" fmla="*/ 16171 h 149078"/>
              <a:gd name="connsiteX2" fmla="*/ 21265 w 90377"/>
              <a:gd name="connsiteY2" fmla="*/ 21487 h 149078"/>
              <a:gd name="connsiteX3" fmla="*/ 0 w 90377"/>
              <a:gd name="connsiteY3" fmla="*/ 58701 h 149078"/>
              <a:gd name="connsiteX4" fmla="*/ 10633 w 90377"/>
              <a:gd name="connsiteY4" fmla="*/ 117180 h 149078"/>
              <a:gd name="connsiteX5" fmla="*/ 26582 w 90377"/>
              <a:gd name="connsiteY5" fmla="*/ 133129 h 149078"/>
              <a:gd name="connsiteX6" fmla="*/ 47847 w 90377"/>
              <a:gd name="connsiteY6" fmla="*/ 149078 h 149078"/>
              <a:gd name="connsiteX7" fmla="*/ 74428 w 90377"/>
              <a:gd name="connsiteY7" fmla="*/ 143761 h 149078"/>
              <a:gd name="connsiteX8" fmla="*/ 90377 w 90377"/>
              <a:gd name="connsiteY8" fmla="*/ 111864 h 149078"/>
              <a:gd name="connsiteX9" fmla="*/ 63796 w 90377"/>
              <a:gd name="connsiteY9" fmla="*/ 5538 h 1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377" h="149078">
                <a:moveTo>
                  <a:pt x="63796" y="5538"/>
                </a:moveTo>
                <a:cubicBezTo>
                  <a:pt x="54936" y="-10411"/>
                  <a:pt x="46150" y="12820"/>
                  <a:pt x="37214" y="16171"/>
                </a:cubicBezTo>
                <a:cubicBezTo>
                  <a:pt x="31967" y="18139"/>
                  <a:pt x="25641" y="17986"/>
                  <a:pt x="21265" y="21487"/>
                </a:cubicBezTo>
                <a:cubicBezTo>
                  <a:pt x="15005" y="26495"/>
                  <a:pt x="2615" y="53471"/>
                  <a:pt x="0" y="58701"/>
                </a:cubicBezTo>
                <a:cubicBezTo>
                  <a:pt x="225" y="60500"/>
                  <a:pt x="3069" y="105834"/>
                  <a:pt x="10633" y="117180"/>
                </a:cubicBezTo>
                <a:cubicBezTo>
                  <a:pt x="14803" y="123436"/>
                  <a:pt x="20874" y="128236"/>
                  <a:pt x="26582" y="133129"/>
                </a:cubicBezTo>
                <a:cubicBezTo>
                  <a:pt x="33309" y="138895"/>
                  <a:pt x="40759" y="143762"/>
                  <a:pt x="47847" y="149078"/>
                </a:cubicBezTo>
                <a:cubicBezTo>
                  <a:pt x="56707" y="147306"/>
                  <a:pt x="66583" y="148244"/>
                  <a:pt x="74428" y="143761"/>
                </a:cubicBezTo>
                <a:cubicBezTo>
                  <a:pt x="82917" y="138910"/>
                  <a:pt x="87648" y="120052"/>
                  <a:pt x="90377" y="111864"/>
                </a:cubicBezTo>
                <a:cubicBezTo>
                  <a:pt x="79282" y="17552"/>
                  <a:pt x="72656" y="21487"/>
                  <a:pt x="63796" y="5538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EA05B8-34C1-4E12-BA6E-C9C05A7237C3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08657" y="4336941"/>
            <a:ext cx="2709443" cy="163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7A3834-64FD-4E23-A1B0-5A79C1A92E35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08657" y="4336941"/>
            <a:ext cx="3024580" cy="415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BED2C3-0DCE-4A26-9780-1888AFA14459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08657" y="4336941"/>
            <a:ext cx="4042943" cy="163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D843BF6-D296-45F6-8E37-7C8F99519D64}"/>
              </a:ext>
            </a:extLst>
          </p:cNvPr>
          <p:cNvSpPr txBox="1"/>
          <p:nvPr/>
        </p:nvSpPr>
        <p:spPr>
          <a:xfrm>
            <a:off x="268333" y="3429000"/>
            <a:ext cx="2140324" cy="1815882"/>
          </a:xfrm>
          <a:prstGeom prst="rect">
            <a:avLst/>
          </a:prstGeom>
          <a:noFill/>
          <a:ln cap="rnd">
            <a:solidFill>
              <a:schemeClr val="accent1"/>
            </a:solidFill>
            <a:rou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Bright white spots are veins (usually these bigger ones </a:t>
            </a:r>
            <a:r>
              <a:rPr lang="en-US" sz="1600"/>
              <a:t>are veins)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Choose one with best looking signal 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229860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9EA9579-D31C-4D25-9627-5AE802665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1071266"/>
            <a:ext cx="8319891" cy="4829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76EAB9-550F-46AD-8AE4-B44FA9D66555}"/>
              </a:ext>
            </a:extLst>
          </p:cNvPr>
          <p:cNvSpPr txBox="1"/>
          <p:nvPr/>
        </p:nvSpPr>
        <p:spPr>
          <a:xfrm>
            <a:off x="0" y="0"/>
            <a:ext cx="4383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&gt;&gt; </a:t>
            </a:r>
            <a:r>
              <a:rPr lang="en-US" sz="1600" dirty="0" err="1"/>
              <a:t>dsc</a:t>
            </a:r>
            <a:r>
              <a:rPr lang="en-US" sz="1600" dirty="0"/>
              <a:t> = cat(4,ROIs.dsc_stack{:});</a:t>
            </a:r>
          </a:p>
          <a:p>
            <a:r>
              <a:rPr lang="en-US" sz="1600" dirty="0"/>
              <a:t>&gt;&gt; </a:t>
            </a:r>
            <a:r>
              <a:rPr lang="en-US" sz="1600" dirty="0" err="1"/>
              <a:t>AIFviewer</a:t>
            </a:r>
            <a:r>
              <a:rPr lang="en-US" sz="1600" dirty="0"/>
              <a:t>(</a:t>
            </a:r>
            <a:r>
              <a:rPr lang="en-US" sz="1600" dirty="0" err="1"/>
              <a:t>dsc</a:t>
            </a:r>
            <a:r>
              <a:rPr lang="en-US" sz="1600" dirty="0"/>
              <a:t>);</a:t>
            </a:r>
          </a:p>
          <a:p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2B8F3-BC4C-4D24-8DA0-DA5008848A32}"/>
              </a:ext>
            </a:extLst>
          </p:cNvPr>
          <p:cNvSpPr txBox="1"/>
          <p:nvPr/>
        </p:nvSpPr>
        <p:spPr>
          <a:xfrm>
            <a:off x="268333" y="3486149"/>
            <a:ext cx="2140324" cy="1323439"/>
          </a:xfrm>
          <a:prstGeom prst="rect">
            <a:avLst/>
          </a:prstGeom>
          <a:noFill/>
          <a:ln cap="rnd">
            <a:solidFill>
              <a:schemeClr val="accent1"/>
            </a:solidFill>
            <a:rou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 that the vein arrives late and looks fairly big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Compare to signal in brain (next slide)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3A6FB6-A881-40C4-BCED-D1F0E1EF94C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408657" y="4147869"/>
            <a:ext cx="1636293" cy="570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55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8E49CB3-7D10-41E9-B3BA-E67789BAC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1071267"/>
            <a:ext cx="8319890" cy="48297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76EAB9-550F-46AD-8AE4-B44FA9D66555}"/>
              </a:ext>
            </a:extLst>
          </p:cNvPr>
          <p:cNvSpPr txBox="1"/>
          <p:nvPr/>
        </p:nvSpPr>
        <p:spPr>
          <a:xfrm>
            <a:off x="0" y="0"/>
            <a:ext cx="4383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&gt;&gt; </a:t>
            </a:r>
            <a:r>
              <a:rPr lang="en-US" sz="1600" dirty="0" err="1"/>
              <a:t>dsc</a:t>
            </a:r>
            <a:r>
              <a:rPr lang="en-US" sz="1600" dirty="0"/>
              <a:t> = cat(4,ROIs.dsc_stack{:});</a:t>
            </a:r>
          </a:p>
          <a:p>
            <a:r>
              <a:rPr lang="en-US" sz="1600" dirty="0"/>
              <a:t>&gt;&gt; </a:t>
            </a:r>
            <a:r>
              <a:rPr lang="en-US" sz="1600" dirty="0" err="1"/>
              <a:t>AIFviewer</a:t>
            </a:r>
            <a:r>
              <a:rPr lang="en-US" sz="1600" dirty="0"/>
              <a:t>(</a:t>
            </a:r>
            <a:r>
              <a:rPr lang="en-US" sz="1600" dirty="0" err="1"/>
              <a:t>dsc</a:t>
            </a:r>
            <a:r>
              <a:rPr lang="en-US" sz="1600" dirty="0"/>
              <a:t>);</a:t>
            </a:r>
          </a:p>
          <a:p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2B8F3-BC4C-4D24-8DA0-DA5008848A32}"/>
              </a:ext>
            </a:extLst>
          </p:cNvPr>
          <p:cNvSpPr txBox="1"/>
          <p:nvPr/>
        </p:nvSpPr>
        <p:spPr>
          <a:xfrm>
            <a:off x="268333" y="3305890"/>
            <a:ext cx="2140324" cy="1569660"/>
          </a:xfrm>
          <a:prstGeom prst="rect">
            <a:avLst/>
          </a:prstGeom>
          <a:noFill/>
          <a:ln cap="rnd">
            <a:solidFill>
              <a:schemeClr val="accent1"/>
            </a:solidFill>
            <a:rou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Compared to this signal in the parenchyma, the vein signal from previous slide arrives later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3A6FB6-A881-40C4-BCED-D1F0E1EF94C8}"/>
              </a:ext>
            </a:extLst>
          </p:cNvPr>
          <p:cNvCxnSpPr>
            <a:cxnSpLocks/>
          </p:cNvCxnSpPr>
          <p:nvPr/>
        </p:nvCxnSpPr>
        <p:spPr>
          <a:xfrm flipV="1">
            <a:off x="2408657" y="2889250"/>
            <a:ext cx="2036343" cy="12014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5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B699BB-896A-4241-ADC4-C3C36871A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720" y="384097"/>
            <a:ext cx="6025651" cy="591429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B178BE-41E8-447A-B906-0B0BEAA606DE}"/>
              </a:ext>
            </a:extLst>
          </p:cNvPr>
          <p:cNvSpPr txBox="1"/>
          <p:nvPr/>
        </p:nvSpPr>
        <p:spPr>
          <a:xfrm>
            <a:off x="161954" y="45543"/>
            <a:ext cx="1026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&gt;&gt; </a:t>
            </a:r>
            <a:r>
              <a:rPr lang="en-US" sz="1600" dirty="0" err="1"/>
              <a:t>figure;imshow</a:t>
            </a:r>
            <a:r>
              <a:rPr lang="en-US" sz="1600" dirty="0"/>
              <a:t>(images{</a:t>
            </a:r>
            <a:r>
              <a:rPr lang="en-US" sz="1600" dirty="0" err="1"/>
              <a:t>strcmpi</a:t>
            </a:r>
            <a:r>
              <a:rPr lang="en-US" sz="1600" dirty="0"/>
              <a:t>(image_names,'T1map_pre')} - images{</a:t>
            </a:r>
            <a:r>
              <a:rPr lang="en-US" sz="1600" dirty="0" err="1"/>
              <a:t>strcmpi</a:t>
            </a:r>
            <a:r>
              <a:rPr lang="en-US" sz="1600" dirty="0"/>
              <a:t>(image_names,'T1map_post')},[0 1200])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006A88-19C2-467C-AB65-ECFF9C11DF83}"/>
              </a:ext>
            </a:extLst>
          </p:cNvPr>
          <p:cNvSpPr/>
          <p:nvPr/>
        </p:nvSpPr>
        <p:spPr>
          <a:xfrm>
            <a:off x="5190755" y="4178299"/>
            <a:ext cx="105145" cy="88901"/>
          </a:xfrm>
          <a:custGeom>
            <a:avLst/>
            <a:gdLst>
              <a:gd name="connsiteX0" fmla="*/ 63796 w 90377"/>
              <a:gd name="connsiteY0" fmla="*/ 5538 h 149078"/>
              <a:gd name="connsiteX1" fmla="*/ 37214 w 90377"/>
              <a:gd name="connsiteY1" fmla="*/ 16171 h 149078"/>
              <a:gd name="connsiteX2" fmla="*/ 21265 w 90377"/>
              <a:gd name="connsiteY2" fmla="*/ 21487 h 149078"/>
              <a:gd name="connsiteX3" fmla="*/ 0 w 90377"/>
              <a:gd name="connsiteY3" fmla="*/ 58701 h 149078"/>
              <a:gd name="connsiteX4" fmla="*/ 10633 w 90377"/>
              <a:gd name="connsiteY4" fmla="*/ 117180 h 149078"/>
              <a:gd name="connsiteX5" fmla="*/ 26582 w 90377"/>
              <a:gd name="connsiteY5" fmla="*/ 133129 h 149078"/>
              <a:gd name="connsiteX6" fmla="*/ 47847 w 90377"/>
              <a:gd name="connsiteY6" fmla="*/ 149078 h 149078"/>
              <a:gd name="connsiteX7" fmla="*/ 74428 w 90377"/>
              <a:gd name="connsiteY7" fmla="*/ 143761 h 149078"/>
              <a:gd name="connsiteX8" fmla="*/ 90377 w 90377"/>
              <a:gd name="connsiteY8" fmla="*/ 111864 h 149078"/>
              <a:gd name="connsiteX9" fmla="*/ 63796 w 90377"/>
              <a:gd name="connsiteY9" fmla="*/ 5538 h 1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377" h="149078">
                <a:moveTo>
                  <a:pt x="63796" y="5538"/>
                </a:moveTo>
                <a:cubicBezTo>
                  <a:pt x="54936" y="-10411"/>
                  <a:pt x="46150" y="12820"/>
                  <a:pt x="37214" y="16171"/>
                </a:cubicBezTo>
                <a:cubicBezTo>
                  <a:pt x="31967" y="18139"/>
                  <a:pt x="25641" y="17986"/>
                  <a:pt x="21265" y="21487"/>
                </a:cubicBezTo>
                <a:cubicBezTo>
                  <a:pt x="15005" y="26495"/>
                  <a:pt x="2615" y="53471"/>
                  <a:pt x="0" y="58701"/>
                </a:cubicBezTo>
                <a:cubicBezTo>
                  <a:pt x="225" y="60500"/>
                  <a:pt x="3069" y="105834"/>
                  <a:pt x="10633" y="117180"/>
                </a:cubicBezTo>
                <a:cubicBezTo>
                  <a:pt x="14803" y="123436"/>
                  <a:pt x="20874" y="128236"/>
                  <a:pt x="26582" y="133129"/>
                </a:cubicBezTo>
                <a:cubicBezTo>
                  <a:pt x="33309" y="138895"/>
                  <a:pt x="40759" y="143762"/>
                  <a:pt x="47847" y="149078"/>
                </a:cubicBezTo>
                <a:cubicBezTo>
                  <a:pt x="56707" y="147306"/>
                  <a:pt x="66583" y="148244"/>
                  <a:pt x="74428" y="143761"/>
                </a:cubicBezTo>
                <a:cubicBezTo>
                  <a:pt x="82917" y="138910"/>
                  <a:pt x="87648" y="120052"/>
                  <a:pt x="90377" y="111864"/>
                </a:cubicBezTo>
                <a:cubicBezTo>
                  <a:pt x="79282" y="17552"/>
                  <a:pt x="72656" y="21487"/>
                  <a:pt x="63796" y="5538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EA05B8-34C1-4E12-BA6E-C9C05A7237C3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08657" y="3598277"/>
            <a:ext cx="2725288" cy="6244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D843BF6-D296-45F6-8E37-7C8F99519D64}"/>
              </a:ext>
            </a:extLst>
          </p:cNvPr>
          <p:cNvSpPr txBox="1"/>
          <p:nvPr/>
        </p:nvSpPr>
        <p:spPr>
          <a:xfrm>
            <a:off x="1009650" y="3429000"/>
            <a:ext cx="1399007" cy="338554"/>
          </a:xfrm>
          <a:prstGeom prst="rect">
            <a:avLst/>
          </a:prstGeom>
          <a:noFill/>
          <a:ln cap="rnd">
            <a:solidFill>
              <a:schemeClr val="accent1"/>
            </a:solidFill>
            <a:rou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Draw mask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042652-FBAF-4141-BF69-E61EF4DE1522}"/>
              </a:ext>
            </a:extLst>
          </p:cNvPr>
          <p:cNvSpPr txBox="1"/>
          <p:nvPr/>
        </p:nvSpPr>
        <p:spPr>
          <a:xfrm>
            <a:off x="161954" y="5932492"/>
            <a:ext cx="1026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the mask as variable name ‘</a:t>
            </a:r>
            <a:r>
              <a:rPr lang="en-US" sz="1600" dirty="0" err="1"/>
              <a:t>veinmask</a:t>
            </a:r>
            <a:r>
              <a:rPr lang="en-US" sz="1600" dirty="0"/>
              <a:t>’. Then save the variable as mat file ‘</a:t>
            </a:r>
            <a:r>
              <a:rPr lang="sv-SE" sz="1600" dirty="0"/>
              <a:t>Vein_Mask_P00#GE_M.mat’</a:t>
            </a:r>
          </a:p>
          <a:p>
            <a:r>
              <a:rPr lang="en-US" sz="1600" dirty="0" err="1"/>
              <a:t>veinmask</a:t>
            </a:r>
            <a:r>
              <a:rPr lang="en-US" sz="1600" dirty="0"/>
              <a:t> = </a:t>
            </a:r>
            <a:r>
              <a:rPr lang="en-US" sz="1600" dirty="0" err="1"/>
              <a:t>roipoly</a:t>
            </a:r>
            <a:r>
              <a:rPr lang="en-US" sz="1600" dirty="0"/>
              <a:t>;</a:t>
            </a:r>
          </a:p>
          <a:p>
            <a:r>
              <a:rPr lang="en-US" sz="1600" dirty="0"/>
              <a:t>Save(path, ‘</a:t>
            </a:r>
            <a:r>
              <a:rPr lang="en-US" sz="1600" dirty="0" err="1"/>
              <a:t>veinsmask</a:t>
            </a:r>
            <a:r>
              <a:rPr lang="en-US" sz="1600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199147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16914</TotalTime>
  <Words>212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Jeong</dc:creator>
  <cp:lastModifiedBy>ML</cp:lastModifiedBy>
  <cp:revision>11</cp:revision>
  <dcterms:created xsi:type="dcterms:W3CDTF">2020-07-21T20:32:11Z</dcterms:created>
  <dcterms:modified xsi:type="dcterms:W3CDTF">2022-05-25T01:50:18Z</dcterms:modified>
</cp:coreProperties>
</file>