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9" r:id="rId4"/>
    <p:sldId id="260" r:id="rId5"/>
    <p:sldId id="257" r:id="rId6"/>
    <p:sldId id="280" r:id="rId7"/>
    <p:sldId id="258" r:id="rId8"/>
    <p:sldId id="282" r:id="rId9"/>
    <p:sldId id="277" r:id="rId10"/>
    <p:sldId id="278" r:id="rId11"/>
    <p:sldId id="269" r:id="rId12"/>
    <p:sldId id="272" r:id="rId13"/>
    <p:sldId id="273" r:id="rId14"/>
    <p:sldId id="275" r:id="rId15"/>
    <p:sldId id="274" r:id="rId16"/>
    <p:sldId id="281" r:id="rId17"/>
    <p:sldId id="271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72727" autoAdjust="0"/>
  </p:normalViewPr>
  <p:slideViewPr>
    <p:cSldViewPr snapToGrid="0">
      <p:cViewPr varScale="1">
        <p:scale>
          <a:sx n="52" d="100"/>
          <a:sy n="52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850A-3D98-4EAE-973C-AB923972F45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36B39-D846-4D9A-B861-143A66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ython.org/dev/peps/pep-0526/" TargetMode="External"/><Relationship Id="rId4" Type="http://schemas.openxmlformats.org/officeDocument/2006/relationships/hyperlink" Target="https://www.python.org/dev/peps/pep-0484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othycrosley/isor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tiangolo/fastapi" TargetMode="External"/><Relationship Id="rId4" Type="http://schemas.openxmlformats.org/officeDocument/2006/relationships/hyperlink" Target="https://github.com/irmen/Tal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https://docs.python.org/3/library/typing.html</a:t>
            </a:r>
            <a:endParaRPr lang="en-US" dirty="0"/>
          </a:p>
          <a:p>
            <a:r>
              <a:rPr lang="en-US" dirty="0">
                <a:hlinkClick r:id="rId4"/>
              </a:rPr>
              <a:t>https://www.python.org/dev/peps/pep-0484/</a:t>
            </a:r>
            <a:endParaRPr lang="en-US" dirty="0"/>
          </a:p>
          <a:p>
            <a:r>
              <a:rPr lang="en-US" dirty="0">
                <a:hlinkClick r:id="rId5"/>
              </a:rPr>
              <a:t>https://www.python.org/dev/peps/pep-0526/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20737-58CB-490D-8112-651B5F9A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36B39-D846-4D9A-B861-143A666B13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Gao – To Type or Not to Type: On the Effectiveness of Static Typing for JavaScript 2017 IEEE</a:t>
            </a:r>
          </a:p>
          <a:p>
            <a:endParaRPr lang="en-US" dirty="0"/>
          </a:p>
          <a:p>
            <a:r>
              <a:rPr lang="en-US" dirty="0"/>
              <a:t>How can an IDE suggest autocompletions if it doesn’t know the type? Just suggest all variables in a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20737-58CB-490D-8112-651B5F9A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36B39-D846-4D9A-B861-143A666B13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the function declaration end and the function body begin?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isort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https://github.com/timothycrosley/isort</a:t>
            </a:r>
            <a:endParaRPr lang="en-US" dirty="0"/>
          </a:p>
          <a:p>
            <a:r>
              <a:rPr lang="en-US" dirty="0"/>
              <a:t>Tale - </a:t>
            </a:r>
            <a:r>
              <a:rPr lang="en-US" dirty="0">
                <a:hlinkClick r:id="rId4"/>
              </a:rPr>
              <a:t>https://github.com/irmen/Tale</a:t>
            </a:r>
            <a:endParaRPr lang="en-US" dirty="0"/>
          </a:p>
          <a:p>
            <a:r>
              <a:rPr lang="en-US" dirty="0" err="1"/>
              <a:t>FastAPI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https://github.com/tiangolo/fastapi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36B39-D846-4D9A-B861-143A666B13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Nobody using python type hints to train on.</a:t>
            </a:r>
            <a:br>
              <a:rPr lang="en-US" dirty="0"/>
            </a:br>
            <a:r>
              <a:rPr lang="en-US" dirty="0"/>
              <a:t>Instead, they use those derived from data flow, attribute accesses, and variable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36B39-D846-4D9A-B861-143A666B13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3.6 required since that’s when typing module was introduced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36B39-D846-4D9A-B861-143A666B13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 around 8-10 hours searching on </a:t>
            </a:r>
            <a:r>
              <a:rPr lang="en-US" dirty="0" err="1"/>
              <a:t>github</a:t>
            </a:r>
            <a:r>
              <a:rPr lang="en-US" dirty="0"/>
              <a:t> and downloading repos to generate the corpus. With another 30-40 hours I think a large enough dataset could be generated to be really useful.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"from typing import" NOT "</a:t>
            </a:r>
            <a:r>
              <a:rPr lang="en-US" dirty="0" err="1"/>
              <a:t>rasa_nlu</a:t>
            </a:r>
            <a:r>
              <a:rPr lang="en-US" dirty="0"/>
              <a:t>" -</a:t>
            </a:r>
            <a:r>
              <a:rPr lang="en-US" dirty="0" err="1"/>
              <a:t>filename:ann_module.py</a:t>
            </a:r>
            <a:r>
              <a:rPr lang="en-US" dirty="0"/>
              <a:t> -</a:t>
            </a:r>
            <a:r>
              <a:rPr lang="en-US" dirty="0" err="1"/>
              <a:t>filename:basecommand.py</a:t>
            </a:r>
            <a:r>
              <a:rPr lang="en-US" dirty="0"/>
              <a:t> -</a:t>
            </a:r>
            <a:r>
              <a:rPr lang="en-US" dirty="0" err="1"/>
              <a:t>filename:typing.py</a:t>
            </a:r>
            <a:r>
              <a:rPr lang="en-US" dirty="0"/>
              <a:t> -</a:t>
            </a:r>
            <a:r>
              <a:rPr lang="en-US" dirty="0" err="1"/>
              <a:t>filename:test.py</a:t>
            </a:r>
            <a:r>
              <a:rPr lang="en-US" dirty="0"/>
              <a:t> extension:.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36B39-D846-4D9A-B861-143A666B13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36B39-D846-4D9A-B861-143A666B13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type alias actually gets stripped out, since it is a type annotation itself. But then, how can we predict a type annotation might have actually been an alias?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36B39-D846-4D9A-B861-143A666B13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8999-B75D-4ABE-AEAA-8F11B6C7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E37FD-632B-406A-9232-F1A962D2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8E7D-2D12-455C-9F17-0C3476CF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397D-5A91-46CC-9A76-B2D5BA49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2855F-DF6F-42DE-AD84-B8A54C9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F26D-F837-4C9D-89A0-203D4043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B0005-A0BF-4CFE-9BEA-363C712E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88E0-AA8B-458D-A842-7CC757B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196B-A3FD-4676-9EA8-F5245E34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C975-E39E-4AC0-BF86-932A483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2B884-F690-4D6C-BF7D-196B0F2C1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746E9-C477-4F0B-BD31-879FE27D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EDE9-FA46-4B49-B5FC-4B993D8E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CEF6-0B5D-4078-846E-76CDD9CB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7FE6-223E-43D6-B303-A9946F6F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8270-1175-4AE5-AE00-DF522840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E342-E2A5-4D85-B0CD-81707C93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58BA-9A64-41E0-8907-64B29659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7F0F-22B2-4A33-BC95-CCC604CE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F779-C71D-4B3C-8219-B4D0E1E7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5347-EA54-4518-9563-8BA1290C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7102-67D8-448B-98C9-863476D1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4561-8E25-4669-82F0-015B6704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4554-12AF-41F7-9ABF-D91C95EB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C84F-9AEB-4746-836E-5FF2595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D229-A2FD-4895-85A0-B6189FC3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8F5C-A809-4D08-834B-1A6393DBC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2945-BD99-4467-A7B3-F03579C49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71888-242D-4AE2-8CE1-7B92B3FB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1EEC9-6CE9-4A01-896B-74B7ECF9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F46D8-EB83-4E4F-96BB-940A1539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F162-1131-4637-B157-C6E9D9EF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E5E5-6555-4DB9-AE3A-F8F08C35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558B-A7D7-4411-91A2-42124C42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4FBE0-E2A1-4D2B-AF0D-F89BF00ED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B0A66-3304-4969-8C66-4C6384AE7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EB3E2-5F2B-4423-9D2E-AA1CDA3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8A64E-6DEE-4C6F-BD97-9427EBCA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5D9E0-B223-49F2-815C-519582FC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7310-C878-4F1B-972C-E35C3134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D43F4-BFB1-419B-B652-7750561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1AC56-8B85-4E4A-AE25-D63DA916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080D3-5AD1-405A-A770-14B9258C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4BA4D-179C-4B6F-809D-71BAAB4E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95C85-0BA7-4341-9FEE-F195BAE0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12C77-736A-464A-8626-685BB717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323-BA61-42F3-9D42-E97DB675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E23F-2024-44E4-B6A9-63382A79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4A31-9ED7-4AE8-A718-5A28B4F20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BEFC5-E404-4F77-AAF7-22552241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E31C1-4E1E-48BC-8ABC-D8C5FD33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55D4D-85C1-4DBB-89FE-1B3F7668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222D-5307-44D6-B8C3-78654D91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53DD1-6641-414B-A36F-96E94A607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CE11C-AB1C-497A-AF90-F7D0DE95F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6F0EA-5E2B-4064-891F-CEE2BCFB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0427-C02C-4CFA-A07A-14568FCC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3DF2-655A-412E-98FE-D5D10410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7E386-6E85-4628-98D6-AF805A00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2FC72-7D18-463B-B64A-E3376347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14A0A-A2B5-4C8C-946E-D7854340D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7A5D-138E-424B-AFE8-B86745087DB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B78F-0211-4503-B674-9BA0CD47E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AA94-A756-4D47-BFB1-AA2EB8CB1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andoresearch/flair" TargetMode="External"/><Relationship Id="rId2" Type="http://schemas.openxmlformats.org/officeDocument/2006/relationships/hyperlink" Target="https://research.zalando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9#technology" TargetMode="External"/><Relationship Id="rId7" Type="http://schemas.openxmlformats.org/officeDocument/2006/relationships/hyperlink" Target="https://github.com/zalandoresearch/flai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anakbik.github.io/papers/coling2018.pdf" TargetMode="External"/><Relationship Id="rId5" Type="http://schemas.openxmlformats.org/officeDocument/2006/relationships/hyperlink" Target="https://github.com/DeepTyper/DeepTyper" TargetMode="External"/><Relationship Id="rId4" Type="http://schemas.openxmlformats.org/officeDocument/2006/relationships/hyperlink" Target="http://vhellendoorn.github.io/PDF/fse2018-j2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ights.stackoverflow.com/survey/2019#technology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3107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python.org/dev/peps/pep-0526/" TargetMode="External"/><Relationship Id="rId4" Type="http://schemas.openxmlformats.org/officeDocument/2006/relationships/hyperlink" Target="https://www.python.org/dev/peps/pep-048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960000/2950343/p607-xu.pdf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5633-9471-4B0B-A3D6-C5B1A5A8B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Type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89C0E-84E7-4F86-834C-15FB0CE7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Chambers</a:t>
            </a:r>
          </a:p>
        </p:txBody>
      </p:sp>
    </p:spTree>
    <p:extLst>
      <p:ext uri="{BB962C8B-B14F-4D97-AF65-F5344CB8AC3E}">
        <p14:creationId xmlns:p14="http://schemas.microsoft.com/office/powerpoint/2010/main" val="364700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B2A6-79D2-4DC4-90DB-1881B239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DDC9-418A-4966-BF15-4DBB000D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Tool – Mine GitHub for projects using python 3.6 or later and create PRs with type hints added.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IDE Features – Suggest types, better autocomplete for function declarations, docstrings,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Static Analysis – Find inconsistencies between docstrings, function signatures, variable type hints, etc.</a:t>
            </a:r>
          </a:p>
        </p:txBody>
      </p:sp>
    </p:spTree>
    <p:extLst>
      <p:ext uri="{BB962C8B-B14F-4D97-AF65-F5344CB8AC3E}">
        <p14:creationId xmlns:p14="http://schemas.microsoft.com/office/powerpoint/2010/main" val="27863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31CB-F47C-4C19-8788-AC3CFC5B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9308-37F5-4979-AEA7-83662134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existing corpus of python code using type hints</a:t>
            </a:r>
          </a:p>
          <a:p>
            <a:endParaRPr lang="en-US" dirty="0"/>
          </a:p>
          <a:p>
            <a:r>
              <a:rPr lang="en-US" dirty="0"/>
              <a:t>Mined GitHub manually</a:t>
            </a:r>
          </a:p>
          <a:p>
            <a:r>
              <a:rPr lang="en-US" dirty="0"/>
              <a:t>Total typed: 2064</a:t>
            </a:r>
          </a:p>
          <a:p>
            <a:r>
              <a:rPr lang="en-US" dirty="0"/>
              <a:t>Total typed lines of code: 1,068,993</a:t>
            </a:r>
          </a:p>
          <a:p>
            <a:endParaRPr lang="en-US" dirty="0"/>
          </a:p>
          <a:p>
            <a:r>
              <a:rPr lang="en-US" b="1" dirty="0"/>
              <a:t>Corpus is too small!</a:t>
            </a:r>
          </a:p>
          <a:p>
            <a:r>
              <a:rPr lang="en-US" dirty="0"/>
              <a:t>Flair suggests ~1 billion tokens</a:t>
            </a:r>
          </a:p>
        </p:txBody>
      </p:sp>
    </p:spTree>
    <p:extLst>
      <p:ext uri="{BB962C8B-B14F-4D97-AF65-F5344CB8AC3E}">
        <p14:creationId xmlns:p14="http://schemas.microsoft.com/office/powerpoint/2010/main" val="135870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BB10-3343-4C4D-9797-5A153E44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Stripped Type Hints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1A5D9A-A216-4B7F-B82F-A5C0F16BD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63482"/>
            <a:ext cx="9388496" cy="2189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8A683-2ED8-4A80-8365-8810510F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76917"/>
            <a:ext cx="9388496" cy="21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7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CF4A-6EB1-4AEB-8CA1-81D4E293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Tokenized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657C7-D8C2-4457-8A9A-6519E5E2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592581" cy="1151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5134C-0C2A-4AE1-8087-8A2D72AC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00400"/>
            <a:ext cx="5592581" cy="31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7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FF71-727E-4A94-8D82-54D17819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12E9-ACE4-4F2C-9CAA-113AFAA0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simple framework for </a:t>
            </a:r>
            <a:r>
              <a:rPr lang="en-US" b="1" dirty="0"/>
              <a:t>state-of-the-art NLP</a:t>
            </a:r>
            <a:r>
              <a:rPr lang="en-US" dirty="0"/>
              <a:t>. Developed by </a:t>
            </a:r>
            <a:r>
              <a:rPr lang="en-US" dirty="0" err="1">
                <a:hlinkClick r:id="rId2"/>
              </a:rPr>
              <a:t>Zalando</a:t>
            </a:r>
            <a:r>
              <a:rPr lang="en-US" dirty="0">
                <a:hlinkClick r:id="rId2"/>
              </a:rPr>
              <a:t> Research</a:t>
            </a:r>
            <a:r>
              <a:rPr lang="en-US" dirty="0"/>
              <a:t>.</a:t>
            </a:r>
          </a:p>
          <a:p>
            <a:r>
              <a:rPr lang="en-US" dirty="0"/>
              <a:t>Built directly on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>
                <a:hlinkClick r:id="rId3"/>
              </a:rPr>
              <a:t>https://github.com/zalandoresearch/flair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6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23DC-5B4C-43C4-B44E-E594F5DF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Custom Corpus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2C2705-9CDA-451C-A842-F815F75D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599" cy="48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3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F42F-662E-4E7B-B152-8FB7478A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D71AB0-0504-41B3-BA01-6D83DD579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2700" y="1690688"/>
            <a:ext cx="6869634" cy="4622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542852-1724-44F0-B1CD-2765F4FD88F2}"/>
              </a:ext>
            </a:extLst>
          </p:cNvPr>
          <p:cNvSpPr txBox="1"/>
          <p:nvPr/>
        </p:nvSpPr>
        <p:spPr>
          <a:xfrm>
            <a:off x="509666" y="1690688"/>
            <a:ext cx="3974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On hold until I get GPU access</a:t>
            </a:r>
            <a:br>
              <a:rPr lang="en-US" sz="2200" dirty="0"/>
            </a:b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Ran out of Google Cloud credits</a:t>
            </a:r>
            <a:br>
              <a:rPr lang="en-US" sz="2200" dirty="0"/>
            </a:b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Requested access to LLNLs supercomputing resources, waiting on approvals</a:t>
            </a:r>
          </a:p>
        </p:txBody>
      </p:sp>
    </p:spTree>
    <p:extLst>
      <p:ext uri="{BB962C8B-B14F-4D97-AF65-F5344CB8AC3E}">
        <p14:creationId xmlns:p14="http://schemas.microsoft.com/office/powerpoint/2010/main" val="257362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9743-92D3-4D76-AB9B-DB6E2C6F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1FEA-AF5E-457B-82C9-12451C31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487"/>
            <a:ext cx="10515600" cy="1509714"/>
          </a:xfrm>
        </p:spPr>
        <p:txBody>
          <a:bodyPr/>
          <a:lstStyle/>
          <a:p>
            <a:r>
              <a:rPr lang="en-US" dirty="0"/>
              <a:t>Class variable annotations get completely stripped, since without the annotation it’s invalid code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475E7-6DDA-4923-BA2B-71DB9096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9" y="3657598"/>
            <a:ext cx="4823484" cy="2206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62820-E80D-4538-86C9-C63B37083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982" y="3657597"/>
            <a:ext cx="5247479" cy="22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3ADF-206C-4293-B8AB-77F9E2FB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B84F87-E94A-473D-A09C-72B4F99CA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554" y="2563234"/>
            <a:ext cx="9150246" cy="39296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50DCE8-DA7E-4B3E-B1D7-598AF6B195D4}"/>
              </a:ext>
            </a:extLst>
          </p:cNvPr>
          <p:cNvSpPr/>
          <p:nvPr/>
        </p:nvSpPr>
        <p:spPr>
          <a:xfrm>
            <a:off x="838200" y="1690688"/>
            <a:ext cx="9040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Type aliases make it difficult to tokenize/predict accurately</a:t>
            </a:r>
          </a:p>
        </p:txBody>
      </p:sp>
    </p:spTree>
    <p:extLst>
      <p:ext uri="{BB962C8B-B14F-4D97-AF65-F5344CB8AC3E}">
        <p14:creationId xmlns:p14="http://schemas.microsoft.com/office/powerpoint/2010/main" val="376721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3100-516B-463B-916D-FD87C684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5932-C31E-49B8-8B21-60528329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605"/>
            <a:ext cx="10515600" cy="4351338"/>
          </a:xfrm>
        </p:spPr>
        <p:txBody>
          <a:bodyPr/>
          <a:lstStyle/>
          <a:p>
            <a:r>
              <a:rPr lang="en-US" dirty="0"/>
              <a:t>Survey Data </a:t>
            </a:r>
            <a:r>
              <a:rPr lang="en-US" dirty="0">
                <a:hlinkClick r:id="rId3"/>
              </a:rPr>
              <a:t>https://insights.stackoverflow.com/survey/2019#technology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DeepTyper</a:t>
            </a:r>
            <a:br>
              <a:rPr lang="en-US" dirty="0"/>
            </a:br>
            <a:r>
              <a:rPr lang="en-US" dirty="0">
                <a:hlinkClick r:id="rId4"/>
              </a:rPr>
              <a:t>http://vhellendoorn.github.io/PDF/fse2018-j2t.pdf</a:t>
            </a:r>
            <a:br>
              <a:rPr lang="en-US" dirty="0"/>
            </a:br>
            <a:r>
              <a:rPr lang="en-US" dirty="0">
                <a:hlinkClick r:id="rId5"/>
              </a:rPr>
              <a:t>https://github.com/DeepTyper/DeepTyper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Flair</a:t>
            </a:r>
            <a:br>
              <a:rPr lang="en-US" dirty="0"/>
            </a:br>
            <a:r>
              <a:rPr lang="en-US" dirty="0">
                <a:hlinkClick r:id="rId6"/>
              </a:rPr>
              <a:t>http://alanakbik.github.io/papers/coling2018.pdf</a:t>
            </a:r>
            <a:br>
              <a:rPr lang="en-US" dirty="0"/>
            </a:br>
            <a:r>
              <a:rPr lang="en-US" dirty="0">
                <a:hlinkClick r:id="rId7"/>
              </a:rPr>
              <a:t>https://github.com/zalandoresearch/flair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6308-5588-474A-9412-57DD6666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05AA-4C47-411F-B640-08B6DC8A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Typing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Pros/Cons</a:t>
            </a:r>
          </a:p>
          <a:p>
            <a:r>
              <a:rPr lang="en-US" dirty="0"/>
              <a:t>Prior Work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Current Work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0400-8EA6-49FE-B162-FB1A0BC5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53C4-2661-4C2F-985C-909B1535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-&gt; TypeScript</a:t>
            </a:r>
          </a:p>
          <a:p>
            <a:r>
              <a:rPr lang="en-US" dirty="0"/>
              <a:t>Python -&gt; typing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04951-070E-4B93-838E-98A9548F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14" y="1376363"/>
            <a:ext cx="6505575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BF33D-D6D5-4A59-B400-57A25CA89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14" y="4124473"/>
            <a:ext cx="6438900" cy="2276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1D3B31-D1F7-4A2B-A529-A6D8657ADFDD}"/>
              </a:ext>
            </a:extLst>
          </p:cNvPr>
          <p:cNvSpPr/>
          <p:nvPr/>
        </p:nvSpPr>
        <p:spPr>
          <a:xfrm>
            <a:off x="265430" y="5807631"/>
            <a:ext cx="5830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https://insights.stackoverflow.com/survey/2019#technology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F116-581C-4C28-B907-80A3364F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795A-C700-49B6-9204-A36BD2CB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15% of bugs in JavaScript could be prevented by type annotations</a:t>
            </a:r>
          </a:p>
          <a:p>
            <a:r>
              <a:rPr lang="en-US" dirty="0"/>
              <a:t>Lack of types:</a:t>
            </a:r>
          </a:p>
          <a:p>
            <a:pPr lvl="1"/>
            <a:r>
              <a:rPr lang="en-US" dirty="0"/>
              <a:t>Hard to understand APIs</a:t>
            </a:r>
          </a:p>
          <a:p>
            <a:pPr lvl="1"/>
            <a:r>
              <a:rPr lang="en-US" dirty="0"/>
              <a:t>Difficult to read, maintain, and document</a:t>
            </a:r>
          </a:p>
          <a:p>
            <a:pPr lvl="1"/>
            <a:r>
              <a:rPr lang="en-US" dirty="0"/>
              <a:t>Poor IDE support</a:t>
            </a:r>
          </a:p>
        </p:txBody>
      </p:sp>
    </p:spTree>
    <p:extLst>
      <p:ext uri="{BB962C8B-B14F-4D97-AF65-F5344CB8AC3E}">
        <p14:creationId xmlns:p14="http://schemas.microsoft.com/office/powerpoint/2010/main" val="843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F33D-69CF-45CC-879A-61B7B4DF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CE98-64A8-4ABB-80A6-2C658A91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PEP 3107</a:t>
            </a:r>
            <a:r>
              <a:rPr lang="en-US" dirty="0"/>
              <a:t> – Function Annotations – Dec 2006</a:t>
            </a:r>
          </a:p>
          <a:p>
            <a:r>
              <a:rPr lang="en-US" dirty="0">
                <a:hlinkClick r:id="rId4"/>
              </a:rPr>
              <a:t>PEP 484</a:t>
            </a:r>
            <a:r>
              <a:rPr lang="en-US" dirty="0"/>
              <a:t> – Type Hints – Sept 2014</a:t>
            </a:r>
          </a:p>
          <a:p>
            <a:r>
              <a:rPr lang="en-US" dirty="0">
                <a:hlinkClick r:id="rId5"/>
              </a:rPr>
              <a:t>PEP 526</a:t>
            </a:r>
            <a:r>
              <a:rPr lang="en-US" dirty="0"/>
              <a:t> – Variable Annotations – Aug 2016</a:t>
            </a:r>
          </a:p>
          <a:p>
            <a:r>
              <a:rPr lang="en-US" dirty="0"/>
              <a:t>Typing officially supported with Python 3.6 (released Dec 23, 2016)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AD23C0-F5B9-4BE9-B5C6-342435DB8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23" y="4001293"/>
            <a:ext cx="4856062" cy="145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719514-858F-49E3-82D9-74A63975C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001293"/>
            <a:ext cx="5655777" cy="14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F936-2928-44D0-8751-B459FBB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9C9F8E-FE89-4440-8B54-1ACCD384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194" y="365125"/>
            <a:ext cx="6525242" cy="43547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256CB4-8C9B-4AF7-A814-087443ACB1FE}"/>
              </a:ext>
            </a:extLst>
          </p:cNvPr>
          <p:cNvSpPr txBox="1">
            <a:spLocks/>
          </p:cNvSpPr>
          <p:nvPr/>
        </p:nvSpPr>
        <p:spPr>
          <a:xfrm>
            <a:off x="317592" y="1690688"/>
            <a:ext cx="3688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you see the bug?</a:t>
            </a:r>
          </a:p>
          <a:p>
            <a:r>
              <a:rPr lang="en-US" dirty="0"/>
              <a:t>Without types, </a:t>
            </a:r>
            <a:r>
              <a:rPr lang="en-US" dirty="0" err="1"/>
              <a:t>get_first_name</a:t>
            </a:r>
            <a:r>
              <a:rPr lang="en-US" dirty="0"/>
              <a:t>() only errors at runtime</a:t>
            </a:r>
          </a:p>
          <a:p>
            <a:r>
              <a:rPr lang="en-US" dirty="0"/>
              <a:t>If type annotations are added, static analysis catches this bug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8BF1B-3495-445F-BAE5-466B2BE9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77" y="5167312"/>
            <a:ext cx="9752246" cy="8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4E60-81C2-44B3-9C39-42614E12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7175-18F2-48CE-9148-E8BA6ED9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883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that popular</a:t>
            </a:r>
          </a:p>
          <a:p>
            <a:r>
              <a:rPr lang="en-US" dirty="0"/>
              <a:t>If used poorly, can decrease </a:t>
            </a:r>
            <a:r>
              <a:rPr lang="en-US" b="1" dirty="0"/>
              <a:t>readability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r>
              <a:rPr lang="en-US" dirty="0"/>
              <a:t>Where does the function declaration end and the function body begin?</a:t>
            </a:r>
            <a:br>
              <a:rPr lang="en-US" dirty="0"/>
            </a:b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F910C-3945-49D8-9A04-C855DD17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62" y="1029693"/>
            <a:ext cx="7176618" cy="53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5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C76A-7542-4926-A638-498638B3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65EC-7244-4C11-BB1B-9DDFBFD7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Type Inference</a:t>
            </a:r>
          </a:p>
          <a:p>
            <a:pPr lvl="1"/>
            <a:r>
              <a:rPr lang="en-US" dirty="0" err="1"/>
              <a:t>DeepTyper</a:t>
            </a:r>
            <a:r>
              <a:rPr lang="en-US" dirty="0"/>
              <a:t> – JavaScript/TypeScript</a:t>
            </a:r>
          </a:p>
          <a:p>
            <a:pPr lvl="1"/>
            <a:r>
              <a:rPr lang="en-US" dirty="0" err="1"/>
              <a:t>JSNice</a:t>
            </a:r>
            <a:r>
              <a:rPr lang="en-US" dirty="0"/>
              <a:t> – JavaScript</a:t>
            </a:r>
          </a:p>
          <a:p>
            <a:pPr lvl="1"/>
            <a:r>
              <a:rPr lang="en-US" dirty="0"/>
              <a:t>NL2Type – JavaScript</a:t>
            </a:r>
          </a:p>
          <a:p>
            <a:r>
              <a:rPr lang="en-US" dirty="0"/>
              <a:t>Static Type Inference</a:t>
            </a:r>
          </a:p>
          <a:p>
            <a:pPr lvl="1"/>
            <a:r>
              <a:rPr lang="en-US" dirty="0" err="1"/>
              <a:t>Typpete</a:t>
            </a:r>
            <a:r>
              <a:rPr lang="en-US" dirty="0"/>
              <a:t> – Python – Z3 SMT Solver</a:t>
            </a:r>
          </a:p>
          <a:p>
            <a:pPr lvl="1"/>
            <a:r>
              <a:rPr lang="en-US" dirty="0">
                <a:hlinkClick r:id="rId3"/>
              </a:rPr>
              <a:t>Python Probabilistic Type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0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473A-B3B4-4077-AA66-8C3F7C22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683A-A28B-414B-AA08-42B60C50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popularity of typing in python</a:t>
            </a:r>
          </a:p>
          <a:p>
            <a:pPr lvl="1"/>
            <a:r>
              <a:rPr lang="en-US" dirty="0"/>
              <a:t>Mine GitHub for dataset of python files using the typing module</a:t>
            </a:r>
          </a:p>
          <a:p>
            <a:pPr lvl="1"/>
            <a:r>
              <a:rPr lang="en-US" dirty="0"/>
              <a:t>Parse/Tokenize dataset</a:t>
            </a:r>
          </a:p>
          <a:p>
            <a:pPr lvl="1"/>
            <a:r>
              <a:rPr lang="en-US" dirty="0"/>
              <a:t>Train on dataset to </a:t>
            </a:r>
            <a:r>
              <a:rPr lang="en-US" b="1" dirty="0"/>
              <a:t>produce a model</a:t>
            </a:r>
            <a:r>
              <a:rPr lang="en-US" dirty="0"/>
              <a:t> that can predict types in a python file</a:t>
            </a:r>
          </a:p>
          <a:p>
            <a:pPr lvl="1"/>
            <a:r>
              <a:rPr lang="en-US" dirty="0"/>
              <a:t>Mine GitHub for repos using python 3.6+</a:t>
            </a:r>
          </a:p>
          <a:p>
            <a:pPr lvl="1"/>
            <a:r>
              <a:rPr lang="en-US" dirty="0"/>
              <a:t>Generate PRs to these repos to add type hints</a:t>
            </a:r>
          </a:p>
          <a:p>
            <a:r>
              <a:rPr lang="en-US" dirty="0"/>
              <a:t>Ease burden of adding type hints</a:t>
            </a:r>
          </a:p>
        </p:txBody>
      </p:sp>
    </p:spTree>
    <p:extLst>
      <p:ext uri="{BB962C8B-B14F-4D97-AF65-F5344CB8AC3E}">
        <p14:creationId xmlns:p14="http://schemas.microsoft.com/office/powerpoint/2010/main" val="186639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562</Words>
  <Application>Microsoft Office PowerPoint</Application>
  <PresentationFormat>Widescreen</PresentationFormat>
  <Paragraphs>107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Python Type Inference</vt:lpstr>
      <vt:lpstr>Overview</vt:lpstr>
      <vt:lpstr>Dynamically Typed Languages</vt:lpstr>
      <vt:lpstr>Why Typing?</vt:lpstr>
      <vt:lpstr>Python Typing</vt:lpstr>
      <vt:lpstr>Pros</vt:lpstr>
      <vt:lpstr>Cons</vt:lpstr>
      <vt:lpstr>Prior Work</vt:lpstr>
      <vt:lpstr>Goals</vt:lpstr>
      <vt:lpstr>Applications</vt:lpstr>
      <vt:lpstr>Generated Code Corpus</vt:lpstr>
      <vt:lpstr>Stripped Type Hints</vt:lpstr>
      <vt:lpstr>Tokenized</vt:lpstr>
      <vt:lpstr>Flair</vt:lpstr>
      <vt:lpstr>Load Custom Corpus</vt:lpstr>
      <vt:lpstr>Train Model</vt:lpstr>
      <vt:lpstr>Challenges</vt:lpstr>
      <vt:lpstr>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DeepTyper for Python</dc:title>
  <dc:creator>Chambers, Travis</dc:creator>
  <cp:lastModifiedBy>Chambers, Travis</cp:lastModifiedBy>
  <cp:revision>42</cp:revision>
  <dcterms:created xsi:type="dcterms:W3CDTF">2019-05-11T20:25:06Z</dcterms:created>
  <dcterms:modified xsi:type="dcterms:W3CDTF">2019-06-06T15:04:25Z</dcterms:modified>
</cp:coreProperties>
</file>