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4DF-FEB2-4AA2-84A6-2F3918CB37DB}" type="datetimeFigureOut">
              <a:rPr lang="en-CA" smtClean="0"/>
              <a:t>2019-02-15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6A5E-4240-454F-910D-5B0948782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24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4DF-FEB2-4AA2-84A6-2F3918CB37DB}" type="datetimeFigureOut">
              <a:rPr lang="en-CA" smtClean="0"/>
              <a:t>2019-02-15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6A5E-4240-454F-910D-5B0948782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94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4DF-FEB2-4AA2-84A6-2F3918CB37DB}" type="datetimeFigureOut">
              <a:rPr lang="en-CA" smtClean="0"/>
              <a:t>2019-02-15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6A5E-4240-454F-910D-5B0948782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81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4DF-FEB2-4AA2-84A6-2F3918CB37DB}" type="datetimeFigureOut">
              <a:rPr lang="en-CA" smtClean="0"/>
              <a:t>2019-02-15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6A5E-4240-454F-910D-5B0948782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58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4DF-FEB2-4AA2-84A6-2F3918CB37DB}" type="datetimeFigureOut">
              <a:rPr lang="en-CA" smtClean="0"/>
              <a:t>2019-02-15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6A5E-4240-454F-910D-5B0948782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14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4DF-FEB2-4AA2-84A6-2F3918CB37DB}" type="datetimeFigureOut">
              <a:rPr lang="en-CA" smtClean="0"/>
              <a:t>2019-02-15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6A5E-4240-454F-910D-5B0948782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1012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4DF-FEB2-4AA2-84A6-2F3918CB37DB}" type="datetimeFigureOut">
              <a:rPr lang="en-CA" smtClean="0"/>
              <a:t>2019-02-15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6A5E-4240-454F-910D-5B0948782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333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4DF-FEB2-4AA2-84A6-2F3918CB37DB}" type="datetimeFigureOut">
              <a:rPr lang="en-CA" smtClean="0"/>
              <a:t>2019-02-15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6A5E-4240-454F-910D-5B0948782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03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4DF-FEB2-4AA2-84A6-2F3918CB37DB}" type="datetimeFigureOut">
              <a:rPr lang="en-CA" smtClean="0"/>
              <a:t>2019-02-15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6A5E-4240-454F-910D-5B0948782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79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4DF-FEB2-4AA2-84A6-2F3918CB37DB}" type="datetimeFigureOut">
              <a:rPr lang="en-CA" smtClean="0"/>
              <a:t>2019-02-15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6A5E-4240-454F-910D-5B0948782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682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4DF-FEB2-4AA2-84A6-2F3918CB37DB}" type="datetimeFigureOut">
              <a:rPr lang="en-CA" smtClean="0"/>
              <a:t>2019-02-15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6A5E-4240-454F-910D-5B0948782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93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E14DF-FEB2-4AA2-84A6-2F3918CB37DB}" type="datetimeFigureOut">
              <a:rPr lang="en-CA" smtClean="0"/>
              <a:t>2019-02-15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F6A5E-4240-454F-910D-5B0948782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057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0D00-4DB5-4CCA-8B81-CCB8F9E97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Autocomplete Suggestions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F2872-E6ED-4D5A-8264-4B0E3F3DB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Dr. Toby Donaldson</a:t>
            </a:r>
          </a:p>
          <a:p>
            <a:r>
              <a:rPr lang="en-CA" dirty="0"/>
              <a:t>School of Computing Science</a:t>
            </a:r>
          </a:p>
          <a:p>
            <a:r>
              <a:rPr lang="en-CA" dirty="0"/>
              <a:t>Simon Fraser University</a:t>
            </a:r>
          </a:p>
        </p:txBody>
      </p:sp>
    </p:spTree>
    <p:extLst>
      <p:ext uri="{BB962C8B-B14F-4D97-AF65-F5344CB8AC3E}">
        <p14:creationId xmlns:p14="http://schemas.microsoft.com/office/powerpoint/2010/main" val="1465082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FF08-D296-4A47-BDEC-50D05B91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Make a Sorted List of the Bigram Counts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D6E46-78A2-403F-8830-AF06AFA27BA7}"/>
              </a:ext>
            </a:extLst>
          </p:cNvPr>
          <p:cNvSpPr txBox="1"/>
          <p:nvPr/>
        </p:nvSpPr>
        <p:spPr>
          <a:xfrm>
            <a:off x="524933" y="1690688"/>
            <a:ext cx="85769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def </a:t>
            </a:r>
            <a:r>
              <a:rPr lang="en-US" sz="3200" dirty="0" err="1">
                <a:solidFill>
                  <a:schemeClr val="accent5"/>
                </a:solidFill>
              </a:rPr>
              <a:t>sort_bigram_counts</a:t>
            </a:r>
            <a:r>
              <a:rPr lang="en-US" sz="3200" dirty="0">
                <a:solidFill>
                  <a:schemeClr val="accent5"/>
                </a:solidFill>
              </a:rPr>
              <a:t>(</a:t>
            </a:r>
            <a:r>
              <a:rPr lang="en-US" sz="3200" dirty="0" err="1">
                <a:solidFill>
                  <a:schemeClr val="accent5"/>
                </a:solidFill>
              </a:rPr>
              <a:t>bg_count</a:t>
            </a:r>
            <a:r>
              <a:rPr lang="en-US" sz="3200" dirty="0">
                <a:solidFill>
                  <a:schemeClr val="accent5"/>
                </a:solidFill>
              </a:rPr>
              <a:t>):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	result = [(</a:t>
            </a:r>
            <a:r>
              <a:rPr lang="en-US" sz="3200" dirty="0" err="1">
                <a:solidFill>
                  <a:schemeClr val="accent5"/>
                </a:solidFill>
              </a:rPr>
              <a:t>bg_count</a:t>
            </a:r>
            <a:r>
              <a:rPr lang="en-US" sz="3200" dirty="0">
                <a:solidFill>
                  <a:schemeClr val="accent5"/>
                </a:solidFill>
              </a:rPr>
              <a:t>[w], w) for w in </a:t>
            </a:r>
            <a:r>
              <a:rPr lang="en-US" sz="3200" dirty="0" err="1">
                <a:solidFill>
                  <a:schemeClr val="accent5"/>
                </a:solidFill>
              </a:rPr>
              <a:t>bg_count</a:t>
            </a:r>
            <a:r>
              <a:rPr lang="en-US" sz="3200" dirty="0">
                <a:solidFill>
                  <a:schemeClr val="accent5"/>
                </a:solidFill>
              </a:rPr>
              <a:t>]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	</a:t>
            </a:r>
            <a:r>
              <a:rPr lang="en-US" sz="3200" dirty="0" err="1">
                <a:solidFill>
                  <a:schemeClr val="accent5"/>
                </a:solidFill>
              </a:rPr>
              <a:t>result.sort</a:t>
            </a:r>
            <a:r>
              <a:rPr lang="en-US" sz="3200" dirty="0">
                <a:solidFill>
                  <a:schemeClr val="accent5"/>
                </a:solidFill>
              </a:rPr>
              <a:t>()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	</a:t>
            </a:r>
            <a:r>
              <a:rPr lang="en-US" sz="3200" dirty="0" err="1">
                <a:solidFill>
                  <a:schemeClr val="accent5"/>
                </a:solidFill>
              </a:rPr>
              <a:t>result.reverse</a:t>
            </a:r>
            <a:r>
              <a:rPr lang="en-US" sz="3200" dirty="0">
                <a:solidFill>
                  <a:schemeClr val="accent5"/>
                </a:solidFill>
              </a:rPr>
              <a:t>()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	return result</a:t>
            </a:r>
            <a:endParaRPr lang="en-CA" sz="3200" dirty="0">
              <a:solidFill>
                <a:schemeClr val="accent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19F90-8996-4C7C-9F7D-105531E1ADC1}"/>
              </a:ext>
            </a:extLst>
          </p:cNvPr>
          <p:cNvSpPr txBox="1"/>
          <p:nvPr/>
        </p:nvSpPr>
        <p:spPr>
          <a:xfrm>
            <a:off x="990767" y="4478866"/>
            <a:ext cx="811106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[(2, ('this', 'is')), (1, ('test,', 'this')), (1, ('test!', "don't")), (1, ('only', 'a')), (1, ('just', 'a')), (1, ("it's", 'just')), (1, ('is', 'only')), (1, ('is', 'a')), (1, ("don't", 'be')), (1, ('be', 'alarmed.')), (1, ('alarmed.', "it's")), (1, ('a', 'test.')), (1, ('a', 'test,')), (1, ('a', 'test!'))]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40A9-B82E-43FE-9234-464F2E948E8B}"/>
              </a:ext>
            </a:extLst>
          </p:cNvPr>
          <p:cNvSpPr txBox="1"/>
          <p:nvPr/>
        </p:nvSpPr>
        <p:spPr>
          <a:xfrm>
            <a:off x="838200" y="5731663"/>
            <a:ext cx="34762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bigrams are ordered from most frequent to least frequent.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AA3EC-1303-4994-A5C1-9F6C27F4A8C6}"/>
              </a:ext>
            </a:extLst>
          </p:cNvPr>
          <p:cNvSpPr txBox="1"/>
          <p:nvPr/>
        </p:nvSpPr>
        <p:spPr>
          <a:xfrm>
            <a:off x="9101833" y="2865176"/>
            <a:ext cx="229215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Sorting is the most time-consuming part of the this program.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BB10A7-9E54-435F-9DAB-074331A3BC1C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601941" y="2967960"/>
            <a:ext cx="5499892" cy="358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2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4719-0513-466E-AB27-5B4720D4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Make Suggestions for a Given 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6CDE6-E99E-43EC-B17F-53A69A0D79F5}"/>
              </a:ext>
            </a:extLst>
          </p:cNvPr>
          <p:cNvSpPr txBox="1"/>
          <p:nvPr/>
        </p:nvSpPr>
        <p:spPr>
          <a:xfrm>
            <a:off x="685799" y="1859340"/>
            <a:ext cx="91996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def </a:t>
            </a:r>
            <a:r>
              <a:rPr lang="en-US" sz="3200" dirty="0" err="1">
                <a:solidFill>
                  <a:schemeClr val="accent5"/>
                </a:solidFill>
              </a:rPr>
              <a:t>suggest_next</a:t>
            </a:r>
            <a:r>
              <a:rPr lang="en-US" sz="3200" dirty="0">
                <a:solidFill>
                  <a:schemeClr val="accent5"/>
                </a:solidFill>
              </a:rPr>
              <a:t>(w, counts, </a:t>
            </a:r>
            <a:r>
              <a:rPr lang="en-US" sz="3200" dirty="0" err="1">
                <a:solidFill>
                  <a:schemeClr val="accent5"/>
                </a:solidFill>
              </a:rPr>
              <a:t>num_suggestions</a:t>
            </a:r>
            <a:r>
              <a:rPr lang="en-US" sz="3200" dirty="0">
                <a:solidFill>
                  <a:schemeClr val="accent5"/>
                </a:solidFill>
              </a:rPr>
              <a:t>=5):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	result = [(c, </a:t>
            </a:r>
            <a:r>
              <a:rPr lang="en-US" sz="3200" dirty="0" err="1">
                <a:solidFill>
                  <a:schemeClr val="accent5"/>
                </a:solidFill>
              </a:rPr>
              <a:t>bg</a:t>
            </a:r>
            <a:r>
              <a:rPr lang="en-US" sz="3200" dirty="0">
                <a:solidFill>
                  <a:schemeClr val="accent5"/>
                </a:solidFill>
              </a:rPr>
              <a:t>) for (c, </a:t>
            </a:r>
            <a:r>
              <a:rPr lang="en-US" sz="3200" dirty="0" err="1">
                <a:solidFill>
                  <a:schemeClr val="accent5"/>
                </a:solidFill>
              </a:rPr>
              <a:t>bg</a:t>
            </a:r>
            <a:r>
              <a:rPr lang="en-US" sz="3200" dirty="0">
                <a:solidFill>
                  <a:schemeClr val="accent5"/>
                </a:solidFill>
              </a:rPr>
              <a:t>) in counts if </a:t>
            </a:r>
            <a:r>
              <a:rPr lang="en-US" sz="3200" dirty="0" err="1">
                <a:solidFill>
                  <a:schemeClr val="accent5"/>
                </a:solidFill>
              </a:rPr>
              <a:t>bg</a:t>
            </a:r>
            <a:r>
              <a:rPr lang="en-US" sz="3200" dirty="0">
                <a:solidFill>
                  <a:schemeClr val="accent5"/>
                </a:solidFill>
              </a:rPr>
              <a:t>[0] == w]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	return result[:</a:t>
            </a:r>
            <a:r>
              <a:rPr lang="en-US" sz="3200" dirty="0" err="1">
                <a:solidFill>
                  <a:schemeClr val="accent5"/>
                </a:solidFill>
              </a:rPr>
              <a:t>num_suggestions</a:t>
            </a:r>
            <a:r>
              <a:rPr lang="en-US" sz="3200" dirty="0">
                <a:solidFill>
                  <a:schemeClr val="accent5"/>
                </a:solidFill>
              </a:rPr>
              <a:t>]</a:t>
            </a:r>
            <a:endParaRPr lang="en-CA" sz="3200" dirty="0">
              <a:solidFill>
                <a:schemeClr val="accent5"/>
              </a:solidFill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08BC23B-D541-40AA-AD55-F2ED208CFF37}"/>
              </a:ext>
            </a:extLst>
          </p:cNvPr>
          <p:cNvSpPr/>
          <p:nvPr/>
        </p:nvSpPr>
        <p:spPr>
          <a:xfrm rot="16200000">
            <a:off x="8415873" y="1947332"/>
            <a:ext cx="220130" cy="20658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F1206-0F0F-4938-98B3-6092319FFB99}"/>
              </a:ext>
            </a:extLst>
          </p:cNvPr>
          <p:cNvSpPr txBox="1"/>
          <p:nvPr/>
        </p:nvSpPr>
        <p:spPr>
          <a:xfrm>
            <a:off x="7640492" y="3202517"/>
            <a:ext cx="371330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only want the pairs whose bigram begins with the given word w.</a:t>
            </a:r>
          </a:p>
        </p:txBody>
      </p:sp>
    </p:spTree>
    <p:extLst>
      <p:ext uri="{BB962C8B-B14F-4D97-AF65-F5344CB8AC3E}">
        <p14:creationId xmlns:p14="http://schemas.microsoft.com/office/powerpoint/2010/main" val="135912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61C1-1543-415B-8A77-6AC02669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Print a Suggestion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FF87F-91E1-4660-8B7C-567695D575B9}"/>
              </a:ext>
            </a:extLst>
          </p:cNvPr>
          <p:cNvSpPr txBox="1"/>
          <p:nvPr/>
        </p:nvSpPr>
        <p:spPr>
          <a:xfrm>
            <a:off x="465667" y="1982387"/>
            <a:ext cx="102579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chemeClr val="accent5"/>
                </a:solidFill>
              </a:rPr>
              <a:t>def </a:t>
            </a:r>
            <a:r>
              <a:rPr lang="en-CA" sz="3200" dirty="0" err="1">
                <a:solidFill>
                  <a:schemeClr val="accent5"/>
                </a:solidFill>
              </a:rPr>
              <a:t>report_info</a:t>
            </a:r>
            <a:r>
              <a:rPr lang="en-CA" sz="3200" dirty="0">
                <a:solidFill>
                  <a:schemeClr val="accent5"/>
                </a:solidFill>
              </a:rPr>
              <a:t>(w):</a:t>
            </a:r>
          </a:p>
          <a:p>
            <a:r>
              <a:rPr lang="en-CA" sz="3200" dirty="0">
                <a:solidFill>
                  <a:schemeClr val="accent5"/>
                </a:solidFill>
              </a:rPr>
              <a:t>	</a:t>
            </a:r>
            <a:r>
              <a:rPr lang="en-CA" sz="3200" dirty="0" err="1">
                <a:solidFill>
                  <a:schemeClr val="accent5"/>
                </a:solidFill>
              </a:rPr>
              <a:t>w_total</a:t>
            </a:r>
            <a:r>
              <a:rPr lang="en-CA" sz="3200" dirty="0">
                <a:solidFill>
                  <a:schemeClr val="accent5"/>
                </a:solidFill>
              </a:rPr>
              <a:t> = </a:t>
            </a:r>
            <a:r>
              <a:rPr lang="en-CA" sz="3200" dirty="0" err="1">
                <a:solidFill>
                  <a:schemeClr val="accent5"/>
                </a:solidFill>
              </a:rPr>
              <a:t>num_start_with</a:t>
            </a:r>
            <a:r>
              <a:rPr lang="en-CA" sz="3200" dirty="0">
                <a:solidFill>
                  <a:schemeClr val="accent5"/>
                </a:solidFill>
              </a:rPr>
              <a:t>(w, </a:t>
            </a:r>
            <a:r>
              <a:rPr lang="en-CA" sz="3200" dirty="0" err="1">
                <a:solidFill>
                  <a:schemeClr val="accent5"/>
                </a:solidFill>
              </a:rPr>
              <a:t>sorted_counts</a:t>
            </a:r>
            <a:r>
              <a:rPr lang="en-CA" sz="3200" dirty="0">
                <a:solidFill>
                  <a:schemeClr val="accent5"/>
                </a:solidFill>
              </a:rPr>
              <a:t>)</a:t>
            </a:r>
          </a:p>
          <a:p>
            <a:r>
              <a:rPr lang="en-CA" sz="3200" dirty="0">
                <a:solidFill>
                  <a:schemeClr val="accent5"/>
                </a:solidFill>
              </a:rPr>
              <a:t>	</a:t>
            </a:r>
            <a:r>
              <a:rPr lang="en-CA" sz="3200" dirty="0" err="1">
                <a:solidFill>
                  <a:schemeClr val="accent5"/>
                </a:solidFill>
              </a:rPr>
              <a:t>w_pairs</a:t>
            </a:r>
            <a:r>
              <a:rPr lang="en-CA" sz="3200" dirty="0">
                <a:solidFill>
                  <a:schemeClr val="accent5"/>
                </a:solidFill>
              </a:rPr>
              <a:t> = </a:t>
            </a:r>
            <a:r>
              <a:rPr lang="en-CA" sz="3200" dirty="0" err="1">
                <a:solidFill>
                  <a:schemeClr val="accent5"/>
                </a:solidFill>
              </a:rPr>
              <a:t>suggest_next</a:t>
            </a:r>
            <a:r>
              <a:rPr lang="en-CA" sz="3200" dirty="0">
                <a:solidFill>
                  <a:schemeClr val="accent5"/>
                </a:solidFill>
              </a:rPr>
              <a:t>(w, </a:t>
            </a:r>
            <a:r>
              <a:rPr lang="en-CA" sz="3200" dirty="0" err="1">
                <a:solidFill>
                  <a:schemeClr val="accent5"/>
                </a:solidFill>
              </a:rPr>
              <a:t>sorted_counts</a:t>
            </a:r>
            <a:r>
              <a:rPr lang="en-CA" sz="3200" dirty="0">
                <a:solidFill>
                  <a:schemeClr val="accent5"/>
                </a:solidFill>
              </a:rPr>
              <a:t>)</a:t>
            </a:r>
          </a:p>
          <a:p>
            <a:r>
              <a:rPr lang="en-CA" sz="3200" dirty="0">
                <a:solidFill>
                  <a:schemeClr val="accent5"/>
                </a:solidFill>
              </a:rPr>
              <a:t>	print(f'\n{</a:t>
            </a:r>
            <a:r>
              <a:rPr lang="en-CA" sz="3200" dirty="0" err="1">
                <a:solidFill>
                  <a:schemeClr val="accent5"/>
                </a:solidFill>
              </a:rPr>
              <a:t>w_total</a:t>
            </a:r>
            <a:r>
              <a:rPr lang="en-CA" sz="3200" dirty="0">
                <a:solidFill>
                  <a:schemeClr val="accent5"/>
                </a:solidFill>
              </a:rPr>
              <a:t>} bigrams start with "{w}"')</a:t>
            </a:r>
          </a:p>
          <a:p>
            <a:r>
              <a:rPr lang="en-CA" sz="3200" dirty="0">
                <a:solidFill>
                  <a:schemeClr val="accent5"/>
                </a:solidFill>
              </a:rPr>
              <a:t>	for (c, </a:t>
            </a:r>
            <a:r>
              <a:rPr lang="en-CA" sz="3200" dirty="0" err="1">
                <a:solidFill>
                  <a:schemeClr val="accent5"/>
                </a:solidFill>
              </a:rPr>
              <a:t>bg</a:t>
            </a:r>
            <a:r>
              <a:rPr lang="en-CA" sz="3200" dirty="0">
                <a:solidFill>
                  <a:schemeClr val="accent5"/>
                </a:solidFill>
              </a:rPr>
              <a:t>) in </a:t>
            </a:r>
            <a:r>
              <a:rPr lang="en-CA" sz="3200" dirty="0" err="1">
                <a:solidFill>
                  <a:schemeClr val="accent5"/>
                </a:solidFill>
              </a:rPr>
              <a:t>w_pairs</a:t>
            </a:r>
            <a:r>
              <a:rPr lang="en-CA" sz="3200" dirty="0">
                <a:solidFill>
                  <a:schemeClr val="accent5"/>
                </a:solidFill>
              </a:rPr>
              <a:t>:</a:t>
            </a:r>
          </a:p>
          <a:p>
            <a:r>
              <a:rPr lang="en-CA" sz="3200" dirty="0">
                <a:solidFill>
                  <a:schemeClr val="accent5"/>
                </a:solidFill>
              </a:rPr>
              <a:t>		print(f'{</a:t>
            </a:r>
            <a:r>
              <a:rPr lang="en-CA" sz="3200" dirty="0" err="1">
                <a:solidFill>
                  <a:schemeClr val="accent5"/>
                </a:solidFill>
              </a:rPr>
              <a:t>bg</a:t>
            </a:r>
            <a:r>
              <a:rPr lang="en-CA" sz="3200" dirty="0">
                <a:solidFill>
                  <a:schemeClr val="accent5"/>
                </a:solidFill>
              </a:rPr>
              <a:t>[0]} {</a:t>
            </a:r>
            <a:r>
              <a:rPr lang="en-CA" sz="3200" dirty="0" err="1">
                <a:solidFill>
                  <a:schemeClr val="accent5"/>
                </a:solidFill>
              </a:rPr>
              <a:t>bg</a:t>
            </a:r>
            <a:r>
              <a:rPr lang="en-CA" sz="3200" dirty="0">
                <a:solidFill>
                  <a:schemeClr val="accent5"/>
                </a:solidFill>
              </a:rPr>
              <a:t>[1]} ({100*c/w_total:.1f}%, {c})')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3AEAC0A-B87D-4576-B51C-2DD17FE00E15}"/>
              </a:ext>
            </a:extLst>
          </p:cNvPr>
          <p:cNvSpPr/>
          <p:nvPr/>
        </p:nvSpPr>
        <p:spPr>
          <a:xfrm rot="5400000">
            <a:off x="4322232" y="1214967"/>
            <a:ext cx="262466" cy="260773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84AB6-F09F-4E49-B7B1-491AEC7D5B2A}"/>
              </a:ext>
            </a:extLst>
          </p:cNvPr>
          <p:cNvSpPr txBox="1"/>
          <p:nvPr/>
        </p:nvSpPr>
        <p:spPr>
          <a:xfrm>
            <a:off x="3875278" y="1613055"/>
            <a:ext cx="38124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 helper function that we need to calculate the % reported below.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9D9CEF-64E4-4539-B83B-EA862C7D2CF2}"/>
              </a:ext>
            </a:extLst>
          </p:cNvPr>
          <p:cNvSpPr/>
          <p:nvPr/>
        </p:nvSpPr>
        <p:spPr>
          <a:xfrm>
            <a:off x="8562109" y="4436533"/>
            <a:ext cx="646546" cy="524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17DC0-A0FC-49B7-AADF-DD624C88680C}"/>
              </a:ext>
            </a:extLst>
          </p:cNvPr>
          <p:cNvSpPr txBox="1"/>
          <p:nvPr/>
        </p:nvSpPr>
        <p:spPr>
          <a:xfrm>
            <a:off x="7869694" y="5155200"/>
            <a:ext cx="203137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ensures only 1 digit after the decimal is shown.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202180-4D04-41F5-83A7-ED6C804C86A7}"/>
              </a:ext>
            </a:extLst>
          </p:cNvPr>
          <p:cNvSpPr txBox="1"/>
          <p:nvPr/>
        </p:nvSpPr>
        <p:spPr>
          <a:xfrm>
            <a:off x="6268369" y="497709"/>
            <a:ext cx="5180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def </a:t>
            </a:r>
            <a:r>
              <a:rPr lang="en-US" dirty="0" err="1">
                <a:solidFill>
                  <a:schemeClr val="accent5"/>
                </a:solidFill>
              </a:rPr>
              <a:t>num_start_with</a:t>
            </a:r>
            <a:r>
              <a:rPr lang="en-US" dirty="0">
                <a:solidFill>
                  <a:schemeClr val="accent5"/>
                </a:solidFill>
              </a:rPr>
              <a:t>(w, counts):</a:t>
            </a:r>
          </a:p>
          <a:p>
            <a:r>
              <a:rPr lang="en-US" dirty="0">
                <a:solidFill>
                  <a:schemeClr val="accent5"/>
                </a:solidFill>
              </a:rPr>
              <a:t>       return sum(cp[0] for cp in counts if cp[1][0] == w)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1BB407-B53D-476D-B618-260D85293025}"/>
              </a:ext>
            </a:extLst>
          </p:cNvPr>
          <p:cNvCxnSpPr/>
          <p:nvPr/>
        </p:nvCxnSpPr>
        <p:spPr>
          <a:xfrm flipV="1">
            <a:off x="5781505" y="880533"/>
            <a:ext cx="585428" cy="73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15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7403-DE30-420A-A635-A860601E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Putting it All Together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27056-3607-41E7-9651-78EECE0A9606}"/>
              </a:ext>
            </a:extLst>
          </p:cNvPr>
          <p:cNvSpPr txBox="1"/>
          <p:nvPr/>
        </p:nvSpPr>
        <p:spPr>
          <a:xfrm>
            <a:off x="1524000" y="2151727"/>
            <a:ext cx="84946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chemeClr val="accent5"/>
                </a:solidFill>
              </a:rPr>
              <a:t>words = </a:t>
            </a:r>
            <a:r>
              <a:rPr lang="en-CA" sz="3200" dirty="0" err="1">
                <a:solidFill>
                  <a:schemeClr val="accent5"/>
                </a:solidFill>
              </a:rPr>
              <a:t>get_words</a:t>
            </a:r>
            <a:r>
              <a:rPr lang="en-CA" sz="3200" dirty="0">
                <a:solidFill>
                  <a:schemeClr val="accent5"/>
                </a:solidFill>
              </a:rPr>
              <a:t>('bill_complete.txt')</a:t>
            </a:r>
          </a:p>
          <a:p>
            <a:r>
              <a:rPr lang="en-CA" sz="3200" dirty="0">
                <a:solidFill>
                  <a:schemeClr val="accent5"/>
                </a:solidFill>
              </a:rPr>
              <a:t>bigrams = </a:t>
            </a:r>
            <a:r>
              <a:rPr lang="en-CA" sz="3200" dirty="0" err="1">
                <a:solidFill>
                  <a:schemeClr val="accent5"/>
                </a:solidFill>
              </a:rPr>
              <a:t>make_bigrams</a:t>
            </a:r>
            <a:r>
              <a:rPr lang="en-CA" sz="3200" dirty="0">
                <a:solidFill>
                  <a:schemeClr val="accent5"/>
                </a:solidFill>
              </a:rPr>
              <a:t>(words)</a:t>
            </a:r>
          </a:p>
          <a:p>
            <a:r>
              <a:rPr lang="en-CA" sz="3200" dirty="0" err="1">
                <a:solidFill>
                  <a:schemeClr val="accent5"/>
                </a:solidFill>
              </a:rPr>
              <a:t>bg_count</a:t>
            </a:r>
            <a:r>
              <a:rPr lang="en-CA" sz="3200" dirty="0">
                <a:solidFill>
                  <a:schemeClr val="accent5"/>
                </a:solidFill>
              </a:rPr>
              <a:t> = </a:t>
            </a:r>
            <a:r>
              <a:rPr lang="en-CA" sz="3200" dirty="0" err="1">
                <a:solidFill>
                  <a:schemeClr val="accent5"/>
                </a:solidFill>
              </a:rPr>
              <a:t>count_bigrams</a:t>
            </a:r>
            <a:r>
              <a:rPr lang="en-CA" sz="3200" dirty="0">
                <a:solidFill>
                  <a:schemeClr val="accent5"/>
                </a:solidFill>
              </a:rPr>
              <a:t>(bigrams)</a:t>
            </a:r>
          </a:p>
          <a:p>
            <a:r>
              <a:rPr lang="en-CA" sz="3200" dirty="0" err="1">
                <a:solidFill>
                  <a:schemeClr val="accent5"/>
                </a:solidFill>
              </a:rPr>
              <a:t>sorted_counts</a:t>
            </a:r>
            <a:r>
              <a:rPr lang="en-CA" sz="3200" dirty="0">
                <a:solidFill>
                  <a:schemeClr val="accent5"/>
                </a:solidFill>
              </a:rPr>
              <a:t> = </a:t>
            </a:r>
            <a:r>
              <a:rPr lang="en-CA" sz="3200" dirty="0" err="1">
                <a:solidFill>
                  <a:schemeClr val="accent5"/>
                </a:solidFill>
              </a:rPr>
              <a:t>sort_bigram_counts</a:t>
            </a:r>
            <a:r>
              <a:rPr lang="en-CA" sz="3200" dirty="0">
                <a:solidFill>
                  <a:schemeClr val="accent5"/>
                </a:solidFill>
              </a:rPr>
              <a:t>(</a:t>
            </a:r>
            <a:r>
              <a:rPr lang="en-CA" sz="3200" dirty="0" err="1">
                <a:solidFill>
                  <a:schemeClr val="accent5"/>
                </a:solidFill>
              </a:rPr>
              <a:t>bg_count</a:t>
            </a:r>
            <a:r>
              <a:rPr lang="en-CA" sz="3200" dirty="0">
                <a:solidFill>
                  <a:schemeClr val="accent5"/>
                </a:solidFill>
              </a:rPr>
              <a:t>)	</a:t>
            </a:r>
          </a:p>
          <a:p>
            <a:r>
              <a:rPr lang="en-CA" sz="3200" dirty="0" err="1">
                <a:solidFill>
                  <a:schemeClr val="accent5"/>
                </a:solidFill>
              </a:rPr>
              <a:t>report_info</a:t>
            </a:r>
            <a:r>
              <a:rPr lang="en-CA" sz="3200" dirty="0">
                <a:solidFill>
                  <a:schemeClr val="accent5"/>
                </a:solidFill>
              </a:rPr>
              <a:t>('</a:t>
            </a:r>
            <a:r>
              <a:rPr lang="en-CA" sz="3200" dirty="0" err="1">
                <a:solidFill>
                  <a:schemeClr val="accent5"/>
                </a:solidFill>
              </a:rPr>
              <a:t>i</a:t>
            </a:r>
            <a:r>
              <a:rPr lang="en-CA" sz="3200" dirty="0">
                <a:solidFill>
                  <a:schemeClr val="accent5"/>
                </a:solidFill>
              </a:rPr>
              <a:t>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A2BDD-C066-469A-9323-E7742162ED96}"/>
              </a:ext>
            </a:extLst>
          </p:cNvPr>
          <p:cNvSpPr txBox="1"/>
          <p:nvPr/>
        </p:nvSpPr>
        <p:spPr>
          <a:xfrm>
            <a:off x="7905870" y="365125"/>
            <a:ext cx="28891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will generate bigrams from the complete works of Shakespeare (about 1 million words, over 5 megabytes).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5DD905-289E-4F7F-BBDF-6203DBC41090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383868" y="965290"/>
            <a:ext cx="1522002" cy="118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018BF3-CF4F-4164-B1A8-13FF8A2E24E3}"/>
              </a:ext>
            </a:extLst>
          </p:cNvPr>
          <p:cNvSpPr txBox="1"/>
          <p:nvPr/>
        </p:nvSpPr>
        <p:spPr>
          <a:xfrm>
            <a:off x="1716738" y="5043590"/>
            <a:ext cx="21017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 my computer, this entire program takes a little over 3 seconds to run.</a:t>
            </a:r>
          </a:p>
        </p:txBody>
      </p:sp>
    </p:spTree>
    <p:extLst>
      <p:ext uri="{BB962C8B-B14F-4D97-AF65-F5344CB8AC3E}">
        <p14:creationId xmlns:p14="http://schemas.microsoft.com/office/powerpoint/2010/main" val="2106532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F33D-AE24-4CBD-8937-6EDEAF7A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Suggestions Based on Shakespeare’s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CFB37-E502-406B-90FB-5B2B99907CE2}"/>
              </a:ext>
            </a:extLst>
          </p:cNvPr>
          <p:cNvSpPr txBox="1"/>
          <p:nvPr/>
        </p:nvSpPr>
        <p:spPr>
          <a:xfrm>
            <a:off x="838200" y="1908078"/>
            <a:ext cx="485703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19540 bigrams start with </a:t>
            </a:r>
            <a:r>
              <a:rPr lang="en-US" sz="3200" b="1" dirty="0">
                <a:solidFill>
                  <a:schemeClr val="tx2"/>
                </a:solidFill>
              </a:rPr>
              <a:t>"</a:t>
            </a:r>
            <a:r>
              <a:rPr lang="en-US" sz="3200" b="1" dirty="0" err="1">
                <a:solidFill>
                  <a:schemeClr val="tx2"/>
                </a:solidFill>
              </a:rPr>
              <a:t>i</a:t>
            </a:r>
            <a:r>
              <a:rPr lang="en-US" sz="3200" b="1" dirty="0">
                <a:solidFill>
                  <a:schemeClr val="tx2"/>
                </a:solidFill>
              </a:rPr>
              <a:t>"</a:t>
            </a:r>
          </a:p>
          <a:p>
            <a:r>
              <a:rPr lang="en-US" sz="3200" dirty="0" err="1">
                <a:solidFill>
                  <a:schemeClr val="tx2"/>
                </a:solidFill>
              </a:rPr>
              <a:t>i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b="1" dirty="0">
                <a:solidFill>
                  <a:schemeClr val="tx2"/>
                </a:solidFill>
              </a:rPr>
              <a:t>am</a:t>
            </a:r>
            <a:r>
              <a:rPr lang="en-US" sz="3200" dirty="0">
                <a:solidFill>
                  <a:schemeClr val="tx2"/>
                </a:solidFill>
              </a:rPr>
              <a:t> (8.9%, 1737)</a:t>
            </a:r>
          </a:p>
          <a:p>
            <a:r>
              <a:rPr lang="en-US" sz="3200" dirty="0" err="1">
                <a:solidFill>
                  <a:schemeClr val="tx2"/>
                </a:solidFill>
              </a:rPr>
              <a:t>i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b="1" dirty="0">
                <a:solidFill>
                  <a:schemeClr val="tx2"/>
                </a:solidFill>
              </a:rPr>
              <a:t>have</a:t>
            </a:r>
            <a:r>
              <a:rPr lang="en-US" sz="3200" dirty="0">
                <a:solidFill>
                  <a:schemeClr val="tx2"/>
                </a:solidFill>
              </a:rPr>
              <a:t> (7.9%, 1543)</a:t>
            </a:r>
          </a:p>
          <a:p>
            <a:r>
              <a:rPr lang="en-US" sz="3200" dirty="0" err="1">
                <a:solidFill>
                  <a:schemeClr val="tx2"/>
                </a:solidFill>
              </a:rPr>
              <a:t>i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b="1" dirty="0">
                <a:solidFill>
                  <a:schemeClr val="tx2"/>
                </a:solidFill>
              </a:rPr>
              <a:t>will</a:t>
            </a:r>
            <a:r>
              <a:rPr lang="en-US" sz="3200" dirty="0">
                <a:solidFill>
                  <a:schemeClr val="tx2"/>
                </a:solidFill>
              </a:rPr>
              <a:t> (7.5%, 1464)</a:t>
            </a:r>
          </a:p>
          <a:p>
            <a:r>
              <a:rPr lang="en-US" sz="3200" dirty="0" err="1">
                <a:solidFill>
                  <a:schemeClr val="tx2"/>
                </a:solidFill>
              </a:rPr>
              <a:t>i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b="1" dirty="0">
                <a:solidFill>
                  <a:schemeClr val="tx2"/>
                </a:solidFill>
              </a:rPr>
              <a:t>do</a:t>
            </a:r>
            <a:r>
              <a:rPr lang="en-US" sz="3200" dirty="0">
                <a:solidFill>
                  <a:schemeClr val="tx2"/>
                </a:solidFill>
              </a:rPr>
              <a:t> (3.7%, 728)</a:t>
            </a:r>
          </a:p>
          <a:p>
            <a:r>
              <a:rPr lang="en-US" sz="3200" dirty="0" err="1">
                <a:solidFill>
                  <a:schemeClr val="tx2"/>
                </a:solidFill>
              </a:rPr>
              <a:t>i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b="1" dirty="0">
                <a:solidFill>
                  <a:schemeClr val="tx2"/>
                </a:solidFill>
              </a:rPr>
              <a:t>would</a:t>
            </a:r>
            <a:r>
              <a:rPr lang="en-US" sz="3200" dirty="0">
                <a:solidFill>
                  <a:schemeClr val="tx2"/>
                </a:solidFill>
              </a:rPr>
              <a:t> (3.3%, 648)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ABF92-A518-4D9F-BC56-116529D04B7C}"/>
              </a:ext>
            </a:extLst>
          </p:cNvPr>
          <p:cNvSpPr txBox="1"/>
          <p:nvPr/>
        </p:nvSpPr>
        <p:spPr>
          <a:xfrm>
            <a:off x="6664895" y="1908077"/>
            <a:ext cx="508684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624 bigrams start with </a:t>
            </a:r>
            <a:r>
              <a:rPr lang="en-US" sz="3200" b="1" dirty="0">
                <a:solidFill>
                  <a:schemeClr val="tx2"/>
                </a:solidFill>
              </a:rPr>
              <a:t>"why"</a:t>
            </a:r>
          </a:p>
          <a:p>
            <a:r>
              <a:rPr lang="en-US" sz="3200" dirty="0">
                <a:solidFill>
                  <a:schemeClr val="tx2"/>
                </a:solidFill>
              </a:rPr>
              <a:t>why </a:t>
            </a:r>
            <a:r>
              <a:rPr lang="en-US" sz="3200" b="1" dirty="0">
                <a:solidFill>
                  <a:schemeClr val="tx2"/>
                </a:solidFill>
              </a:rPr>
              <a:t>should</a:t>
            </a:r>
            <a:r>
              <a:rPr lang="en-US" sz="3200" dirty="0">
                <a:solidFill>
                  <a:schemeClr val="tx2"/>
                </a:solidFill>
              </a:rPr>
              <a:t> (10.4%, 65)</a:t>
            </a:r>
          </a:p>
          <a:p>
            <a:r>
              <a:rPr lang="en-US" sz="3200" dirty="0">
                <a:solidFill>
                  <a:schemeClr val="tx2"/>
                </a:solidFill>
              </a:rPr>
              <a:t>why </a:t>
            </a:r>
            <a:r>
              <a:rPr lang="en-US" sz="3200" b="1" dirty="0">
                <a:solidFill>
                  <a:schemeClr val="tx2"/>
                </a:solidFill>
              </a:rPr>
              <a:t>dost</a:t>
            </a:r>
            <a:r>
              <a:rPr lang="en-US" sz="3200" dirty="0">
                <a:solidFill>
                  <a:schemeClr val="tx2"/>
                </a:solidFill>
              </a:rPr>
              <a:t> (7.1%, 44)</a:t>
            </a:r>
          </a:p>
          <a:p>
            <a:r>
              <a:rPr lang="en-US" sz="3200" dirty="0">
                <a:solidFill>
                  <a:schemeClr val="tx2"/>
                </a:solidFill>
              </a:rPr>
              <a:t>why </a:t>
            </a:r>
            <a:r>
              <a:rPr lang="en-US" sz="3200" b="1" dirty="0">
                <a:solidFill>
                  <a:schemeClr val="tx2"/>
                </a:solidFill>
              </a:rPr>
              <a:t>then</a:t>
            </a:r>
            <a:r>
              <a:rPr lang="en-US" sz="3200" dirty="0">
                <a:solidFill>
                  <a:schemeClr val="tx2"/>
                </a:solidFill>
              </a:rPr>
              <a:t>, (6.2%, 39)</a:t>
            </a:r>
          </a:p>
          <a:p>
            <a:r>
              <a:rPr lang="en-US" sz="3200" dirty="0">
                <a:solidFill>
                  <a:schemeClr val="tx2"/>
                </a:solidFill>
              </a:rPr>
              <a:t>why </a:t>
            </a:r>
            <a:r>
              <a:rPr lang="en-US" sz="3200" b="1" dirty="0">
                <a:solidFill>
                  <a:schemeClr val="tx2"/>
                </a:solidFill>
              </a:rPr>
              <a:t>do</a:t>
            </a:r>
            <a:r>
              <a:rPr lang="en-US" sz="3200" dirty="0">
                <a:solidFill>
                  <a:schemeClr val="tx2"/>
                </a:solidFill>
              </a:rPr>
              <a:t> (5.8%, 36)</a:t>
            </a:r>
          </a:p>
          <a:p>
            <a:r>
              <a:rPr lang="en-US" sz="3200" dirty="0">
                <a:solidFill>
                  <a:schemeClr val="tx2"/>
                </a:solidFill>
              </a:rPr>
              <a:t>why </a:t>
            </a:r>
            <a:r>
              <a:rPr lang="en-US" sz="3200" b="1" dirty="0">
                <a:solidFill>
                  <a:schemeClr val="tx2"/>
                </a:solidFill>
              </a:rPr>
              <a:t>then</a:t>
            </a:r>
            <a:r>
              <a:rPr lang="en-US" sz="3200" dirty="0">
                <a:solidFill>
                  <a:schemeClr val="tx2"/>
                </a:solidFill>
              </a:rPr>
              <a:t> (4.3%, 27)</a:t>
            </a:r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A32F7-9E5A-4C26-BD6C-1509068F9FF5}"/>
              </a:ext>
            </a:extLst>
          </p:cNvPr>
          <p:cNvSpPr txBox="1"/>
          <p:nvPr/>
        </p:nvSpPr>
        <p:spPr>
          <a:xfrm>
            <a:off x="2307270" y="6123543"/>
            <a:ext cx="757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Complete program is available online at https://github.com/tjd/pythonbigrams</a:t>
            </a:r>
          </a:p>
        </p:txBody>
      </p:sp>
    </p:spTree>
    <p:extLst>
      <p:ext uri="{BB962C8B-B14F-4D97-AF65-F5344CB8AC3E}">
        <p14:creationId xmlns:p14="http://schemas.microsoft.com/office/powerpoint/2010/main" val="2788324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F33D-AE24-4CBD-8937-6EDEAF7A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Examples of High-frequency Sequences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CFB37-E502-406B-90FB-5B2B99907CE2}"/>
              </a:ext>
            </a:extLst>
          </p:cNvPr>
          <p:cNvSpPr txBox="1"/>
          <p:nvPr/>
        </p:nvSpPr>
        <p:spPr>
          <a:xfrm>
            <a:off x="3236349" y="2437878"/>
            <a:ext cx="4712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swim like a man of the 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A32F7-9E5A-4C26-BD6C-1509068F9FF5}"/>
              </a:ext>
            </a:extLst>
          </p:cNvPr>
          <p:cNvSpPr txBox="1"/>
          <p:nvPr/>
        </p:nvSpPr>
        <p:spPr>
          <a:xfrm>
            <a:off x="2307270" y="6123543"/>
            <a:ext cx="757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Complete program is available online at https://github.com/tjd/pythonbigrams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AC140-4E75-4939-BDBF-E386986C0B52}"/>
              </a:ext>
            </a:extLst>
          </p:cNvPr>
          <p:cNvSpPr txBox="1"/>
          <p:nvPr/>
        </p:nvSpPr>
        <p:spPr>
          <a:xfrm>
            <a:off x="1869180" y="3160944"/>
            <a:ext cx="7446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002060"/>
                </a:solidFill>
              </a:rPr>
              <a:t>beer barrel? imperious thoughts of the 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7C01A-E39E-4F60-866C-0A8CA391BF76}"/>
              </a:ext>
            </a:extLst>
          </p:cNvPr>
          <p:cNvSpPr txBox="1"/>
          <p:nvPr/>
        </p:nvSpPr>
        <p:spPr>
          <a:xfrm>
            <a:off x="4337227" y="3884009"/>
            <a:ext cx="2510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i am </a:t>
            </a:r>
            <a:r>
              <a:rPr lang="en-US" sz="3200" dirty="0" err="1">
                <a:solidFill>
                  <a:schemeClr val="tx2"/>
                </a:solidFill>
              </a:rPr>
              <a:t>i</a:t>
            </a:r>
            <a:r>
              <a:rPr lang="en-US" sz="3200" dirty="0">
                <a:solidFill>
                  <a:schemeClr val="tx2"/>
                </a:solidFill>
              </a:rPr>
              <a:t> am </a:t>
            </a:r>
            <a:r>
              <a:rPr lang="en-US" sz="3200" dirty="0" err="1">
                <a:solidFill>
                  <a:schemeClr val="tx2"/>
                </a:solidFill>
              </a:rPr>
              <a:t>i</a:t>
            </a:r>
            <a:r>
              <a:rPr lang="en-US" sz="3200" dirty="0">
                <a:solidFill>
                  <a:schemeClr val="tx2"/>
                </a:solidFill>
              </a:rPr>
              <a:t> am</a:t>
            </a:r>
          </a:p>
        </p:txBody>
      </p:sp>
    </p:spTree>
    <p:extLst>
      <p:ext uri="{BB962C8B-B14F-4D97-AF65-F5344CB8AC3E}">
        <p14:creationId xmlns:p14="http://schemas.microsoft.com/office/powerpoint/2010/main" val="59085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8E158C-27C6-4589-8081-A4A9DC6F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4925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7778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B2B7-3789-4052-96C8-D06FFD2A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Autocomplete Suggestions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AED830-8CC3-4DFA-8A8E-E1DB4F2AE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320" y="1957387"/>
            <a:ext cx="5991225" cy="2943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5F751D-26B6-4038-AC89-39DDD972CD35}"/>
              </a:ext>
            </a:extLst>
          </p:cNvPr>
          <p:cNvSpPr txBox="1"/>
          <p:nvPr/>
        </p:nvSpPr>
        <p:spPr>
          <a:xfrm>
            <a:off x="8043333" y="2040467"/>
            <a:ext cx="27940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you type in Google search, it automatically suggests what it thinks you might be searching for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A0694-52C6-49A5-A92B-C061462F2710}"/>
              </a:ext>
            </a:extLst>
          </p:cNvPr>
          <p:cNvSpPr txBox="1"/>
          <p:nvPr/>
        </p:nvSpPr>
        <p:spPr>
          <a:xfrm>
            <a:off x="8246533" y="3801534"/>
            <a:ext cx="23876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does Google know what words to suggest?</a:t>
            </a:r>
          </a:p>
        </p:txBody>
      </p:sp>
    </p:spTree>
    <p:extLst>
      <p:ext uri="{BB962C8B-B14F-4D97-AF65-F5344CB8AC3E}">
        <p14:creationId xmlns:p14="http://schemas.microsoft.com/office/powerpoint/2010/main" val="424605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3DBC-7BBB-46B8-8536-4CED6826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F7DBE-8EB0-4A6F-9C1D-2162C24C12C9}"/>
              </a:ext>
            </a:extLst>
          </p:cNvPr>
          <p:cNvSpPr txBox="1"/>
          <p:nvPr/>
        </p:nvSpPr>
        <p:spPr>
          <a:xfrm>
            <a:off x="3742266" y="1690688"/>
            <a:ext cx="47074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/>
              <a:t>Once upon a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BCDE5-D24B-437D-930F-48ACD44D52FD}"/>
              </a:ext>
            </a:extLst>
          </p:cNvPr>
          <p:cNvSpPr txBox="1"/>
          <p:nvPr/>
        </p:nvSpPr>
        <p:spPr>
          <a:xfrm>
            <a:off x="1845734" y="3907028"/>
            <a:ext cx="8144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/>
              <a:t>(Once, upon) (upon, a) (a, time)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87B6F32-67F3-46AF-9F9E-CD3D07220044}"/>
              </a:ext>
            </a:extLst>
          </p:cNvPr>
          <p:cNvSpPr/>
          <p:nvPr/>
        </p:nvSpPr>
        <p:spPr>
          <a:xfrm>
            <a:off x="5714999" y="2612877"/>
            <a:ext cx="762000" cy="1172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AF23E-35A0-4AA7-BE88-9251FBFDA184}"/>
              </a:ext>
            </a:extLst>
          </p:cNvPr>
          <p:cNvSpPr txBox="1"/>
          <p:nvPr/>
        </p:nvSpPr>
        <p:spPr>
          <a:xfrm>
            <a:off x="8144933" y="1445354"/>
            <a:ext cx="14478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Input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9E96C-7D93-473C-AE7D-617EAAE96B98}"/>
              </a:ext>
            </a:extLst>
          </p:cNvPr>
          <p:cNvSpPr txBox="1"/>
          <p:nvPr/>
        </p:nvSpPr>
        <p:spPr>
          <a:xfrm>
            <a:off x="9749071" y="3968582"/>
            <a:ext cx="11943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Output: </a:t>
            </a:r>
            <a:br>
              <a:rPr lang="en-CA" dirty="0"/>
            </a:br>
            <a:r>
              <a:rPr lang="en-CA" dirty="0"/>
              <a:t>3 bigrams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80ECB-D7DB-4AA9-94D1-21E13901D0EF}"/>
              </a:ext>
            </a:extLst>
          </p:cNvPr>
          <p:cNvSpPr txBox="1"/>
          <p:nvPr/>
        </p:nvSpPr>
        <p:spPr>
          <a:xfrm>
            <a:off x="817034" y="1631050"/>
            <a:ext cx="205739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bigram</a:t>
            </a:r>
            <a:r>
              <a:rPr lang="en-CA" dirty="0"/>
              <a:t> is a pair of consecutive words.</a:t>
            </a:r>
          </a:p>
        </p:txBody>
      </p:sp>
    </p:spTree>
    <p:extLst>
      <p:ext uri="{BB962C8B-B14F-4D97-AF65-F5344CB8AC3E}">
        <p14:creationId xmlns:p14="http://schemas.microsoft.com/office/powerpoint/2010/main" val="221358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4265-3ACA-44B4-B3E6-77778B01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CAA68-4687-447A-A63B-69798653B9BA}"/>
              </a:ext>
            </a:extLst>
          </p:cNvPr>
          <p:cNvSpPr txBox="1"/>
          <p:nvPr/>
        </p:nvSpPr>
        <p:spPr>
          <a:xfrm>
            <a:off x="462844" y="3243532"/>
            <a:ext cx="16848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Lots of text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E744E9-5033-49DE-83F8-0FAC6D9DBD4C}"/>
              </a:ext>
            </a:extLst>
          </p:cNvPr>
          <p:cNvSpPr/>
          <p:nvPr/>
        </p:nvSpPr>
        <p:spPr>
          <a:xfrm>
            <a:off x="5554133" y="3243532"/>
            <a:ext cx="711200" cy="389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9241C-DBF9-46FB-9A45-057D186DD29A}"/>
              </a:ext>
            </a:extLst>
          </p:cNvPr>
          <p:cNvSpPr txBox="1"/>
          <p:nvPr/>
        </p:nvSpPr>
        <p:spPr>
          <a:xfrm>
            <a:off x="3532011" y="3263667"/>
            <a:ext cx="16848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Lots of bigrams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B8767-3E88-41B4-B60A-BFE5E06372FA}"/>
              </a:ext>
            </a:extLst>
          </p:cNvPr>
          <p:cNvSpPr txBox="1"/>
          <p:nvPr/>
        </p:nvSpPr>
        <p:spPr>
          <a:xfrm>
            <a:off x="6601178" y="2976601"/>
            <a:ext cx="168486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Dictionary of bigrams and their frequency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0F261-CB9D-43AC-9C19-A2BEE7454C1D}"/>
              </a:ext>
            </a:extLst>
          </p:cNvPr>
          <p:cNvSpPr txBox="1"/>
          <p:nvPr/>
        </p:nvSpPr>
        <p:spPr>
          <a:xfrm>
            <a:off x="9668934" y="2957267"/>
            <a:ext cx="168486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 from most frequent to least frequent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5F05212-110A-465E-A2A6-ADADBC6F6AB6}"/>
              </a:ext>
            </a:extLst>
          </p:cNvPr>
          <p:cNvSpPr/>
          <p:nvPr/>
        </p:nvSpPr>
        <p:spPr>
          <a:xfrm>
            <a:off x="2486378" y="3243532"/>
            <a:ext cx="711200" cy="389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82E3770-1AE9-4B7A-B251-1B47D0EABE21}"/>
              </a:ext>
            </a:extLst>
          </p:cNvPr>
          <p:cNvSpPr/>
          <p:nvPr/>
        </p:nvSpPr>
        <p:spPr>
          <a:xfrm>
            <a:off x="8624712" y="3243532"/>
            <a:ext cx="711200" cy="389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2A6AAF-82BC-4711-8E74-BCEF99E73D6A}"/>
              </a:ext>
            </a:extLst>
          </p:cNvPr>
          <p:cNvSpPr/>
          <p:nvPr/>
        </p:nvSpPr>
        <p:spPr>
          <a:xfrm>
            <a:off x="9406467" y="2551098"/>
            <a:ext cx="2209800" cy="17356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0B697A-06D2-4B3B-B555-4A6D7CC5DBED}"/>
              </a:ext>
            </a:extLst>
          </p:cNvPr>
          <p:cNvSpPr txBox="1"/>
          <p:nvPr/>
        </p:nvSpPr>
        <p:spPr>
          <a:xfrm>
            <a:off x="817034" y="1631050"/>
            <a:ext cx="205739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bigram</a:t>
            </a:r>
            <a:r>
              <a:rPr lang="en-CA" dirty="0"/>
              <a:t> is a pair of consecutive words.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09232-F39E-4BD1-9109-FC62BC947DD6}"/>
              </a:ext>
            </a:extLst>
          </p:cNvPr>
          <p:cNvSpPr txBox="1"/>
          <p:nvPr/>
        </p:nvSpPr>
        <p:spPr>
          <a:xfrm>
            <a:off x="9406467" y="1369188"/>
            <a:ext cx="23734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sorted list of bigrams can be used to make suggestions.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7034" y="397903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ababaa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39068" y="3899931"/>
            <a:ext cx="6158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b,a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b,a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a,a</a:t>
            </a:r>
            <a:r>
              <a:rPr lang="en-US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72061" y="4069915"/>
            <a:ext cx="848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): 2</a:t>
            </a:r>
          </a:p>
          <a:p>
            <a:r>
              <a:rPr lang="en-US" dirty="0"/>
              <a:t>(</a:t>
            </a:r>
            <a:r>
              <a:rPr lang="en-US" dirty="0" err="1"/>
              <a:t>a,a</a:t>
            </a:r>
            <a:r>
              <a:rPr lang="en-US" dirty="0"/>
              <a:t>): 1</a:t>
            </a:r>
          </a:p>
          <a:p>
            <a:r>
              <a:rPr lang="en-US" dirty="0"/>
              <a:t>(</a:t>
            </a:r>
            <a:r>
              <a:rPr lang="en-US" dirty="0" err="1"/>
              <a:t>b,a</a:t>
            </a:r>
            <a:r>
              <a:rPr lang="en-US" dirty="0"/>
              <a:t>):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509232-F39E-4BD1-9109-FC62BC947DD6}"/>
              </a:ext>
            </a:extLst>
          </p:cNvPr>
          <p:cNvSpPr txBox="1"/>
          <p:nvPr/>
        </p:nvSpPr>
        <p:spPr>
          <a:xfrm>
            <a:off x="6340836" y="5185843"/>
            <a:ext cx="231075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dictionary is not in any particular order.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19175" y="4354846"/>
            <a:ext cx="11480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 ((</a:t>
            </a:r>
            <a:r>
              <a:rPr lang="en-US" dirty="0" err="1"/>
              <a:t>a,b</a:t>
            </a:r>
            <a:r>
              <a:rPr lang="en-US" dirty="0"/>
              <a:t>), 2),</a:t>
            </a:r>
          </a:p>
          <a:p>
            <a:r>
              <a:rPr lang="en-US" dirty="0"/>
              <a:t> ((b, a), 2),</a:t>
            </a:r>
          </a:p>
          <a:p>
            <a:r>
              <a:rPr lang="en-US" dirty="0"/>
              <a:t> ((</a:t>
            </a:r>
            <a:r>
              <a:rPr lang="en-US" dirty="0" err="1"/>
              <a:t>a,a</a:t>
            </a:r>
            <a:r>
              <a:rPr lang="en-US" dirty="0"/>
              <a:t>), 1)</a:t>
            </a:r>
          </a:p>
          <a:p>
            <a:r>
              <a:rPr lang="en-US" dirty="0"/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509232-F39E-4BD1-9109-FC62BC947DD6}"/>
              </a:ext>
            </a:extLst>
          </p:cNvPr>
          <p:cNvSpPr txBox="1"/>
          <p:nvPr/>
        </p:nvSpPr>
        <p:spPr>
          <a:xfrm>
            <a:off x="364707" y="4638595"/>
            <a:ext cx="188114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Called the </a:t>
            </a:r>
            <a:r>
              <a:rPr lang="en-CA" b="1" dirty="0"/>
              <a:t>training text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172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C0F7-1CF2-4F65-AE25-54953807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Sorted Bigram Suggestions for “I”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FA7F5-7618-4C04-B7F5-4637225FFE64}"/>
              </a:ext>
            </a:extLst>
          </p:cNvPr>
          <p:cNvSpPr txBox="1"/>
          <p:nvPr/>
        </p:nvSpPr>
        <p:spPr>
          <a:xfrm>
            <a:off x="2599266" y="2155002"/>
            <a:ext cx="254846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 am (1737)</a:t>
            </a:r>
          </a:p>
          <a:p>
            <a:r>
              <a:rPr lang="en-US" sz="3200" dirty="0"/>
              <a:t>I have (1543)</a:t>
            </a:r>
          </a:p>
          <a:p>
            <a:r>
              <a:rPr lang="en-US" sz="3200" dirty="0"/>
              <a:t>I will (1464)</a:t>
            </a:r>
          </a:p>
          <a:p>
            <a:r>
              <a:rPr lang="en-US" sz="3200" dirty="0"/>
              <a:t>I do (728)</a:t>
            </a:r>
          </a:p>
          <a:p>
            <a:r>
              <a:rPr lang="en-US" sz="3200" dirty="0"/>
              <a:t>I would (648)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2DB34-916A-4DCA-89DD-2DD6A986CC39}"/>
              </a:ext>
            </a:extLst>
          </p:cNvPr>
          <p:cNvSpPr txBox="1"/>
          <p:nvPr/>
        </p:nvSpPr>
        <p:spPr>
          <a:xfrm>
            <a:off x="6164820" y="2053048"/>
            <a:ext cx="333304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users types “I”, then the first suggestion for the next word is “am”, the next is “have”,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2DB34-916A-4DCA-89DD-2DD6A986CC39}"/>
              </a:ext>
            </a:extLst>
          </p:cNvPr>
          <p:cNvSpPr txBox="1"/>
          <p:nvPr/>
        </p:nvSpPr>
        <p:spPr>
          <a:xfrm>
            <a:off x="6069949" y="3793411"/>
            <a:ext cx="352278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numbers in brackets are counts of how many times that bigram appeared in the training text.</a:t>
            </a:r>
          </a:p>
        </p:txBody>
      </p:sp>
    </p:spTree>
    <p:extLst>
      <p:ext uri="{BB962C8B-B14F-4D97-AF65-F5344CB8AC3E}">
        <p14:creationId xmlns:p14="http://schemas.microsoft.com/office/powerpoint/2010/main" val="24144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72BC-6043-48E9-AB29-14CC330A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Making it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0FD55-6A0A-431B-9B34-1D1364C20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What follows is a sketch of the process of creating autocomplete suggestions</a:t>
            </a:r>
          </a:p>
          <a:p>
            <a:r>
              <a:rPr lang="en-CA" dirty="0"/>
              <a:t>We’ll use Python</a:t>
            </a:r>
          </a:p>
          <a:p>
            <a:pPr lvl="1"/>
            <a:r>
              <a:rPr lang="en-CA" dirty="0"/>
              <a:t>A very popular language --- you should learn it!</a:t>
            </a:r>
          </a:p>
          <a:p>
            <a:pPr lvl="1"/>
            <a:r>
              <a:rPr lang="en-CA" dirty="0"/>
              <a:t>Easy to write programs in</a:t>
            </a:r>
          </a:p>
          <a:p>
            <a:pPr lvl="1"/>
            <a:r>
              <a:rPr lang="en-CA" dirty="0"/>
              <a:t>Not the fastest language (but still pretty efficient)</a:t>
            </a:r>
          </a:p>
          <a:p>
            <a:r>
              <a:rPr lang="en-CA" dirty="0"/>
              <a:t>We need some training text to generate bigrams</a:t>
            </a:r>
          </a:p>
          <a:p>
            <a:pPr lvl="1"/>
            <a:r>
              <a:rPr lang="en-CA" dirty="0"/>
              <a:t>100s of megabytes of text would probably be best</a:t>
            </a:r>
          </a:p>
          <a:p>
            <a:r>
              <a:rPr lang="en-CA" dirty="0"/>
              <a:t>We’ll implement things in the </a:t>
            </a:r>
            <a:r>
              <a:rPr lang="en-CA" b="1" dirty="0"/>
              <a:t>simplest</a:t>
            </a:r>
            <a:r>
              <a:rPr lang="en-CA" dirty="0"/>
              <a:t> way</a:t>
            </a:r>
          </a:p>
          <a:p>
            <a:pPr lvl="1"/>
            <a:r>
              <a:rPr lang="en-CA" dirty="0"/>
              <a:t>Many, many improvements could be made!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238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2459-8562-4A48-884A-AC4726D1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Convert a Text File to a List of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36E0F-8B7D-48A4-83B6-D60A1804C07C}"/>
              </a:ext>
            </a:extLst>
          </p:cNvPr>
          <p:cNvSpPr txBox="1"/>
          <p:nvPr/>
        </p:nvSpPr>
        <p:spPr>
          <a:xfrm>
            <a:off x="1100666" y="1597348"/>
            <a:ext cx="9533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def </a:t>
            </a:r>
            <a:r>
              <a:rPr lang="en-US" sz="3200" dirty="0" err="1">
                <a:solidFill>
                  <a:schemeClr val="accent5"/>
                </a:solidFill>
              </a:rPr>
              <a:t>get_words</a:t>
            </a:r>
            <a:r>
              <a:rPr lang="en-US" sz="3200" dirty="0">
                <a:solidFill>
                  <a:schemeClr val="accent5"/>
                </a:solidFill>
              </a:rPr>
              <a:t>(</a:t>
            </a:r>
            <a:r>
              <a:rPr lang="en-US" sz="3200" dirty="0" err="1">
                <a:solidFill>
                  <a:schemeClr val="accent5"/>
                </a:solidFill>
              </a:rPr>
              <a:t>fname</a:t>
            </a:r>
            <a:r>
              <a:rPr lang="en-US" sz="3200" dirty="0">
                <a:solidFill>
                  <a:schemeClr val="accent5"/>
                </a:solidFill>
              </a:rPr>
              <a:t>):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	words = open(</a:t>
            </a:r>
            <a:r>
              <a:rPr lang="en-US" sz="3200" dirty="0" err="1">
                <a:solidFill>
                  <a:schemeClr val="accent5"/>
                </a:solidFill>
              </a:rPr>
              <a:t>fname</a:t>
            </a:r>
            <a:r>
              <a:rPr lang="en-US" sz="3200" dirty="0">
                <a:solidFill>
                  <a:schemeClr val="accent5"/>
                </a:solidFill>
              </a:rPr>
              <a:t>, 'r').read().lower().split()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	return words</a:t>
            </a:r>
            <a:endParaRPr lang="en-CA" sz="3200" dirty="0">
              <a:solidFill>
                <a:schemeClr val="accent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A3854-4C74-4801-9597-7C19BE45E18F}"/>
              </a:ext>
            </a:extLst>
          </p:cNvPr>
          <p:cNvSpPr txBox="1"/>
          <p:nvPr/>
        </p:nvSpPr>
        <p:spPr>
          <a:xfrm>
            <a:off x="5150556" y="3624683"/>
            <a:ext cx="20475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convert to a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E1356-2A1B-4CAC-AF11-8E13127FEEF2}"/>
              </a:ext>
            </a:extLst>
          </p:cNvPr>
          <p:cNvSpPr txBox="1"/>
          <p:nvPr/>
        </p:nvSpPr>
        <p:spPr>
          <a:xfrm>
            <a:off x="7511344" y="3486184"/>
            <a:ext cx="14971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convert to lower case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30A8F-8EBD-4C7A-953B-968B78501337}"/>
              </a:ext>
            </a:extLst>
          </p:cNvPr>
          <p:cNvSpPr txBox="1"/>
          <p:nvPr/>
        </p:nvSpPr>
        <p:spPr>
          <a:xfrm>
            <a:off x="9635066" y="3489827"/>
            <a:ext cx="113453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split into words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4AB313-62A3-4824-A22C-A20222F4C436}"/>
              </a:ext>
            </a:extLst>
          </p:cNvPr>
          <p:cNvCxnSpPr>
            <a:stCxn id="5" idx="0"/>
          </p:cNvCxnSpPr>
          <p:nvPr/>
        </p:nvCxnSpPr>
        <p:spPr>
          <a:xfrm flipV="1">
            <a:off x="6174317" y="2621815"/>
            <a:ext cx="455083" cy="100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EE14CE-7A6B-45A9-864A-7BF2E8AF2375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8094133" y="2672615"/>
            <a:ext cx="165806" cy="8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D84179-2BB5-4CAC-AAB7-3DF98FA7BAC2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9238896" y="2621815"/>
            <a:ext cx="963437" cy="86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A41205-8F36-4A4A-9C00-2FF2C0E46F28}"/>
              </a:ext>
            </a:extLst>
          </p:cNvPr>
          <p:cNvSpPr txBox="1"/>
          <p:nvPr/>
        </p:nvSpPr>
        <p:spPr>
          <a:xfrm>
            <a:off x="1178205" y="4132515"/>
            <a:ext cx="322594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This is a test, this is only a test!</a:t>
            </a:r>
          </a:p>
          <a:p>
            <a:r>
              <a:rPr lang="en-US" dirty="0"/>
              <a:t>Don't be alarmed. It's just a test.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7BB0E3-0DC1-4A83-817F-94F29751C5EE}"/>
              </a:ext>
            </a:extLst>
          </p:cNvPr>
          <p:cNvSpPr txBox="1"/>
          <p:nvPr/>
        </p:nvSpPr>
        <p:spPr>
          <a:xfrm>
            <a:off x="509412" y="5360748"/>
            <a:ext cx="456353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['this', 'is', 'a', 'test,', 'this', 'is', 'only', 'a', 'test!', "don't", 'be', 'alarmed.', "it's", 'just', 'a', 'test.']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3AFD13A-6ED4-464A-AE9D-BE5B4AD9470A}"/>
              </a:ext>
            </a:extLst>
          </p:cNvPr>
          <p:cNvSpPr/>
          <p:nvPr/>
        </p:nvSpPr>
        <p:spPr>
          <a:xfrm>
            <a:off x="2657637" y="4937191"/>
            <a:ext cx="267854" cy="2941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37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ABF3-1F78-45C7-9CE5-603BDC5F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Make the Bigrams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B4FE5-200C-49E4-A80E-7132D15A0466}"/>
              </a:ext>
            </a:extLst>
          </p:cNvPr>
          <p:cNvSpPr txBox="1"/>
          <p:nvPr/>
        </p:nvSpPr>
        <p:spPr>
          <a:xfrm>
            <a:off x="1464733" y="2057400"/>
            <a:ext cx="81161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def </a:t>
            </a:r>
            <a:r>
              <a:rPr lang="en-US" sz="3200" dirty="0" err="1">
                <a:solidFill>
                  <a:schemeClr val="accent5"/>
                </a:solidFill>
              </a:rPr>
              <a:t>make_bigrams</a:t>
            </a:r>
            <a:r>
              <a:rPr lang="en-US" sz="3200" dirty="0">
                <a:solidFill>
                  <a:schemeClr val="accent5"/>
                </a:solidFill>
              </a:rPr>
              <a:t>(words):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	result = []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	for </a:t>
            </a:r>
            <a:r>
              <a:rPr lang="en-US" sz="3200" dirty="0" err="1">
                <a:solidFill>
                  <a:schemeClr val="accent5"/>
                </a:solidFill>
              </a:rPr>
              <a:t>i</a:t>
            </a:r>
            <a:r>
              <a:rPr lang="en-US" sz="3200" dirty="0">
                <a:solidFill>
                  <a:schemeClr val="accent5"/>
                </a:solidFill>
              </a:rPr>
              <a:t> in range(1, </a:t>
            </a:r>
            <a:r>
              <a:rPr lang="en-US" sz="3200" dirty="0" err="1">
                <a:solidFill>
                  <a:schemeClr val="accent5"/>
                </a:solidFill>
              </a:rPr>
              <a:t>len</a:t>
            </a:r>
            <a:r>
              <a:rPr lang="en-US" sz="3200" dirty="0">
                <a:solidFill>
                  <a:schemeClr val="accent5"/>
                </a:solidFill>
              </a:rPr>
              <a:t>(words)):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		</a:t>
            </a:r>
            <a:r>
              <a:rPr lang="en-US" sz="3200" dirty="0" err="1">
                <a:solidFill>
                  <a:schemeClr val="accent5"/>
                </a:solidFill>
              </a:rPr>
              <a:t>result.append</a:t>
            </a:r>
            <a:r>
              <a:rPr lang="en-US" sz="3200" dirty="0">
                <a:solidFill>
                  <a:schemeClr val="accent5"/>
                </a:solidFill>
              </a:rPr>
              <a:t>((words[i-1], words[</a:t>
            </a:r>
            <a:r>
              <a:rPr lang="en-US" sz="3200" dirty="0" err="1">
                <a:solidFill>
                  <a:schemeClr val="accent5"/>
                </a:solidFill>
              </a:rPr>
              <a:t>i</a:t>
            </a:r>
            <a:r>
              <a:rPr lang="en-US" sz="3200" dirty="0">
                <a:solidFill>
                  <a:schemeClr val="accent5"/>
                </a:solidFill>
              </a:rPr>
              <a:t>]))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	return result</a:t>
            </a:r>
            <a:endParaRPr lang="en-CA" sz="3200" dirty="0">
              <a:solidFill>
                <a:schemeClr val="accent5"/>
              </a:solidFill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A6CB0EA-53AE-4489-B4F4-4ED56C05592E}"/>
              </a:ext>
            </a:extLst>
          </p:cNvPr>
          <p:cNvSpPr/>
          <p:nvPr/>
        </p:nvSpPr>
        <p:spPr>
          <a:xfrm rot="16200000">
            <a:off x="7387166" y="2456946"/>
            <a:ext cx="245534" cy="338666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CD928-7530-4FFB-8FAD-3D1BC6B9D810}"/>
              </a:ext>
            </a:extLst>
          </p:cNvPr>
          <p:cNvSpPr txBox="1"/>
          <p:nvPr/>
        </p:nvSpPr>
        <p:spPr>
          <a:xfrm>
            <a:off x="6513335" y="4423858"/>
            <a:ext cx="199319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every pair of 2 consecutive words is a bigram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B8FA7-B19D-47A4-8D8D-53F84A39ECBB}"/>
              </a:ext>
            </a:extLst>
          </p:cNvPr>
          <p:cNvSpPr txBox="1"/>
          <p:nvPr/>
        </p:nvSpPr>
        <p:spPr>
          <a:xfrm>
            <a:off x="6731958" y="1135380"/>
            <a:ext cx="5158936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[('this', 'is'), ('is', 'a'), ('a', 'test,'), ('test,', 'this'), ('this', 'is'), ('is', 'only'), ('only', 'a'), ('a', 'test!'), ('test!', "don't"), ("don't", 'be'), ('be', 'alarmed.'), ('alarmed.', "it's"), ("it's", 'just'), ('just', 'a'), ('a', 'test.')]</a:t>
            </a:r>
          </a:p>
        </p:txBody>
      </p:sp>
    </p:spTree>
    <p:extLst>
      <p:ext uri="{BB962C8B-B14F-4D97-AF65-F5344CB8AC3E}">
        <p14:creationId xmlns:p14="http://schemas.microsoft.com/office/powerpoint/2010/main" val="325059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304A-7360-468C-86F0-E84B646A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Make a Dictionary of Bigrams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26AC5-FDCA-45ED-81E2-8222D52F93AE}"/>
              </a:ext>
            </a:extLst>
          </p:cNvPr>
          <p:cNvSpPr txBox="1"/>
          <p:nvPr/>
        </p:nvSpPr>
        <p:spPr>
          <a:xfrm>
            <a:off x="1100666" y="1690688"/>
            <a:ext cx="537300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def </a:t>
            </a:r>
            <a:r>
              <a:rPr lang="en-US" sz="3200" dirty="0" err="1">
                <a:solidFill>
                  <a:schemeClr val="accent5"/>
                </a:solidFill>
              </a:rPr>
              <a:t>count_bigrams</a:t>
            </a:r>
            <a:r>
              <a:rPr lang="en-US" sz="3200" dirty="0">
                <a:solidFill>
                  <a:schemeClr val="accent5"/>
                </a:solidFill>
              </a:rPr>
              <a:t>(bigrams):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	result = {}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	for </a:t>
            </a:r>
            <a:r>
              <a:rPr lang="en-US" sz="3200" dirty="0" err="1">
                <a:solidFill>
                  <a:schemeClr val="accent5"/>
                </a:solidFill>
              </a:rPr>
              <a:t>bg</a:t>
            </a:r>
            <a:r>
              <a:rPr lang="en-US" sz="3200" dirty="0">
                <a:solidFill>
                  <a:schemeClr val="accent5"/>
                </a:solidFill>
              </a:rPr>
              <a:t> in bigrams: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		if </a:t>
            </a:r>
            <a:r>
              <a:rPr lang="en-US" sz="3200" dirty="0" err="1">
                <a:solidFill>
                  <a:schemeClr val="accent5"/>
                </a:solidFill>
              </a:rPr>
              <a:t>bg</a:t>
            </a:r>
            <a:r>
              <a:rPr lang="en-US" sz="3200" dirty="0">
                <a:solidFill>
                  <a:schemeClr val="accent5"/>
                </a:solidFill>
              </a:rPr>
              <a:t> in result: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			result[</a:t>
            </a:r>
            <a:r>
              <a:rPr lang="en-US" sz="3200" dirty="0" err="1">
                <a:solidFill>
                  <a:schemeClr val="accent5"/>
                </a:solidFill>
              </a:rPr>
              <a:t>bg</a:t>
            </a:r>
            <a:r>
              <a:rPr lang="en-US" sz="3200" dirty="0">
                <a:solidFill>
                  <a:schemeClr val="accent5"/>
                </a:solidFill>
              </a:rPr>
              <a:t>] += 1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		else: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			result[</a:t>
            </a:r>
            <a:r>
              <a:rPr lang="en-US" sz="3200" dirty="0" err="1">
                <a:solidFill>
                  <a:schemeClr val="accent5"/>
                </a:solidFill>
              </a:rPr>
              <a:t>bg</a:t>
            </a:r>
            <a:r>
              <a:rPr lang="en-US" sz="3200" dirty="0">
                <a:solidFill>
                  <a:schemeClr val="accent5"/>
                </a:solidFill>
              </a:rPr>
              <a:t>] = 1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	return result</a:t>
            </a:r>
            <a:endParaRPr lang="en-CA" sz="3200" dirty="0">
              <a:solidFill>
                <a:schemeClr val="accent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70D6B-ACAE-4EF8-A462-810DE9141953}"/>
              </a:ext>
            </a:extLst>
          </p:cNvPr>
          <p:cNvSpPr txBox="1"/>
          <p:nvPr/>
        </p:nvSpPr>
        <p:spPr>
          <a:xfrm>
            <a:off x="6613424" y="2314433"/>
            <a:ext cx="537928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{('this', 'is'): 2, ('is', 'a'): 1, ('a', 'test,'): 1, ('test,', 'this'): 1, ('is', 'only'): 1, ('only', 'a'): 1, ('a', 'test!'): 1, </a:t>
            </a:r>
            <a:br>
              <a:rPr lang="en-CA" dirty="0"/>
            </a:br>
            <a:r>
              <a:rPr lang="en-CA" dirty="0"/>
              <a:t>('test!', "don't"): 1, ("don't", 'be'): 1, ('be', 'alarmed.'): 1, ('alarmed.', "it's"): 1, ("it's", 'just'): 1, ('just', 'a'): 1, </a:t>
            </a:r>
            <a:br>
              <a:rPr lang="en-CA" dirty="0"/>
            </a:br>
            <a:r>
              <a:rPr lang="en-CA" dirty="0"/>
              <a:t>('a', 'test.'): 1}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55A86-E16D-43AF-A9CD-4AA98EF05613}"/>
              </a:ext>
            </a:extLst>
          </p:cNvPr>
          <p:cNvSpPr txBox="1"/>
          <p:nvPr/>
        </p:nvSpPr>
        <p:spPr>
          <a:xfrm>
            <a:off x="7699759" y="4415506"/>
            <a:ext cx="32642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entries in a Python dictionary are in random order!</a:t>
            </a:r>
          </a:p>
        </p:txBody>
      </p:sp>
    </p:spTree>
    <p:extLst>
      <p:ext uri="{BB962C8B-B14F-4D97-AF65-F5344CB8AC3E}">
        <p14:creationId xmlns:p14="http://schemas.microsoft.com/office/powerpoint/2010/main" val="19778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1093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Autocomplete Suggestions</vt:lpstr>
      <vt:lpstr>Autocomplete Suggestions</vt:lpstr>
      <vt:lpstr>Bigrams</vt:lpstr>
      <vt:lpstr>Bigrams</vt:lpstr>
      <vt:lpstr>Sorted Bigram Suggestions for “I”</vt:lpstr>
      <vt:lpstr>Making it Work</vt:lpstr>
      <vt:lpstr>Convert a Text File to a List of Words</vt:lpstr>
      <vt:lpstr>Make the Bigrams</vt:lpstr>
      <vt:lpstr>Make a Dictionary of Bigrams</vt:lpstr>
      <vt:lpstr>Make a Sorted List of the Bigram Counts</vt:lpstr>
      <vt:lpstr>Make Suggestions for a Given Word</vt:lpstr>
      <vt:lpstr>Print a Suggestion</vt:lpstr>
      <vt:lpstr>Putting it All Together</vt:lpstr>
      <vt:lpstr>Suggestions Based on Shakespeare’s Works</vt:lpstr>
      <vt:lpstr>Examples of High-frequency Sequences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Autocomplete Suggestions</dc:title>
  <dc:creator>Toby Donaldson</dc:creator>
  <cp:lastModifiedBy>Toby Donaldson</cp:lastModifiedBy>
  <cp:revision>35</cp:revision>
  <dcterms:created xsi:type="dcterms:W3CDTF">2019-02-12T19:08:47Z</dcterms:created>
  <dcterms:modified xsi:type="dcterms:W3CDTF">2019-02-16T02:42:29Z</dcterms:modified>
</cp:coreProperties>
</file>