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7"/>
  </p:notesMasterIdLst>
  <p:sldIdLst>
    <p:sldId id="256" r:id="rId2"/>
    <p:sldId id="297" r:id="rId3"/>
    <p:sldId id="300" r:id="rId4"/>
    <p:sldId id="299" r:id="rId5"/>
    <p:sldId id="302" r:id="rId6"/>
    <p:sldId id="301" r:id="rId7"/>
    <p:sldId id="304" r:id="rId8"/>
    <p:sldId id="305" r:id="rId9"/>
    <p:sldId id="306" r:id="rId10"/>
    <p:sldId id="307" r:id="rId11"/>
    <p:sldId id="308" r:id="rId12"/>
    <p:sldId id="309" r:id="rId13"/>
    <p:sldId id="298" r:id="rId14"/>
    <p:sldId id="310" r:id="rId15"/>
    <p:sldId id="311" r:id="rId16"/>
    <p:sldId id="312" r:id="rId17"/>
    <p:sldId id="387" r:id="rId18"/>
    <p:sldId id="388" r:id="rId19"/>
    <p:sldId id="315" r:id="rId20"/>
    <p:sldId id="314" r:id="rId21"/>
    <p:sldId id="316" r:id="rId22"/>
    <p:sldId id="317" r:id="rId23"/>
    <p:sldId id="389" r:id="rId24"/>
    <p:sldId id="318" r:id="rId25"/>
    <p:sldId id="319" r:id="rId26"/>
    <p:sldId id="321" r:id="rId27"/>
    <p:sldId id="320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90" r:id="rId40"/>
    <p:sldId id="334" r:id="rId41"/>
    <p:sldId id="333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3" r:id="rId50"/>
    <p:sldId id="362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61" r:id="rId67"/>
    <p:sldId id="397" r:id="rId68"/>
    <p:sldId id="359" r:id="rId69"/>
    <p:sldId id="386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5" r:id="rId82"/>
    <p:sldId id="376" r:id="rId83"/>
    <p:sldId id="374" r:id="rId84"/>
    <p:sldId id="378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91" r:id="rId94"/>
    <p:sldId id="393" r:id="rId95"/>
    <p:sldId id="395" r:id="rId9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F5DC55-D197-47B7-A7F6-A7260DECC2E4}">
          <p14:sldIdLst>
            <p14:sldId id="256"/>
          </p14:sldIdLst>
        </p14:section>
        <p14:section name="Remainder Operator" id="{F3DEB9C3-7672-404C-A318-28F2F83F31A0}">
          <p14:sldIdLst>
            <p14:sldId id="297"/>
            <p14:sldId id="300"/>
            <p14:sldId id="299"/>
            <p14:sldId id="302"/>
            <p14:sldId id="301"/>
            <p14:sldId id="304"/>
            <p14:sldId id="305"/>
            <p14:sldId id="306"/>
            <p14:sldId id="307"/>
            <p14:sldId id="308"/>
            <p14:sldId id="309"/>
            <p14:sldId id="298"/>
            <p14:sldId id="310"/>
            <p14:sldId id="311"/>
            <p14:sldId id="312"/>
            <p14:sldId id="387"/>
            <p14:sldId id="388"/>
            <p14:sldId id="315"/>
            <p14:sldId id="314"/>
            <p14:sldId id="316"/>
            <p14:sldId id="317"/>
          </p14:sldIdLst>
        </p14:section>
        <p14:section name="Boolean expressions" id="{E90E72B3-EF5C-44E6-BCE7-EE1AE4A5CD2C}">
          <p14:sldIdLst>
            <p14:sldId id="389"/>
            <p14:sldId id="318"/>
            <p14:sldId id="319"/>
            <p14:sldId id="321"/>
            <p14:sldId id="320"/>
            <p14:sldId id="322"/>
            <p14:sldId id="323"/>
            <p14:sldId id="324"/>
            <p14:sldId id="325"/>
            <p14:sldId id="326"/>
          </p14:sldIdLst>
        </p14:section>
        <p14:section name="Inequalities" id="{3693D44A-98A3-4E5E-8B8F-1C7D7E85DB01}">
          <p14:sldIdLst>
            <p14:sldId id="327"/>
            <p14:sldId id="328"/>
            <p14:sldId id="329"/>
            <p14:sldId id="330"/>
            <p14:sldId id="331"/>
          </p14:sldIdLst>
        </p14:section>
        <p14:section name="Logical Operators" id="{62CF7C83-B1B0-4F5D-BA8E-E8222FB9797B}">
          <p14:sldIdLst>
            <p14:sldId id="332"/>
            <p14:sldId id="390"/>
            <p14:sldId id="334"/>
            <p14:sldId id="333"/>
          </p14:sldIdLst>
        </p14:section>
        <p14:section name="If-statements" id="{D4220CB2-E0AB-4425-80A5-1FFC487C707C}">
          <p14:sldIdLst>
            <p14:sldId id="335"/>
            <p14:sldId id="336"/>
            <p14:sldId id="337"/>
            <p14:sldId id="338"/>
            <p14:sldId id="339"/>
            <p14:sldId id="340"/>
            <p14:sldId id="341"/>
            <p14:sldId id="343"/>
            <p14:sldId id="36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1"/>
            <p14:sldId id="397"/>
          </p14:sldIdLst>
        </p14:section>
        <p14:section name="Recursion" id="{D04F6D11-18A2-48E4-A4E0-599B1964EA24}">
          <p14:sldIdLst>
            <p14:sldId id="359"/>
            <p14:sldId id="386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</p14:sldIdLst>
        </p14:section>
        <p14:section name="Tracing a Recursive Function" id="{6134E3A5-D5B9-4043-990D-1C8917636CAA}">
          <p14:sldIdLst>
            <p14:sldId id="372"/>
            <p14:sldId id="373"/>
            <p14:sldId id="375"/>
            <p14:sldId id="376"/>
            <p14:sldId id="374"/>
            <p14:sldId id="378"/>
            <p14:sldId id="377"/>
            <p14:sldId id="379"/>
            <p14:sldId id="380"/>
            <p14:sldId id="381"/>
            <p14:sldId id="382"/>
            <p14:sldId id="383"/>
            <p14:sldId id="384"/>
            <p14:sldId id="385"/>
          </p14:sldIdLst>
        </p14:section>
        <p14:section name="Practice Question 1" id="{B520ED5D-D5B5-4FB4-895A-A6878F412336}">
          <p14:sldIdLst>
            <p14:sldId id="391"/>
          </p14:sldIdLst>
        </p14:section>
        <p14:section name="Practice Question 2" id="{ABB7FC6E-DBC0-4ED4-B0DE-512465D89178}">
          <p14:sldIdLst>
            <p14:sldId id="393"/>
          </p14:sldIdLst>
        </p14:section>
        <p14:section name="Practice Question 3" id="{24A54FA3-C345-4E38-AB3C-D31B44E6E6DE}">
          <p14:sldIdLst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5"/>
  </p:normalViewPr>
  <p:slideViewPr>
    <p:cSldViewPr snapToGrid="0">
      <p:cViewPr varScale="1">
        <p:scale>
          <a:sx n="120" d="100"/>
          <a:sy n="120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microsoft.com/office/2016/11/relationships/changesInfo" Target="changesInfos/changesInfo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F31BC264-820E-54C4-A6D1-F92AF9CC222E}"/>
    <pc:docChg chg="undo custSel modSld">
      <pc:chgData name="Toby Donaldson" userId="2e6e5431-bb17-4c41-9985-d39c50d83c73" providerId="ADAL" clId="{F31BC264-820E-54C4-A6D1-F92AF9CC222E}" dt="2025-10-15T22:00:48.474" v="22" actId="20577"/>
      <pc:docMkLst>
        <pc:docMk/>
      </pc:docMkLst>
      <pc:sldChg chg="modSp mod">
        <pc:chgData name="Toby Donaldson" userId="2e6e5431-bb17-4c41-9985-d39c50d83c73" providerId="ADAL" clId="{F31BC264-820E-54C4-A6D1-F92AF9CC222E}" dt="2025-10-15T21:59:49.567" v="16" actId="20577"/>
        <pc:sldMkLst>
          <pc:docMk/>
          <pc:sldMk cId="3113156551" sldId="256"/>
        </pc:sldMkLst>
        <pc:spChg chg="mod">
          <ac:chgData name="Toby Donaldson" userId="2e6e5431-bb17-4c41-9985-d39c50d83c73" providerId="ADAL" clId="{F31BC264-820E-54C4-A6D1-F92AF9CC222E}" dt="2025-10-15T21:59:49.567" v="16" actId="20577"/>
          <ac:spMkLst>
            <pc:docMk/>
            <pc:sldMk cId="3113156551" sldId="256"/>
            <ac:spMk id="3" creationId="{467724C6-6D98-F980-728B-C2BA02D797F3}"/>
          </ac:spMkLst>
        </pc:sp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531055308" sldId="318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531055308" sldId="318"/>
            <ac:inkMk id="6" creationId="{25E98D81-CE7E-A4B5-C205-C4BAC258A0A6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4273788612" sldId="319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4273788612" sldId="319"/>
            <ac:inkMk id="6" creationId="{9B50C3B2-59AA-F22B-83DE-7E3694D3D67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2942349654" sldId="320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2942349654" sldId="320"/>
            <ac:inkMk id="6" creationId="{79A6BB48-F62C-52A3-3D84-5DEFBE378F06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803866199" sldId="321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803866199" sldId="321"/>
            <ac:inkMk id="6" creationId="{89191B04-2B5E-43EC-7418-621FECC7DDFA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735376480" sldId="322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735376480" sldId="322"/>
            <ac:inkMk id="6" creationId="{20865574-3D83-3BDC-21FA-DC04C65066E1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2878214079" sldId="323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2878214079" sldId="323"/>
            <ac:inkMk id="6" creationId="{8AC791E7-2D43-E460-FC38-DD4FBEE76500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212215102" sldId="324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212215102" sldId="324"/>
            <ac:inkMk id="7" creationId="{706987D0-FA12-A897-C5C3-756F6DACCF1A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902963989" sldId="325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902963989" sldId="325"/>
            <ac:inkMk id="7" creationId="{AD16EFF3-01F7-B400-66B2-9D3E6FCA4D51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995934686" sldId="326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995934686" sldId="326"/>
            <ac:inkMk id="5" creationId="{13027082-3DBE-4577-591A-1AF58DE2DA1C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331836019" sldId="327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331836019" sldId="327"/>
            <ac:inkMk id="6" creationId="{DD9C2D52-F489-02A4-71F0-5607A10800BE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488065849" sldId="328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488065849" sldId="328"/>
            <ac:inkMk id="6" creationId="{B9510BFD-5A2F-092F-B8D9-8B5BCC4A610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2059733870" sldId="329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2059733870" sldId="329"/>
            <ac:inkMk id="6" creationId="{30268DC7-87D4-367E-F9A9-5295814FCA9E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107842778" sldId="331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107842778" sldId="331"/>
            <ac:inkMk id="6" creationId="{A796AEE3-B948-7636-681A-5512F8A3E2D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4071468877" sldId="333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4071468877" sldId="333"/>
            <ac:inkMk id="5" creationId="{2BDB59AB-F900-2060-F379-AF9BDE99BDD7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885508006" sldId="334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885508006" sldId="334"/>
            <ac:inkMk id="5" creationId="{98D987D3-AE6A-709F-D635-4F944BFA5C00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720491985" sldId="335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720491985" sldId="335"/>
            <ac:inkMk id="3" creationId="{5510E876-39FE-3263-4BE7-BBA3F80A6E7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702262640" sldId="336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702262640" sldId="336"/>
            <ac:inkMk id="6" creationId="{CD613A15-F904-83A5-2411-C35145849E9F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4014983717" sldId="341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4014983717" sldId="341"/>
            <ac:inkMk id="6" creationId="{D1A33E41-567F-4BC7-978B-91FEAD58559B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285907966" sldId="343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285907966" sldId="343"/>
            <ac:inkMk id="5" creationId="{EC165328-C5C5-536F-936E-2031BCABD64A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214199312" sldId="349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214199312" sldId="349"/>
            <ac:inkMk id="3" creationId="{00FEEC6A-B15C-EDCC-5640-5AEC8B480A48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479954462" sldId="359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479954462" sldId="359"/>
            <ac:inkMk id="3" creationId="{E36D53A4-F67D-51C0-4D71-940A6241F90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876541978" sldId="362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876541978" sldId="362"/>
            <ac:inkMk id="9" creationId="{41117C1C-391F-366E-0CCC-EA2B9AC0ACC9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998224056" sldId="363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998224056" sldId="363"/>
            <ac:inkMk id="3" creationId="{359E8E71-E41E-440B-BE64-F7EDEB7AE98B}"/>
          </ac:inkMkLst>
        </pc:inkChg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998224056" sldId="363"/>
            <ac:inkMk id="5" creationId="{EE26C75E-A8FB-CD14-4161-91DFC928541B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292605436" sldId="366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292605436" sldId="366"/>
            <ac:inkMk id="3" creationId="{8C5209E4-A7F3-988E-F5A6-8169574B23AE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877160746" sldId="370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877160746" sldId="370"/>
            <ac:inkMk id="3" creationId="{F17E9641-85E6-DD20-2317-F871A5883757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159336100" sldId="371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159336100" sldId="371"/>
            <ac:inkMk id="11" creationId="{E7CB2633-B4E7-04AB-1473-D68E4FFB64B1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2270743596" sldId="373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2270743596" sldId="373"/>
            <ac:inkMk id="6" creationId="{22BFFF30-6B58-A98E-54E9-C1C3A2B6700E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692975195" sldId="374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692975195" sldId="374"/>
            <ac:inkMk id="3" creationId="{ED0C2210-FA21-A6CF-7A3E-DCD0037ED068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710564396" sldId="377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710564396" sldId="377"/>
            <ac:inkMk id="5" creationId="{787C17A5-9ACA-D030-947B-FDBE223CCC67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310001430" sldId="378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310001430" sldId="378"/>
            <ac:inkMk id="3" creationId="{FA145EB7-E091-518E-7B4C-EC134AD89C4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1519189130" sldId="380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1519189130" sldId="380"/>
            <ac:inkMk id="3" creationId="{2723B584-0839-B996-EF22-26A13D13093D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44120911" sldId="382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44120911" sldId="382"/>
            <ac:inkMk id="3" creationId="{D21113F1-A6FF-4F10-992E-1ECDECFDC004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4182207593" sldId="383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4182207593" sldId="383"/>
            <ac:inkMk id="3" creationId="{1E54FE23-F60A-DF52-35E4-F2C98455D7AB}"/>
          </ac:inkMkLst>
        </pc:inkChg>
      </pc:sldChg>
      <pc:sldChg chg="modSp mod">
        <pc:chgData name="Toby Donaldson" userId="2e6e5431-bb17-4c41-9985-d39c50d83c73" providerId="ADAL" clId="{F31BC264-820E-54C4-A6D1-F92AF9CC222E}" dt="2025-10-15T22:00:48.474" v="22" actId="20577"/>
        <pc:sldMkLst>
          <pc:docMk/>
          <pc:sldMk cId="3158190651" sldId="389"/>
        </pc:sldMkLst>
        <pc:spChg chg="mod">
          <ac:chgData name="Toby Donaldson" userId="2e6e5431-bb17-4c41-9985-d39c50d83c73" providerId="ADAL" clId="{F31BC264-820E-54C4-A6D1-F92AF9CC222E}" dt="2025-10-15T22:00:48.474" v="22" actId="20577"/>
          <ac:spMkLst>
            <pc:docMk/>
            <pc:sldMk cId="3158190651" sldId="389"/>
            <ac:spMk id="3" creationId="{78D2AB64-2B1A-2034-1DD2-792391A1DC5C}"/>
          </ac:spMkLst>
        </pc:sp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684983360" sldId="390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684983360" sldId="390"/>
            <ac:inkMk id="5" creationId="{BB2E6C8E-DE38-396F-DC17-3CB05C8E9871}"/>
          </ac:inkMkLst>
        </pc:inkChg>
      </pc:sldChg>
      <pc:sldChg chg="delSp mod">
        <pc:chgData name="Toby Donaldson" userId="2e6e5431-bb17-4c41-9985-d39c50d83c73" providerId="ADAL" clId="{F31BC264-820E-54C4-A6D1-F92AF9CC222E}" dt="2025-10-15T22:00:04.563" v="17" actId="33639"/>
        <pc:sldMkLst>
          <pc:docMk/>
          <pc:sldMk cId="3215829657" sldId="397"/>
        </pc:sldMkLst>
        <pc:inkChg chg="del">
          <ac:chgData name="Toby Donaldson" userId="2e6e5431-bb17-4c41-9985-d39c50d83c73" providerId="ADAL" clId="{F31BC264-820E-54C4-A6D1-F92AF9CC222E}" dt="2025-10-15T22:00:04.563" v="17" actId="33639"/>
          <ac:inkMkLst>
            <pc:docMk/>
            <pc:sldMk cId="3215829657" sldId="397"/>
            <ac:inkMk id="21" creationId="{D8F94164-5860-C253-788D-1CEE549B76DB}"/>
          </ac:inkMkLst>
        </pc:inkChg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>
                <a:solidFill>
                  <a:srgbClr val="FFFFFF"/>
                </a:solidFill>
              </a:rPr>
              <a:t>Chapter 5</a:t>
            </a:r>
            <a:br>
              <a:rPr lang="en-CA" sz="4400">
                <a:solidFill>
                  <a:srgbClr val="FFFFFF"/>
                </a:solidFill>
              </a:rPr>
            </a:br>
            <a:r>
              <a:rPr lang="en-CA" sz="4400">
                <a:solidFill>
                  <a:srgbClr val="FFFFFF"/>
                </a:solidFill>
              </a:rPr>
              <a:t>Booleans, if-statements, and recursion</a:t>
            </a:r>
            <a:endParaRPr lang="en-AU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 dirty="0">
                <a:solidFill>
                  <a:srgbClr val="FFFFFF"/>
                </a:solidFill>
              </a:rPr>
              <a:t>CMPT 120-D2 Spring 2026</a:t>
            </a:r>
            <a:endParaRPr lang="en-AU" sz="20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Recursion Explained in Painting: The fundamentals and break down of  recursion. | by V.O.R.D | Medium">
            <a:extLst>
              <a:ext uri="{FF2B5EF4-FFF2-40B4-BE49-F238E27FC236}">
                <a16:creationId xmlns:a16="http://schemas.microsoft.com/office/drawing/2014/main" id="{D7CF5703-6B8F-799B-33FD-360088ED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872" y="1545108"/>
            <a:ext cx="6030064" cy="374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D71D-C2FE-4930-6044-0EF1D538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44A9-ED03-0CC9-0455-9212BDEE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1FD11-610F-C063-BCE5-F36957CA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F3B0A-ACEC-7839-FC76-DC34FE6F9499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DB854-A1FC-3C4D-4B44-58D5DCF9D1ED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6F08B-FE18-12C8-FCF4-A4E41B4C01B2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5FE595-73B4-62C4-444C-71931ABC924A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3D8ED7-2E3F-FAF6-C6DC-B922B92F96DD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C0F87D-E67E-324C-2E3B-78CE41B9842B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15B65F-6812-CAA2-1C91-2607BD35F52E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A15E6-6558-52DB-54FA-3136F052E3E6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D590D-516A-D69D-A88E-F24E701D2230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938DB-E8D4-D10F-9D8D-BA6D89134DB7}"/>
              </a:ext>
            </a:extLst>
          </p:cNvPr>
          <p:cNvSpPr txBox="1"/>
          <p:nvPr/>
        </p:nvSpPr>
        <p:spPr>
          <a:xfrm>
            <a:off x="3987801" y="456675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53936-6956-C0AE-49A2-21D5ABB20E8E}"/>
              </a:ext>
            </a:extLst>
          </p:cNvPr>
          <p:cNvSpPr txBox="1"/>
          <p:nvPr/>
        </p:nvSpPr>
        <p:spPr>
          <a:xfrm>
            <a:off x="3987801" y="5355637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406249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6CDD-925D-776E-4E24-857218B42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4A56-B8BE-E6C4-CEF1-CA013966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A12AE-EF11-AADA-96C6-EE6747FC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817C-C02B-EB0C-E89C-C7B96D2BDF8F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C1174-C266-F445-8C78-98FA883B8B5D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6001A-5638-DD1F-55EB-1F3F9BA6B717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4DE357-9AC5-DD78-CEFF-3956DDCA5469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C1088E-E724-BA18-F20A-D3F4CD0204A2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3759-C032-C2D4-C28A-5C9E651445C4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5A02C-45D7-2F4D-DA55-E0F16D1EA6C9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0E7EE-81DA-66B1-A41F-B275283F170F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ABE2D-BBB2-027E-430C-0D403800E388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B751A-83F5-84B0-87C6-70CD8E4C0785}"/>
              </a:ext>
            </a:extLst>
          </p:cNvPr>
          <p:cNvSpPr txBox="1"/>
          <p:nvPr/>
        </p:nvSpPr>
        <p:spPr>
          <a:xfrm>
            <a:off x="3987801" y="45667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0B0A6-F4D5-AC50-A6F1-E001CDE54A01}"/>
              </a:ext>
            </a:extLst>
          </p:cNvPr>
          <p:cNvSpPr txBox="1"/>
          <p:nvPr/>
        </p:nvSpPr>
        <p:spPr>
          <a:xfrm>
            <a:off x="3987801" y="5355637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9853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2610-3003-393B-8E69-9747517C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1356-423E-1FA4-DFB3-9B831270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B96EC-D4C8-AF0C-0BBF-A1EB53DF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0162E-BC06-D2D5-21A2-8340BD3E923D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564D6-6A0B-D00F-F942-E2ADA000C373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9D1FA5-0F55-38CA-D97C-5FD70D62BDC1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43AB2-540F-FD87-DAA9-6FABE2CB4D2E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27F5FD-6762-8FCB-CFBE-4A06B9B6AA4B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BBEBEF-4D55-9DE5-45E3-87F830EFAC82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0A325C-5625-D430-F173-8383D07F302E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AD19F-3A22-4520-AFDC-7F22281FBF89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1F4D1-692F-C3EB-ADB3-3EB6A51EF79F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FDBD3-5F91-DCD5-BD18-24E332E47A23}"/>
              </a:ext>
            </a:extLst>
          </p:cNvPr>
          <p:cNvSpPr txBox="1"/>
          <p:nvPr/>
        </p:nvSpPr>
        <p:spPr>
          <a:xfrm>
            <a:off x="3987801" y="45667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B4862-639D-DB93-47A8-28A59ADC0193}"/>
              </a:ext>
            </a:extLst>
          </p:cNvPr>
          <p:cNvSpPr txBox="1"/>
          <p:nvPr/>
        </p:nvSpPr>
        <p:spPr>
          <a:xfrm>
            <a:off x="3987801" y="5355637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367914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D399D-E92A-D4B4-BFB5-0BE5EC85A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5E14-9DB6-FEAD-EFDC-04B739D7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9314C-1C79-C363-B6EB-7F296DE8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129C0-E465-9C0D-39C8-4532D6F128F3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65ED2-70F5-2A56-05B2-5AE326083876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A55BF-15B1-2784-DB14-92C23C93C5FA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B3395-23EF-5B65-8A03-E4A752371BDD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838FA-5D24-BD97-0DC3-F102CC3F1107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6B38A-E7DB-D377-C609-B1D5EDF05CD8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9FF8FF-0096-58D8-5B85-A9AA19B873AF}"/>
              </a:ext>
            </a:extLst>
          </p:cNvPr>
          <p:cNvSpPr txBox="1"/>
          <p:nvPr/>
        </p:nvSpPr>
        <p:spPr>
          <a:xfrm>
            <a:off x="3987801" y="45667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13C91A-30E6-CF45-A1CE-31057736A9E1}"/>
              </a:ext>
            </a:extLst>
          </p:cNvPr>
          <p:cNvSpPr txBox="1"/>
          <p:nvPr/>
        </p:nvSpPr>
        <p:spPr>
          <a:xfrm>
            <a:off x="3987801" y="5355637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6FB2D-7DCB-8BCC-F4D4-F75EA9A4A098}"/>
              </a:ext>
            </a:extLst>
          </p:cNvPr>
          <p:cNvSpPr txBox="1"/>
          <p:nvPr/>
        </p:nvSpPr>
        <p:spPr>
          <a:xfrm>
            <a:off x="7857069" y="62235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8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4A274-ED6C-11DF-4961-FFA66909636E}"/>
              </a:ext>
            </a:extLst>
          </p:cNvPr>
          <p:cNvSpPr txBox="1"/>
          <p:nvPr/>
        </p:nvSpPr>
        <p:spPr>
          <a:xfrm>
            <a:off x="7857069" y="141123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9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5BE766-070C-8A0F-2485-79D3A9163AEE}"/>
              </a:ext>
            </a:extLst>
          </p:cNvPr>
          <p:cNvSpPr txBox="1"/>
          <p:nvPr/>
        </p:nvSpPr>
        <p:spPr>
          <a:xfrm>
            <a:off x="7857069" y="2200119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10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16970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97913-00D9-0B98-1C18-2C434BBB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2F3D-DC7B-6295-264A-D5AF1D0D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9631-3D73-82B4-0064-1276F194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1B44E-1917-2634-64F8-BD45B571842E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C2B65-A8E9-94BC-AE9F-90C8E23305B8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2A347-7CB9-E799-671F-B408E5D593DB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4DDD0-5A68-6C5E-E208-4C0EB8891DB0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D31B1-FF89-6036-BCDF-246B76FF913B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79D6C-5293-35F6-B791-46E132075D0C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60881-2362-5AFA-842E-DF544CBD509A}"/>
              </a:ext>
            </a:extLst>
          </p:cNvPr>
          <p:cNvSpPr txBox="1"/>
          <p:nvPr/>
        </p:nvSpPr>
        <p:spPr>
          <a:xfrm>
            <a:off x="3987801" y="45667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B65A90-18FF-4504-29A2-5CED470FED85}"/>
              </a:ext>
            </a:extLst>
          </p:cNvPr>
          <p:cNvSpPr txBox="1"/>
          <p:nvPr/>
        </p:nvSpPr>
        <p:spPr>
          <a:xfrm>
            <a:off x="3987801" y="5355637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A5A469-0B9A-409E-32C5-015ECC4C4391}"/>
              </a:ext>
            </a:extLst>
          </p:cNvPr>
          <p:cNvSpPr txBox="1"/>
          <p:nvPr/>
        </p:nvSpPr>
        <p:spPr>
          <a:xfrm>
            <a:off x="7857069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8 == </a:t>
            </a:r>
            <a:r>
              <a:rPr lang="en-CA" sz="4800">
                <a:solidFill>
                  <a:srgbClr val="FF0000"/>
                </a:solidFill>
              </a:rPr>
              <a:t>7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EA867E-BBC2-CA3F-51AE-3E817099A9C6}"/>
              </a:ext>
            </a:extLst>
          </p:cNvPr>
          <p:cNvSpPr txBox="1"/>
          <p:nvPr/>
        </p:nvSpPr>
        <p:spPr>
          <a:xfrm>
            <a:off x="7857069" y="141123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9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54B957-697D-F47F-ECD7-157F04983E92}"/>
              </a:ext>
            </a:extLst>
          </p:cNvPr>
          <p:cNvSpPr txBox="1"/>
          <p:nvPr/>
        </p:nvSpPr>
        <p:spPr>
          <a:xfrm>
            <a:off x="7857069" y="2200119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10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2657520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45CED-611C-BD83-F788-FE44A0C0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E05B-D6BC-6F5D-08C7-7646C2E5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E8C97-65EF-0428-F184-4534FB39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0D8825-5F25-D840-EB27-6C89F1DB70DA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5034B-4FAF-A6E5-314E-3AA054552C02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AAB31-EECB-FF20-F5DD-CF3C83AA0273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D8955-6D0D-7603-DB49-A5B58B002EE0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B9D34C-964D-41DE-FB66-02B71A279780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BDD714-CF7D-6F6D-D7AE-78FF442AAA02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65A1-9F8F-2D0A-62D9-F13503CE7632}"/>
              </a:ext>
            </a:extLst>
          </p:cNvPr>
          <p:cNvSpPr txBox="1"/>
          <p:nvPr/>
        </p:nvSpPr>
        <p:spPr>
          <a:xfrm>
            <a:off x="3987801" y="45667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1E92A-81FB-8089-6551-BA152126BD05}"/>
              </a:ext>
            </a:extLst>
          </p:cNvPr>
          <p:cNvSpPr txBox="1"/>
          <p:nvPr/>
        </p:nvSpPr>
        <p:spPr>
          <a:xfrm>
            <a:off x="3987801" y="5355637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532AED-F616-6EF5-01D9-0C4541DF3294}"/>
              </a:ext>
            </a:extLst>
          </p:cNvPr>
          <p:cNvSpPr txBox="1"/>
          <p:nvPr/>
        </p:nvSpPr>
        <p:spPr>
          <a:xfrm>
            <a:off x="7857069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8 == </a:t>
            </a:r>
            <a:r>
              <a:rPr lang="en-CA" sz="4800">
                <a:solidFill>
                  <a:srgbClr val="FF0000"/>
                </a:solidFill>
              </a:rPr>
              <a:t>7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BF19C-4455-D432-EBDB-F8C06A5DD258}"/>
              </a:ext>
            </a:extLst>
          </p:cNvPr>
          <p:cNvSpPr txBox="1"/>
          <p:nvPr/>
        </p:nvSpPr>
        <p:spPr>
          <a:xfrm>
            <a:off x="7857069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9 == </a:t>
            </a:r>
            <a:r>
              <a:rPr lang="en-CA" sz="4800">
                <a:solidFill>
                  <a:srgbClr val="FF0000"/>
                </a:solidFill>
              </a:rPr>
              <a:t>7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8CC0F-BCCD-492D-94D4-2E4789D5A2ED}"/>
              </a:ext>
            </a:extLst>
          </p:cNvPr>
          <p:cNvSpPr txBox="1"/>
          <p:nvPr/>
        </p:nvSpPr>
        <p:spPr>
          <a:xfrm>
            <a:off x="7857069" y="2200119"/>
            <a:ext cx="35798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10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374493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6FD0-96BC-8515-4F03-7B3B1097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CF9D-D9EE-4E58-B6FF-9FD87FF5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95E99-3209-C556-107C-EDA190DF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C2E56-1BD3-556D-86EE-7C34FE0D630C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1A845-8BAB-4FC6-310B-BC486CF3DC7E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ED60F-08DD-C63B-CE55-636A16090E0E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DA63-B8AD-69BF-9763-6CB8A322E901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C76FF-248E-5ECB-3FE6-9A3CDEFC40F1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967929-A3D2-AB22-221A-C2E0145B03D4}"/>
              </a:ext>
            </a:extLst>
          </p:cNvPr>
          <p:cNvSpPr txBox="1"/>
          <p:nvPr/>
        </p:nvSpPr>
        <p:spPr>
          <a:xfrm>
            <a:off x="3987801" y="377787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34D76-6ACA-5889-DFFA-F7C8A526580D}"/>
              </a:ext>
            </a:extLst>
          </p:cNvPr>
          <p:cNvSpPr txBox="1"/>
          <p:nvPr/>
        </p:nvSpPr>
        <p:spPr>
          <a:xfrm>
            <a:off x="3987801" y="45667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4722E-D1AD-83D2-5FED-EB6C11CFA8A2}"/>
              </a:ext>
            </a:extLst>
          </p:cNvPr>
          <p:cNvSpPr txBox="1"/>
          <p:nvPr/>
        </p:nvSpPr>
        <p:spPr>
          <a:xfrm>
            <a:off x="3987801" y="5355637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45491E-B3CC-AA30-3A69-DEA86AF74D52}"/>
              </a:ext>
            </a:extLst>
          </p:cNvPr>
          <p:cNvSpPr txBox="1"/>
          <p:nvPr/>
        </p:nvSpPr>
        <p:spPr>
          <a:xfrm>
            <a:off x="7857069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8 == </a:t>
            </a:r>
            <a:r>
              <a:rPr lang="en-CA" sz="4800">
                <a:solidFill>
                  <a:srgbClr val="FF0000"/>
                </a:solidFill>
              </a:rPr>
              <a:t>7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42477-7C64-2E35-7887-DEC69B4C4174}"/>
              </a:ext>
            </a:extLst>
          </p:cNvPr>
          <p:cNvSpPr txBox="1"/>
          <p:nvPr/>
        </p:nvSpPr>
        <p:spPr>
          <a:xfrm>
            <a:off x="7857069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9 == </a:t>
            </a:r>
            <a:r>
              <a:rPr lang="en-CA" sz="4800">
                <a:solidFill>
                  <a:srgbClr val="FF0000"/>
                </a:solidFill>
              </a:rPr>
              <a:t>7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745872-0895-23CE-53F0-AE5DAF56B8AE}"/>
              </a:ext>
            </a:extLst>
          </p:cNvPr>
          <p:cNvSpPr txBox="1"/>
          <p:nvPr/>
        </p:nvSpPr>
        <p:spPr>
          <a:xfrm>
            <a:off x="7857069" y="2200119"/>
            <a:ext cx="3289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10 == </a:t>
            </a:r>
            <a:r>
              <a:rPr lang="en-CA" sz="4800">
                <a:solidFill>
                  <a:srgbClr val="FF0000"/>
                </a:solidFill>
              </a:rPr>
              <a:t>7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320796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7176A-4504-9180-5244-BA50CCE2E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4C64-7498-6699-8274-63290811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8D64-47B4-E22A-B826-75D97701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713BD-0B4E-DC63-AC7C-52EF55490596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4AF4E-EE7C-75D1-C567-339C2B4A92F9}"/>
              </a:ext>
            </a:extLst>
          </p:cNvPr>
          <p:cNvSpPr txBox="1"/>
          <p:nvPr/>
        </p:nvSpPr>
        <p:spPr>
          <a:xfrm>
            <a:off x="4186584" y="2411402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0 == </a:t>
            </a:r>
            <a:r>
              <a:rPr lang="en-CA" sz="4800">
                <a:solidFill>
                  <a:srgbClr val="FF0000"/>
                </a:solidFill>
              </a:rPr>
              <a:t>???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249563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9C65D-8D6E-529D-021D-C4299D6B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6A8D-36DA-B3D3-788D-71D298A5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7A55-E045-D957-8DC1-B7FE0C35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7ADCC-90AF-8B16-25E6-714CB6079AA2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E843F-A3B4-4A1F-EDE2-26C36F18F4FB}"/>
              </a:ext>
            </a:extLst>
          </p:cNvPr>
          <p:cNvSpPr txBox="1"/>
          <p:nvPr/>
        </p:nvSpPr>
        <p:spPr>
          <a:xfrm>
            <a:off x="4186584" y="2411402"/>
            <a:ext cx="7222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0 == </a:t>
            </a:r>
            <a:r>
              <a:rPr lang="en-CA" sz="4800" err="1">
                <a:solidFill>
                  <a:srgbClr val="FF0000"/>
                </a:solidFill>
              </a:rPr>
              <a:t>ZeroDivisionError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101568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4603-9A9A-53FD-D7E8-733571F0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3F3-073E-6F77-B9E8-6AEE4DA7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AA9E4-9515-E2FC-FEBF-6196E9CE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984A7-8F66-4D7D-5BCE-93E9B61D7650}"/>
              </a:ext>
            </a:extLst>
          </p:cNvPr>
          <p:cNvSpPr txBox="1"/>
          <p:nvPr/>
        </p:nvSpPr>
        <p:spPr>
          <a:xfrm>
            <a:off x="9441081" y="140035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 % A </a:t>
            </a:r>
            <a:r>
              <a:rPr lang="en-CA"/>
              <a:t>is how much is “left over” when A is divided into N.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9BA0C-C293-1E6E-DCAE-8703BB68FE60}"/>
              </a:ext>
            </a:extLst>
          </p:cNvPr>
          <p:cNvSpPr txBox="1"/>
          <p:nvPr/>
        </p:nvSpPr>
        <p:spPr>
          <a:xfrm>
            <a:off x="1641414" y="1401533"/>
            <a:ext cx="10300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/>
              <a:t>In a crowd of </a:t>
            </a:r>
            <a:r>
              <a:rPr lang="en-CA" sz="4000" b="1"/>
              <a:t>249</a:t>
            </a:r>
            <a:r>
              <a:rPr lang="en-CA" sz="4000"/>
              <a:t> people:</a:t>
            </a:r>
          </a:p>
          <a:p>
            <a:endParaRPr lang="en-CA" sz="4000"/>
          </a:p>
          <a:p>
            <a:pPr marL="342900" indent="-342900">
              <a:buFont typeface="+mj-lt"/>
              <a:buAutoNum type="arabicPeriod"/>
            </a:pPr>
            <a:r>
              <a:rPr lang="en-CA" sz="3200"/>
              <a:t>How many groups of exactly </a:t>
            </a:r>
            <a:r>
              <a:rPr lang="en-CA" sz="3200" b="1"/>
              <a:t>14</a:t>
            </a:r>
            <a:r>
              <a:rPr lang="en-CA" sz="3200"/>
              <a:t> people can be made?</a:t>
            </a:r>
          </a:p>
          <a:p>
            <a:endParaRPr lang="en-CA" sz="3200">
              <a:solidFill>
                <a:srgbClr val="FF0000"/>
              </a:solidFill>
            </a:endParaRPr>
          </a:p>
          <a:p>
            <a:endParaRPr lang="en-CA" sz="3200">
              <a:solidFill>
                <a:srgbClr val="FF0000"/>
              </a:solidFill>
            </a:endParaRPr>
          </a:p>
          <a:p>
            <a:endParaRPr lang="en-CA" sz="3200"/>
          </a:p>
          <a:p>
            <a:pPr marL="514350" indent="-514350">
              <a:buFont typeface="+mj-lt"/>
              <a:buAutoNum type="arabicPeriod" startAt="2"/>
            </a:pPr>
            <a:r>
              <a:rPr lang="en-CA" sz="3200"/>
              <a:t>How many people are left-over?</a:t>
            </a:r>
          </a:p>
        </p:txBody>
      </p:sp>
    </p:spTree>
    <p:extLst>
      <p:ext uri="{BB962C8B-B14F-4D97-AF65-F5344CB8AC3E}">
        <p14:creationId xmlns:p14="http://schemas.microsoft.com/office/powerpoint/2010/main" val="220672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3987801" y="62235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C1C15-29EE-5218-62ED-9663B9E9CA82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4FFA-CB71-0BEC-0473-88D796A6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0F3D-41B4-5BCD-79E5-A1430601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0D66-1F16-E5EA-64DD-F1732163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534D3-F66A-A8C3-4318-4CBDD5C7503B}"/>
              </a:ext>
            </a:extLst>
          </p:cNvPr>
          <p:cNvSpPr txBox="1"/>
          <p:nvPr/>
        </p:nvSpPr>
        <p:spPr>
          <a:xfrm>
            <a:off x="9441081" y="140035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 % A </a:t>
            </a:r>
            <a:r>
              <a:rPr lang="en-CA"/>
              <a:t>is how much is “left over” when A is divided into N.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8C987-C887-524D-0F11-8B18995B9CD2}"/>
              </a:ext>
            </a:extLst>
          </p:cNvPr>
          <p:cNvSpPr txBox="1"/>
          <p:nvPr/>
        </p:nvSpPr>
        <p:spPr>
          <a:xfrm>
            <a:off x="1641414" y="1401533"/>
            <a:ext cx="10300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/>
              <a:t>In a crowd of </a:t>
            </a:r>
            <a:r>
              <a:rPr lang="en-CA" sz="4000" b="1"/>
              <a:t>249</a:t>
            </a:r>
            <a:r>
              <a:rPr lang="en-CA" sz="4000"/>
              <a:t> people:</a:t>
            </a:r>
          </a:p>
          <a:p>
            <a:endParaRPr lang="en-CA" sz="4000"/>
          </a:p>
          <a:p>
            <a:pPr marL="342900" indent="-342900">
              <a:buFont typeface="+mj-lt"/>
              <a:buAutoNum type="arabicPeriod"/>
            </a:pPr>
            <a:r>
              <a:rPr lang="en-CA" sz="3200"/>
              <a:t>How many groups of exactly </a:t>
            </a:r>
            <a:r>
              <a:rPr lang="en-CA" sz="3200" b="1"/>
              <a:t>14</a:t>
            </a:r>
            <a:r>
              <a:rPr lang="en-CA" sz="3200"/>
              <a:t> people can be made?</a:t>
            </a:r>
          </a:p>
          <a:p>
            <a:r>
              <a:rPr lang="en-CA" sz="3200">
                <a:solidFill>
                  <a:srgbClr val="FF0000"/>
                </a:solidFill>
              </a:rPr>
              <a:t>&gt;&gt;&gt; 249 // 14</a:t>
            </a:r>
            <a:br>
              <a:rPr lang="en-CA" sz="3200">
                <a:solidFill>
                  <a:srgbClr val="FF0000"/>
                </a:solidFill>
              </a:rPr>
            </a:br>
            <a:r>
              <a:rPr lang="en-CA" sz="3200">
                <a:solidFill>
                  <a:srgbClr val="FF0000"/>
                </a:solidFill>
              </a:rPr>
              <a:t>17</a:t>
            </a:r>
            <a:br>
              <a:rPr lang="en-CA" sz="3200"/>
            </a:br>
            <a:endParaRPr lang="en-CA" sz="3200"/>
          </a:p>
          <a:p>
            <a:pPr marL="514350" indent="-514350">
              <a:buFont typeface="+mj-lt"/>
              <a:buAutoNum type="arabicPeriod" startAt="2"/>
            </a:pPr>
            <a:r>
              <a:rPr lang="en-CA" sz="3200"/>
              <a:t>How many people are left-over?</a:t>
            </a:r>
          </a:p>
        </p:txBody>
      </p:sp>
    </p:spTree>
    <p:extLst>
      <p:ext uri="{BB962C8B-B14F-4D97-AF65-F5344CB8AC3E}">
        <p14:creationId xmlns:p14="http://schemas.microsoft.com/office/powerpoint/2010/main" val="398296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05350-FBAD-032C-EAEB-09EDF3EC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6079-736B-B9A8-EF9D-C8FF13AB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B1F8-01AD-800A-1C05-287B292A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EDCE-FD84-2F45-D926-2B946CB303B0}"/>
              </a:ext>
            </a:extLst>
          </p:cNvPr>
          <p:cNvSpPr txBox="1"/>
          <p:nvPr/>
        </p:nvSpPr>
        <p:spPr>
          <a:xfrm>
            <a:off x="9441081" y="140035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 % A </a:t>
            </a:r>
            <a:r>
              <a:rPr lang="en-CA"/>
              <a:t>is how much is “left over” when A is divided into N.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CF999-FC36-09C5-3767-F0940FC8275E}"/>
              </a:ext>
            </a:extLst>
          </p:cNvPr>
          <p:cNvSpPr txBox="1"/>
          <p:nvPr/>
        </p:nvSpPr>
        <p:spPr>
          <a:xfrm>
            <a:off x="1641414" y="1401533"/>
            <a:ext cx="1030026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/>
              <a:t>In a crowd of </a:t>
            </a:r>
            <a:r>
              <a:rPr lang="en-CA" sz="4000" b="1"/>
              <a:t>249</a:t>
            </a:r>
            <a:r>
              <a:rPr lang="en-CA" sz="4000"/>
              <a:t> people:</a:t>
            </a:r>
          </a:p>
          <a:p>
            <a:endParaRPr lang="en-CA" sz="4000"/>
          </a:p>
          <a:p>
            <a:pPr marL="342900" indent="-342900">
              <a:buFont typeface="+mj-lt"/>
              <a:buAutoNum type="arabicPeriod"/>
            </a:pPr>
            <a:r>
              <a:rPr lang="en-CA" sz="3200"/>
              <a:t>How many groups of exactly </a:t>
            </a:r>
            <a:r>
              <a:rPr lang="en-CA" sz="3200" b="1"/>
              <a:t>14</a:t>
            </a:r>
            <a:r>
              <a:rPr lang="en-CA" sz="3200"/>
              <a:t> people can be made?</a:t>
            </a:r>
          </a:p>
          <a:p>
            <a:r>
              <a:rPr lang="en-CA" sz="3200">
                <a:solidFill>
                  <a:srgbClr val="FF0000"/>
                </a:solidFill>
              </a:rPr>
              <a:t>&gt;&gt;&gt; 249 // 14</a:t>
            </a:r>
            <a:br>
              <a:rPr lang="en-CA" sz="3200">
                <a:solidFill>
                  <a:srgbClr val="FF0000"/>
                </a:solidFill>
              </a:rPr>
            </a:br>
            <a:r>
              <a:rPr lang="en-CA" sz="3200">
                <a:solidFill>
                  <a:srgbClr val="FF0000"/>
                </a:solidFill>
              </a:rPr>
              <a:t>17</a:t>
            </a:r>
            <a:br>
              <a:rPr lang="en-CA" sz="3200"/>
            </a:br>
            <a:endParaRPr lang="en-CA" sz="3200"/>
          </a:p>
          <a:p>
            <a:pPr marL="514350" indent="-514350">
              <a:buFont typeface="+mj-lt"/>
              <a:buAutoNum type="arabicPeriod" startAt="2"/>
            </a:pPr>
            <a:r>
              <a:rPr lang="en-CA" sz="3200"/>
              <a:t>How many people are left-over?</a:t>
            </a:r>
          </a:p>
          <a:p>
            <a:r>
              <a:rPr lang="en-CA" sz="3200">
                <a:solidFill>
                  <a:srgbClr val="FF0000"/>
                </a:solidFill>
              </a:rPr>
              <a:t>&gt;&gt;&gt; 249 % 14</a:t>
            </a:r>
            <a:br>
              <a:rPr lang="en-CA" sz="3200">
                <a:solidFill>
                  <a:srgbClr val="FF0000"/>
                </a:solidFill>
              </a:rPr>
            </a:br>
            <a:r>
              <a:rPr lang="en-CA" sz="3200">
                <a:solidFill>
                  <a:srgbClr val="FF0000"/>
                </a:solidFill>
              </a:rPr>
              <a:t>11</a:t>
            </a:r>
            <a:endParaRPr lang="en-AU" sz="3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13EF9-B47A-67ED-A879-FCA6EC8BFB73}"/>
              </a:ext>
            </a:extLst>
          </p:cNvPr>
          <p:cNvSpPr txBox="1"/>
          <p:nvPr/>
        </p:nvSpPr>
        <p:spPr>
          <a:xfrm>
            <a:off x="8853207" y="5538475"/>
            <a:ext cx="250059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14 * 17 + 11 = 249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174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EDF89-52CA-C47C-1EE1-861B9FE0E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7F4F-C1C4-7989-59E6-CEF2CC37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11BB-EA58-2F39-E7FE-A09F12D7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06DD8-02A1-A733-5A59-EAB9B22E5D40}"/>
              </a:ext>
            </a:extLst>
          </p:cNvPr>
          <p:cNvSpPr txBox="1"/>
          <p:nvPr/>
        </p:nvSpPr>
        <p:spPr>
          <a:xfrm>
            <a:off x="9441081" y="140035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 % A </a:t>
            </a:r>
            <a:r>
              <a:rPr lang="en-CA"/>
              <a:t>is how much is “left over” when A is divided into N.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83F5A-8736-F857-10CC-A3BEFD16D2CF}"/>
              </a:ext>
            </a:extLst>
          </p:cNvPr>
          <p:cNvSpPr txBox="1"/>
          <p:nvPr/>
        </p:nvSpPr>
        <p:spPr>
          <a:xfrm>
            <a:off x="1641414" y="1401533"/>
            <a:ext cx="103002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>
                <a:solidFill>
                  <a:srgbClr val="FF0000"/>
                </a:solidFill>
                <a:latin typeface="Consolas" panose="020B0609020204030204" pitchFamily="49" charset="0"/>
              </a:rPr>
              <a:t>N % 2 == 0</a:t>
            </a:r>
            <a:br>
              <a:rPr lang="en-CA" sz="3200">
                <a:solidFill>
                  <a:srgbClr val="FF0000"/>
                </a:solidFill>
              </a:rPr>
            </a:br>
            <a:r>
              <a:rPr lang="en-CA" sz="3200"/>
              <a:t>means </a:t>
            </a:r>
            <a:r>
              <a:rPr lang="en-CA" sz="3200" b="1"/>
              <a:t>N</a:t>
            </a:r>
            <a:r>
              <a:rPr lang="en-CA" sz="3200"/>
              <a:t> is </a:t>
            </a:r>
            <a:r>
              <a:rPr lang="en-CA" sz="3200" b="1"/>
              <a:t>even</a:t>
            </a:r>
            <a:r>
              <a:rPr lang="en-CA" sz="3200"/>
              <a:t>, i.e. </a:t>
            </a:r>
            <a:r>
              <a:rPr lang="en-CA" sz="3200" b="1"/>
              <a:t>0</a:t>
            </a:r>
            <a:r>
              <a:rPr lang="en-CA" sz="3200"/>
              <a:t> left-over when dividing by 2</a:t>
            </a:r>
            <a:br>
              <a:rPr lang="en-CA" sz="3200"/>
            </a:br>
            <a:endParaRPr lang="en-CA" sz="3200"/>
          </a:p>
          <a:p>
            <a:r>
              <a:rPr lang="en-CA" sz="3200" b="1">
                <a:solidFill>
                  <a:srgbClr val="FF0000"/>
                </a:solidFill>
                <a:latin typeface="Consolas" panose="020B0609020204030204" pitchFamily="49" charset="0"/>
              </a:rPr>
              <a:t>N % 2 == 1</a:t>
            </a:r>
            <a:br>
              <a:rPr lang="en-CA" sz="3200"/>
            </a:br>
            <a:r>
              <a:rPr lang="en-CA" sz="3200"/>
              <a:t>means </a:t>
            </a:r>
            <a:r>
              <a:rPr lang="en-CA" sz="3200" b="1"/>
              <a:t>N</a:t>
            </a:r>
            <a:r>
              <a:rPr lang="en-CA" sz="3200"/>
              <a:t> is </a:t>
            </a:r>
            <a:r>
              <a:rPr lang="en-CA" sz="3200" b="1"/>
              <a:t>odd</a:t>
            </a:r>
            <a:r>
              <a:rPr lang="en-CA" sz="3200"/>
              <a:t>, i.e. </a:t>
            </a:r>
            <a:r>
              <a:rPr lang="en-CA" sz="3200" b="1"/>
              <a:t>1</a:t>
            </a:r>
            <a:r>
              <a:rPr lang="en-CA" sz="3200"/>
              <a:t> left-over when dividing by 2</a:t>
            </a:r>
            <a:br>
              <a:rPr lang="en-CA" sz="3200"/>
            </a:br>
            <a:endParaRPr lang="en-CA" sz="3200"/>
          </a:p>
          <a:p>
            <a:r>
              <a:rPr lang="en-CA" sz="3200" b="1">
                <a:solidFill>
                  <a:srgbClr val="FF0000"/>
                </a:solidFill>
                <a:latin typeface="Consolas" panose="020B0609020204030204" pitchFamily="49" charset="0"/>
              </a:rPr>
              <a:t>N % 10</a:t>
            </a:r>
            <a:br>
              <a:rPr lang="en-CA" sz="3200"/>
            </a:br>
            <a:r>
              <a:rPr lang="en-CA" sz="3200"/>
              <a:t>the right-most digit of </a:t>
            </a:r>
            <a:r>
              <a:rPr lang="en-CA" sz="3200" b="1"/>
              <a:t>N</a:t>
            </a:r>
            <a:br>
              <a:rPr lang="en-CA" sz="3200"/>
            </a:br>
            <a:r>
              <a:rPr lang="en-CA" sz="3200"/>
              <a:t>e.g. 346 % 10 ==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2317714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A0E7D-4680-EAF9-2C23-502BA44C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CA" sz="5400"/>
              <a:t>George Boole</a:t>
            </a:r>
            <a:br>
              <a:rPr lang="en-CA" sz="5400"/>
            </a:br>
            <a:r>
              <a:rPr lang="en-CA" sz="5400"/>
              <a:t>1815 - 1864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05C1C3F-7403-703F-2967-D9F5A909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4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AB64-2B1A-2034-1DD2-792391A1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CA" sz="3200" dirty="0"/>
              <a:t>British mathematician and philosopher</a:t>
            </a:r>
          </a:p>
          <a:p>
            <a:r>
              <a:rPr lang="en-CA" sz="3200" dirty="0"/>
              <a:t>Formalized propositional logic into the form we use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8CF8-7E10-E265-2120-E19089DA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A0A0CD-12E5-4065-8C87-26D031211F61}" type="slidenum">
              <a:rPr lang="en-AU" smtClean="0"/>
              <a:pPr>
                <a:spcAft>
                  <a:spcPts val="600"/>
                </a:spcAft>
              </a:pPr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9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DD8F5-B975-30B0-18A5-F8E37264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471E-FD1E-F62E-1944-2FF98E59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60FD7-1488-72B0-3748-AB6A612D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6F043-816C-CEBA-57B3-F1D9FB66C439}"/>
              </a:ext>
            </a:extLst>
          </p:cNvPr>
          <p:cNvSpPr txBox="1"/>
          <p:nvPr/>
        </p:nvSpPr>
        <p:spPr>
          <a:xfrm>
            <a:off x="9397511" y="337230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Boolean expression </a:t>
            </a:r>
            <a:r>
              <a:rPr lang="en-CA"/>
              <a:t>is any expression that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0505B-806A-5C78-E142-AF4257F5B62A}"/>
              </a:ext>
            </a:extLst>
          </p:cNvPr>
          <p:cNvSpPr txBox="1"/>
          <p:nvPr/>
        </p:nvSpPr>
        <p:spPr>
          <a:xfrm>
            <a:off x="3987801" y="622359"/>
            <a:ext cx="32287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True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 err="1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False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55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67521-8C63-9CD7-E0F2-1582F647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7B29-4F63-073C-4C7F-97C1869B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561FA-5A57-01F3-6E6A-46F8DB10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4966D-FC6C-59A4-566B-C60D0C6F48E0}"/>
              </a:ext>
            </a:extLst>
          </p:cNvPr>
          <p:cNvSpPr txBox="1"/>
          <p:nvPr/>
        </p:nvSpPr>
        <p:spPr>
          <a:xfrm>
            <a:off x="9397511" y="337230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Boolean expression </a:t>
            </a:r>
            <a:r>
              <a:rPr lang="en-CA"/>
              <a:t>is any expression that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B985D-DD8E-622F-0D52-82B685AB44E5}"/>
              </a:ext>
            </a:extLst>
          </p:cNvPr>
          <p:cNvSpPr txBox="1"/>
          <p:nvPr/>
        </p:nvSpPr>
        <p:spPr>
          <a:xfrm>
            <a:off x="3987801" y="622359"/>
            <a:ext cx="35670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2 == 2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5 == 4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8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5AA3-3A47-3C90-36FA-D3A60D723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6D6F-4B5B-3762-B514-72586262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C30E-84AB-7E50-73E2-7A0B0982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10A26-6918-503D-42A8-72EA9B56DFA6}"/>
              </a:ext>
            </a:extLst>
          </p:cNvPr>
          <p:cNvSpPr txBox="1"/>
          <p:nvPr/>
        </p:nvSpPr>
        <p:spPr>
          <a:xfrm>
            <a:off x="9397511" y="337230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Boolean expression </a:t>
            </a:r>
            <a:r>
              <a:rPr lang="en-CA"/>
              <a:t>is any expression that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2C5EF-9E3A-DB2B-11BC-AF91EF8FCA8B}"/>
              </a:ext>
            </a:extLst>
          </p:cNvPr>
          <p:cNvSpPr txBox="1"/>
          <p:nvPr/>
        </p:nvSpPr>
        <p:spPr>
          <a:xfrm>
            <a:off x="2353734" y="1680692"/>
            <a:ext cx="830227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1 + 3 == 4 * (2 – 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1 + 3 == 3 - 1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866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4CFC9-1238-75C0-6CAF-891C9187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99EE-EEA7-2A2B-E274-3492B4E1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60B77-1F81-117B-75AA-6AAA6784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5EBBF-3117-48B9-027C-59DC264C8425}"/>
              </a:ext>
            </a:extLst>
          </p:cNvPr>
          <p:cNvSpPr txBox="1"/>
          <p:nvPr/>
        </p:nvSpPr>
        <p:spPr>
          <a:xfrm>
            <a:off x="9397511" y="337230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Boolean expression </a:t>
            </a:r>
            <a:r>
              <a:rPr lang="en-CA"/>
              <a:t>is any expression that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B0CB5-9086-A713-27B3-EF6E58CF25B9}"/>
              </a:ext>
            </a:extLst>
          </p:cNvPr>
          <p:cNvSpPr txBox="1"/>
          <p:nvPr/>
        </p:nvSpPr>
        <p:spPr>
          <a:xfrm>
            <a:off x="3014196" y="1756892"/>
            <a:ext cx="66111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'up' == 'up'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'cat ' == 'cat'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4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E097-7950-CB1F-A094-DA1115F9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94B1-D938-EF15-225B-4F8285E4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55132-0DAC-D8F3-7413-25E51CAD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4388E-386D-1FB0-8142-BD5F889010E8}"/>
              </a:ext>
            </a:extLst>
          </p:cNvPr>
          <p:cNvSpPr txBox="1"/>
          <p:nvPr/>
        </p:nvSpPr>
        <p:spPr>
          <a:xfrm>
            <a:off x="9397511" y="337230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Boolean expression </a:t>
            </a:r>
            <a:r>
              <a:rPr lang="en-CA"/>
              <a:t>is any expression that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6D3EE-8B46-EEBE-1B0E-8D60EDE6C11C}"/>
              </a:ext>
            </a:extLst>
          </p:cNvPr>
          <p:cNvSpPr txBox="1"/>
          <p:nvPr/>
        </p:nvSpPr>
        <p:spPr>
          <a:xfrm>
            <a:off x="3014196" y="1756892"/>
            <a:ext cx="89787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'cat' + 's' == 'cats'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3 * 'a' == 'a' + '</a:t>
            </a:r>
            <a:r>
              <a:rPr lang="en-CA" sz="4800" err="1">
                <a:latin typeface="Consolas" panose="020B0609020204030204" pitchFamily="49" charset="0"/>
              </a:rPr>
              <a:t>aaa</a:t>
            </a:r>
            <a:r>
              <a:rPr lang="en-CA" sz="4800">
                <a:latin typeface="Consolas" panose="020B0609020204030204" pitchFamily="49" charset="0"/>
              </a:rPr>
              <a:t>'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76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AD21C-AA36-C1D4-4A65-37D48A22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2BED-AE66-E6E0-3C89-62EC0A1A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906D-1EE3-725E-AE8F-C296027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3ACB6-4A6F-F47E-0B7D-D06680A920A3}"/>
              </a:ext>
            </a:extLst>
          </p:cNvPr>
          <p:cNvSpPr txBox="1"/>
          <p:nvPr/>
        </p:nvSpPr>
        <p:spPr>
          <a:xfrm>
            <a:off x="9397511" y="337230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Boolean expression </a:t>
            </a:r>
            <a:r>
              <a:rPr lang="en-CA"/>
              <a:t>is any expression that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D5DCC-F89B-FB64-7D2C-FEC8FEED16E5}"/>
              </a:ext>
            </a:extLst>
          </p:cNvPr>
          <p:cNvSpPr txBox="1"/>
          <p:nvPr/>
        </p:nvSpPr>
        <p:spPr>
          <a:xfrm>
            <a:off x="3437531" y="1315465"/>
            <a:ext cx="559640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a = 2</a:t>
            </a:r>
          </a:p>
          <a:p>
            <a:r>
              <a:rPr lang="en-CA" sz="4800">
                <a:latin typeface="Consolas" panose="020B0609020204030204" pitchFamily="49" charset="0"/>
              </a:rPr>
              <a:t>b = 3</a:t>
            </a:r>
          </a:p>
          <a:p>
            <a:endParaRPr lang="en-CA" sz="4800">
              <a:latin typeface="Consolas" panose="020B0609020204030204" pitchFamily="49" charset="0"/>
            </a:endParaRPr>
          </a:p>
          <a:p>
            <a:r>
              <a:rPr lang="en-CA" sz="4800">
                <a:latin typeface="Consolas" panose="020B0609020204030204" pitchFamily="49" charset="0"/>
              </a:rPr>
              <a:t>&gt;&gt;&gt; a == b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2*a == b + 1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AU" sz="4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2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71BF-2E69-2BE9-5120-4B291EC3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E4DF-C132-2886-4780-1354F96C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8CE6-E450-E816-3FF6-25FDF863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6207A-8A1A-D87C-C2AA-1839C25E6ED8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13BDE-D0BE-B8F1-7991-A41F9AC7C506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07170D-E1D6-44D5-F795-04988FF51E3E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96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722E-85D0-2FAC-EE79-F6C0024C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B8EB-8A56-253B-0C6C-E8C847A9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36F3E-E7BD-B714-2C61-42CDF7AF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5F202-D7DC-09C8-6084-69BCF9BEEA01}"/>
              </a:ext>
            </a:extLst>
          </p:cNvPr>
          <p:cNvSpPr txBox="1"/>
          <p:nvPr/>
        </p:nvSpPr>
        <p:spPr>
          <a:xfrm>
            <a:off x="6942178" y="374083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Double </a:t>
            </a:r>
            <a:r>
              <a:rPr lang="en-CA" b="1"/>
              <a:t>==</a:t>
            </a:r>
            <a:r>
              <a:rPr lang="en-CA"/>
              <a:t> means </a:t>
            </a:r>
            <a:r>
              <a:rPr lang="en-CA" b="1"/>
              <a:t>equality</a:t>
            </a:r>
            <a:r>
              <a:rPr lang="en-CA"/>
              <a:t>: are </a:t>
            </a:r>
            <a:r>
              <a:rPr lang="en-CA" b="1"/>
              <a:t>a</a:t>
            </a:r>
            <a:r>
              <a:rPr lang="en-CA"/>
              <a:t> and </a:t>
            </a:r>
            <a:r>
              <a:rPr lang="en-CA" b="1"/>
              <a:t>b</a:t>
            </a:r>
            <a:r>
              <a:rPr lang="en-CA"/>
              <a:t> the same value?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6C4A8-EEEB-FC8D-EFE7-A2EA690F58A8}"/>
              </a:ext>
            </a:extLst>
          </p:cNvPr>
          <p:cNvSpPr txBox="1"/>
          <p:nvPr/>
        </p:nvSpPr>
        <p:spPr>
          <a:xfrm>
            <a:off x="4080997" y="2274838"/>
            <a:ext cx="22140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a = b</a:t>
            </a:r>
          </a:p>
          <a:p>
            <a:endParaRPr lang="en-CA" sz="4800">
              <a:latin typeface="Consolas" panose="020B0609020204030204" pitchFamily="49" charset="0"/>
            </a:endParaRPr>
          </a:p>
          <a:p>
            <a:r>
              <a:rPr lang="en-CA" sz="4800">
                <a:latin typeface="Consolas" panose="020B0609020204030204" pitchFamily="49" charset="0"/>
              </a:rPr>
              <a:t>a ==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45FD3-C4A0-2D00-BDBC-62EFFC916919}"/>
              </a:ext>
            </a:extLst>
          </p:cNvPr>
          <p:cNvSpPr txBox="1"/>
          <p:nvPr/>
        </p:nvSpPr>
        <p:spPr>
          <a:xfrm>
            <a:off x="1227179" y="2019461"/>
            <a:ext cx="261668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single </a:t>
            </a:r>
            <a:r>
              <a:rPr lang="en-CA" b="1"/>
              <a:t>=</a:t>
            </a:r>
            <a:r>
              <a:rPr lang="en-CA"/>
              <a:t> means an </a:t>
            </a:r>
            <a:r>
              <a:rPr lang="en-CA" b="1"/>
              <a:t>assignment statement</a:t>
            </a:r>
            <a:r>
              <a:rPr lang="en-CA"/>
              <a:t>: A copy of the value of </a:t>
            </a:r>
            <a:r>
              <a:rPr lang="en-CA" b="1"/>
              <a:t>b</a:t>
            </a:r>
            <a:r>
              <a:rPr lang="en-CA"/>
              <a:t> is put into variable </a:t>
            </a:r>
            <a:r>
              <a:rPr lang="en-CA" b="1"/>
              <a:t>a</a:t>
            </a:r>
            <a:r>
              <a:rPr lang="en-CA"/>
              <a:t>.</a:t>
            </a:r>
            <a:endParaRPr lang="en-A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15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A1624-48DF-D441-2E88-1E573504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6BBF-6FC9-D5B4-76FD-109AFAEB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99E0F-72B0-2D13-0026-62E796B7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58328-82EE-513E-B9E7-48CBA5487C86}"/>
              </a:ext>
            </a:extLst>
          </p:cNvPr>
          <p:cNvSpPr txBox="1"/>
          <p:nvPr/>
        </p:nvSpPr>
        <p:spPr>
          <a:xfrm>
            <a:off x="7783638" y="136525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latin typeface="Consolas" panose="020B0609020204030204" pitchFamily="49" charset="0"/>
              </a:rPr>
              <a:t>!=</a:t>
            </a:r>
            <a:r>
              <a:rPr lang="en-CA"/>
              <a:t> is the </a:t>
            </a:r>
            <a:r>
              <a:rPr lang="en-CA" b="1"/>
              <a:t>not equal </a:t>
            </a:r>
            <a:r>
              <a:rPr lang="en-CA"/>
              <a:t>operator, and it returns the opposite of </a:t>
            </a:r>
            <a:r>
              <a:rPr lang="en-CA" b="1">
                <a:latin typeface="Consolas" panose="020B0609020204030204" pitchFamily="49" charset="0"/>
              </a:rPr>
              <a:t>==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B04CF-B376-DD57-4AB1-58419CA65D83}"/>
              </a:ext>
            </a:extLst>
          </p:cNvPr>
          <p:cNvSpPr txBox="1"/>
          <p:nvPr/>
        </p:nvSpPr>
        <p:spPr>
          <a:xfrm>
            <a:off x="651934" y="1850026"/>
            <a:ext cx="35670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2 == 2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5 == 4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64928-657F-970B-91CA-9A4EFD0D5931}"/>
              </a:ext>
            </a:extLst>
          </p:cNvPr>
          <p:cNvSpPr txBox="1"/>
          <p:nvPr/>
        </p:nvSpPr>
        <p:spPr>
          <a:xfrm>
            <a:off x="6620934" y="1850026"/>
            <a:ext cx="356700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&gt;&gt;&gt; 2 </a:t>
            </a:r>
            <a:r>
              <a:rPr lang="en-CA" sz="4800">
                <a:solidFill>
                  <a:srgbClr val="00B050"/>
                </a:solidFill>
                <a:latin typeface="Consolas" panose="020B0609020204030204" pitchFamily="49" charset="0"/>
              </a:rPr>
              <a:t>!=</a:t>
            </a:r>
            <a:r>
              <a:rPr lang="en-CA" sz="4800">
                <a:latin typeface="Consolas" panose="020B0609020204030204" pitchFamily="49" charset="0"/>
              </a:rPr>
              <a:t> 2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CA" sz="4800">
                <a:latin typeface="Consolas" panose="020B0609020204030204" pitchFamily="49" charset="0"/>
              </a:rPr>
            </a:b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&gt;&gt;&gt; 5 </a:t>
            </a:r>
            <a:r>
              <a:rPr lang="en-CA" sz="4800">
                <a:solidFill>
                  <a:srgbClr val="00B050"/>
                </a:solidFill>
                <a:latin typeface="Consolas" panose="020B0609020204030204" pitchFamily="49" charset="0"/>
              </a:rPr>
              <a:t>!=</a:t>
            </a:r>
            <a:r>
              <a:rPr lang="en-CA" sz="4800">
                <a:latin typeface="Consolas" panose="020B0609020204030204" pitchFamily="49" charset="0"/>
              </a:rPr>
              <a:t> 4</a:t>
            </a:r>
          </a:p>
          <a:p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CA" sz="4800">
                <a:latin typeface="Consolas" panose="020B0609020204030204" pitchFamily="49" charset="0"/>
              </a:rPr>
              <a:t> </a:t>
            </a:r>
            <a:endParaRPr lang="en-AU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63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20C32-3EE1-91D3-A60A-47716B74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24B6-D4B9-E407-2B3D-3EF83D90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4E2E2-27D8-0824-0BA0-EE563D65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1CB8C-2AD3-ECE8-5012-A1A578699BE3}"/>
              </a:ext>
            </a:extLst>
          </p:cNvPr>
          <p:cNvSpPr txBox="1"/>
          <p:nvPr/>
        </p:nvSpPr>
        <p:spPr>
          <a:xfrm>
            <a:off x="372596" y="2096010"/>
            <a:ext cx="52629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>
                <a:latin typeface="Consolas" panose="020B0609020204030204" pitchFamily="49" charset="0"/>
              </a:rPr>
              <a:t>&gt;&gt;&gt; 'up' == 'up'</a:t>
            </a:r>
            <a:br>
              <a:rPr lang="en-CA" sz="4000">
                <a:latin typeface="Consolas" panose="020B0609020204030204" pitchFamily="49" charset="0"/>
              </a:rPr>
            </a:br>
            <a:r>
              <a:rPr lang="en-CA" sz="40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CA" sz="4000">
                <a:latin typeface="Consolas" panose="020B0609020204030204" pitchFamily="49" charset="0"/>
              </a:rPr>
            </a:br>
            <a:br>
              <a:rPr lang="en-CA" sz="4000">
                <a:latin typeface="Consolas" panose="020B0609020204030204" pitchFamily="49" charset="0"/>
              </a:rPr>
            </a:br>
            <a:r>
              <a:rPr lang="en-CA" sz="4000">
                <a:latin typeface="Consolas" panose="020B0609020204030204" pitchFamily="49" charset="0"/>
              </a:rPr>
              <a:t>&gt;&gt;&gt; 'Cat' == 'cat'</a:t>
            </a:r>
          </a:p>
          <a:p>
            <a:r>
              <a:rPr lang="en-CA" sz="40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 sz="4000">
                <a:latin typeface="Consolas" panose="020B0609020204030204" pitchFamily="49" charset="0"/>
              </a:rPr>
              <a:t> </a:t>
            </a:r>
            <a:endParaRPr lang="en-AU" sz="40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D27B4-74C0-882A-6637-6B40E453984B}"/>
              </a:ext>
            </a:extLst>
          </p:cNvPr>
          <p:cNvSpPr txBox="1"/>
          <p:nvPr/>
        </p:nvSpPr>
        <p:spPr>
          <a:xfrm>
            <a:off x="6536329" y="2096010"/>
            <a:ext cx="526297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>
                <a:latin typeface="Consolas" panose="020B0609020204030204" pitchFamily="49" charset="0"/>
              </a:rPr>
              <a:t>&gt;&gt;&gt; 'up' </a:t>
            </a:r>
            <a:r>
              <a:rPr lang="en-CA" sz="4000">
                <a:solidFill>
                  <a:srgbClr val="00B050"/>
                </a:solidFill>
                <a:latin typeface="Consolas" panose="020B0609020204030204" pitchFamily="49" charset="0"/>
              </a:rPr>
              <a:t>!=</a:t>
            </a:r>
            <a:r>
              <a:rPr lang="en-CA" sz="4000">
                <a:latin typeface="Consolas" panose="020B0609020204030204" pitchFamily="49" charset="0"/>
              </a:rPr>
              <a:t> 'up’</a:t>
            </a:r>
            <a:br>
              <a:rPr lang="en-CA" sz="4000">
                <a:latin typeface="Consolas" panose="020B0609020204030204" pitchFamily="49" charset="0"/>
              </a:rPr>
            </a:br>
            <a:r>
              <a:rPr lang="en-CA" sz="40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CA" sz="4000">
                <a:latin typeface="Consolas" panose="020B0609020204030204" pitchFamily="49" charset="0"/>
              </a:rPr>
            </a:br>
            <a:br>
              <a:rPr lang="en-CA" sz="4000">
                <a:latin typeface="Consolas" panose="020B0609020204030204" pitchFamily="49" charset="0"/>
              </a:rPr>
            </a:br>
            <a:r>
              <a:rPr lang="en-CA" sz="4000">
                <a:latin typeface="Consolas" panose="020B0609020204030204" pitchFamily="49" charset="0"/>
              </a:rPr>
              <a:t>&gt;&gt;&gt; 'Cat' </a:t>
            </a:r>
            <a:r>
              <a:rPr lang="en-CA" sz="4000">
                <a:solidFill>
                  <a:srgbClr val="00B050"/>
                </a:solidFill>
                <a:latin typeface="Consolas" panose="020B0609020204030204" pitchFamily="49" charset="0"/>
              </a:rPr>
              <a:t>!=</a:t>
            </a:r>
            <a:r>
              <a:rPr lang="en-CA" sz="4000">
                <a:latin typeface="Consolas" panose="020B0609020204030204" pitchFamily="49" charset="0"/>
              </a:rPr>
              <a:t> 'cat’</a:t>
            </a:r>
          </a:p>
          <a:p>
            <a:r>
              <a:rPr lang="en-CA" sz="40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CA" sz="4000">
                <a:latin typeface="Consolas" panose="020B0609020204030204" pitchFamily="49" charset="0"/>
              </a:rPr>
              <a:t> </a:t>
            </a:r>
            <a:endParaRPr lang="en-AU" sz="40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53817-8021-461D-DD7F-CC70F75A0DE8}"/>
              </a:ext>
            </a:extLst>
          </p:cNvPr>
          <p:cNvSpPr txBox="1"/>
          <p:nvPr/>
        </p:nvSpPr>
        <p:spPr>
          <a:xfrm>
            <a:off x="7783638" y="136525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latin typeface="Consolas" panose="020B0609020204030204" pitchFamily="49" charset="0"/>
              </a:rPr>
              <a:t>!=</a:t>
            </a:r>
            <a:r>
              <a:rPr lang="en-CA"/>
              <a:t> is the </a:t>
            </a:r>
            <a:r>
              <a:rPr lang="en-CA" b="1"/>
              <a:t>not equal </a:t>
            </a:r>
            <a:r>
              <a:rPr lang="en-CA"/>
              <a:t>operator, and it returns the opposite of </a:t>
            </a:r>
            <a:r>
              <a:rPr lang="en-CA" b="1">
                <a:latin typeface="Consolas" panose="020B0609020204030204" pitchFamily="49" charset="0"/>
              </a:rPr>
              <a:t>==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34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F0F2C-4969-C916-0A08-92018F2B5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F7AA-CC6D-490E-AC02-A92D6560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17017-457B-A892-EF8A-5B345E51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F48D5-C945-B698-AA2B-2F6DF75C1E3F}"/>
              </a:ext>
            </a:extLst>
          </p:cNvPr>
          <p:cNvSpPr txBox="1"/>
          <p:nvPr/>
        </p:nvSpPr>
        <p:spPr>
          <a:xfrm>
            <a:off x="372596" y="2096010"/>
            <a:ext cx="4794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rgbClr val="FF0000"/>
                </a:solidFill>
                <a:latin typeface="Consolas" panose="020B0609020204030204" pitchFamily="49" charset="0"/>
              </a:rPr>
              <a:t>s &lt; t</a:t>
            </a:r>
            <a:r>
              <a:rPr lang="en-CA" sz="2400" b="1">
                <a:solidFill>
                  <a:srgbClr val="FF0000"/>
                </a:solidFill>
              </a:rPr>
              <a:t> </a:t>
            </a:r>
            <a:r>
              <a:rPr lang="en-CA" sz="2400"/>
              <a:t>is </a:t>
            </a:r>
            <a:r>
              <a:rPr lang="en-CA" sz="2400" b="1">
                <a:latin typeface="Consolas" panose="020B0609020204030204" pitchFamily="49" charset="0"/>
              </a:rPr>
              <a:t>True</a:t>
            </a:r>
            <a:r>
              <a:rPr lang="en-CA" sz="2400"/>
              <a:t> just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</a:t>
            </a:r>
            <a:r>
              <a:rPr lang="en-CA" sz="2400" i="1"/>
              <a:t>smaller</a:t>
            </a:r>
            <a:r>
              <a:rPr lang="en-CA" sz="2400"/>
              <a:t> than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alphabetically </a:t>
            </a:r>
            <a:r>
              <a:rPr lang="en-CA" sz="2400" i="1"/>
              <a:t>before</a:t>
            </a:r>
            <a:r>
              <a:rPr lang="en-CA" sz="2400"/>
              <a:t>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(when they are strings)</a:t>
            </a:r>
          </a:p>
          <a:p>
            <a:endParaRPr lang="en-AU" sz="2400"/>
          </a:p>
          <a:p>
            <a:r>
              <a:rPr lang="en-AU" sz="2400"/>
              <a:t>Otherwise, </a:t>
            </a:r>
            <a:r>
              <a:rPr lang="en-AU" sz="2400" b="1">
                <a:solidFill>
                  <a:srgbClr val="FF0000"/>
                </a:solidFill>
                <a:latin typeface="Consolas" panose="020B0609020204030204" pitchFamily="49" charset="0"/>
              </a:rPr>
              <a:t>s &lt; t</a:t>
            </a:r>
            <a:r>
              <a:rPr lang="en-AU" sz="2400" b="1">
                <a:solidFill>
                  <a:srgbClr val="FF0000"/>
                </a:solidFill>
              </a:rPr>
              <a:t> </a:t>
            </a:r>
            <a:r>
              <a:rPr lang="en-AU" sz="2400"/>
              <a:t>is </a:t>
            </a:r>
            <a:r>
              <a:rPr lang="en-AU" sz="2400" b="1">
                <a:latin typeface="Consolas" panose="020B0609020204030204" pitchFamily="49" charset="0"/>
              </a:rPr>
              <a:t>False</a:t>
            </a:r>
            <a:r>
              <a:rPr lang="en-AU" sz="24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6E53C-1379-EAEF-9D22-75D09DA7478E}"/>
              </a:ext>
            </a:extLst>
          </p:cNvPr>
          <p:cNvSpPr txBox="1"/>
          <p:nvPr/>
        </p:nvSpPr>
        <p:spPr>
          <a:xfrm>
            <a:off x="7024777" y="203993"/>
            <a:ext cx="4794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>
                <a:latin typeface="Consolas" panose="020B0609020204030204" pitchFamily="49" charset="0"/>
              </a:rPr>
              <a:t>&gt;&gt;&gt; 2 * 8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sz="3200">
                <a:latin typeface="Consolas" panose="020B0609020204030204" pitchFamily="49" charset="0"/>
              </a:rPr>
              <a:t> 20</a:t>
            </a:r>
          </a:p>
          <a:p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da-DK" sz="3200">
                <a:latin typeface="Consolas" panose="020B0609020204030204" pitchFamily="49" charset="0"/>
              </a:rPr>
              <a:t>&gt;&gt;&gt; 5 - 1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sz="3200">
                <a:latin typeface="Consolas" panose="020B0609020204030204" pitchFamily="49" charset="0"/>
              </a:rPr>
              <a:t> 4</a:t>
            </a:r>
          </a:p>
          <a:p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AU" sz="3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0BBEA-1971-EB6D-AABF-74B3D86DE136}"/>
              </a:ext>
            </a:extLst>
          </p:cNvPr>
          <p:cNvSpPr txBox="1"/>
          <p:nvPr/>
        </p:nvSpPr>
        <p:spPr>
          <a:xfrm>
            <a:off x="7024777" y="3194484"/>
            <a:ext cx="47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&gt;&gt;&gt; 'cow'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3200">
                <a:latin typeface="Consolas" panose="020B0609020204030204" pitchFamily="49" charset="0"/>
              </a:rPr>
              <a:t> 'shoe'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&gt;&gt;&gt; 'bird'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3200">
                <a:latin typeface="Consolas" panose="020B0609020204030204" pitchFamily="49" charset="0"/>
              </a:rPr>
              <a:t> 'bat'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&gt;&gt;&gt; 'on'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3200">
                <a:latin typeface="Consolas" panose="020B0609020204030204" pitchFamily="49" charset="0"/>
              </a:rPr>
              <a:t> 'on'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AU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836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1CCE-B21B-8410-C75B-FBD99D00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FD49-2EC1-4FA3-F59D-7DDE0CEE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FE4BE-483E-7A46-9F33-8A6A8966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5C59E-BC8D-85D7-FEED-8FBB62B082FB}"/>
              </a:ext>
            </a:extLst>
          </p:cNvPr>
          <p:cNvSpPr txBox="1"/>
          <p:nvPr/>
        </p:nvSpPr>
        <p:spPr>
          <a:xfrm>
            <a:off x="372596" y="2096010"/>
            <a:ext cx="47946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rgbClr val="FF0000"/>
                </a:solidFill>
                <a:latin typeface="Consolas" panose="020B0609020204030204" pitchFamily="49" charset="0"/>
              </a:rPr>
              <a:t>s &gt; t</a:t>
            </a:r>
            <a:r>
              <a:rPr lang="en-CA" sz="2400" b="1">
                <a:solidFill>
                  <a:srgbClr val="FF0000"/>
                </a:solidFill>
              </a:rPr>
              <a:t> </a:t>
            </a:r>
            <a:r>
              <a:rPr lang="en-CA" sz="2400"/>
              <a:t>is </a:t>
            </a:r>
            <a:r>
              <a:rPr lang="en-CA" sz="2400" b="1">
                <a:latin typeface="Consolas" panose="020B0609020204030204" pitchFamily="49" charset="0"/>
              </a:rPr>
              <a:t>True</a:t>
            </a:r>
            <a:r>
              <a:rPr lang="en-CA" sz="2400"/>
              <a:t> just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</a:t>
            </a:r>
            <a:r>
              <a:rPr lang="en-CA" sz="2400" i="1"/>
              <a:t>bigger</a:t>
            </a:r>
            <a:r>
              <a:rPr lang="en-CA" sz="2400"/>
              <a:t> than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alphabetically </a:t>
            </a:r>
            <a:r>
              <a:rPr lang="en-CA" sz="2400" i="1"/>
              <a:t>after</a:t>
            </a:r>
            <a:r>
              <a:rPr lang="en-CA" sz="2400"/>
              <a:t>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strings)</a:t>
            </a:r>
          </a:p>
          <a:p>
            <a:endParaRPr lang="en-AU" sz="2400"/>
          </a:p>
          <a:p>
            <a:r>
              <a:rPr lang="en-AU" sz="2400"/>
              <a:t>Otherwise, </a:t>
            </a:r>
            <a:r>
              <a:rPr lang="en-AU" sz="2400" b="1">
                <a:solidFill>
                  <a:srgbClr val="FF0000"/>
                </a:solidFill>
                <a:latin typeface="Consolas" panose="020B0609020204030204" pitchFamily="49" charset="0"/>
              </a:rPr>
              <a:t>s &gt; t</a:t>
            </a:r>
            <a:r>
              <a:rPr lang="en-AU" sz="2400" b="1">
                <a:solidFill>
                  <a:srgbClr val="FF0000"/>
                </a:solidFill>
              </a:rPr>
              <a:t> </a:t>
            </a:r>
            <a:r>
              <a:rPr lang="en-AU" sz="2400"/>
              <a:t>is </a:t>
            </a:r>
            <a:r>
              <a:rPr lang="en-AU" sz="2400" b="1">
                <a:latin typeface="Consolas" panose="020B0609020204030204" pitchFamily="49" charset="0"/>
              </a:rPr>
              <a:t>False</a:t>
            </a:r>
            <a:r>
              <a:rPr lang="en-AU" sz="24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C7659-6F35-B7C9-634B-01522F33601D}"/>
              </a:ext>
            </a:extLst>
          </p:cNvPr>
          <p:cNvSpPr txBox="1"/>
          <p:nvPr/>
        </p:nvSpPr>
        <p:spPr>
          <a:xfrm>
            <a:off x="7024777" y="203993"/>
            <a:ext cx="4794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>
                <a:latin typeface="Consolas" panose="020B0609020204030204" pitchFamily="49" charset="0"/>
              </a:rPr>
              <a:t>&gt;&gt;&gt; 2 * 8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da-DK" sz="3200">
                <a:latin typeface="Consolas" panose="020B0609020204030204" pitchFamily="49" charset="0"/>
              </a:rPr>
              <a:t> 20</a:t>
            </a:r>
          </a:p>
          <a:p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da-DK" sz="3200">
                <a:latin typeface="Consolas" panose="020B0609020204030204" pitchFamily="49" charset="0"/>
              </a:rPr>
              <a:t>&gt;&gt;&gt; 5 - 1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da-DK" sz="3200">
                <a:latin typeface="Consolas" panose="020B0609020204030204" pitchFamily="49" charset="0"/>
              </a:rPr>
              <a:t> 4</a:t>
            </a:r>
          </a:p>
          <a:p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AU" sz="32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F0FD9-D2CB-5627-E5A3-97A86E525C84}"/>
              </a:ext>
            </a:extLst>
          </p:cNvPr>
          <p:cNvSpPr txBox="1"/>
          <p:nvPr/>
        </p:nvSpPr>
        <p:spPr>
          <a:xfrm>
            <a:off x="7024777" y="3194484"/>
            <a:ext cx="47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&gt;&gt;&gt; 'cow'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3200">
                <a:latin typeface="Consolas" panose="020B0609020204030204" pitchFamily="49" charset="0"/>
              </a:rPr>
              <a:t> 'shoe’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&gt;&gt;&gt; 'bird'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3200">
                <a:latin typeface="Consolas" panose="020B0609020204030204" pitchFamily="49" charset="0"/>
              </a:rPr>
              <a:t> 'bat’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&gt;&gt;&gt; 'on'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3200">
                <a:latin typeface="Consolas" panose="020B0609020204030204" pitchFamily="49" charset="0"/>
              </a:rPr>
              <a:t> 'on'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AU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5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9FADC-FFDD-73D9-A7F6-DDEB4A94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D077-2F3D-44F6-2B60-524769C17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711B2-D7CF-5723-0579-496D1A60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3D030-E7A9-06F9-14DF-576F7354C120}"/>
              </a:ext>
            </a:extLst>
          </p:cNvPr>
          <p:cNvSpPr txBox="1"/>
          <p:nvPr/>
        </p:nvSpPr>
        <p:spPr>
          <a:xfrm>
            <a:off x="372596" y="2096010"/>
            <a:ext cx="47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rgbClr val="FF0000"/>
                </a:solidFill>
                <a:latin typeface="Consolas" panose="020B0609020204030204" pitchFamily="49" charset="0"/>
              </a:rPr>
              <a:t>s &lt;= t</a:t>
            </a:r>
            <a:r>
              <a:rPr lang="en-CA" sz="2400" b="1">
                <a:solidFill>
                  <a:srgbClr val="FF0000"/>
                </a:solidFill>
              </a:rPr>
              <a:t> </a:t>
            </a:r>
            <a:r>
              <a:rPr lang="en-CA" sz="2400"/>
              <a:t>is </a:t>
            </a:r>
            <a:r>
              <a:rPr lang="en-CA" sz="2400" b="1">
                <a:latin typeface="Consolas" panose="020B0609020204030204" pitchFamily="49" charset="0"/>
              </a:rPr>
              <a:t>True</a:t>
            </a:r>
            <a:r>
              <a:rPr lang="en-CA" sz="2400"/>
              <a:t> just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</a:t>
            </a:r>
            <a:r>
              <a:rPr lang="en-CA" sz="2400" i="1"/>
              <a:t>less than, or equal to</a:t>
            </a:r>
            <a:r>
              <a:rPr lang="en-CA" sz="2400"/>
              <a:t>,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alphabetically </a:t>
            </a:r>
            <a:r>
              <a:rPr lang="en-CA" sz="2400" i="1"/>
              <a:t>before, or equal to</a:t>
            </a:r>
            <a:r>
              <a:rPr lang="en-CA" sz="2400"/>
              <a:t>,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strings)</a:t>
            </a:r>
          </a:p>
          <a:p>
            <a:endParaRPr lang="en-AU" sz="2400"/>
          </a:p>
          <a:p>
            <a:r>
              <a:rPr lang="en-AU" sz="2400"/>
              <a:t>Otherwise, </a:t>
            </a:r>
            <a:r>
              <a:rPr lang="en-AU" sz="2400" b="1">
                <a:solidFill>
                  <a:srgbClr val="FF0000"/>
                </a:solidFill>
                <a:latin typeface="Consolas" panose="020B0609020204030204" pitchFamily="49" charset="0"/>
              </a:rPr>
              <a:t>s &lt;= t</a:t>
            </a:r>
            <a:r>
              <a:rPr lang="en-AU" sz="2400" b="1">
                <a:solidFill>
                  <a:srgbClr val="FF0000"/>
                </a:solidFill>
              </a:rPr>
              <a:t> </a:t>
            </a:r>
            <a:r>
              <a:rPr lang="en-AU" sz="2400"/>
              <a:t>is </a:t>
            </a:r>
            <a:r>
              <a:rPr lang="en-AU" sz="2400" b="1">
                <a:latin typeface="Consolas" panose="020B0609020204030204" pitchFamily="49" charset="0"/>
              </a:rPr>
              <a:t>False</a:t>
            </a:r>
            <a:r>
              <a:rPr lang="en-AU" sz="24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E27F1-074B-173A-7766-9EF1B2754794}"/>
              </a:ext>
            </a:extLst>
          </p:cNvPr>
          <p:cNvSpPr txBox="1"/>
          <p:nvPr/>
        </p:nvSpPr>
        <p:spPr>
          <a:xfrm>
            <a:off x="7024777" y="203993"/>
            <a:ext cx="4794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>
                <a:latin typeface="Consolas" panose="020B0609020204030204" pitchFamily="49" charset="0"/>
              </a:rPr>
              <a:t>&gt;&gt;&gt; 2 * 8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da-DK" sz="3200">
                <a:latin typeface="Consolas" panose="020B0609020204030204" pitchFamily="49" charset="0"/>
              </a:rPr>
              <a:t> 20</a:t>
            </a:r>
          </a:p>
          <a:p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da-DK" sz="3200">
                <a:latin typeface="Consolas" panose="020B0609020204030204" pitchFamily="49" charset="0"/>
              </a:rPr>
              <a:t>&gt;&gt;&gt; 5 - 1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da-DK" sz="3200">
                <a:latin typeface="Consolas" panose="020B0609020204030204" pitchFamily="49" charset="0"/>
              </a:rPr>
              <a:t> 4</a:t>
            </a:r>
          </a:p>
          <a:p>
            <a:r>
              <a:rPr lang="en-AU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B4E3F-7529-3023-3EB5-2091E0599CDB}"/>
              </a:ext>
            </a:extLst>
          </p:cNvPr>
          <p:cNvSpPr txBox="1"/>
          <p:nvPr/>
        </p:nvSpPr>
        <p:spPr>
          <a:xfrm>
            <a:off x="7024777" y="3194484"/>
            <a:ext cx="47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&gt;&gt;&gt; 'cow'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3200">
                <a:latin typeface="Consolas" panose="020B0609020204030204" pitchFamily="49" charset="0"/>
              </a:rPr>
              <a:t> 'shoe'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&gt;&gt;&gt; 'bird'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3200">
                <a:latin typeface="Consolas" panose="020B0609020204030204" pitchFamily="49" charset="0"/>
              </a:rPr>
              <a:t> 'bat'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&gt;&gt;&gt; 'on'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US" sz="3200">
                <a:latin typeface="Consolas" panose="020B0609020204030204" pitchFamily="49" charset="0"/>
              </a:rPr>
              <a:t> 'on’</a:t>
            </a:r>
          </a:p>
          <a:p>
            <a:r>
              <a:rPr lang="en-AU" sz="320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59733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2472A-28D0-A3C3-C5E3-F9BBE778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6A9B-53CA-2931-4EBD-E52473C5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D574E-EFAE-10A6-0A14-254F68C8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41F0F-1357-C9DF-D5DC-3BBAF9C17337}"/>
              </a:ext>
            </a:extLst>
          </p:cNvPr>
          <p:cNvSpPr txBox="1"/>
          <p:nvPr/>
        </p:nvSpPr>
        <p:spPr>
          <a:xfrm>
            <a:off x="372596" y="2096010"/>
            <a:ext cx="47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>
                <a:solidFill>
                  <a:srgbClr val="FF0000"/>
                </a:solidFill>
                <a:latin typeface="Consolas" panose="020B0609020204030204" pitchFamily="49" charset="0"/>
              </a:rPr>
              <a:t>s &gt;= t</a:t>
            </a:r>
            <a:r>
              <a:rPr lang="en-CA" sz="2400" b="1">
                <a:solidFill>
                  <a:srgbClr val="FF0000"/>
                </a:solidFill>
              </a:rPr>
              <a:t> </a:t>
            </a:r>
            <a:r>
              <a:rPr lang="en-CA" sz="2400"/>
              <a:t>is </a:t>
            </a:r>
            <a:r>
              <a:rPr lang="en-CA" sz="2400" b="1">
                <a:latin typeface="Consolas" panose="020B0609020204030204" pitchFamily="49" charset="0"/>
              </a:rPr>
              <a:t>True</a:t>
            </a:r>
            <a:r>
              <a:rPr lang="en-CA" sz="2400"/>
              <a:t> just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</a:t>
            </a:r>
            <a:r>
              <a:rPr lang="en-CA" sz="2400" i="1"/>
              <a:t>greater than, or equal to</a:t>
            </a:r>
            <a:r>
              <a:rPr lang="en-CA" sz="2400"/>
              <a:t>,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>
                <a:latin typeface="Consolas" panose="020B0609020204030204" pitchFamily="49" charset="0"/>
              </a:rPr>
              <a:t>s</a:t>
            </a:r>
            <a:r>
              <a:rPr lang="en-CA" sz="2400"/>
              <a:t> is alphabetically </a:t>
            </a:r>
            <a:r>
              <a:rPr lang="en-CA" sz="2400" i="1"/>
              <a:t>after, or equal to</a:t>
            </a:r>
            <a:r>
              <a:rPr lang="en-CA" sz="2400"/>
              <a:t>, </a:t>
            </a:r>
            <a:r>
              <a:rPr lang="en-CA" sz="2400" b="1">
                <a:latin typeface="Consolas" panose="020B0609020204030204" pitchFamily="49" charset="0"/>
              </a:rPr>
              <a:t>t</a:t>
            </a:r>
            <a:r>
              <a:rPr lang="en-CA" sz="2400"/>
              <a:t> </a:t>
            </a:r>
            <a:br>
              <a:rPr lang="en-CA" sz="2400"/>
            </a:br>
            <a:r>
              <a:rPr lang="en-CA" sz="2400"/>
              <a:t>(when they are strings)</a:t>
            </a:r>
          </a:p>
          <a:p>
            <a:endParaRPr lang="en-AU" sz="2400"/>
          </a:p>
          <a:p>
            <a:r>
              <a:rPr lang="en-AU" sz="2400"/>
              <a:t>Otherwise, </a:t>
            </a:r>
            <a:r>
              <a:rPr lang="en-AU" sz="2400" b="1">
                <a:solidFill>
                  <a:srgbClr val="FF0000"/>
                </a:solidFill>
                <a:latin typeface="Consolas" panose="020B0609020204030204" pitchFamily="49" charset="0"/>
              </a:rPr>
              <a:t>s &gt;= t</a:t>
            </a:r>
            <a:r>
              <a:rPr lang="en-AU" sz="2400" b="1">
                <a:solidFill>
                  <a:srgbClr val="FF0000"/>
                </a:solidFill>
              </a:rPr>
              <a:t> </a:t>
            </a:r>
            <a:r>
              <a:rPr lang="en-AU" sz="2400"/>
              <a:t>is </a:t>
            </a:r>
            <a:r>
              <a:rPr lang="en-AU" sz="2400" b="1">
                <a:latin typeface="Consolas" panose="020B0609020204030204" pitchFamily="49" charset="0"/>
              </a:rPr>
              <a:t>False</a:t>
            </a:r>
            <a:r>
              <a:rPr lang="en-AU" sz="24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6F3D6-5F76-CE15-6A59-0BCA7383548F}"/>
              </a:ext>
            </a:extLst>
          </p:cNvPr>
          <p:cNvSpPr txBox="1"/>
          <p:nvPr/>
        </p:nvSpPr>
        <p:spPr>
          <a:xfrm>
            <a:off x="7024777" y="203993"/>
            <a:ext cx="4794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>
                <a:latin typeface="Consolas" panose="020B0609020204030204" pitchFamily="49" charset="0"/>
              </a:rPr>
              <a:t>&gt;&gt;&gt; 2 * 8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da-DK" sz="3200">
                <a:latin typeface="Consolas" panose="020B0609020204030204" pitchFamily="49" charset="0"/>
              </a:rPr>
              <a:t> 20</a:t>
            </a:r>
          </a:p>
          <a:p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da-DK" sz="3200">
              <a:latin typeface="Consolas" panose="020B0609020204030204" pitchFamily="49" charset="0"/>
            </a:endParaRPr>
          </a:p>
          <a:p>
            <a:r>
              <a:rPr lang="da-DK" sz="3200">
                <a:latin typeface="Consolas" panose="020B0609020204030204" pitchFamily="49" charset="0"/>
              </a:rPr>
              <a:t>&gt;&gt;&gt; 5 - 1 </a:t>
            </a:r>
            <a:r>
              <a:rPr lang="da-DK" sz="320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da-DK" sz="3200">
                <a:latin typeface="Consolas" panose="020B0609020204030204" pitchFamily="49" charset="0"/>
              </a:rPr>
              <a:t> 4</a:t>
            </a:r>
          </a:p>
          <a:p>
            <a:r>
              <a:rPr lang="en-AU" sz="320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1AAD1-0B1E-77B8-D4F6-E547DA498E1E}"/>
              </a:ext>
            </a:extLst>
          </p:cNvPr>
          <p:cNvSpPr txBox="1"/>
          <p:nvPr/>
        </p:nvSpPr>
        <p:spPr>
          <a:xfrm>
            <a:off x="7024777" y="3194484"/>
            <a:ext cx="47946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&gt;&gt;&gt; 'cow'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3200">
                <a:latin typeface="Consolas" panose="020B0609020204030204" pitchFamily="49" charset="0"/>
              </a:rPr>
              <a:t> 'shoe’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&gt;&gt;&gt; 'bird'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3200">
                <a:latin typeface="Consolas" panose="020B0609020204030204" pitchFamily="49" charset="0"/>
              </a:rPr>
              <a:t> 'bat’</a:t>
            </a: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&gt;&gt;&gt; 'on'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&gt;=</a:t>
            </a:r>
            <a:r>
              <a:rPr lang="en-US" sz="3200">
                <a:latin typeface="Consolas" panose="020B0609020204030204" pitchFamily="49" charset="0"/>
              </a:rPr>
              <a:t> 'on’</a:t>
            </a:r>
          </a:p>
          <a:p>
            <a:r>
              <a:rPr lang="en-AU" sz="3200">
                <a:solidFill>
                  <a:srgbClr val="FF0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54781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7EE-A326-A2BB-7195-2CD94842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C9FC-2B8B-5F83-A4D0-A6458719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 fontScale="90000"/>
          </a:bodyPr>
          <a:lstStyle/>
          <a:p>
            <a:r>
              <a:rPr lang="en-CA"/>
              <a:t>Boolean</a:t>
            </a:r>
            <a:br>
              <a:rPr lang="en-CA"/>
            </a:br>
            <a:r>
              <a:rPr lang="en-CA"/>
              <a:t>Expressions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F49C1-0B87-65BC-A290-1889AF0A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089832-D1AB-2913-72F4-7C3A5DD3D95A}"/>
              </a:ext>
            </a:extLst>
          </p:cNvPr>
          <p:cNvSpPr txBox="1"/>
          <p:nvPr/>
        </p:nvSpPr>
        <p:spPr>
          <a:xfrm>
            <a:off x="372596" y="2096010"/>
            <a:ext cx="4794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In Python, </a:t>
            </a:r>
            <a:r>
              <a:rPr lang="en-CA" sz="2400" b="1"/>
              <a:t>chaining inequalities </a:t>
            </a:r>
            <a:r>
              <a:rPr lang="en-CA" sz="2400"/>
              <a:t>together works like in math.</a:t>
            </a:r>
          </a:p>
          <a:p>
            <a:endParaRPr lang="en-CA" sz="2400"/>
          </a:p>
          <a:p>
            <a:r>
              <a:rPr lang="en-CA" sz="2400"/>
              <a:t>In many other programming languages, this does </a:t>
            </a:r>
            <a:r>
              <a:rPr lang="en-CA" sz="2400" b="1"/>
              <a:t>not</a:t>
            </a:r>
            <a:r>
              <a:rPr lang="en-CA" sz="2400"/>
              <a:t> work as you would expect!</a:t>
            </a:r>
            <a:endParaRPr lang="en-AU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3AE84-D7C7-A6BA-87A3-20500C771B68}"/>
              </a:ext>
            </a:extLst>
          </p:cNvPr>
          <p:cNvSpPr txBox="1"/>
          <p:nvPr/>
        </p:nvSpPr>
        <p:spPr>
          <a:xfrm>
            <a:off x="5941045" y="866774"/>
            <a:ext cx="578529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5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CA" sz="2800">
                <a:latin typeface="Consolas" panose="020B0609020204030204" pitchFamily="49" charset="0"/>
              </a:rPr>
              <a:t> 6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CA" sz="2800">
                <a:latin typeface="Consolas" panose="020B0609020204030204" pitchFamily="49" charset="0"/>
              </a:rPr>
              <a:t> 7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&gt;&gt;&gt; 5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CA" sz="2800">
                <a:latin typeface="Consolas" panose="020B0609020204030204" pitchFamily="49" charset="0"/>
              </a:rPr>
              <a:t> 7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CA" sz="2800">
                <a:latin typeface="Consolas" panose="020B0609020204030204" pitchFamily="49" charset="0"/>
              </a:rPr>
              <a:t> 6</a:t>
            </a:r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&gt;&gt;&gt; 'a'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800">
                <a:latin typeface="Consolas" panose="020B0609020204030204" pitchFamily="49" charset="0"/>
              </a:rPr>
              <a:t> 'm'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800">
                <a:latin typeface="Consolas" panose="020B0609020204030204" pitchFamily="49" charset="0"/>
              </a:rPr>
              <a:t> 'x'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800">
                <a:latin typeface="Consolas" panose="020B0609020204030204" pitchFamily="49" charset="0"/>
              </a:rPr>
              <a:t> 'y'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AU" sz="2800">
                <a:latin typeface="Consolas" panose="020B0609020204030204" pitchFamily="49" charset="0"/>
              </a:rPr>
              <a:t>&gt;&gt;&gt; 'shoe' </a:t>
            </a:r>
            <a:r>
              <a:rPr lang="en-AU" sz="28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AU" sz="2800">
                <a:latin typeface="Consolas" panose="020B0609020204030204" pitchFamily="49" charset="0"/>
              </a:rPr>
              <a:t> 'lace' </a:t>
            </a:r>
            <a:r>
              <a:rPr lang="en-AU" sz="280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en-AU" sz="2800">
                <a:latin typeface="Consolas" panose="020B0609020204030204" pitchFamily="49" charset="0"/>
              </a:rPr>
              <a:t> '!'</a:t>
            </a:r>
          </a:p>
          <a:p>
            <a:r>
              <a:rPr lang="en-AU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07842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FC125-8AC6-2F13-2C73-3819F191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5F1E-04A9-1067-B560-2769E296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/>
          </a:bodyPr>
          <a:lstStyle/>
          <a:p>
            <a:r>
              <a:rPr lang="en-CA"/>
              <a:t>Logical Operators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8A15-1DD3-4CCD-770D-7A28F37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4267A-448E-9E25-D3E5-E108AAAF8089}"/>
              </a:ext>
            </a:extLst>
          </p:cNvPr>
          <p:cNvSpPr txBox="1"/>
          <p:nvPr/>
        </p:nvSpPr>
        <p:spPr>
          <a:xfrm>
            <a:off x="330264" y="1706544"/>
            <a:ext cx="3310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If </a:t>
            </a:r>
            <a:r>
              <a:rPr lang="en-CA" sz="2400">
                <a:latin typeface="Consolas" panose="020B0609020204030204" pitchFamily="49" charset="0"/>
              </a:rPr>
              <a:t>A</a:t>
            </a:r>
            <a:r>
              <a:rPr lang="en-CA" sz="2400"/>
              <a:t> and </a:t>
            </a:r>
            <a:r>
              <a:rPr lang="en-CA" sz="2400">
                <a:latin typeface="Consolas" panose="020B0609020204030204" pitchFamily="49" charset="0"/>
              </a:rPr>
              <a:t>B</a:t>
            </a:r>
            <a:r>
              <a:rPr lang="en-CA" sz="2400"/>
              <a:t> are Boolean expressions, then we can combine them in the following ways to make new Boolean expressions:</a:t>
            </a:r>
          </a:p>
          <a:p>
            <a:endParaRPr lang="en-CA" sz="2400"/>
          </a:p>
          <a:p>
            <a:r>
              <a:rPr lang="en-CA" sz="2400">
                <a:latin typeface="Consolas" panose="020B0609020204030204" pitchFamily="49" charset="0"/>
              </a:rPr>
              <a:t>A and B</a:t>
            </a:r>
            <a:br>
              <a:rPr lang="en-CA" sz="2400">
                <a:latin typeface="Consolas" panose="020B0609020204030204" pitchFamily="49" charset="0"/>
              </a:rPr>
            </a:b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A or B</a:t>
            </a:r>
          </a:p>
          <a:p>
            <a:endParaRPr lang="en-CA" sz="2400">
              <a:latin typeface="Consolas" panose="020B0609020204030204" pitchFamily="49" charset="0"/>
            </a:endParaRPr>
          </a:p>
          <a:p>
            <a:r>
              <a:rPr lang="en-CA" sz="2400">
                <a:latin typeface="Consolas" panose="020B0609020204030204" pitchFamily="49" charset="0"/>
              </a:rPr>
              <a:t>not A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49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03645-3EEB-720E-4325-D71D3F99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D06-D2FD-10FD-7154-FA26C179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/>
          </a:bodyPr>
          <a:lstStyle/>
          <a:p>
            <a:r>
              <a:rPr lang="en-CA"/>
              <a:t>Logical Operators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20F3-14EB-C955-8A84-3A9B609C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F3B0A-72A3-90DD-DACC-B4330223C580}"/>
              </a:ext>
            </a:extLst>
          </p:cNvPr>
          <p:cNvSpPr txBox="1"/>
          <p:nvPr/>
        </p:nvSpPr>
        <p:spPr>
          <a:xfrm>
            <a:off x="330264" y="1706544"/>
            <a:ext cx="3310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If </a:t>
            </a:r>
            <a:r>
              <a:rPr lang="en-CA" sz="2400">
                <a:latin typeface="Consolas" panose="020B0609020204030204" pitchFamily="49" charset="0"/>
              </a:rPr>
              <a:t>A</a:t>
            </a:r>
            <a:r>
              <a:rPr lang="en-CA" sz="2400"/>
              <a:t> and </a:t>
            </a:r>
            <a:r>
              <a:rPr lang="en-CA" sz="2400">
                <a:latin typeface="Consolas" panose="020B0609020204030204" pitchFamily="49" charset="0"/>
              </a:rPr>
              <a:t>B</a:t>
            </a:r>
            <a:r>
              <a:rPr lang="en-CA" sz="2400"/>
              <a:t> are Boolean expressions, then we can combine them in the following ways to make new Boolean expressions:</a:t>
            </a:r>
          </a:p>
          <a:p>
            <a:endParaRPr lang="en-CA" sz="2400"/>
          </a:p>
          <a:p>
            <a:r>
              <a:rPr lang="en-CA" sz="2400">
                <a:latin typeface="Consolas" panose="020B0609020204030204" pitchFamily="49" charset="0"/>
              </a:rPr>
              <a:t>A and B</a:t>
            </a:r>
            <a:br>
              <a:rPr lang="en-CA" sz="2400">
                <a:latin typeface="Consolas" panose="020B0609020204030204" pitchFamily="49" charset="0"/>
              </a:rPr>
            </a:b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A or B</a:t>
            </a:r>
          </a:p>
          <a:p>
            <a:endParaRPr lang="en-CA" sz="2400">
              <a:latin typeface="Consolas" panose="020B0609020204030204" pitchFamily="49" charset="0"/>
            </a:endParaRPr>
          </a:p>
          <a:p>
            <a:r>
              <a:rPr lang="en-CA" sz="2400">
                <a:latin typeface="Consolas" panose="020B0609020204030204" pitchFamily="49" charset="0"/>
              </a:rPr>
              <a:t>not A</a:t>
            </a:r>
            <a:endParaRPr lang="en-AU" sz="240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80AD9E-56E4-FF1C-698B-5056E3E4932D}"/>
              </a:ext>
            </a:extLst>
          </p:cNvPr>
          <p:cNvGraphicFramePr>
            <a:graphicFrameLocks noGrp="1"/>
          </p:cNvGraphicFramePr>
          <p:nvPr/>
        </p:nvGraphicFramePr>
        <p:xfrm>
          <a:off x="7176965" y="661723"/>
          <a:ext cx="33104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7">
                  <a:extLst>
                    <a:ext uri="{9D8B030D-6E8A-4147-A177-3AD203B41FA5}">
                      <a16:colId xmlns:a16="http://schemas.microsoft.com/office/drawing/2014/main" val="604936688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407307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530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A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B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A and B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5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8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33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04A21D-4D72-B643-6D9C-084411916C49}"/>
              </a:ext>
            </a:extLst>
          </p:cNvPr>
          <p:cNvSpPr txBox="1"/>
          <p:nvPr/>
        </p:nvSpPr>
        <p:spPr>
          <a:xfrm>
            <a:off x="4752571" y="330007"/>
            <a:ext cx="221549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 </a:t>
            </a:r>
            <a:r>
              <a:rPr lang="en-CA" b="1"/>
              <a:t>truth table </a:t>
            </a:r>
            <a:r>
              <a:rPr lang="en-CA"/>
              <a:t>for the </a:t>
            </a:r>
            <a:r>
              <a:rPr lang="en-CA" b="1"/>
              <a:t>and</a:t>
            </a:r>
            <a:r>
              <a:rPr lang="en-CA"/>
              <a:t> operator.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C44E-03BD-AF5A-C3F3-7E34142B586C}"/>
              </a:ext>
            </a:extLst>
          </p:cNvPr>
          <p:cNvSpPr txBox="1"/>
          <p:nvPr/>
        </p:nvSpPr>
        <p:spPr>
          <a:xfrm>
            <a:off x="5717955" y="3322107"/>
            <a:ext cx="5785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False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CA" sz="2800">
                <a:latin typeface="Consolas" panose="020B0609020204030204" pitchFamily="49" charset="0"/>
              </a:rPr>
              <a:t> (1 == 3)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1 &lt; 3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and</a:t>
            </a:r>
            <a:r>
              <a:rPr lang="en-CA" sz="2800">
                <a:latin typeface="Consolas" panose="020B0609020204030204" pitchFamily="49" charset="0"/>
              </a:rPr>
              <a:t> 'dog' &gt; 'cat'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639F4-226C-87E2-5FD8-3F483F770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2C68-A78D-9746-672C-131F4188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ED4E4-0B48-30D5-E0EA-972C65C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EE914-98E0-2D45-8C35-A4F600987F5E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74961-AD39-B8CE-07DC-816032A552DA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B9A43-0A2C-08AA-1DDD-EAB27CC91445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75518-8E59-4A8A-8B85-06BA0385C912}"/>
              </a:ext>
            </a:extLst>
          </p:cNvPr>
          <p:cNvSpPr txBox="1"/>
          <p:nvPr/>
        </p:nvSpPr>
        <p:spPr>
          <a:xfrm>
            <a:off x="3987801" y="141123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38F5A-145F-7ABA-F4AB-E897DDE291A9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795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9E6D-2DB7-5839-F87A-DBBB8E67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C548-CB6D-74F9-A8D9-B637584E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/>
          </a:bodyPr>
          <a:lstStyle/>
          <a:p>
            <a:r>
              <a:rPr lang="en-CA"/>
              <a:t>Logical Operators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4FE86-E46F-F4C8-EBD4-8472351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0B7DE-CBD6-DC31-598C-B70D68DB1CD6}"/>
              </a:ext>
            </a:extLst>
          </p:cNvPr>
          <p:cNvSpPr txBox="1"/>
          <p:nvPr/>
        </p:nvSpPr>
        <p:spPr>
          <a:xfrm>
            <a:off x="330264" y="1706544"/>
            <a:ext cx="3310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If </a:t>
            </a:r>
            <a:r>
              <a:rPr lang="en-CA" sz="2400">
                <a:latin typeface="Consolas" panose="020B0609020204030204" pitchFamily="49" charset="0"/>
              </a:rPr>
              <a:t>A</a:t>
            </a:r>
            <a:r>
              <a:rPr lang="en-CA" sz="2400"/>
              <a:t> and </a:t>
            </a:r>
            <a:r>
              <a:rPr lang="en-CA" sz="2400">
                <a:latin typeface="Consolas" panose="020B0609020204030204" pitchFamily="49" charset="0"/>
              </a:rPr>
              <a:t>B</a:t>
            </a:r>
            <a:r>
              <a:rPr lang="en-CA" sz="2400"/>
              <a:t> are Boolean expressions, then we can combine them in the following ways to make new Boolean expressions:</a:t>
            </a:r>
          </a:p>
          <a:p>
            <a:endParaRPr lang="en-CA" sz="2400"/>
          </a:p>
          <a:p>
            <a:r>
              <a:rPr lang="en-CA" sz="2400">
                <a:latin typeface="Consolas" panose="020B0609020204030204" pitchFamily="49" charset="0"/>
              </a:rPr>
              <a:t>A and B</a:t>
            </a:r>
            <a:br>
              <a:rPr lang="en-CA" sz="2400">
                <a:latin typeface="Consolas" panose="020B0609020204030204" pitchFamily="49" charset="0"/>
              </a:rPr>
            </a:b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A or B</a:t>
            </a:r>
          </a:p>
          <a:p>
            <a:endParaRPr lang="en-CA" sz="2400">
              <a:latin typeface="Consolas" panose="020B0609020204030204" pitchFamily="49" charset="0"/>
            </a:endParaRPr>
          </a:p>
          <a:p>
            <a:r>
              <a:rPr lang="en-CA" sz="2400">
                <a:latin typeface="Consolas" panose="020B0609020204030204" pitchFamily="49" charset="0"/>
              </a:rPr>
              <a:t>not A</a:t>
            </a:r>
            <a:endParaRPr lang="en-AU" sz="240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35200-4CD9-3D3F-BE34-D43310E9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98946"/>
              </p:ext>
            </p:extLst>
          </p:nvPr>
        </p:nvGraphicFramePr>
        <p:xfrm>
          <a:off x="7176965" y="661723"/>
          <a:ext cx="33104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7">
                  <a:extLst>
                    <a:ext uri="{9D8B030D-6E8A-4147-A177-3AD203B41FA5}">
                      <a16:colId xmlns:a16="http://schemas.microsoft.com/office/drawing/2014/main" val="604936688"/>
                    </a:ext>
                  </a:extLst>
                </a:gridCol>
                <a:gridCol w="880533">
                  <a:extLst>
                    <a:ext uri="{9D8B030D-6E8A-4147-A177-3AD203B41FA5}">
                      <a16:colId xmlns:a16="http://schemas.microsoft.com/office/drawing/2014/main" val="4073074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530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A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B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A or B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5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8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339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AD8B2D-B4D7-8BAC-B737-CC8F916DC55C}"/>
              </a:ext>
            </a:extLst>
          </p:cNvPr>
          <p:cNvSpPr txBox="1"/>
          <p:nvPr/>
        </p:nvSpPr>
        <p:spPr>
          <a:xfrm>
            <a:off x="4752571" y="330007"/>
            <a:ext cx="221549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 </a:t>
            </a:r>
            <a:r>
              <a:rPr lang="en-CA" b="1"/>
              <a:t>truth table </a:t>
            </a:r>
            <a:r>
              <a:rPr lang="en-CA"/>
              <a:t>for the </a:t>
            </a:r>
            <a:r>
              <a:rPr lang="en-CA" b="1"/>
              <a:t>or</a:t>
            </a:r>
            <a:r>
              <a:rPr lang="en-CA"/>
              <a:t> operator.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A95A1-E347-20E8-316B-9C32BA1CB601}"/>
              </a:ext>
            </a:extLst>
          </p:cNvPr>
          <p:cNvSpPr txBox="1"/>
          <p:nvPr/>
        </p:nvSpPr>
        <p:spPr>
          <a:xfrm>
            <a:off x="5717955" y="3322107"/>
            <a:ext cx="5785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False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CA" sz="2800">
                <a:latin typeface="Consolas" panose="020B0609020204030204" pitchFamily="49" charset="0"/>
              </a:rPr>
              <a:t> (1 == 3)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1 &lt; 3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or</a:t>
            </a:r>
            <a:r>
              <a:rPr lang="en-CA" sz="2800">
                <a:latin typeface="Consolas" panose="020B0609020204030204" pitchFamily="49" charset="0"/>
              </a:rPr>
              <a:t> 'dog' &gt; 'cat'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508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AF8ED-1EF5-09F1-3618-89637B48F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FA61-9532-A605-C172-886D99A6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2692402" cy="1325563"/>
          </a:xfrm>
        </p:spPr>
        <p:txBody>
          <a:bodyPr>
            <a:normAutofit/>
          </a:bodyPr>
          <a:lstStyle/>
          <a:p>
            <a:r>
              <a:rPr lang="en-CA"/>
              <a:t>Logical Operators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F48F1-D532-7FE7-8EC2-E38045F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3AA47-8451-EB50-1F93-904BE458047D}"/>
              </a:ext>
            </a:extLst>
          </p:cNvPr>
          <p:cNvSpPr txBox="1"/>
          <p:nvPr/>
        </p:nvSpPr>
        <p:spPr>
          <a:xfrm>
            <a:off x="330264" y="1706544"/>
            <a:ext cx="33104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If </a:t>
            </a:r>
            <a:r>
              <a:rPr lang="en-CA" sz="2400">
                <a:latin typeface="Consolas" panose="020B0609020204030204" pitchFamily="49" charset="0"/>
              </a:rPr>
              <a:t>A</a:t>
            </a:r>
            <a:r>
              <a:rPr lang="en-CA" sz="2400"/>
              <a:t> and </a:t>
            </a:r>
            <a:r>
              <a:rPr lang="en-CA" sz="2400">
                <a:latin typeface="Consolas" panose="020B0609020204030204" pitchFamily="49" charset="0"/>
              </a:rPr>
              <a:t>B</a:t>
            </a:r>
            <a:r>
              <a:rPr lang="en-CA" sz="2400"/>
              <a:t> are Boolean expressions, then we can combine them in the following ways to make new Boolean expressions:</a:t>
            </a:r>
          </a:p>
          <a:p>
            <a:endParaRPr lang="en-CA" sz="2400"/>
          </a:p>
          <a:p>
            <a:r>
              <a:rPr lang="en-CA" sz="2400">
                <a:latin typeface="Consolas" panose="020B0609020204030204" pitchFamily="49" charset="0"/>
              </a:rPr>
              <a:t>A and B</a:t>
            </a:r>
            <a:br>
              <a:rPr lang="en-CA" sz="2400">
                <a:latin typeface="Consolas" panose="020B0609020204030204" pitchFamily="49" charset="0"/>
              </a:rPr>
            </a:b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A or B</a:t>
            </a:r>
          </a:p>
          <a:p>
            <a:endParaRPr lang="en-CA" sz="2400">
              <a:latin typeface="Consolas" panose="020B0609020204030204" pitchFamily="49" charset="0"/>
            </a:endParaRPr>
          </a:p>
          <a:p>
            <a:r>
              <a:rPr lang="en-CA" sz="2400">
                <a:latin typeface="Consolas" panose="020B0609020204030204" pitchFamily="49" charset="0"/>
              </a:rPr>
              <a:t>not A</a:t>
            </a:r>
            <a:endParaRPr lang="en-AU" sz="240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813797-B782-7466-0E9A-A89314EDB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67811"/>
              </p:ext>
            </p:extLst>
          </p:nvPr>
        </p:nvGraphicFramePr>
        <p:xfrm>
          <a:off x="7176965" y="661723"/>
          <a:ext cx="242993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7">
                  <a:extLst>
                    <a:ext uri="{9D8B030D-6E8A-4147-A177-3AD203B41FA5}">
                      <a16:colId xmlns:a16="http://schemas.microsoft.com/office/drawing/2014/main" val="6049366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530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A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not A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14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5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False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>
                          <a:latin typeface="Consolas" panose="020B0609020204030204" pitchFamily="49" charset="0"/>
                        </a:rPr>
                        <a:t>True</a:t>
                      </a:r>
                      <a:endParaRPr lang="en-AU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9899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E190B9-15DD-75B8-4336-90262E046057}"/>
              </a:ext>
            </a:extLst>
          </p:cNvPr>
          <p:cNvSpPr txBox="1"/>
          <p:nvPr/>
        </p:nvSpPr>
        <p:spPr>
          <a:xfrm>
            <a:off x="4752571" y="330007"/>
            <a:ext cx="221549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 </a:t>
            </a:r>
            <a:r>
              <a:rPr lang="en-CA" b="1"/>
              <a:t>truth table </a:t>
            </a:r>
            <a:r>
              <a:rPr lang="en-CA"/>
              <a:t>for the </a:t>
            </a:r>
            <a:r>
              <a:rPr lang="en-CA" b="1"/>
              <a:t>not</a:t>
            </a:r>
            <a:r>
              <a:rPr lang="en-CA"/>
              <a:t> operator.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745FE-F93A-44B8-9DE0-DE4EBC7CDDEC}"/>
              </a:ext>
            </a:extLst>
          </p:cNvPr>
          <p:cNvSpPr txBox="1"/>
          <p:nvPr/>
        </p:nvSpPr>
        <p:spPr>
          <a:xfrm>
            <a:off x="5717955" y="3322107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not False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da-DK" sz="2800">
                <a:latin typeface="Consolas" panose="020B0609020204030204" pitchFamily="49" charset="0"/>
              </a:rPr>
              <a:t>&gt;&gt;&gt; </a:t>
            </a:r>
            <a:r>
              <a:rPr lang="en-CA" sz="2800">
                <a:latin typeface="Consolas" panose="020B0609020204030204" pitchFamily="49" charset="0"/>
              </a:rPr>
              <a:t>not (3 &lt; 4)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>
                <a:latin typeface="Consolas" panose="020B0609020204030204" pitchFamily="49" charset="0"/>
              </a:rPr>
              <a:t>&gt;&gt;&gt; not (1 &lt; 2 and 3 &lt;= 4)</a:t>
            </a:r>
          </a:p>
          <a:p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71468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CB22F-A74A-7AC0-9FDD-F3EBB704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D435-DBD5-B86C-9AB9-3BA5437A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9637E-EE20-84A4-687E-089C6717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554AE-2AC0-6005-8F04-A793EC93185B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EA39C-B522-36A2-DA23-1E20F0499034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91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5642-0A0B-28C3-C2DB-D635A4FF5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2F37-6E66-D73E-2AF0-7FED8B2F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FD7A8-3C97-A9B0-E3F6-68BA0AC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C4A63-A5A9-952F-8BEB-F5AB9247DE96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FD1BD-94DB-A2E2-B10C-7492525842D3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170A54-4D9C-03EC-CEE7-B9FE7D580AB9}"/>
              </a:ext>
            </a:extLst>
          </p:cNvPr>
          <p:cNvSpPr/>
          <p:nvPr/>
        </p:nvSpPr>
        <p:spPr>
          <a:xfrm>
            <a:off x="4346355" y="2946400"/>
            <a:ext cx="5356445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6A529-988D-911A-35E0-CFD5399C646F}"/>
              </a:ext>
            </a:extLst>
          </p:cNvPr>
          <p:cNvSpPr txBox="1"/>
          <p:nvPr/>
        </p:nvSpPr>
        <p:spPr>
          <a:xfrm>
            <a:off x="9982200" y="1414155"/>
            <a:ext cx="18965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 simple </a:t>
            </a:r>
            <a:r>
              <a:rPr lang="en-CA" b="1"/>
              <a:t>if-statement </a:t>
            </a:r>
            <a:r>
              <a:rPr lang="en-CA"/>
              <a:t>consisting of a header and a body.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62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62E20-B6EA-EFF2-B380-6913A2335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81E3-539A-32AE-57B9-646B819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2DCB-DB18-E08D-558E-968DA89F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DB6D-8DB6-AEFF-D84A-C66798E882C5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E8272-C314-ABAA-6652-7068B1ACCEB7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E3E108-757D-2132-1801-F24F8679E699}"/>
              </a:ext>
            </a:extLst>
          </p:cNvPr>
          <p:cNvSpPr/>
          <p:nvPr/>
        </p:nvSpPr>
        <p:spPr>
          <a:xfrm>
            <a:off x="4346355" y="2946400"/>
            <a:ext cx="1902045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FD2A9-4EEA-F163-59CC-EAA19BDDC8FC}"/>
              </a:ext>
            </a:extLst>
          </p:cNvPr>
          <p:cNvSpPr txBox="1"/>
          <p:nvPr/>
        </p:nvSpPr>
        <p:spPr>
          <a:xfrm>
            <a:off x="9296400" y="1414155"/>
            <a:ext cx="25823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header: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Starts with </a:t>
            </a:r>
            <a:r>
              <a:rPr lang="en-CA" b="1">
                <a:latin typeface="Consolas" panose="020B0609020204030204" pitchFamily="49" charset="0"/>
              </a:rPr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Is followed by a Boolean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Ends with </a:t>
            </a:r>
            <a:r>
              <a:rPr lang="en-CA" b="1">
                <a:latin typeface="Consolas" panose="020B0609020204030204" pitchFamily="49" charset="0"/>
              </a:rPr>
              <a:t>: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4294D7-600E-946D-7740-44C8822DBE29}"/>
              </a:ext>
            </a:extLst>
          </p:cNvPr>
          <p:cNvCxnSpPr>
            <a:cxnSpLocks/>
          </p:cNvCxnSpPr>
          <p:nvPr/>
        </p:nvCxnSpPr>
        <p:spPr>
          <a:xfrm flipH="1">
            <a:off x="6248400" y="1659467"/>
            <a:ext cx="3107267" cy="123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4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14718-4A3B-51A4-820A-29DADDD32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A9A8-A1D9-8EEB-5E28-65720073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D48E-8F03-39D5-C4F5-1AF00096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02800-3836-6E33-B2D4-3B08DA42D72D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BB263-3379-C941-1096-8817BACBB0F8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FF3900-074C-F9A1-9881-FEA554664405}"/>
              </a:ext>
            </a:extLst>
          </p:cNvPr>
          <p:cNvSpPr/>
          <p:nvPr/>
        </p:nvSpPr>
        <p:spPr>
          <a:xfrm>
            <a:off x="4346355" y="2946400"/>
            <a:ext cx="1902045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A2E6A-BD4D-A466-94C6-EC9B784DEAF1}"/>
              </a:ext>
            </a:extLst>
          </p:cNvPr>
          <p:cNvSpPr txBox="1"/>
          <p:nvPr/>
        </p:nvSpPr>
        <p:spPr>
          <a:xfrm>
            <a:off x="9296400" y="1414155"/>
            <a:ext cx="25823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header: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Starts with </a:t>
            </a:r>
            <a:r>
              <a:rPr lang="en-CA" b="1">
                <a:latin typeface="Consolas" panose="020B0609020204030204" pitchFamily="49" charset="0"/>
              </a:rPr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Is followed by a Boolean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Ends with </a:t>
            </a:r>
            <a:r>
              <a:rPr lang="en-CA" b="1">
                <a:latin typeface="Consolas" panose="020B0609020204030204" pitchFamily="49" charset="0"/>
              </a:rPr>
              <a:t>: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41A595-65BB-1F22-E84E-BBE3D4A44D33}"/>
              </a:ext>
            </a:extLst>
          </p:cNvPr>
          <p:cNvCxnSpPr>
            <a:cxnSpLocks/>
          </p:cNvCxnSpPr>
          <p:nvPr/>
        </p:nvCxnSpPr>
        <p:spPr>
          <a:xfrm flipH="1">
            <a:off x="4893733" y="1888067"/>
            <a:ext cx="4402667" cy="1312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35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44E4A-0825-8A38-4A31-75F30BAF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BCEA-5C4C-F018-8B26-120B5E07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B3DF5-ACBE-5CA5-0215-577D9664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0C276-7984-F796-A28D-ED7749884FB8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CDCB6-4C6F-2189-9230-B4269B23B415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1B3B7-6075-B98A-C1A6-A7C1CDA2E2F3}"/>
              </a:ext>
            </a:extLst>
          </p:cNvPr>
          <p:cNvSpPr/>
          <p:nvPr/>
        </p:nvSpPr>
        <p:spPr>
          <a:xfrm>
            <a:off x="4346355" y="2946400"/>
            <a:ext cx="1902045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C6FFC-0920-EB3E-AE77-55B61162A1F3}"/>
              </a:ext>
            </a:extLst>
          </p:cNvPr>
          <p:cNvSpPr txBox="1"/>
          <p:nvPr/>
        </p:nvSpPr>
        <p:spPr>
          <a:xfrm>
            <a:off x="9296400" y="1414155"/>
            <a:ext cx="25823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header: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Starts with </a:t>
            </a:r>
            <a:r>
              <a:rPr lang="en-CA" b="1">
                <a:latin typeface="Consolas" panose="020B0609020204030204" pitchFamily="49" charset="0"/>
              </a:rPr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Is followed by a Boolean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Ends with </a:t>
            </a:r>
            <a:r>
              <a:rPr lang="en-CA" b="1">
                <a:latin typeface="Consolas" panose="020B0609020204030204" pitchFamily="49" charset="0"/>
              </a:rPr>
              <a:t>: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452C03-60BE-3748-6E78-C6AD62DF7BE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81133" y="2152819"/>
            <a:ext cx="3615267" cy="878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25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7A09-DEC4-3B88-FE7C-716BE72D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183F-FC06-3FA7-2D8C-22F297F4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01D4A-E614-23D9-FA16-19B27BF1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1E301-DF73-FF45-07B3-96EAB8FCB885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DF595-4246-5243-3D9D-D8D84D7DBF1A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C91F73-3E48-A161-B17D-5ED5F6B2741F}"/>
              </a:ext>
            </a:extLst>
          </p:cNvPr>
          <p:cNvSpPr/>
          <p:nvPr/>
        </p:nvSpPr>
        <p:spPr>
          <a:xfrm>
            <a:off x="4346355" y="2946400"/>
            <a:ext cx="1902045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BFA5D-5DDA-805F-5E28-0D0C54F5D0D6}"/>
              </a:ext>
            </a:extLst>
          </p:cNvPr>
          <p:cNvSpPr txBox="1"/>
          <p:nvPr/>
        </p:nvSpPr>
        <p:spPr>
          <a:xfrm>
            <a:off x="9296400" y="1414155"/>
            <a:ext cx="258233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header: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Starts with </a:t>
            </a:r>
            <a:r>
              <a:rPr lang="en-CA" b="1">
                <a:latin typeface="Consolas" panose="020B0609020204030204" pitchFamily="49" charset="0"/>
              </a:rPr>
              <a:t>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Is followed by a Boolean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Ends with </a:t>
            </a:r>
            <a:r>
              <a:rPr lang="en-CA" b="1">
                <a:latin typeface="Consolas" panose="020B0609020204030204" pitchFamily="49" charset="0"/>
              </a:rPr>
              <a:t>: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38BD15-EFAA-63E0-E47A-651CC8336A1B}"/>
              </a:ext>
            </a:extLst>
          </p:cNvPr>
          <p:cNvCxnSpPr>
            <a:cxnSpLocks/>
          </p:cNvCxnSpPr>
          <p:nvPr/>
        </p:nvCxnSpPr>
        <p:spPr>
          <a:xfrm flipH="1">
            <a:off x="6155267" y="2709333"/>
            <a:ext cx="3141133" cy="567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79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28D26-3C62-6207-9D0F-70C7992D6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6794-B578-FA88-06BE-1459C8B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48DE-7D23-6A7C-BAA4-A68E916F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18806-958D-CE33-03C9-B7347D33C18E}"/>
              </a:ext>
            </a:extLst>
          </p:cNvPr>
          <p:cNvSpPr txBox="1"/>
          <p:nvPr/>
        </p:nvSpPr>
        <p:spPr>
          <a:xfrm>
            <a:off x="544637" y="2152819"/>
            <a:ext cx="2215495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if-statement</a:t>
            </a:r>
            <a:r>
              <a:rPr lang="en-CA"/>
              <a:t> runs a block of code just when some Boolean expression is true.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EEFE6-9006-6507-FC67-3200651C07DA}"/>
              </a:ext>
            </a:extLst>
          </p:cNvPr>
          <p:cNvSpPr txBox="1"/>
          <p:nvPr/>
        </p:nvSpPr>
        <p:spPr>
          <a:xfrm>
            <a:off x="4346355" y="2152819"/>
            <a:ext cx="5785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&gt;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positive")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029AD-9A60-EA61-AAE1-03D8BB21AA13}"/>
              </a:ext>
            </a:extLst>
          </p:cNvPr>
          <p:cNvSpPr/>
          <p:nvPr/>
        </p:nvSpPr>
        <p:spPr>
          <a:xfrm>
            <a:off x="4498755" y="3472318"/>
            <a:ext cx="5178645" cy="567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6FD48-8738-4FCB-6D91-8AEDEB842AF5}"/>
              </a:ext>
            </a:extLst>
          </p:cNvPr>
          <p:cNvSpPr txBox="1"/>
          <p:nvPr/>
        </p:nvSpPr>
        <p:spPr>
          <a:xfrm>
            <a:off x="5699543" y="4322015"/>
            <a:ext cx="258233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body</a:t>
            </a:r>
            <a:r>
              <a:rPr lang="en-CA"/>
              <a:t> of an if-statement must be consistently indented under the header.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983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56675-A9E6-1C31-827B-B4635F2C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35BD-AF58-DF10-6F8F-4F22E208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FD58-A304-607F-967F-AD4E856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F1186-870F-A83E-21A1-27C81750C1B8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A8C46-4AE0-E930-B416-EAF8A74DE933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% 2 ==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65964-1054-F304-F911-56E1DA35C255}"/>
              </a:ext>
            </a:extLst>
          </p:cNvPr>
          <p:cNvSpPr/>
          <p:nvPr/>
        </p:nvSpPr>
        <p:spPr>
          <a:xfrm>
            <a:off x="4803555" y="2989718"/>
            <a:ext cx="5178645" cy="1904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90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7CCF7-A061-F897-45DB-7670E531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31C0-1357-4448-A353-4E4FD65B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9D16E-2359-0572-3ECE-E1019A3D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C9BE2-8A81-5532-C46B-55944CBADC2F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2A9602-8895-67B2-3FA5-884C01B5A80B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B8FF30-F348-B958-D269-51FD57255192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CD3AC8-6B85-3EEA-5EF0-14406448463C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99455-B581-265A-2F63-30E73963547E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1950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FAB3-71AD-E55D-2EA0-20293EBF8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D9D4-0B52-9EC2-2B39-D4DC8436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A714-78AF-C7C8-BF5B-F47F293C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C7EE4-DC2D-1236-74E8-42FAFE37A2C2}"/>
              </a:ext>
            </a:extLst>
          </p:cNvPr>
          <p:cNvSpPr txBox="1"/>
          <p:nvPr/>
        </p:nvSpPr>
        <p:spPr>
          <a:xfrm>
            <a:off x="4255885" y="886534"/>
            <a:ext cx="26642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if a </a:t>
            </a:r>
            <a:r>
              <a:rPr lang="en-CA" b="1"/>
              <a:t>flow chart</a:t>
            </a:r>
            <a:r>
              <a:rPr lang="en-CA"/>
              <a:t>. It visually shows the flow of an if-statement.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A98D7-0AFF-07AD-9CF8-FEFE045200D1}"/>
              </a:ext>
            </a:extLst>
          </p:cNvPr>
          <p:cNvSpPr txBox="1"/>
          <p:nvPr/>
        </p:nvSpPr>
        <p:spPr>
          <a:xfrm>
            <a:off x="646421" y="2090172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x % 2 == 0</a:t>
            </a:r>
            <a:r>
              <a:rPr lang="en-US" sz="2800">
                <a:latin typeface="Consolas" panose="020B0609020204030204" pitchFamily="49" charset="0"/>
              </a:rPr>
              <a:t>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46D0B5B-59C7-B4BE-1596-8B3CB431A388}"/>
              </a:ext>
            </a:extLst>
          </p:cNvPr>
          <p:cNvSpPr/>
          <p:nvPr/>
        </p:nvSpPr>
        <p:spPr>
          <a:xfrm>
            <a:off x="7052733" y="1467990"/>
            <a:ext cx="2929467" cy="1244489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rgbClr val="FF0000"/>
                </a:solidFill>
                <a:latin typeface="Consolas" panose="020B0609020204030204" pitchFamily="49" charset="0"/>
              </a:rPr>
              <a:t>x % 2 == 0</a:t>
            </a:r>
            <a:endParaRPr lang="en-AU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C753-51B2-9540-0F55-1CA8E43AF8EF}"/>
              </a:ext>
            </a:extLst>
          </p:cNvPr>
          <p:cNvSpPr txBox="1"/>
          <p:nvPr/>
        </p:nvSpPr>
        <p:spPr>
          <a:xfrm>
            <a:off x="7708899" y="682108"/>
            <a:ext cx="1617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x = 8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4886A3-4EC5-02DF-CFBE-2E203E3DC92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9982200" y="2090172"/>
            <a:ext cx="1151467" cy="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995F6-479C-CBBC-1BB6-89E6E992C8E6}"/>
              </a:ext>
            </a:extLst>
          </p:cNvPr>
          <p:cNvSpPr txBox="1"/>
          <p:nvPr/>
        </p:nvSpPr>
        <p:spPr>
          <a:xfrm>
            <a:off x="10204449" y="3356741"/>
            <a:ext cx="1790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print("x is even")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9F1475-D4DF-D749-9EA9-3B502F704B6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1099800" y="2090172"/>
            <a:ext cx="6684" cy="1266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CC7FDD-8702-D55B-1834-FD80717DF50E}"/>
              </a:ext>
            </a:extLst>
          </p:cNvPr>
          <p:cNvSpPr txBox="1"/>
          <p:nvPr/>
        </p:nvSpPr>
        <p:spPr>
          <a:xfrm>
            <a:off x="7622114" y="3356741"/>
            <a:ext cx="1790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print("x is odd")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7C9C6-359B-8F2B-A673-B47ACF5D971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517465" y="2712479"/>
            <a:ext cx="2" cy="661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52BE9-79FA-21E3-04F5-D79D36828ECA}"/>
              </a:ext>
            </a:extLst>
          </p:cNvPr>
          <p:cNvCxnSpPr>
            <a:cxnSpLocks/>
          </p:cNvCxnSpPr>
          <p:nvPr/>
        </p:nvCxnSpPr>
        <p:spPr>
          <a:xfrm>
            <a:off x="8517464" y="3726073"/>
            <a:ext cx="0" cy="791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94FEF7-CFE4-6889-6E88-D03B759A09E0}"/>
              </a:ext>
            </a:extLst>
          </p:cNvPr>
          <p:cNvCxnSpPr>
            <a:cxnSpLocks/>
          </p:cNvCxnSpPr>
          <p:nvPr/>
        </p:nvCxnSpPr>
        <p:spPr>
          <a:xfrm flipH="1">
            <a:off x="11099800" y="3726073"/>
            <a:ext cx="6684" cy="447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3DC43C-4674-722D-4C64-59CE3EA774C9}"/>
              </a:ext>
            </a:extLst>
          </p:cNvPr>
          <p:cNvCxnSpPr>
            <a:cxnSpLocks/>
          </p:cNvCxnSpPr>
          <p:nvPr/>
        </p:nvCxnSpPr>
        <p:spPr>
          <a:xfrm flipH="1">
            <a:off x="8517462" y="4174067"/>
            <a:ext cx="2582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3DE890-8B92-95F9-FDE5-32371C2FF2E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8517466" y="1051440"/>
            <a:ext cx="1" cy="416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53FCFB-96FB-CC3A-B376-F0E251180513}"/>
              </a:ext>
            </a:extLst>
          </p:cNvPr>
          <p:cNvCxnSpPr>
            <a:cxnSpLocks/>
          </p:cNvCxnSpPr>
          <p:nvPr/>
        </p:nvCxnSpPr>
        <p:spPr>
          <a:xfrm>
            <a:off x="8517462" y="265558"/>
            <a:ext cx="1" cy="416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F12471-70F0-9634-123F-FCA482524B12}"/>
              </a:ext>
            </a:extLst>
          </p:cNvPr>
          <p:cNvSpPr txBox="1"/>
          <p:nvPr/>
        </p:nvSpPr>
        <p:spPr>
          <a:xfrm>
            <a:off x="9742457" y="170799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8D5572-B67B-0E19-1DCB-F94432BF18E3}"/>
              </a:ext>
            </a:extLst>
          </p:cNvPr>
          <p:cNvSpPr txBox="1"/>
          <p:nvPr/>
        </p:nvSpPr>
        <p:spPr>
          <a:xfrm>
            <a:off x="7709769" y="266527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3B265A-F6A8-499D-E38B-942950E8923A}"/>
              </a:ext>
            </a:extLst>
          </p:cNvPr>
          <p:cNvSpPr txBox="1"/>
          <p:nvPr/>
        </p:nvSpPr>
        <p:spPr>
          <a:xfrm>
            <a:off x="7195507" y="5147334"/>
            <a:ext cx="26642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that there are </a:t>
            </a:r>
            <a:r>
              <a:rPr lang="en-CA" b="1"/>
              <a:t>two</a:t>
            </a:r>
            <a:r>
              <a:rPr lang="en-CA"/>
              <a:t> different </a:t>
            </a:r>
            <a:r>
              <a:rPr lang="en-CA" b="1"/>
              <a:t>execution paths </a:t>
            </a:r>
            <a:r>
              <a:rPr lang="en-CA"/>
              <a:t>to get from the top to the bottom.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5419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A1ED7-320D-A87B-7103-975F32AC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A88D-4E6D-E9F3-727F-5935F241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282C2-CC24-8F92-7080-54C1A281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31C02-7898-7E6C-89E7-81A768E625D7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8908-CCF4-A4C8-57D5-74DCD8C39121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% 2 ==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CA766-B3AE-305B-E550-5683C918A2A7}"/>
              </a:ext>
            </a:extLst>
          </p:cNvPr>
          <p:cNvSpPr/>
          <p:nvPr/>
        </p:nvSpPr>
        <p:spPr>
          <a:xfrm>
            <a:off x="4803555" y="2989719"/>
            <a:ext cx="5178645" cy="947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904F4-F53C-574A-77C8-3675381CE46D}"/>
              </a:ext>
            </a:extLst>
          </p:cNvPr>
          <p:cNvSpPr txBox="1"/>
          <p:nvPr/>
        </p:nvSpPr>
        <p:spPr>
          <a:xfrm>
            <a:off x="9093200" y="1877026"/>
            <a:ext cx="23283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if-statement part is like the previous if-statement.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295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A0646-63A8-2227-4EF9-2B6AE1FDE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154B-4F1D-21AD-24A2-9CFA33B6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92396-F66E-A591-2951-9ED4055A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D4F49-65B2-D1B0-71ED-9FD0F561D874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23C0C-99E7-1011-9FF8-59DF6C7ADD0B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% 2 ==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FEA9E-2438-CE80-3E4F-5AC2E3F561D6}"/>
              </a:ext>
            </a:extLst>
          </p:cNvPr>
          <p:cNvSpPr/>
          <p:nvPr/>
        </p:nvSpPr>
        <p:spPr>
          <a:xfrm>
            <a:off x="4803555" y="3887815"/>
            <a:ext cx="517864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585E3-032A-C2FB-2E2F-227FCC617EEA}"/>
              </a:ext>
            </a:extLst>
          </p:cNvPr>
          <p:cNvSpPr txBox="1"/>
          <p:nvPr/>
        </p:nvSpPr>
        <p:spPr>
          <a:xfrm>
            <a:off x="4199466" y="5246760"/>
            <a:ext cx="232833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else-part has a different structure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551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972F-CBDE-9EC5-76C5-8A7B532EB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8839-1F22-5972-A1DA-54FDAEAA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5E849-3909-CDF0-FC41-164E323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4B77D-999A-EF12-7558-09507B52EA1E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09FC4-AF14-4876-F2A3-EAC1FE283188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% 2 ==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8ACEB-C6BA-80FD-5014-4A83FC033CC9}"/>
              </a:ext>
            </a:extLst>
          </p:cNvPr>
          <p:cNvSpPr/>
          <p:nvPr/>
        </p:nvSpPr>
        <p:spPr>
          <a:xfrm>
            <a:off x="4803556" y="3887815"/>
            <a:ext cx="1097712" cy="472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3C382-AB41-82A6-581F-9840DD233289}"/>
              </a:ext>
            </a:extLst>
          </p:cNvPr>
          <p:cNvSpPr txBox="1"/>
          <p:nvPr/>
        </p:nvSpPr>
        <p:spPr>
          <a:xfrm>
            <a:off x="3581401" y="5156021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It starts with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and ends with </a:t>
            </a:r>
            <a:r>
              <a:rPr lang="en-CA">
                <a:latin typeface="Consolas" panose="020B0609020204030204" pitchFamily="49" charset="0"/>
              </a:rPr>
              <a:t>:</a:t>
            </a:r>
            <a:r>
              <a:rPr lang="en-CA"/>
              <a:t> and must be consistently indented with the </a:t>
            </a:r>
            <a:r>
              <a:rPr lang="en-CA">
                <a:latin typeface="Consolas" panose="020B0609020204030204" pitchFamily="49" charset="0"/>
              </a:rPr>
              <a:t>if</a:t>
            </a:r>
            <a:r>
              <a:rPr lang="en-CA"/>
              <a:t> above it.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C3E34-9C92-74BB-F95E-C4AA445A14C0}"/>
              </a:ext>
            </a:extLst>
          </p:cNvPr>
          <p:cNvCxnSpPr>
            <a:stCxn id="5" idx="0"/>
          </p:cNvCxnSpPr>
          <p:nvPr/>
        </p:nvCxnSpPr>
        <p:spPr>
          <a:xfrm flipV="1">
            <a:off x="4953001" y="4436387"/>
            <a:ext cx="169332" cy="719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06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0EAA7-2182-5EFD-C3EE-6FDE5FB7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D841-15A3-6BE6-54C7-D0BE4725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A0683-95A3-E9EF-1E32-C344089E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2A030-6340-A720-174C-AEE6162D0196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000FB-CD07-B8FA-A023-8C222072D98A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% 2 ==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28A908-3264-533F-7B3A-D6134942D7E2}"/>
              </a:ext>
            </a:extLst>
          </p:cNvPr>
          <p:cNvSpPr/>
          <p:nvPr/>
        </p:nvSpPr>
        <p:spPr>
          <a:xfrm>
            <a:off x="4953001" y="4343400"/>
            <a:ext cx="4910665" cy="406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422E3-8596-8AF3-7579-9021FF040104}"/>
              </a:ext>
            </a:extLst>
          </p:cNvPr>
          <p:cNvSpPr txBox="1"/>
          <p:nvPr/>
        </p:nvSpPr>
        <p:spPr>
          <a:xfrm>
            <a:off x="3581400" y="5156021"/>
            <a:ext cx="32257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body of 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 must be consistently indented under the </a:t>
            </a:r>
            <a:r>
              <a:rPr lang="en-CA">
                <a:latin typeface="Consolas" panose="020B0609020204030204" pitchFamily="49" charset="0"/>
              </a:rPr>
              <a:t>else:</a:t>
            </a:r>
            <a:r>
              <a:rPr lang="en-CA"/>
              <a:t> and should be the same indentation level as for the </a:t>
            </a:r>
            <a:r>
              <a:rPr lang="en-CA">
                <a:latin typeface="Consolas" panose="020B0609020204030204" pitchFamily="49" charset="0"/>
              </a:rPr>
              <a:t>if</a:t>
            </a:r>
            <a:r>
              <a:rPr lang="en-CA"/>
              <a:t> body.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708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436E-937C-6AC3-E062-548B2A8AF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B069-46BD-08AA-E8F6-5536667B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02B47-C65A-D1D2-5A9E-206FC4B6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0CC9D-6954-2238-0657-505B2BD13295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79821E-4575-D3D6-0314-516A28A996CA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x % 2 == 0</a:t>
            </a:r>
            <a:r>
              <a:rPr lang="en-US" sz="2800">
                <a:latin typeface="Consolas" panose="020B0609020204030204" pitchFamily="49" charset="0"/>
              </a:rPr>
              <a:t>:</a:t>
            </a:r>
          </a:p>
          <a:p>
            <a:r>
              <a:rPr lang="en-US" sz="2800"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31A52-EBE5-E127-87BC-D89721283BB3}"/>
              </a:ext>
            </a:extLst>
          </p:cNvPr>
          <p:cNvSpPr txBox="1"/>
          <p:nvPr/>
        </p:nvSpPr>
        <p:spPr>
          <a:xfrm>
            <a:off x="7958666" y="2505670"/>
            <a:ext cx="32257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the condition </a:t>
            </a:r>
            <a:r>
              <a:rPr lang="en-CA">
                <a:latin typeface="Consolas" panose="020B0609020204030204" pitchFamily="49" charset="0"/>
              </a:rPr>
              <a:t>x % 2 == 0</a:t>
            </a:r>
            <a:r>
              <a:rPr lang="en-CA"/>
              <a:t> is </a:t>
            </a:r>
            <a:r>
              <a:rPr lang="en-CA">
                <a:solidFill>
                  <a:srgbClr val="00B050"/>
                </a:solidFill>
                <a:latin typeface="Consolas" panose="020B0609020204030204" pitchFamily="49" charset="0"/>
              </a:rPr>
              <a:t>True</a:t>
            </a:r>
            <a:r>
              <a:rPr lang="en-CA"/>
              <a:t>, then just this code is run (and 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code is skipped)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492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EF23-E82E-7AD1-D251-FB9737AD8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FBE-EBC1-CEDC-152B-D83E6EC0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D802C-9004-04A6-5E33-EE3B5089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FB243-8825-5500-D2B4-73B2F5D43C20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F9E74D-FA18-3E74-B580-0A519527A516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x % 2 == 0</a:t>
            </a:r>
            <a:r>
              <a:rPr lang="en-US" sz="2800">
                <a:latin typeface="Consolas" panose="020B0609020204030204" pitchFamily="49" charset="0"/>
              </a:rPr>
              <a:t>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42AAF-27CB-821D-DDAF-37DF13AB43A8}"/>
              </a:ext>
            </a:extLst>
          </p:cNvPr>
          <p:cNvSpPr txBox="1"/>
          <p:nvPr/>
        </p:nvSpPr>
        <p:spPr>
          <a:xfrm>
            <a:off x="6036733" y="5240404"/>
            <a:ext cx="32257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the condition </a:t>
            </a:r>
            <a:r>
              <a:rPr lang="en-CA">
                <a:latin typeface="Consolas" panose="020B0609020204030204" pitchFamily="49" charset="0"/>
              </a:rPr>
              <a:t>x % 2 == 0</a:t>
            </a:r>
            <a:r>
              <a:rPr lang="en-CA"/>
              <a:t> is </a:t>
            </a:r>
            <a:r>
              <a:rPr lang="en-CA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CA"/>
              <a:t>, then just this code is run (and the </a:t>
            </a:r>
            <a:r>
              <a:rPr lang="en-CA">
                <a:latin typeface="Consolas" panose="020B0609020204030204" pitchFamily="49" charset="0"/>
              </a:rPr>
              <a:t>if</a:t>
            </a:r>
            <a:r>
              <a:rPr lang="en-CA"/>
              <a:t> code is skipped)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1993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BD77-C0D2-43E9-7BA8-3BE1CC440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3D4E-C56C-979B-727B-38FC88DE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728A4-62FB-9F7B-F3FA-498CB71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E587E-AB76-21BA-2923-AF48B2EF8B84}"/>
              </a:ext>
            </a:extLst>
          </p:cNvPr>
          <p:cNvSpPr txBox="1"/>
          <p:nvPr/>
        </p:nvSpPr>
        <p:spPr>
          <a:xfrm>
            <a:off x="426210" y="2456655"/>
            <a:ext cx="26642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if-else statement</a:t>
            </a:r>
            <a:r>
              <a:rPr lang="en-CA"/>
              <a:t> runs a block a block of code just when some Boolean expression is true, and a different block of code when the expression is false.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6783D-1C48-4226-B539-8858A85D62DE}"/>
              </a:ext>
            </a:extLst>
          </p:cNvPr>
          <p:cNvSpPr txBox="1"/>
          <p:nvPr/>
        </p:nvSpPr>
        <p:spPr>
          <a:xfrm>
            <a:off x="4820488" y="2133489"/>
            <a:ext cx="57852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8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% 2 == 0: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even")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print("x is odd")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DBAC68-7363-3A85-7CB3-CD42D4BA9D72}"/>
              </a:ext>
            </a:extLst>
          </p:cNvPr>
          <p:cNvSpPr/>
          <p:nvPr/>
        </p:nvSpPr>
        <p:spPr>
          <a:xfrm>
            <a:off x="4953001" y="4343400"/>
            <a:ext cx="4910665" cy="406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1BFD8-E114-6F36-3E35-1427AE265EB2}"/>
              </a:ext>
            </a:extLst>
          </p:cNvPr>
          <p:cNvSpPr txBox="1"/>
          <p:nvPr/>
        </p:nvSpPr>
        <p:spPr>
          <a:xfrm>
            <a:off x="9863666" y="1994990"/>
            <a:ext cx="205316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Exactly </a:t>
            </a:r>
            <a:r>
              <a:rPr lang="en-CA" b="1"/>
              <a:t>one</a:t>
            </a:r>
            <a:r>
              <a:rPr lang="en-CA"/>
              <a:t> of the bodies is run. They never both run.</a:t>
            </a:r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7F3C5-61BE-7867-8CCA-1C5A425DF2CB}"/>
              </a:ext>
            </a:extLst>
          </p:cNvPr>
          <p:cNvSpPr/>
          <p:nvPr/>
        </p:nvSpPr>
        <p:spPr>
          <a:xfrm>
            <a:off x="4953001" y="3472317"/>
            <a:ext cx="4910665" cy="406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86007A-8215-5EB2-E302-3A2F11899A49}"/>
              </a:ext>
            </a:extLst>
          </p:cNvPr>
          <p:cNvCxnSpPr/>
          <p:nvPr/>
        </p:nvCxnSpPr>
        <p:spPr>
          <a:xfrm flipH="1">
            <a:off x="9541933" y="2946400"/>
            <a:ext cx="321733" cy="501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0DC4B-ABFB-6BB9-72CA-D5F9AF820BAB}"/>
              </a:ext>
            </a:extLst>
          </p:cNvPr>
          <p:cNvCxnSpPr>
            <a:stCxn id="5" idx="2"/>
          </p:cNvCxnSpPr>
          <p:nvPr/>
        </p:nvCxnSpPr>
        <p:spPr>
          <a:xfrm flipH="1">
            <a:off x="9863666" y="2918320"/>
            <a:ext cx="1026584" cy="1363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3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7504B-3BF9-4281-3AB9-58AEDB953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1FBB-5820-6792-5EB7-1B4F18E3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23BEB-2755-7744-8DDD-01B4BA34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A63A8B-9097-F75D-CEDC-2DDE4ADE55CC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C2D4A-6747-7A71-F438-03168C42034E}"/>
              </a:ext>
            </a:extLst>
          </p:cNvPr>
          <p:cNvSpPr txBox="1"/>
          <p:nvPr/>
        </p:nvSpPr>
        <p:spPr>
          <a:xfrm>
            <a:off x="5023690" y="1236022"/>
            <a:ext cx="6702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en-US" sz="2800">
                <a:latin typeface="Consolas" panose="020B0609020204030204" pitchFamily="49" charset="0"/>
              </a:rPr>
              <a:t>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800" err="1">
                <a:solidFill>
                  <a:srgbClr val="FF0000"/>
                </a:solidFill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x &gt;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greater than y')</a:t>
            </a:r>
          </a:p>
          <a:p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else</a:t>
            </a:r>
            <a:r>
              <a:rPr lang="en-US" sz="2800">
                <a:latin typeface="Consolas" panose="020B0609020204030204" pitchFamily="49" charset="0"/>
              </a:rPr>
              <a:t>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equal')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0BB07-CB50-C98F-53ED-FC8198FBD1FE}"/>
              </a:ext>
            </a:extLst>
          </p:cNvPr>
          <p:cNvSpPr/>
          <p:nvPr/>
        </p:nvSpPr>
        <p:spPr>
          <a:xfrm>
            <a:off x="5023690" y="2515923"/>
            <a:ext cx="6431710" cy="2690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953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43D5-BFAA-5207-0F0F-47C7871BC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0958-4112-7B86-735D-00DBEE64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238A-8434-88DB-B70B-461DF10C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A987B-5553-2BC6-CD27-FFE648F35D6E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2117D-A880-9AA8-1E68-89CC9C4006B0}"/>
              </a:ext>
            </a:extLst>
          </p:cNvPr>
          <p:cNvSpPr txBox="1"/>
          <p:nvPr/>
        </p:nvSpPr>
        <p:spPr>
          <a:xfrm>
            <a:off x="5023690" y="1236022"/>
            <a:ext cx="6702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800" err="1"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x &gt;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greater than y')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equal')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FCFB85-4201-8BE1-E386-38D9B5E15C0C}"/>
              </a:ext>
            </a:extLst>
          </p:cNvPr>
          <p:cNvSpPr/>
          <p:nvPr/>
        </p:nvSpPr>
        <p:spPr>
          <a:xfrm>
            <a:off x="5023690" y="2515923"/>
            <a:ext cx="1902043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3ACAF5-C13A-3C22-AA73-DD925F89A345}"/>
              </a:ext>
            </a:extLst>
          </p:cNvPr>
          <p:cNvSpPr/>
          <p:nvPr/>
        </p:nvSpPr>
        <p:spPr>
          <a:xfrm>
            <a:off x="5023690" y="3378908"/>
            <a:ext cx="2299977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7CC6B3-471F-B9C9-6E8A-1D07A86274FA}"/>
              </a:ext>
            </a:extLst>
          </p:cNvPr>
          <p:cNvSpPr/>
          <p:nvPr/>
        </p:nvSpPr>
        <p:spPr>
          <a:xfrm>
            <a:off x="5023690" y="4241893"/>
            <a:ext cx="1224711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757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5489-4C41-A031-2E6C-64288553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2525-90BC-ABFB-E1DE-7DD84703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5903-978C-847D-0ADD-DDB4DBDB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45BF9-6C0C-C8D5-D1D8-070C9E7C5522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ACA56-0CAF-DCC6-370B-D831A1D10F4E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252AAE-33B8-00BD-36F7-D84CB3CBD33B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AE31DB-AA76-9F93-40D9-B2363E1FD630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91DECB-3CCC-E8C0-917A-204455EC9E20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6C3E5-6654-94F2-4527-88954CB8FCEC}"/>
              </a:ext>
            </a:extLst>
          </p:cNvPr>
          <p:cNvSpPr txBox="1"/>
          <p:nvPr/>
        </p:nvSpPr>
        <p:spPr>
          <a:xfrm>
            <a:off x="3987801" y="220011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355C7E-1C75-0C19-A73C-A7A5C3124B89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8299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8675C-C86A-41F6-285C-9BBE5815C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2134-8088-D969-EBE5-0F43152D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94AF6-6EAE-82D0-0ADA-A5C52E21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706A0-A63F-AFEF-12E5-46C19D3E9EA7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4A74B-3E41-B5E0-2028-0B088D90D412}"/>
              </a:ext>
            </a:extLst>
          </p:cNvPr>
          <p:cNvSpPr txBox="1"/>
          <p:nvPr/>
        </p:nvSpPr>
        <p:spPr>
          <a:xfrm>
            <a:off x="5023690" y="1236022"/>
            <a:ext cx="6702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800" err="1"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x &gt;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greater than y')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equal')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668F7-92B6-1626-6C48-0F6AD6B4208D}"/>
              </a:ext>
            </a:extLst>
          </p:cNvPr>
          <p:cNvSpPr/>
          <p:nvPr/>
        </p:nvSpPr>
        <p:spPr>
          <a:xfrm>
            <a:off x="5023690" y="2515923"/>
            <a:ext cx="1902043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EAA9F3-72C0-23F7-71D2-CD3EAF4EB860}"/>
              </a:ext>
            </a:extLst>
          </p:cNvPr>
          <p:cNvSpPr/>
          <p:nvPr/>
        </p:nvSpPr>
        <p:spPr>
          <a:xfrm>
            <a:off x="5023690" y="3378908"/>
            <a:ext cx="2299977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93C3C-7009-2750-76FD-37EDF28343BF}"/>
              </a:ext>
            </a:extLst>
          </p:cNvPr>
          <p:cNvSpPr/>
          <p:nvPr/>
        </p:nvSpPr>
        <p:spPr>
          <a:xfrm>
            <a:off x="5023690" y="4241893"/>
            <a:ext cx="1224711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B4F1A-215E-1C8F-ACA5-118E23EC5C13}"/>
              </a:ext>
            </a:extLst>
          </p:cNvPr>
          <p:cNvSpPr txBox="1"/>
          <p:nvPr/>
        </p:nvSpPr>
        <p:spPr>
          <a:xfrm>
            <a:off x="1066921" y="4952340"/>
            <a:ext cx="30705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it is spelled </a:t>
            </a:r>
            <a:r>
              <a:rPr lang="en-CA" err="1">
                <a:latin typeface="Consolas" panose="020B0609020204030204" pitchFamily="49" charset="0"/>
              </a:rPr>
              <a:t>elif</a:t>
            </a:r>
            <a:br>
              <a:rPr lang="en-CA"/>
            </a:br>
            <a:r>
              <a:rPr lang="en-CA" i="1"/>
              <a:t>Not</a:t>
            </a:r>
            <a:r>
              <a:rPr lang="en-CA"/>
              <a:t> </a:t>
            </a:r>
            <a:r>
              <a:rPr lang="en-CA">
                <a:latin typeface="Consolas" panose="020B0609020204030204" pitchFamily="49" charset="0"/>
              </a:rPr>
              <a:t>else if</a:t>
            </a:r>
            <a:r>
              <a:rPr lang="en-CA"/>
              <a:t>, </a:t>
            </a:r>
            <a:r>
              <a:rPr lang="en-CA" i="1"/>
              <a:t>not</a:t>
            </a:r>
            <a:r>
              <a:rPr lang="en-CA"/>
              <a:t> </a:t>
            </a:r>
            <a:r>
              <a:rPr lang="en-CA">
                <a:latin typeface="Consolas" panose="020B0609020204030204" pitchFamily="49" charset="0"/>
              </a:rPr>
              <a:t>elseif</a:t>
            </a:r>
            <a:r>
              <a:rPr lang="en-CA"/>
              <a:t>, …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4DAF4F-5557-20D2-806C-7602486B012F}"/>
              </a:ext>
            </a:extLst>
          </p:cNvPr>
          <p:cNvCxnSpPr/>
          <p:nvPr/>
        </p:nvCxnSpPr>
        <p:spPr>
          <a:xfrm flipV="1">
            <a:off x="3826933" y="3776133"/>
            <a:ext cx="1320800" cy="1176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672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4F5E-F41F-9C2D-CC3D-F0284708D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B1EE-8D43-D75C-3BEB-B87FC746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F3B47-2E1B-726B-4AE4-6FED8F62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77059-7B72-33CE-4A45-6A85D6ED5EF3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21AA-2D61-71B0-AA6E-6BFE4EED5EA6}"/>
              </a:ext>
            </a:extLst>
          </p:cNvPr>
          <p:cNvSpPr txBox="1"/>
          <p:nvPr/>
        </p:nvSpPr>
        <p:spPr>
          <a:xfrm>
            <a:off x="5023690" y="1236022"/>
            <a:ext cx="6702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800" err="1"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x &gt;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greater than y')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equal')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6458-E805-2F32-A5E7-5314580911A3}"/>
              </a:ext>
            </a:extLst>
          </p:cNvPr>
          <p:cNvSpPr/>
          <p:nvPr/>
        </p:nvSpPr>
        <p:spPr>
          <a:xfrm>
            <a:off x="5023690" y="2515923"/>
            <a:ext cx="1902043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DA157-8B13-2EE6-0E04-1801E283CDF5}"/>
              </a:ext>
            </a:extLst>
          </p:cNvPr>
          <p:cNvSpPr/>
          <p:nvPr/>
        </p:nvSpPr>
        <p:spPr>
          <a:xfrm>
            <a:off x="5023690" y="3378908"/>
            <a:ext cx="2299977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6C02BF-90E1-4D9A-FF30-E9415BC753CD}"/>
              </a:ext>
            </a:extLst>
          </p:cNvPr>
          <p:cNvSpPr/>
          <p:nvPr/>
        </p:nvSpPr>
        <p:spPr>
          <a:xfrm>
            <a:off x="5023690" y="4241893"/>
            <a:ext cx="1224711" cy="49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D679D-C6FF-F394-E12B-B1840D8F2483}"/>
              </a:ext>
            </a:extLst>
          </p:cNvPr>
          <p:cNvSpPr txBox="1"/>
          <p:nvPr/>
        </p:nvSpPr>
        <p:spPr>
          <a:xfrm>
            <a:off x="1989786" y="4968613"/>
            <a:ext cx="25229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conditions are always checked in the order they occur.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F050DF-97C4-0F6E-E8E1-6B938E72F777}"/>
              </a:ext>
            </a:extLst>
          </p:cNvPr>
          <p:cNvCxnSpPr>
            <a:cxnSpLocks/>
          </p:cNvCxnSpPr>
          <p:nvPr/>
        </p:nvCxnSpPr>
        <p:spPr>
          <a:xfrm flipV="1">
            <a:off x="3151079" y="2904067"/>
            <a:ext cx="2484966" cy="199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9A6683-6EE9-2F61-B5D2-833927EB6E19}"/>
              </a:ext>
            </a:extLst>
          </p:cNvPr>
          <p:cNvCxnSpPr>
            <a:cxnSpLocks/>
          </p:cNvCxnSpPr>
          <p:nvPr/>
        </p:nvCxnSpPr>
        <p:spPr>
          <a:xfrm flipV="1">
            <a:off x="3691467" y="3742267"/>
            <a:ext cx="2403135" cy="115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04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2F8A5-434C-27BC-88B7-A3FA1BD0E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4189-625D-32A5-DF02-0A4BC4C2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41362-E8B2-937C-9548-9B8746B3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F6B83-E844-56FB-FC78-A24F88C86765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33268-0CC4-B82B-9700-AF45CF8BB5A6}"/>
              </a:ext>
            </a:extLst>
          </p:cNvPr>
          <p:cNvSpPr txBox="1"/>
          <p:nvPr/>
        </p:nvSpPr>
        <p:spPr>
          <a:xfrm>
            <a:off x="5023690" y="1236022"/>
            <a:ext cx="67026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800" err="1"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x &gt;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greater than y')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equal')</a:t>
            </a:r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82983C-267E-6BD0-085D-A2A10A78E311}"/>
              </a:ext>
            </a:extLst>
          </p:cNvPr>
          <p:cNvSpPr/>
          <p:nvPr/>
        </p:nvSpPr>
        <p:spPr>
          <a:xfrm>
            <a:off x="5023690" y="4241892"/>
            <a:ext cx="5966043" cy="888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97C9C-8C24-59A6-3ECF-BABADAF264A4}"/>
              </a:ext>
            </a:extLst>
          </p:cNvPr>
          <p:cNvSpPr txBox="1"/>
          <p:nvPr/>
        </p:nvSpPr>
        <p:spPr>
          <a:xfrm>
            <a:off x="2997319" y="4378020"/>
            <a:ext cx="157468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 is optional.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37839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B08A5-09D9-6176-7F85-ED4C5D4C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16E-5F7D-03CC-9E91-3F1BB8A6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B9EE3-9043-BDDC-0E5D-6F02DF6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14552-F0AB-58E9-8FE2-A8868E2F7354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5A0B5-CF10-8BD8-F31C-A903B801EEF6}"/>
              </a:ext>
            </a:extLst>
          </p:cNvPr>
          <p:cNvSpPr txBox="1"/>
          <p:nvPr/>
        </p:nvSpPr>
        <p:spPr>
          <a:xfrm>
            <a:off x="5023690" y="1236022"/>
            <a:ext cx="67026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800" err="1"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x &gt;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greater than y')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74D96-197C-37DB-F09A-BB534704944E}"/>
              </a:ext>
            </a:extLst>
          </p:cNvPr>
          <p:cNvSpPr txBox="1"/>
          <p:nvPr/>
        </p:nvSpPr>
        <p:spPr>
          <a:xfrm>
            <a:off x="2997319" y="4378020"/>
            <a:ext cx="157468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 is optional.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40552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2C426-A4B4-4581-11BF-882CAFC9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FD9B-3DEF-605E-C323-C625B380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34000-33D7-D8FE-E2DB-1DD9B2FE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65BD6-8C49-09B4-238F-C43BE3171B41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717B5-C933-9EC7-90F9-0996FB4CA804}"/>
              </a:ext>
            </a:extLst>
          </p:cNvPr>
          <p:cNvSpPr txBox="1"/>
          <p:nvPr/>
        </p:nvSpPr>
        <p:spPr>
          <a:xfrm>
            <a:off x="3987801" y="1291794"/>
            <a:ext cx="838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1</a:t>
            </a:r>
          </a:p>
          <a:p>
            <a:r>
              <a:rPr lang="en-US" sz="2800">
                <a:latin typeface="Consolas" panose="020B0609020204030204" pitchFamily="49" charset="0"/>
              </a:rPr>
              <a:t>y = 2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x % 2 == 0 and y % 2 == 0</a:t>
            </a:r>
            <a:r>
              <a:rPr lang="en-US" sz="2800">
                <a:latin typeface="Consolas" panose="020B0609020204030204" pitchFamily="49" charset="0"/>
              </a:rPr>
              <a:t>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both even')</a:t>
            </a:r>
          </a:p>
          <a:p>
            <a:r>
              <a:rPr lang="en-US" sz="2800" err="1">
                <a:latin typeface="Consolas" panose="020B0609020204030204" pitchFamily="49" charset="0"/>
              </a:rPr>
              <a:t>elif</a:t>
            </a:r>
            <a:r>
              <a:rPr lang="en-US" sz="2800"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x % 2 == 1 and y % 2 == 1</a:t>
            </a:r>
            <a:r>
              <a:rPr lang="en-US" sz="2800">
                <a:latin typeface="Consolas" panose="020B0609020204030204" pitchFamily="49" charset="0"/>
              </a:rPr>
              <a:t>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is odd')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    print('y is odd')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different parity')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03495-4CC7-004A-D189-B9ADD18E351C}"/>
              </a:ext>
            </a:extLst>
          </p:cNvPr>
          <p:cNvSpPr txBox="1"/>
          <p:nvPr/>
        </p:nvSpPr>
        <p:spPr>
          <a:xfrm>
            <a:off x="7384337" y="359954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example of an if-</a:t>
            </a:r>
            <a:r>
              <a:rPr lang="en-CA" err="1"/>
              <a:t>elif</a:t>
            </a:r>
            <a:r>
              <a:rPr lang="en-CA"/>
              <a:t>-else statement, showing more elaborate conditionals.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31117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0D43-139C-01A6-995A-28F61BA0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178C-3E1B-C943-8456-32533A97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C40A5-A565-437F-1B42-FB8A6B10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A9AE3-9ECE-1460-D004-46D8CE7056EF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can put if-statements inside if-statements. These are called </a:t>
            </a:r>
            <a:r>
              <a:rPr lang="en-CA" b="1"/>
              <a:t>nested conditionals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DF864-37FB-4F32-82CA-06CFA258F91D}"/>
              </a:ext>
            </a:extLst>
          </p:cNvPr>
          <p:cNvSpPr txBox="1"/>
          <p:nvPr/>
        </p:nvSpPr>
        <p:spPr>
          <a:xfrm>
            <a:off x="4394201" y="1317194"/>
            <a:ext cx="72559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x = 4</a:t>
            </a:r>
          </a:p>
          <a:p>
            <a:r>
              <a:rPr lang="en-US" sz="2800">
                <a:latin typeface="Consolas" panose="020B0609020204030204" pitchFamily="49" charset="0"/>
              </a:rPr>
              <a:t>y = 5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if x == y: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print('x and y are equal')</a:t>
            </a:r>
          </a:p>
          <a:p>
            <a:r>
              <a:rPr lang="en-US" sz="2800">
                <a:latin typeface="Consolas" panose="020B0609020204030204" pitchFamily="49" charset="0"/>
              </a:rPr>
              <a:t>else:</a:t>
            </a:r>
          </a:p>
          <a:p>
            <a:r>
              <a:rPr lang="en-US" sz="2800">
                <a:latin typeface="Consolas" panose="020B0609020204030204" pitchFamily="49" charset="0"/>
              </a:rPr>
              <a:t>    if x &lt; y:</a:t>
            </a:r>
          </a:p>
          <a:p>
            <a:r>
              <a:rPr lang="en-US" sz="2800">
                <a:latin typeface="Consolas" panose="020B0609020204030204" pitchFamily="49" charset="0"/>
              </a:rPr>
              <a:t>        print('x is less than y')</a:t>
            </a:r>
          </a:p>
          <a:p>
            <a:r>
              <a:rPr lang="en-US" sz="2800">
                <a:latin typeface="Consolas" panose="020B0609020204030204" pitchFamily="49" charset="0"/>
              </a:rPr>
              <a:t>    else:</a:t>
            </a:r>
          </a:p>
          <a:p>
            <a:r>
              <a:rPr lang="en-US" sz="2800">
                <a:latin typeface="Consolas" panose="020B0609020204030204" pitchFamily="49" charset="0"/>
              </a:rPr>
              <a:t>        print('x is greater than y')</a:t>
            </a:r>
          </a:p>
        </p:txBody>
      </p:sp>
      <p:pic>
        <p:nvPicPr>
          <p:cNvPr id="3" name="Picture 2" descr="Yo Dawg Heard You Meme | I HEARD YOU LIKE IF-STATEMENTS; SO I PUT IF-STATEMENTS IN YOUR IF-STATEMENTS! | image tagged in memes,yo dawg heard you | made w/ Imgflip meme maker">
            <a:extLst>
              <a:ext uri="{FF2B5EF4-FFF2-40B4-BE49-F238E27FC236}">
                <a16:creationId xmlns:a16="http://schemas.microsoft.com/office/drawing/2014/main" id="{48CC333E-C564-20E0-9D7E-91274615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57" y="0"/>
            <a:ext cx="3544443" cy="22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447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6790B-A644-9FB5-84F2-DABFC8AF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EE6B-E743-F230-DF74-250B0A64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2BADE-71AE-B6CB-C920-1606E8C7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98977-3E1F-A18D-5A44-485CC14A1EA3}"/>
              </a:ext>
            </a:extLst>
          </p:cNvPr>
          <p:cNvSpPr txBox="1"/>
          <p:nvPr/>
        </p:nvSpPr>
        <p:spPr>
          <a:xfrm>
            <a:off x="333543" y="1954868"/>
            <a:ext cx="5293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x = 4</a:t>
            </a:r>
          </a:p>
          <a:p>
            <a:r>
              <a:rPr lang="en-US" sz="2000">
                <a:latin typeface="Consolas" panose="020B0609020204030204" pitchFamily="49" charset="0"/>
              </a:rPr>
              <a:t>y = 5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if x == y:</a:t>
            </a:r>
          </a:p>
          <a:p>
            <a:r>
              <a:rPr lang="en-US" sz="2000">
                <a:latin typeface="Consolas" panose="020B0609020204030204" pitchFamily="49" charset="0"/>
              </a:rPr>
              <a:t>    print('x and y are equal')</a:t>
            </a:r>
          </a:p>
          <a:p>
            <a:r>
              <a:rPr lang="en-US" sz="2000">
                <a:latin typeface="Consolas" panose="020B0609020204030204" pitchFamily="49" charset="0"/>
              </a:rPr>
              <a:t>else:</a:t>
            </a:r>
          </a:p>
          <a:p>
            <a:r>
              <a:rPr lang="en-US" sz="2000">
                <a:latin typeface="Consolas" panose="020B0609020204030204" pitchFamily="49" charset="0"/>
              </a:rPr>
              <a:t>    if x &lt; y: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print('x is less than y')</a:t>
            </a:r>
          </a:p>
          <a:p>
            <a:r>
              <a:rPr lang="en-US" sz="200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print('x is greater than y')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D36F3-EE55-B054-A788-7A712721EF37}"/>
              </a:ext>
            </a:extLst>
          </p:cNvPr>
          <p:cNvSpPr txBox="1"/>
          <p:nvPr/>
        </p:nvSpPr>
        <p:spPr>
          <a:xfrm>
            <a:off x="7145423" y="2108756"/>
            <a:ext cx="5293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x = 4</a:t>
            </a:r>
          </a:p>
          <a:p>
            <a:r>
              <a:rPr lang="en-US" sz="2000">
                <a:latin typeface="Consolas" panose="020B0609020204030204" pitchFamily="49" charset="0"/>
              </a:rPr>
              <a:t>y = 5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if x == y:</a:t>
            </a:r>
          </a:p>
          <a:p>
            <a:r>
              <a:rPr lang="en-US" sz="2000">
                <a:latin typeface="Consolas" panose="020B0609020204030204" pitchFamily="49" charset="0"/>
              </a:rPr>
              <a:t>    print('x and y are equal')</a:t>
            </a:r>
          </a:p>
          <a:p>
            <a:r>
              <a:rPr lang="en-US" sz="2000" err="1">
                <a:latin typeface="Consolas" panose="020B0609020204030204" pitchFamily="49" charset="0"/>
              </a:rPr>
              <a:t>elif</a:t>
            </a:r>
            <a:r>
              <a:rPr lang="en-US" sz="2000">
                <a:latin typeface="Consolas" panose="020B0609020204030204" pitchFamily="49" charset="0"/>
              </a:rPr>
              <a:t> x &lt; y:</a:t>
            </a:r>
          </a:p>
          <a:p>
            <a:r>
              <a:rPr lang="en-US" sz="2000">
                <a:latin typeface="Consolas" panose="020B0609020204030204" pitchFamily="49" charset="0"/>
              </a:rPr>
              <a:t>    print('x is less than y')</a:t>
            </a:r>
          </a:p>
          <a:p>
            <a:r>
              <a:rPr lang="en-US" sz="2000">
                <a:latin typeface="Consolas" panose="020B0609020204030204" pitchFamily="49" charset="0"/>
              </a:rPr>
              <a:t>else:</a:t>
            </a:r>
          </a:p>
          <a:p>
            <a:r>
              <a:rPr lang="en-US" sz="2000">
                <a:latin typeface="Consolas" panose="020B0609020204030204" pitchFamily="49" charset="0"/>
              </a:rPr>
              <a:t>    print('x is greater than y')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9A56E525-1F25-98C6-B5A4-16C8B3237270}"/>
              </a:ext>
            </a:extLst>
          </p:cNvPr>
          <p:cNvSpPr/>
          <p:nvPr/>
        </p:nvSpPr>
        <p:spPr>
          <a:xfrm>
            <a:off x="5451305" y="3294586"/>
            <a:ext cx="1000629" cy="4906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6DCB7-10CA-7C27-62A7-87A964E15684}"/>
              </a:ext>
            </a:extLst>
          </p:cNvPr>
          <p:cNvSpPr txBox="1"/>
          <p:nvPr/>
        </p:nvSpPr>
        <p:spPr>
          <a:xfrm>
            <a:off x="5563319" y="289726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F7CCE-D6CA-3734-A726-190D7CC1AA94}"/>
              </a:ext>
            </a:extLst>
          </p:cNvPr>
          <p:cNvSpPr txBox="1"/>
          <p:nvPr/>
        </p:nvSpPr>
        <p:spPr>
          <a:xfrm>
            <a:off x="770892" y="5338583"/>
            <a:ext cx="29435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general, try to </a:t>
            </a:r>
            <a:r>
              <a:rPr lang="en-CA" b="1"/>
              <a:t>avoid nested conditionals</a:t>
            </a:r>
            <a:r>
              <a:rPr lang="en-CA"/>
              <a:t>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B3DD1-9BED-BE11-007E-C155EFB48D69}"/>
              </a:ext>
            </a:extLst>
          </p:cNvPr>
          <p:cNvSpPr txBox="1"/>
          <p:nvPr/>
        </p:nvSpPr>
        <p:spPr>
          <a:xfrm>
            <a:off x="7739182" y="5348386"/>
            <a:ext cx="29435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Non-nested “flat” conditionals are often easier to read.</a:t>
            </a:r>
            <a:endParaRPr lang="en-AU"/>
          </a:p>
        </p:txBody>
      </p:sp>
      <p:pic>
        <p:nvPicPr>
          <p:cNvPr id="7" name="Picture 2" descr="Yo Dawg Heard You Meme | I HEARD YOU LIKE IF-STATEMENTS; SO I PUT IF-STATEMENTS IN YOUR IF-STATEMENTS! | image tagged in memes,yo dawg heard you | made w/ Imgflip meme maker">
            <a:extLst>
              <a:ext uri="{FF2B5EF4-FFF2-40B4-BE49-F238E27FC236}">
                <a16:creationId xmlns:a16="http://schemas.microsoft.com/office/drawing/2014/main" id="{3E4F95F4-A29F-A0B6-6C19-43060B5C0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57" y="0"/>
            <a:ext cx="3544443" cy="22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24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02B84-25FE-B487-44B0-219636D9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AECA-5A42-0879-9874-CD874722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If-statements</a:t>
            </a:r>
            <a:br>
              <a:rPr lang="en-CA"/>
            </a:br>
            <a:r>
              <a:rPr lang="en-CA"/>
              <a:t>(conditionals)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69721-1964-ACB3-B2C4-55420DD3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4B4B5-C7FF-A969-376B-40E13B5606E6}"/>
              </a:ext>
            </a:extLst>
          </p:cNvPr>
          <p:cNvSpPr txBox="1"/>
          <p:nvPr/>
        </p:nvSpPr>
        <p:spPr>
          <a:xfrm>
            <a:off x="307676" y="2676789"/>
            <a:ext cx="294352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 </a:t>
            </a:r>
            <a:r>
              <a:rPr lang="en-CA" b="1"/>
              <a:t>if-</a:t>
            </a:r>
            <a:r>
              <a:rPr lang="en-CA" b="1" err="1"/>
              <a:t>elif</a:t>
            </a:r>
            <a:r>
              <a:rPr lang="en-CA" b="1"/>
              <a:t>-else statement</a:t>
            </a:r>
            <a:r>
              <a:rPr lang="en-CA"/>
              <a:t> is the most general kind of if-statement and can check multiple conditionals.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50A8F-A91A-EE52-0F2A-C08AB1154E2E}"/>
              </a:ext>
            </a:extLst>
          </p:cNvPr>
          <p:cNvSpPr txBox="1"/>
          <p:nvPr/>
        </p:nvSpPr>
        <p:spPr>
          <a:xfrm>
            <a:off x="5170090" y="334053"/>
            <a:ext cx="2416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if</a:t>
            </a:r>
            <a:r>
              <a:rPr lang="en-CA" sz="2800"/>
              <a:t> </a:t>
            </a:r>
            <a:r>
              <a:rPr lang="en-CA" sz="2800" i="1">
                <a:solidFill>
                  <a:srgbClr val="FF0000"/>
                </a:solidFill>
              </a:rPr>
              <a:t>condition1</a:t>
            </a:r>
            <a:r>
              <a:rPr lang="en-CA" sz="2800"/>
              <a:t>:</a:t>
            </a:r>
            <a:endParaRPr lang="en-AU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2BAF3-00DD-1F91-FAAE-12F6F90EBA23}"/>
              </a:ext>
            </a:extLst>
          </p:cNvPr>
          <p:cNvSpPr txBox="1"/>
          <p:nvPr/>
        </p:nvSpPr>
        <p:spPr>
          <a:xfrm>
            <a:off x="5170090" y="1157949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elif</a:t>
            </a:r>
            <a:r>
              <a:rPr lang="en-CA" sz="2800"/>
              <a:t> </a:t>
            </a:r>
            <a:r>
              <a:rPr lang="en-CA" sz="2800" i="1">
                <a:solidFill>
                  <a:srgbClr val="FF0000"/>
                </a:solidFill>
              </a:rPr>
              <a:t>condition2</a:t>
            </a:r>
            <a:r>
              <a:rPr lang="en-CA" sz="2800"/>
              <a:t>:</a:t>
            </a:r>
            <a:endParaRPr lang="en-AU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22C95-07CA-57FA-1444-3C4E48616C2D}"/>
              </a:ext>
            </a:extLst>
          </p:cNvPr>
          <p:cNvSpPr txBox="1"/>
          <p:nvPr/>
        </p:nvSpPr>
        <p:spPr>
          <a:xfrm>
            <a:off x="5170090" y="2084723"/>
            <a:ext cx="2805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elif</a:t>
            </a:r>
            <a:r>
              <a:rPr lang="en-CA" sz="2800"/>
              <a:t> </a:t>
            </a:r>
            <a:r>
              <a:rPr lang="en-CA" sz="2800" i="1">
                <a:solidFill>
                  <a:srgbClr val="FF0000"/>
                </a:solidFill>
              </a:rPr>
              <a:t>condition3</a:t>
            </a:r>
            <a:r>
              <a:rPr lang="en-CA" sz="2800"/>
              <a:t>:</a:t>
            </a:r>
            <a:endParaRPr lang="en-AU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81027-8A0A-B394-85A6-E975CFCFFABD}"/>
              </a:ext>
            </a:extLst>
          </p:cNvPr>
          <p:cNvSpPr txBox="1"/>
          <p:nvPr/>
        </p:nvSpPr>
        <p:spPr>
          <a:xfrm>
            <a:off x="5170090" y="4182315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elif</a:t>
            </a:r>
            <a:r>
              <a:rPr lang="en-CA" sz="2800"/>
              <a:t> </a:t>
            </a:r>
            <a:r>
              <a:rPr lang="en-CA" sz="2800" i="1" err="1">
                <a:solidFill>
                  <a:srgbClr val="FF0000"/>
                </a:solidFill>
              </a:rPr>
              <a:t>conditionN</a:t>
            </a:r>
            <a:r>
              <a:rPr lang="en-CA" sz="2800"/>
              <a:t>:</a:t>
            </a:r>
            <a:endParaRPr lang="en-AU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A7D89-78F5-033A-8859-1B6F39E20057}"/>
              </a:ext>
            </a:extLst>
          </p:cNvPr>
          <p:cNvSpPr txBox="1"/>
          <p:nvPr/>
        </p:nvSpPr>
        <p:spPr>
          <a:xfrm>
            <a:off x="5170090" y="5044355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else</a:t>
            </a:r>
            <a:r>
              <a:rPr lang="en-CA" sz="2800"/>
              <a:t>:</a:t>
            </a:r>
            <a:endParaRPr lang="en-AU" sz="2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C3C16-2F88-46F2-FEC4-11E170C40A92}"/>
              </a:ext>
            </a:extLst>
          </p:cNvPr>
          <p:cNvSpPr txBox="1"/>
          <p:nvPr/>
        </p:nvSpPr>
        <p:spPr>
          <a:xfrm>
            <a:off x="5698065" y="775375"/>
            <a:ext cx="1557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block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5D9F5-B922-F70F-0A65-12687B5732B3}"/>
              </a:ext>
            </a:extLst>
          </p:cNvPr>
          <p:cNvSpPr txBox="1"/>
          <p:nvPr/>
        </p:nvSpPr>
        <p:spPr>
          <a:xfrm>
            <a:off x="5698065" y="1641223"/>
            <a:ext cx="1557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block 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5EE3B-6BC6-3ADD-D476-13F780EF77AB}"/>
              </a:ext>
            </a:extLst>
          </p:cNvPr>
          <p:cNvSpPr txBox="1"/>
          <p:nvPr/>
        </p:nvSpPr>
        <p:spPr>
          <a:xfrm>
            <a:off x="5698065" y="2638715"/>
            <a:ext cx="1557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block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37141-9D74-DFA4-DC75-B40D08C6BEA3}"/>
              </a:ext>
            </a:extLst>
          </p:cNvPr>
          <p:cNvSpPr txBox="1"/>
          <p:nvPr/>
        </p:nvSpPr>
        <p:spPr>
          <a:xfrm>
            <a:off x="5708057" y="4623637"/>
            <a:ext cx="1557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block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707C7-7833-F0CC-0BFD-36DE0473009A}"/>
              </a:ext>
            </a:extLst>
          </p:cNvPr>
          <p:cNvSpPr txBox="1"/>
          <p:nvPr/>
        </p:nvSpPr>
        <p:spPr>
          <a:xfrm>
            <a:off x="5708056" y="5489913"/>
            <a:ext cx="17934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Code Block N+1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703A0-B10C-80C7-4C99-3F723A5C81C8}"/>
              </a:ext>
            </a:extLst>
          </p:cNvPr>
          <p:cNvSpPr txBox="1"/>
          <p:nvPr/>
        </p:nvSpPr>
        <p:spPr>
          <a:xfrm>
            <a:off x="6378113" y="3131348"/>
            <a:ext cx="253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.</a:t>
            </a:r>
            <a:br>
              <a:rPr lang="en-CA" b="1"/>
            </a:br>
            <a:r>
              <a:rPr lang="en-CA" b="1"/>
              <a:t>.</a:t>
            </a:r>
          </a:p>
          <a:p>
            <a:r>
              <a:rPr lang="en-CA" b="1"/>
              <a:t>.</a:t>
            </a:r>
            <a:endParaRPr lang="en-AU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CF28C-8507-8C28-994A-15D0D23B98A6}"/>
              </a:ext>
            </a:extLst>
          </p:cNvPr>
          <p:cNvSpPr txBox="1"/>
          <p:nvPr/>
        </p:nvSpPr>
        <p:spPr>
          <a:xfrm>
            <a:off x="8836158" y="329227"/>
            <a:ext cx="29435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conditions are checked in the order they occur, from top to bottom.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5AB45-C7AE-B60A-4CF5-E598EBC09909}"/>
              </a:ext>
            </a:extLst>
          </p:cNvPr>
          <p:cNvSpPr txBox="1"/>
          <p:nvPr/>
        </p:nvSpPr>
        <p:spPr>
          <a:xfrm>
            <a:off x="8836158" y="1674925"/>
            <a:ext cx="29435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For the first condition that is true, the corresponding code block is executed.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C05B58-413D-60E2-F8A3-971901AC23CE}"/>
              </a:ext>
            </a:extLst>
          </p:cNvPr>
          <p:cNvSpPr txBox="1"/>
          <p:nvPr/>
        </p:nvSpPr>
        <p:spPr>
          <a:xfrm>
            <a:off x="8836158" y="3020623"/>
            <a:ext cx="2943523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After the code block finishes, the computer jumps out and runs the code that comes after the if-</a:t>
            </a:r>
            <a:r>
              <a:rPr lang="en-CA" err="1"/>
              <a:t>elif</a:t>
            </a:r>
            <a:r>
              <a:rPr lang="en-CA"/>
              <a:t>-else statement.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2CC3F-7226-F5F3-43B5-93F2B5F133AD}"/>
              </a:ext>
            </a:extLst>
          </p:cNvPr>
          <p:cNvSpPr txBox="1"/>
          <p:nvPr/>
        </p:nvSpPr>
        <p:spPr>
          <a:xfrm>
            <a:off x="8836158" y="4920319"/>
            <a:ext cx="29435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So, when there is an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, </a:t>
            </a:r>
            <a:r>
              <a:rPr lang="en-CA" b="1"/>
              <a:t>exactly one </a:t>
            </a:r>
            <a:r>
              <a:rPr lang="en-CA"/>
              <a:t>of the code blocks is executed.</a:t>
            </a:r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EA90F-F415-BB1C-FB9B-A44FEC715BB8}"/>
              </a:ext>
            </a:extLst>
          </p:cNvPr>
          <p:cNvSpPr txBox="1"/>
          <p:nvPr/>
        </p:nvSpPr>
        <p:spPr>
          <a:xfrm>
            <a:off x="1779437" y="5074414"/>
            <a:ext cx="304409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err="1">
                <a:latin typeface="Consolas" panose="020B0609020204030204" pitchFamily="49" charset="0"/>
              </a:rPr>
              <a:t>elif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parts of an if-statement are optional. Whether you need them depends upon your program.</a:t>
            </a:r>
            <a:endParaRPr lang="en-A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90FA86-758B-B82A-A91B-C9E70281108A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10307920" y="1252557"/>
            <a:ext cx="0" cy="42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DB875E-2651-FE0F-A665-9541CE25190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10307920" y="2598255"/>
            <a:ext cx="0" cy="42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3D81DF-B9CC-3AB9-0924-DD998B25502F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307920" y="4497951"/>
            <a:ext cx="0" cy="422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29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F55E-3CF8-D16F-D364-75E6535F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7D0B-E1CC-813B-7DF5-9B8EEDDE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D08BB-544C-1015-ABBA-CA7FDDDA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735F9-A83D-1F3E-F692-E234EC6D516B}"/>
              </a:ext>
            </a:extLst>
          </p:cNvPr>
          <p:cNvSpPr txBox="1"/>
          <p:nvPr/>
        </p:nvSpPr>
        <p:spPr>
          <a:xfrm>
            <a:off x="398015" y="1883419"/>
            <a:ext cx="2548386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general, </a:t>
            </a:r>
            <a:r>
              <a:rPr lang="en-CA" b="1"/>
              <a:t>recursion</a:t>
            </a:r>
            <a:r>
              <a:rPr lang="en-CA"/>
              <a:t> is the idea of making a thing out of smaller copies of that thing.</a:t>
            </a:r>
            <a:br>
              <a:rPr lang="en-CA"/>
            </a:br>
            <a:br>
              <a:rPr lang="en-CA"/>
            </a:br>
            <a:r>
              <a:rPr lang="en-CA"/>
              <a:t>We often see this is nature and math.</a:t>
            </a:r>
            <a:endParaRPr lang="en-AU"/>
          </a:p>
        </p:txBody>
      </p:sp>
      <p:pic>
        <p:nvPicPr>
          <p:cNvPr id="1026" name="Picture 2" descr="Recursion: a short introduction. Probably, one of the most common… | by  Oscar Angel | Medium">
            <a:extLst>
              <a:ext uri="{FF2B5EF4-FFF2-40B4-BE49-F238E27FC236}">
                <a16:creationId xmlns:a16="http://schemas.microsoft.com/office/drawing/2014/main" id="{B5AA3BD7-72A2-C667-3255-C733885FE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r="10108"/>
          <a:stretch/>
        </p:blipFill>
        <p:spPr bwMode="auto">
          <a:xfrm>
            <a:off x="4783359" y="203993"/>
            <a:ext cx="3624041" cy="24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cursion">
            <a:extLst>
              <a:ext uri="{FF2B5EF4-FFF2-40B4-BE49-F238E27FC236}">
                <a16:creationId xmlns:a16="http://schemas.microsoft.com/office/drawing/2014/main" id="{1D3B183A-234E-17E7-F132-4453F3509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82"/>
          <a:stretch/>
        </p:blipFill>
        <p:spPr bwMode="auto">
          <a:xfrm>
            <a:off x="4988829" y="3295389"/>
            <a:ext cx="3213100" cy="121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ture – The Book of Threes">
            <a:extLst>
              <a:ext uri="{FF2B5EF4-FFF2-40B4-BE49-F238E27FC236}">
                <a16:creationId xmlns:a16="http://schemas.microsoft.com/office/drawing/2014/main" id="{8DFCFC22-B0D7-FD1A-BBE3-5647AA7B97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3" b="4842"/>
          <a:stretch/>
        </p:blipFill>
        <p:spPr bwMode="auto">
          <a:xfrm>
            <a:off x="4988829" y="5147732"/>
            <a:ext cx="3213100" cy="13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BA8026C5-A8CF-486B-7BFF-3E058C33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815" y="2556136"/>
            <a:ext cx="2486025" cy="21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954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965F9-DEE0-46BB-DCA9-64EFE0F7C0FD}"/>
              </a:ext>
            </a:extLst>
          </p:cNvPr>
          <p:cNvSpPr txBox="1"/>
          <p:nvPr/>
        </p:nvSpPr>
        <p:spPr>
          <a:xfrm>
            <a:off x="3614355" y="1659285"/>
            <a:ext cx="53149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/>
              <a:t>Recursive functions are </a:t>
            </a:r>
            <a:r>
              <a:rPr lang="en-CA" sz="2800" b="1"/>
              <a:t>not</a:t>
            </a:r>
            <a:r>
              <a:rPr lang="en-CA" sz="2800"/>
              <a:t> very common in practice.</a:t>
            </a:r>
          </a:p>
          <a:p>
            <a:pPr algn="ctr"/>
            <a:endParaRPr lang="en-CA" sz="2800"/>
          </a:p>
          <a:p>
            <a:pPr algn="ctr"/>
            <a:r>
              <a:rPr lang="en-CA" sz="2800"/>
              <a:t>But they appear all the time in the theory of computer science!</a:t>
            </a:r>
          </a:p>
          <a:p>
            <a:pPr algn="ctr"/>
            <a:r>
              <a:rPr lang="en-CA" sz="2800"/>
              <a:t> </a:t>
            </a:r>
            <a:br>
              <a:rPr lang="en-CA" sz="2800"/>
            </a:br>
            <a:r>
              <a:rPr lang="en-CA" sz="2800"/>
              <a:t>Recursion is at the core of computation. </a:t>
            </a:r>
          </a:p>
        </p:txBody>
      </p:sp>
    </p:spTree>
    <p:extLst>
      <p:ext uri="{BB962C8B-B14F-4D97-AF65-F5344CB8AC3E}">
        <p14:creationId xmlns:p14="http://schemas.microsoft.com/office/powerpoint/2010/main" val="11340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5C9B-9A57-E933-966D-2CFFF133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9DD6-4948-0DAB-61BC-8C204CE5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1CB0F-90F8-26F9-288B-5D6D1D6F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2160D-267A-18E0-E3CE-B32354B27B90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C5DA6-63DC-B668-9F5D-39DB566D77FE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D381C-834E-19E2-F0C4-1A73AA71DAE4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6B0F9-0542-DA2A-656A-709904E0B036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F1428-35B2-9625-032E-A978C3BF9C98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75DDA-3BD0-5C62-ABCF-E1B5D73D2878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7FE443-F060-069E-3773-232769F9F5C4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907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A661-0A58-321E-D285-381958EF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407B-6D3F-183D-1CF7-9949528E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FD748-DC0D-7FDC-18C1-8F39E0A8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EF248-2585-C699-BA51-4CB6407CD0C2}"/>
              </a:ext>
            </a:extLst>
          </p:cNvPr>
          <p:cNvSpPr txBox="1"/>
          <p:nvPr/>
        </p:nvSpPr>
        <p:spPr>
          <a:xfrm>
            <a:off x="3920067" y="2663784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onsolas" panose="020B0609020204030204" pitchFamily="49" charset="0"/>
              </a:rPr>
              <a:t>def forever():</a:t>
            </a:r>
          </a:p>
          <a:p>
            <a:r>
              <a:rPr lang="en-US" sz="4000">
                <a:latin typeface="Consolas" panose="020B0609020204030204" pitchFamily="49" charset="0"/>
              </a:rPr>
              <a:t>    forever()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06EC88-03E8-2E31-9237-EDF2929D6271}"/>
              </a:ext>
            </a:extLst>
          </p:cNvPr>
          <p:cNvSpPr txBox="1"/>
          <p:nvPr/>
        </p:nvSpPr>
        <p:spPr>
          <a:xfrm>
            <a:off x="398015" y="1883419"/>
            <a:ext cx="25483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is </a:t>
            </a:r>
            <a:r>
              <a:rPr lang="en-CA" b="1"/>
              <a:t>recursive</a:t>
            </a:r>
            <a:r>
              <a:rPr lang="en-CA"/>
              <a:t> if it calls itself.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899BA-E00B-2734-6E93-78D3062FA33B}"/>
              </a:ext>
            </a:extLst>
          </p:cNvPr>
          <p:cNvSpPr txBox="1"/>
          <p:nvPr/>
        </p:nvSpPr>
        <p:spPr>
          <a:xfrm>
            <a:off x="9287933" y="2045718"/>
            <a:ext cx="21674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forever()</a:t>
            </a:r>
            <a:endParaRPr lang="en-AU" sz="4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D9ADDA-E4D3-3AE7-CF4D-31F73AA40C7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71667" y="2753604"/>
            <a:ext cx="0" cy="57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68AD52-2E6B-3137-1A09-5E6E46AC444C}"/>
              </a:ext>
            </a:extLst>
          </p:cNvPr>
          <p:cNvCxnSpPr>
            <a:cxnSpLocks/>
          </p:cNvCxnSpPr>
          <p:nvPr/>
        </p:nvCxnSpPr>
        <p:spPr>
          <a:xfrm flipH="1">
            <a:off x="8932333" y="3325503"/>
            <a:ext cx="1439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C95250-500F-538B-54F2-187760E37960}"/>
              </a:ext>
            </a:extLst>
          </p:cNvPr>
          <p:cNvCxnSpPr>
            <a:endCxn id="11" idx="0"/>
          </p:cNvCxnSpPr>
          <p:nvPr/>
        </p:nvCxnSpPr>
        <p:spPr>
          <a:xfrm>
            <a:off x="10371666" y="1295400"/>
            <a:ext cx="1" cy="750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815867-FF16-6467-0B98-4614711819B9}"/>
              </a:ext>
            </a:extLst>
          </p:cNvPr>
          <p:cNvCxnSpPr>
            <a:cxnSpLocks/>
          </p:cNvCxnSpPr>
          <p:nvPr/>
        </p:nvCxnSpPr>
        <p:spPr>
          <a:xfrm flipV="1">
            <a:off x="8932333" y="1670559"/>
            <a:ext cx="0" cy="165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921CB-9D06-2380-CDDD-49C6C7EC5D8E}"/>
              </a:ext>
            </a:extLst>
          </p:cNvPr>
          <p:cNvCxnSpPr>
            <a:cxnSpLocks/>
          </p:cNvCxnSpPr>
          <p:nvPr/>
        </p:nvCxnSpPr>
        <p:spPr>
          <a:xfrm flipV="1">
            <a:off x="8932333" y="1670558"/>
            <a:ext cx="14393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24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0C94-E9B5-23B6-BB7F-54552C32F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82B3-92AD-C637-AECE-584EF9F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E98C2-B74C-37ED-7BDF-10F6A81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F338F-684C-44AA-2D7E-78DDA71A033D}"/>
              </a:ext>
            </a:extLst>
          </p:cNvPr>
          <p:cNvSpPr txBox="1"/>
          <p:nvPr/>
        </p:nvSpPr>
        <p:spPr>
          <a:xfrm>
            <a:off x="3920067" y="2663784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onsolas" panose="020B0609020204030204" pitchFamily="49" charset="0"/>
              </a:rPr>
              <a:t>def forever():</a:t>
            </a:r>
          </a:p>
          <a:p>
            <a:r>
              <a:rPr lang="en-US" sz="4000">
                <a:latin typeface="Consolas" panose="020B0609020204030204" pitchFamily="49" charset="0"/>
              </a:rPr>
              <a:t>    forever()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3F1CA-1326-7B44-0BC8-8E2277596635}"/>
              </a:ext>
            </a:extLst>
          </p:cNvPr>
          <p:cNvSpPr txBox="1"/>
          <p:nvPr/>
        </p:nvSpPr>
        <p:spPr>
          <a:xfrm>
            <a:off x="398015" y="1883419"/>
            <a:ext cx="25483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is </a:t>
            </a:r>
            <a:r>
              <a:rPr lang="en-CA" b="1"/>
              <a:t>recursive</a:t>
            </a:r>
            <a:r>
              <a:rPr lang="en-CA"/>
              <a:t> if it calls itself.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81EBF-094B-D199-E1AE-93662D824D76}"/>
              </a:ext>
            </a:extLst>
          </p:cNvPr>
          <p:cNvSpPr txBox="1"/>
          <p:nvPr/>
        </p:nvSpPr>
        <p:spPr>
          <a:xfrm>
            <a:off x="9287933" y="2045718"/>
            <a:ext cx="21674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forever()</a:t>
            </a:r>
            <a:endParaRPr lang="en-AU" sz="4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B1DDE9-2B52-E8E9-DAB7-FD52A1A80D5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71667" y="2753604"/>
            <a:ext cx="0" cy="57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3F73BA-DC31-3DB3-05A9-438D05951C59}"/>
              </a:ext>
            </a:extLst>
          </p:cNvPr>
          <p:cNvCxnSpPr>
            <a:cxnSpLocks/>
          </p:cNvCxnSpPr>
          <p:nvPr/>
        </p:nvCxnSpPr>
        <p:spPr>
          <a:xfrm flipH="1">
            <a:off x="8932333" y="3325503"/>
            <a:ext cx="1439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2D4EC1-FB0D-7659-F726-E88AF8777010}"/>
              </a:ext>
            </a:extLst>
          </p:cNvPr>
          <p:cNvCxnSpPr>
            <a:endCxn id="11" idx="0"/>
          </p:cNvCxnSpPr>
          <p:nvPr/>
        </p:nvCxnSpPr>
        <p:spPr>
          <a:xfrm>
            <a:off x="10371666" y="1295400"/>
            <a:ext cx="1" cy="750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EA1930-16CE-749F-F279-64BE2D7780E6}"/>
              </a:ext>
            </a:extLst>
          </p:cNvPr>
          <p:cNvCxnSpPr>
            <a:cxnSpLocks/>
          </p:cNvCxnSpPr>
          <p:nvPr/>
        </p:nvCxnSpPr>
        <p:spPr>
          <a:xfrm flipV="1">
            <a:off x="8932333" y="1670559"/>
            <a:ext cx="0" cy="165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27A4E1-E3ED-4BEC-F461-A681A28F7409}"/>
              </a:ext>
            </a:extLst>
          </p:cNvPr>
          <p:cNvCxnSpPr>
            <a:cxnSpLocks/>
          </p:cNvCxnSpPr>
          <p:nvPr/>
        </p:nvCxnSpPr>
        <p:spPr>
          <a:xfrm flipV="1">
            <a:off x="8932333" y="1670558"/>
            <a:ext cx="14393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5FB387-091A-378E-801F-F7931B72D96A}"/>
              </a:ext>
            </a:extLst>
          </p:cNvPr>
          <p:cNvSpPr txBox="1"/>
          <p:nvPr/>
        </p:nvSpPr>
        <p:spPr>
          <a:xfrm>
            <a:off x="948349" y="4612901"/>
            <a:ext cx="282778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theory</a:t>
            </a:r>
            <a:r>
              <a:rPr lang="en-CA"/>
              <a:t>, this causes an </a:t>
            </a:r>
            <a:r>
              <a:rPr lang="en-CA" b="1"/>
              <a:t>infinite loop</a:t>
            </a:r>
            <a:r>
              <a:rPr lang="en-CA"/>
              <a:t> when called: forever() keeps getting called and it never stops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911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5E50-F4C9-C681-99DC-67ECD3AED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2684-1179-182B-7F4D-513DDA4D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319B5-595B-D23B-DE53-EA829FDC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22B2C-BB18-545A-D147-452EBAF8109B}"/>
              </a:ext>
            </a:extLst>
          </p:cNvPr>
          <p:cNvSpPr txBox="1"/>
          <p:nvPr/>
        </p:nvSpPr>
        <p:spPr>
          <a:xfrm>
            <a:off x="3920067" y="2663784"/>
            <a:ext cx="431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onsolas" panose="020B0609020204030204" pitchFamily="49" charset="0"/>
              </a:rPr>
              <a:t>def forever():</a:t>
            </a:r>
          </a:p>
          <a:p>
            <a:r>
              <a:rPr lang="en-US" sz="4000">
                <a:latin typeface="Consolas" panose="020B0609020204030204" pitchFamily="49" charset="0"/>
              </a:rPr>
              <a:t>    forever()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42F58-861E-90C5-408F-2886464FC3CC}"/>
              </a:ext>
            </a:extLst>
          </p:cNvPr>
          <p:cNvSpPr txBox="1"/>
          <p:nvPr/>
        </p:nvSpPr>
        <p:spPr>
          <a:xfrm>
            <a:off x="398015" y="1883419"/>
            <a:ext cx="254838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is </a:t>
            </a:r>
            <a:r>
              <a:rPr lang="en-CA" b="1"/>
              <a:t>recursive</a:t>
            </a:r>
            <a:r>
              <a:rPr lang="en-CA"/>
              <a:t> if it calls itself.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3A260D-9680-F3C4-5026-48B1ECECEA6A}"/>
              </a:ext>
            </a:extLst>
          </p:cNvPr>
          <p:cNvSpPr txBox="1"/>
          <p:nvPr/>
        </p:nvSpPr>
        <p:spPr>
          <a:xfrm>
            <a:off x="9287933" y="2045718"/>
            <a:ext cx="21674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4000"/>
              <a:t>forever()</a:t>
            </a:r>
            <a:endParaRPr lang="en-AU" sz="4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C74A7E-4BCA-C56F-5249-145037C7093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71667" y="2753604"/>
            <a:ext cx="0" cy="571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8BB207-2483-6078-A005-496C151B3C70}"/>
              </a:ext>
            </a:extLst>
          </p:cNvPr>
          <p:cNvCxnSpPr>
            <a:cxnSpLocks/>
          </p:cNvCxnSpPr>
          <p:nvPr/>
        </p:nvCxnSpPr>
        <p:spPr>
          <a:xfrm flipH="1">
            <a:off x="8932333" y="3325503"/>
            <a:ext cx="14393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1B552A-8946-4553-ED3C-A117D5B9F54D}"/>
              </a:ext>
            </a:extLst>
          </p:cNvPr>
          <p:cNvCxnSpPr>
            <a:endCxn id="11" idx="0"/>
          </p:cNvCxnSpPr>
          <p:nvPr/>
        </p:nvCxnSpPr>
        <p:spPr>
          <a:xfrm>
            <a:off x="10371666" y="1295400"/>
            <a:ext cx="1" cy="750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86675E-E1D6-E1C4-D55A-0CA7CD6AC38A}"/>
              </a:ext>
            </a:extLst>
          </p:cNvPr>
          <p:cNvCxnSpPr>
            <a:cxnSpLocks/>
          </p:cNvCxnSpPr>
          <p:nvPr/>
        </p:nvCxnSpPr>
        <p:spPr>
          <a:xfrm flipV="1">
            <a:off x="8932333" y="1670559"/>
            <a:ext cx="0" cy="165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15A7E4-3EB0-E8E3-2685-1ECB5DFE30D9}"/>
              </a:ext>
            </a:extLst>
          </p:cNvPr>
          <p:cNvCxnSpPr>
            <a:cxnSpLocks/>
          </p:cNvCxnSpPr>
          <p:nvPr/>
        </p:nvCxnSpPr>
        <p:spPr>
          <a:xfrm flipV="1">
            <a:off x="8932333" y="1670558"/>
            <a:ext cx="14393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C197D0-31CC-191F-EF5B-8F6E87BBD181}"/>
              </a:ext>
            </a:extLst>
          </p:cNvPr>
          <p:cNvSpPr txBox="1"/>
          <p:nvPr/>
        </p:nvSpPr>
        <p:spPr>
          <a:xfrm>
            <a:off x="948349" y="4612901"/>
            <a:ext cx="282778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</a:t>
            </a:r>
            <a:r>
              <a:rPr lang="en-CA" b="1"/>
              <a:t>theory</a:t>
            </a:r>
            <a:r>
              <a:rPr lang="en-CA"/>
              <a:t>, this causes an </a:t>
            </a:r>
            <a:r>
              <a:rPr lang="en-CA" b="1"/>
              <a:t>infinite loop</a:t>
            </a:r>
            <a:r>
              <a:rPr lang="en-CA"/>
              <a:t> when called: runs forever and never stops …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D393B-6A0F-9881-0B81-62CCAE88B582}"/>
              </a:ext>
            </a:extLst>
          </p:cNvPr>
          <p:cNvSpPr txBox="1"/>
          <p:nvPr/>
        </p:nvSpPr>
        <p:spPr>
          <a:xfrm>
            <a:off x="4682107" y="4612900"/>
            <a:ext cx="33273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… but in </a:t>
            </a:r>
            <a:r>
              <a:rPr lang="en-CA" b="1"/>
              <a:t>practice</a:t>
            </a:r>
            <a:r>
              <a:rPr lang="en-CA"/>
              <a:t> each function call uses a little memory, so eventually all memory is used and it crashes.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0485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1B9C-9425-15F8-A48E-92E8AEAC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6E7B-E207-70D2-D3F1-E07CED85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B4949-23BC-98C6-CCDE-575AAFC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6C4-201D-717B-27B8-548041962BBE}"/>
              </a:ext>
            </a:extLst>
          </p:cNvPr>
          <p:cNvSpPr txBox="1"/>
          <p:nvPr/>
        </p:nvSpPr>
        <p:spPr>
          <a:xfrm>
            <a:off x="4284133" y="1690118"/>
            <a:ext cx="502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countdown(n):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&lt;=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print(n)</a:t>
            </a:r>
          </a:p>
          <a:p>
            <a:r>
              <a:rPr lang="en-US" sz="2400">
                <a:latin typeface="Consolas" panose="020B0609020204030204" pitchFamily="49" charset="0"/>
              </a:rPr>
              <a:t>        countdown(n-1)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59890D-64D5-8FF5-FC52-F85A510583B2}"/>
              </a:ext>
            </a:extLst>
          </p:cNvPr>
          <p:cNvSpPr txBox="1"/>
          <p:nvPr/>
        </p:nvSpPr>
        <p:spPr>
          <a:xfrm>
            <a:off x="465665" y="1891886"/>
            <a:ext cx="2260602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This recursive function prints this:</a:t>
            </a:r>
          </a:p>
          <a:p>
            <a:endParaRPr lang="en-CA"/>
          </a:p>
          <a:p>
            <a:r>
              <a:rPr lang="en-CA">
                <a:latin typeface="Consolas" panose="020B0609020204030204" pitchFamily="49" charset="0"/>
              </a:rPr>
              <a:t>&gt;&gt;&gt; countdown(3)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3</a:t>
            </a:r>
          </a:p>
          <a:p>
            <a:r>
              <a:rPr lang="en-CA">
                <a:latin typeface="Consolas" panose="020B0609020204030204" pitchFamily="49" charset="0"/>
              </a:rPr>
              <a:t>2</a:t>
            </a:r>
          </a:p>
          <a:p>
            <a:r>
              <a:rPr lang="en-CA">
                <a:latin typeface="Consolas" panose="020B0609020204030204" pitchFamily="49" charset="0"/>
              </a:rPr>
              <a:t>1</a:t>
            </a:r>
          </a:p>
          <a:p>
            <a:r>
              <a:rPr lang="en-CA" err="1">
                <a:latin typeface="Consolas" panose="020B0609020204030204" pitchFamily="49" charset="0"/>
              </a:rPr>
              <a:t>Blastoff</a:t>
            </a:r>
            <a:r>
              <a:rPr lang="en-CA">
                <a:latin typeface="Consolas" panose="020B0609020204030204" pitchFamily="49" charset="0"/>
              </a:rPr>
              <a:t>! </a:t>
            </a:r>
            <a:endParaRPr lang="en-A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054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708D-5006-D9F4-BFFE-2E5479499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A458-E2D3-2AA4-9072-A11113898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34539-BA3D-C994-7507-EF54D87B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4FE0D-F420-2533-DB46-DADA52715ED8}"/>
              </a:ext>
            </a:extLst>
          </p:cNvPr>
          <p:cNvSpPr txBox="1"/>
          <p:nvPr/>
        </p:nvSpPr>
        <p:spPr>
          <a:xfrm>
            <a:off x="4284133" y="1690118"/>
            <a:ext cx="502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countdown(n):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&lt;=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print(n)</a:t>
            </a:r>
          </a:p>
          <a:p>
            <a:r>
              <a:rPr lang="en-US" sz="2400">
                <a:latin typeface="Consolas" panose="020B0609020204030204" pitchFamily="49" charset="0"/>
              </a:rPr>
              <a:t>        countdown(n-1)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84E0F-A4C5-982C-7530-011251DCE322}"/>
              </a:ext>
            </a:extLst>
          </p:cNvPr>
          <p:cNvSpPr txBox="1"/>
          <p:nvPr/>
        </p:nvSpPr>
        <p:spPr>
          <a:xfrm>
            <a:off x="465665" y="1891886"/>
            <a:ext cx="2260602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This recursive function prints this:</a:t>
            </a:r>
          </a:p>
          <a:p>
            <a:endParaRPr lang="en-CA"/>
          </a:p>
          <a:p>
            <a:r>
              <a:rPr lang="en-CA">
                <a:latin typeface="Consolas" panose="020B0609020204030204" pitchFamily="49" charset="0"/>
              </a:rPr>
              <a:t>&gt;&gt;&gt; countdown(3)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3</a:t>
            </a:r>
          </a:p>
          <a:p>
            <a:r>
              <a:rPr lang="en-CA">
                <a:latin typeface="Consolas" panose="020B0609020204030204" pitchFamily="49" charset="0"/>
              </a:rPr>
              <a:t>2</a:t>
            </a:r>
          </a:p>
          <a:p>
            <a:r>
              <a:rPr lang="en-CA">
                <a:latin typeface="Consolas" panose="020B0609020204030204" pitchFamily="49" charset="0"/>
              </a:rPr>
              <a:t>1</a:t>
            </a:r>
          </a:p>
          <a:p>
            <a:r>
              <a:rPr lang="en-CA" err="1">
                <a:latin typeface="Consolas" panose="020B0609020204030204" pitchFamily="49" charset="0"/>
              </a:rPr>
              <a:t>Blastoff</a:t>
            </a:r>
            <a:r>
              <a:rPr lang="en-CA">
                <a:latin typeface="Consolas" panose="020B0609020204030204" pitchFamily="49" charset="0"/>
              </a:rPr>
              <a:t>! 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BE670-5C13-3A61-A929-B75D7321EDDD}"/>
              </a:ext>
            </a:extLst>
          </p:cNvPr>
          <p:cNvSpPr txBox="1"/>
          <p:nvPr/>
        </p:nvSpPr>
        <p:spPr>
          <a:xfrm>
            <a:off x="6265331" y="4272677"/>
            <a:ext cx="226060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can tell that this is recursive because it calls itself.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40BB5-0539-C4C7-F1C6-6BB9C5E47193}"/>
              </a:ext>
            </a:extLst>
          </p:cNvPr>
          <p:cNvSpPr/>
          <p:nvPr/>
        </p:nvSpPr>
        <p:spPr>
          <a:xfrm>
            <a:off x="5681133" y="3598333"/>
            <a:ext cx="2489200" cy="338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3CF9B3-6163-F492-117D-DFB7299A5B18}"/>
              </a:ext>
            </a:extLst>
          </p:cNvPr>
          <p:cNvSpPr/>
          <p:nvPr/>
        </p:nvSpPr>
        <p:spPr>
          <a:xfrm>
            <a:off x="5020731" y="1722552"/>
            <a:ext cx="2057402" cy="402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BD342CB-58D2-69B0-FD81-6E58CC3A3DC1}"/>
              </a:ext>
            </a:extLst>
          </p:cNvPr>
          <p:cNvCxnSpPr>
            <a:cxnSpLocks/>
            <a:stCxn id="5" idx="3"/>
          </p:cNvCxnSpPr>
          <p:nvPr/>
        </p:nvCxnSpPr>
        <p:spPr>
          <a:xfrm flipH="1" flipV="1">
            <a:off x="7078133" y="1789043"/>
            <a:ext cx="1092200" cy="1978624"/>
          </a:xfrm>
          <a:prstGeom prst="curvedConnector4">
            <a:avLst>
              <a:gd name="adj1" fmla="val -63154"/>
              <a:gd name="adj2" fmla="val 1045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52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2FAB-DEE8-4A8B-BE81-00F151046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2F8-1C6A-CAA4-E0E2-0CA0026B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A0944-52BA-C1A0-1E0A-07693126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1389-38F9-305D-6327-06F7040309A7}"/>
              </a:ext>
            </a:extLst>
          </p:cNvPr>
          <p:cNvSpPr txBox="1"/>
          <p:nvPr/>
        </p:nvSpPr>
        <p:spPr>
          <a:xfrm>
            <a:off x="4284133" y="1690118"/>
            <a:ext cx="502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countdown(n):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&lt;=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print(n)</a:t>
            </a:r>
          </a:p>
          <a:p>
            <a:r>
              <a:rPr lang="en-US" sz="2400">
                <a:latin typeface="Consolas" panose="020B0609020204030204" pitchFamily="49" charset="0"/>
              </a:rPr>
              <a:t>        countdown(n-1)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13749-22E9-1D9D-40EF-55ADFEAE6F9E}"/>
              </a:ext>
            </a:extLst>
          </p:cNvPr>
          <p:cNvSpPr txBox="1"/>
          <p:nvPr/>
        </p:nvSpPr>
        <p:spPr>
          <a:xfrm>
            <a:off x="465665" y="1891886"/>
            <a:ext cx="2260602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This recursive function prints this:</a:t>
            </a:r>
          </a:p>
          <a:p>
            <a:endParaRPr lang="en-CA"/>
          </a:p>
          <a:p>
            <a:r>
              <a:rPr lang="en-CA">
                <a:latin typeface="Consolas" panose="020B0609020204030204" pitchFamily="49" charset="0"/>
              </a:rPr>
              <a:t>&gt;&gt;&gt; countdown(3)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3</a:t>
            </a:r>
          </a:p>
          <a:p>
            <a:r>
              <a:rPr lang="en-CA">
                <a:latin typeface="Consolas" panose="020B0609020204030204" pitchFamily="49" charset="0"/>
              </a:rPr>
              <a:t>2</a:t>
            </a:r>
          </a:p>
          <a:p>
            <a:r>
              <a:rPr lang="en-CA">
                <a:latin typeface="Consolas" panose="020B0609020204030204" pitchFamily="49" charset="0"/>
              </a:rPr>
              <a:t>1</a:t>
            </a:r>
          </a:p>
          <a:p>
            <a:r>
              <a:rPr lang="en-CA" err="1">
                <a:latin typeface="Consolas" panose="020B0609020204030204" pitchFamily="49" charset="0"/>
              </a:rPr>
              <a:t>Blastoff</a:t>
            </a:r>
            <a:r>
              <a:rPr lang="en-CA">
                <a:latin typeface="Consolas" panose="020B0609020204030204" pitchFamily="49" charset="0"/>
              </a:rPr>
              <a:t>! 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113839-48DF-C446-4C4F-0B4435BB38E9}"/>
              </a:ext>
            </a:extLst>
          </p:cNvPr>
          <p:cNvSpPr txBox="1"/>
          <p:nvPr/>
        </p:nvSpPr>
        <p:spPr>
          <a:xfrm>
            <a:off x="6265331" y="4272677"/>
            <a:ext cx="226060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can tell that this is recursive because it calls itself.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88C62-A474-2DD3-9A12-A469AB3206C6}"/>
              </a:ext>
            </a:extLst>
          </p:cNvPr>
          <p:cNvSpPr/>
          <p:nvPr/>
        </p:nvSpPr>
        <p:spPr>
          <a:xfrm>
            <a:off x="5681133" y="3598333"/>
            <a:ext cx="2489200" cy="338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38F4BB-9565-6E4F-5773-CEDB2288B25E}"/>
              </a:ext>
            </a:extLst>
          </p:cNvPr>
          <p:cNvSpPr/>
          <p:nvPr/>
        </p:nvSpPr>
        <p:spPr>
          <a:xfrm>
            <a:off x="5020731" y="1722552"/>
            <a:ext cx="2057402" cy="402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4B1B-AE29-61A2-E7E8-266E39D0437C}"/>
              </a:ext>
            </a:extLst>
          </p:cNvPr>
          <p:cNvSpPr txBox="1"/>
          <p:nvPr/>
        </p:nvSpPr>
        <p:spPr>
          <a:xfrm>
            <a:off x="9033931" y="4244552"/>
            <a:ext cx="226060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Importantly, it is called with n-1. This ensures it will eventually stop.</a:t>
            </a:r>
            <a:endParaRPr lang="en-AU">
              <a:latin typeface="Consolas" panose="020B0609020204030204" pitchFamily="49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61EE6AD-760F-56D9-1346-733D7043CB84}"/>
              </a:ext>
            </a:extLst>
          </p:cNvPr>
          <p:cNvCxnSpPr>
            <a:cxnSpLocks/>
          </p:cNvCxnSpPr>
          <p:nvPr/>
        </p:nvCxnSpPr>
        <p:spPr>
          <a:xfrm flipH="1" flipV="1">
            <a:off x="7078133" y="1789043"/>
            <a:ext cx="1092200" cy="1978624"/>
          </a:xfrm>
          <a:prstGeom prst="curvedConnector4">
            <a:avLst>
              <a:gd name="adj1" fmla="val -63154"/>
              <a:gd name="adj2" fmla="val 1045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795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E68E4-8FEA-3425-0629-826664B6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E7B-F896-6BC5-7E4F-8EDA435A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728B-84AC-9608-A3AC-EE2677E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74B7A-A59D-5407-0587-60249F20EA5C}"/>
              </a:ext>
            </a:extLst>
          </p:cNvPr>
          <p:cNvSpPr txBox="1"/>
          <p:nvPr/>
        </p:nvSpPr>
        <p:spPr>
          <a:xfrm>
            <a:off x="4284133" y="1690118"/>
            <a:ext cx="502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countdown(n):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&lt;=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print(n)</a:t>
            </a:r>
          </a:p>
          <a:p>
            <a:r>
              <a:rPr lang="en-US" sz="2400">
                <a:latin typeface="Consolas" panose="020B0609020204030204" pitchFamily="49" charset="0"/>
              </a:rPr>
              <a:t>        countdown(n-1)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63AAF-541F-3D50-3884-3DE9B3076E5D}"/>
              </a:ext>
            </a:extLst>
          </p:cNvPr>
          <p:cNvSpPr txBox="1"/>
          <p:nvPr/>
        </p:nvSpPr>
        <p:spPr>
          <a:xfrm>
            <a:off x="465665" y="1891886"/>
            <a:ext cx="2260602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This recursive function prints this:</a:t>
            </a:r>
          </a:p>
          <a:p>
            <a:endParaRPr lang="en-CA"/>
          </a:p>
          <a:p>
            <a:r>
              <a:rPr lang="en-CA">
                <a:latin typeface="Consolas" panose="020B0609020204030204" pitchFamily="49" charset="0"/>
              </a:rPr>
              <a:t>&gt;&gt;&gt; countdown(3)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3</a:t>
            </a:r>
          </a:p>
          <a:p>
            <a:r>
              <a:rPr lang="en-CA">
                <a:latin typeface="Consolas" panose="020B0609020204030204" pitchFamily="49" charset="0"/>
              </a:rPr>
              <a:t>2</a:t>
            </a:r>
          </a:p>
          <a:p>
            <a:r>
              <a:rPr lang="en-CA">
                <a:latin typeface="Consolas" panose="020B0609020204030204" pitchFamily="49" charset="0"/>
              </a:rPr>
              <a:t>1</a:t>
            </a:r>
          </a:p>
          <a:p>
            <a:r>
              <a:rPr lang="en-CA" err="1">
                <a:latin typeface="Consolas" panose="020B0609020204030204" pitchFamily="49" charset="0"/>
              </a:rPr>
              <a:t>Blastoff</a:t>
            </a:r>
            <a:r>
              <a:rPr lang="en-CA">
                <a:latin typeface="Consolas" panose="020B0609020204030204" pitchFamily="49" charset="0"/>
              </a:rPr>
              <a:t>! 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BCDAC-2D3A-2ADB-11D0-52DE9134EAD4}"/>
              </a:ext>
            </a:extLst>
          </p:cNvPr>
          <p:cNvSpPr/>
          <p:nvPr/>
        </p:nvSpPr>
        <p:spPr>
          <a:xfrm>
            <a:off x="4944531" y="2103552"/>
            <a:ext cx="4089400" cy="2011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DCC9D-D758-10EB-79F5-25518EE4BF6C}"/>
              </a:ext>
            </a:extLst>
          </p:cNvPr>
          <p:cNvSpPr txBox="1"/>
          <p:nvPr/>
        </p:nvSpPr>
        <p:spPr>
          <a:xfrm>
            <a:off x="9465733" y="1643951"/>
            <a:ext cx="226060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Useful recursive functions are usually structured as if-statements.</a:t>
            </a:r>
            <a:endParaRPr lang="en-A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23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CB0A2-B3ED-E5B5-9056-95DF07205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2CBC-7E2B-5ED5-517D-8FB1B02B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2EB5F-9C0D-ED5E-E0AC-1E0F82DD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77037-D2A4-CB38-801A-2CB5241FE905}"/>
              </a:ext>
            </a:extLst>
          </p:cNvPr>
          <p:cNvSpPr txBox="1"/>
          <p:nvPr/>
        </p:nvSpPr>
        <p:spPr>
          <a:xfrm>
            <a:off x="4284133" y="1690118"/>
            <a:ext cx="502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countdown(n):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&lt;=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print(n)</a:t>
            </a:r>
          </a:p>
          <a:p>
            <a:r>
              <a:rPr lang="en-US" sz="2400">
                <a:latin typeface="Consolas" panose="020B0609020204030204" pitchFamily="49" charset="0"/>
              </a:rPr>
              <a:t>        countdown(n-1)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ADEB44-514C-CBDE-7E94-F14E9ACA0638}"/>
              </a:ext>
            </a:extLst>
          </p:cNvPr>
          <p:cNvSpPr txBox="1"/>
          <p:nvPr/>
        </p:nvSpPr>
        <p:spPr>
          <a:xfrm>
            <a:off x="465665" y="1891886"/>
            <a:ext cx="2260602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This recursive function prints this:</a:t>
            </a:r>
          </a:p>
          <a:p>
            <a:endParaRPr lang="en-CA"/>
          </a:p>
          <a:p>
            <a:r>
              <a:rPr lang="en-CA">
                <a:latin typeface="Consolas" panose="020B0609020204030204" pitchFamily="49" charset="0"/>
              </a:rPr>
              <a:t>&gt;&gt;&gt; countdown(3)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3</a:t>
            </a:r>
          </a:p>
          <a:p>
            <a:r>
              <a:rPr lang="en-CA">
                <a:latin typeface="Consolas" panose="020B0609020204030204" pitchFamily="49" charset="0"/>
              </a:rPr>
              <a:t>2</a:t>
            </a:r>
          </a:p>
          <a:p>
            <a:r>
              <a:rPr lang="en-CA">
                <a:latin typeface="Consolas" panose="020B0609020204030204" pitchFamily="49" charset="0"/>
              </a:rPr>
              <a:t>1</a:t>
            </a:r>
          </a:p>
          <a:p>
            <a:r>
              <a:rPr lang="en-CA" err="1">
                <a:latin typeface="Consolas" panose="020B0609020204030204" pitchFamily="49" charset="0"/>
              </a:rPr>
              <a:t>Blastoff</a:t>
            </a:r>
            <a:r>
              <a:rPr lang="en-CA">
                <a:latin typeface="Consolas" panose="020B0609020204030204" pitchFamily="49" charset="0"/>
              </a:rPr>
              <a:t>! 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01437-273E-8736-0D9A-3D76B829D5CD}"/>
              </a:ext>
            </a:extLst>
          </p:cNvPr>
          <p:cNvSpPr/>
          <p:nvPr/>
        </p:nvSpPr>
        <p:spPr>
          <a:xfrm>
            <a:off x="4944531" y="2103552"/>
            <a:ext cx="4089400" cy="740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4D328-3701-DA00-E164-3C990DD9EBC1}"/>
              </a:ext>
            </a:extLst>
          </p:cNvPr>
          <p:cNvSpPr txBox="1"/>
          <p:nvPr/>
        </p:nvSpPr>
        <p:spPr>
          <a:xfrm>
            <a:off x="9465733" y="1643951"/>
            <a:ext cx="226060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part is non-recursive. It is called a </a:t>
            </a:r>
            <a:r>
              <a:rPr lang="en-CA" b="1"/>
              <a:t>base case</a:t>
            </a:r>
            <a:r>
              <a:rPr lang="en-CA"/>
              <a:t>.</a:t>
            </a:r>
            <a:endParaRPr lang="en-A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160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284133" y="1690118"/>
            <a:ext cx="5020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countdown(n):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&lt;=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print(n)</a:t>
            </a:r>
          </a:p>
          <a:p>
            <a:r>
              <a:rPr lang="en-US" sz="2400">
                <a:latin typeface="Consolas" panose="020B0609020204030204" pitchFamily="49" charset="0"/>
              </a:rPr>
              <a:t>        countdown(n-1)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465665" y="1891886"/>
            <a:ext cx="2260602" cy="25853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This recursive function prints this:</a:t>
            </a:r>
          </a:p>
          <a:p>
            <a:endParaRPr lang="en-CA"/>
          </a:p>
          <a:p>
            <a:r>
              <a:rPr lang="en-CA">
                <a:latin typeface="Consolas" panose="020B0609020204030204" pitchFamily="49" charset="0"/>
              </a:rPr>
              <a:t>&gt;&gt;&gt; countdown(3)</a:t>
            </a:r>
          </a:p>
          <a:p>
            <a:endParaRPr lang="en-CA">
              <a:latin typeface="Consolas" panose="020B0609020204030204" pitchFamily="49" charset="0"/>
            </a:endParaRPr>
          </a:p>
          <a:p>
            <a:r>
              <a:rPr lang="en-CA">
                <a:latin typeface="Consolas" panose="020B0609020204030204" pitchFamily="49" charset="0"/>
              </a:rPr>
              <a:t>3</a:t>
            </a:r>
          </a:p>
          <a:p>
            <a:r>
              <a:rPr lang="en-CA">
                <a:latin typeface="Consolas" panose="020B0609020204030204" pitchFamily="49" charset="0"/>
              </a:rPr>
              <a:t>2</a:t>
            </a:r>
          </a:p>
          <a:p>
            <a:r>
              <a:rPr lang="en-CA">
                <a:latin typeface="Consolas" panose="020B0609020204030204" pitchFamily="49" charset="0"/>
              </a:rPr>
              <a:t>1</a:t>
            </a:r>
          </a:p>
          <a:p>
            <a:r>
              <a:rPr lang="en-CA" err="1">
                <a:latin typeface="Consolas" panose="020B0609020204030204" pitchFamily="49" charset="0"/>
              </a:rPr>
              <a:t>Blastoff</a:t>
            </a:r>
            <a:r>
              <a:rPr lang="en-CA">
                <a:latin typeface="Consolas" panose="020B0609020204030204" pitchFamily="49" charset="0"/>
              </a:rPr>
              <a:t>! 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3C0DB-66F2-AF35-A473-82CA204BB8C1}"/>
              </a:ext>
            </a:extLst>
          </p:cNvPr>
          <p:cNvSpPr/>
          <p:nvPr/>
        </p:nvSpPr>
        <p:spPr>
          <a:xfrm>
            <a:off x="4944531" y="2103552"/>
            <a:ext cx="4089400" cy="740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46D4B-E84F-C997-EE7B-3353FA1BC475}"/>
              </a:ext>
            </a:extLst>
          </p:cNvPr>
          <p:cNvSpPr txBox="1"/>
          <p:nvPr/>
        </p:nvSpPr>
        <p:spPr>
          <a:xfrm>
            <a:off x="9465733" y="1643951"/>
            <a:ext cx="226060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part is non-recursive. It is called a </a:t>
            </a:r>
            <a:r>
              <a:rPr lang="en-CA" b="1"/>
              <a:t>base case</a:t>
            </a:r>
            <a:r>
              <a:rPr lang="en-CA"/>
              <a:t>.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7B146A-7011-DE57-0EA3-8277AED0B2A0}"/>
              </a:ext>
            </a:extLst>
          </p:cNvPr>
          <p:cNvSpPr/>
          <p:nvPr/>
        </p:nvSpPr>
        <p:spPr>
          <a:xfrm>
            <a:off x="4944531" y="2912142"/>
            <a:ext cx="4089400" cy="1086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98ABD-237E-C637-1A44-63DD8357AC03}"/>
              </a:ext>
            </a:extLst>
          </p:cNvPr>
          <p:cNvSpPr txBox="1"/>
          <p:nvPr/>
        </p:nvSpPr>
        <p:spPr>
          <a:xfrm>
            <a:off x="9177867" y="3311851"/>
            <a:ext cx="226060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part is recursive. It is called a </a:t>
            </a:r>
            <a:r>
              <a:rPr lang="en-CA" b="1"/>
              <a:t>recursive case</a:t>
            </a:r>
            <a:r>
              <a:rPr lang="en-CA"/>
              <a:t>.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36105-BF94-045F-EA83-2A3DC5F7DCA0}"/>
              </a:ext>
            </a:extLst>
          </p:cNvPr>
          <p:cNvSpPr txBox="1"/>
          <p:nvPr/>
        </p:nvSpPr>
        <p:spPr>
          <a:xfrm>
            <a:off x="7831667" y="4925189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useful recursive function has at 1 or more base cases, and 1 or more recursive cases.</a:t>
            </a:r>
            <a:endParaRPr lang="en-AU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361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591776" y="2828835"/>
            <a:ext cx="2572530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a function is called in Python, it is put on the </a:t>
            </a:r>
            <a:r>
              <a:rPr lang="en-CA" b="1"/>
              <a:t>call stack</a:t>
            </a:r>
            <a:r>
              <a:rPr lang="en-CA"/>
              <a:t>. The first function called is at the </a:t>
            </a:r>
            <a:r>
              <a:rPr lang="en-CA" b="1"/>
              <a:t>bottom</a:t>
            </a:r>
            <a:r>
              <a:rPr lang="en-CA"/>
              <a:t>, the most recent function called is at the </a:t>
            </a:r>
            <a:r>
              <a:rPr lang="en-CA" b="1"/>
              <a:t>top</a:t>
            </a:r>
            <a:r>
              <a:rPr lang="en-CA"/>
              <a:t>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200C70-5A34-FE76-B53F-832CD6E9498C}"/>
              </a:ext>
            </a:extLst>
          </p:cNvPr>
          <p:cNvSpPr txBox="1"/>
          <p:nvPr/>
        </p:nvSpPr>
        <p:spPr>
          <a:xfrm>
            <a:off x="4720613" y="3244332"/>
            <a:ext cx="25725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start out with an </a:t>
            </a:r>
            <a:r>
              <a:rPr lang="en-CA" b="1"/>
              <a:t>empty stack</a:t>
            </a:r>
            <a:r>
              <a:rPr lang="en-CA"/>
              <a:t>, since no functions have been called yet …</a:t>
            </a:r>
          </a:p>
        </p:txBody>
      </p:sp>
    </p:spTree>
    <p:extLst>
      <p:ext uri="{BB962C8B-B14F-4D97-AF65-F5344CB8AC3E}">
        <p14:creationId xmlns:p14="http://schemas.microsoft.com/office/powerpoint/2010/main" val="101643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06F4-5681-A76F-2B6E-64D9F491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999F-61D6-1DF7-32FB-B81C4751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17454-945B-8097-12DE-3D17F601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ED034-C6EC-5263-AEE3-0D0CEFA18CD7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8E6AC-046B-1D8E-9209-50B5511D134D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BF06A-3861-134D-32C5-CC5F84F0CC0E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EA9C6A-5B99-4379-48E3-E7ED34E7D746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93B1F5-5CD2-DD92-BB04-5FB0F14E13B8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8FBDF2-BF69-C09F-F6E3-83EB0E063CC7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7E267-3AA3-118D-2C3D-5DDDF721ED2B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3FA57-2684-7E05-316E-D9E065E38373}"/>
              </a:ext>
            </a:extLst>
          </p:cNvPr>
          <p:cNvSpPr txBox="1"/>
          <p:nvPr/>
        </p:nvSpPr>
        <p:spPr>
          <a:xfrm>
            <a:off x="3987801" y="298899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A04AD-ADB7-9E29-8BCF-5D3D5FFEC764}"/>
              </a:ext>
            </a:extLst>
          </p:cNvPr>
          <p:cNvSpPr txBox="1"/>
          <p:nvPr/>
        </p:nvSpPr>
        <p:spPr>
          <a:xfrm>
            <a:off x="3987801" y="377787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8613D-8D74-E39E-2FD2-4097C83207A2}"/>
              </a:ext>
            </a:extLst>
          </p:cNvPr>
          <p:cNvSpPr txBox="1"/>
          <p:nvPr/>
        </p:nvSpPr>
        <p:spPr>
          <a:xfrm>
            <a:off x="3987801" y="456675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C43EB-7C62-0A6D-BCD4-CD9610CD2B40}"/>
              </a:ext>
            </a:extLst>
          </p:cNvPr>
          <p:cNvSpPr txBox="1"/>
          <p:nvPr/>
        </p:nvSpPr>
        <p:spPr>
          <a:xfrm>
            <a:off x="3987801" y="5355637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32426731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1193355" y="4465449"/>
            <a:ext cx="25725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First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is called. It’s at the bottom of the </a:t>
            </a:r>
            <a:r>
              <a:rPr lang="en-CA" b="1"/>
              <a:t>call stack</a:t>
            </a:r>
            <a:r>
              <a:rPr lang="en-CA"/>
              <a:t>. n=2 throughout the function.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F1C00-EC7D-6215-F8E3-CF398F11A5A4}"/>
              </a:ext>
            </a:extLst>
          </p:cNvPr>
          <p:cNvSpPr txBox="1"/>
          <p:nvPr/>
        </p:nvSpPr>
        <p:spPr>
          <a:xfrm>
            <a:off x="8549106" y="4071646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2 &lt;= 0</a:t>
            </a:r>
            <a:r>
              <a:rPr lang="en-CA"/>
              <a:t> is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, so we skip to 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192003-AAF2-327A-6F94-8E26723E4AC4}"/>
              </a:ext>
            </a:extLst>
          </p:cNvPr>
          <p:cNvCxnSpPr/>
          <p:nvPr/>
        </p:nvCxnSpPr>
        <p:spPr>
          <a:xfrm flipH="1">
            <a:off x="6195595" y="4420454"/>
            <a:ext cx="2292684" cy="20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435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1193355" y="4465449"/>
            <a:ext cx="25725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First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is called. It’s at the bottom of the </a:t>
            </a:r>
            <a:r>
              <a:rPr lang="en-CA" b="1"/>
              <a:t>call stack</a:t>
            </a:r>
            <a:r>
              <a:rPr lang="en-CA"/>
              <a:t>. n=2 throughout the function.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F1C00-EC7D-6215-F8E3-CF398F11A5A4}"/>
              </a:ext>
            </a:extLst>
          </p:cNvPr>
          <p:cNvSpPr txBox="1"/>
          <p:nvPr/>
        </p:nvSpPr>
        <p:spPr>
          <a:xfrm>
            <a:off x="8549106" y="4071646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2 &lt;= 0</a:t>
            </a:r>
            <a:r>
              <a:rPr lang="en-CA"/>
              <a:t> is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, so we skip to 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192003-AAF2-327A-6F94-8E26723E4AC4}"/>
              </a:ext>
            </a:extLst>
          </p:cNvPr>
          <p:cNvCxnSpPr/>
          <p:nvPr/>
        </p:nvCxnSpPr>
        <p:spPr>
          <a:xfrm flipH="1">
            <a:off x="6195595" y="4420454"/>
            <a:ext cx="2292684" cy="20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B87278-A3CE-86FE-9127-67D575922C31}"/>
              </a:ext>
            </a:extLst>
          </p:cNvPr>
          <p:cNvSpPr txBox="1"/>
          <p:nvPr/>
        </p:nvSpPr>
        <p:spPr>
          <a:xfrm>
            <a:off x="8549106" y="4901112"/>
            <a:ext cx="25725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2 is printed right here.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83D6BB-D7E1-3405-517D-0076EA0A25B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15100" y="5085778"/>
            <a:ext cx="2034006" cy="36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14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1193355" y="4465449"/>
            <a:ext cx="25725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First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is called. It’s at the bottom of the </a:t>
            </a:r>
            <a:r>
              <a:rPr lang="en-CA" b="1"/>
              <a:t>call stack</a:t>
            </a:r>
            <a:r>
              <a:rPr lang="en-CA"/>
              <a:t>. n=2 throughout the function.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F1C00-EC7D-6215-F8E3-CF398F11A5A4}"/>
              </a:ext>
            </a:extLst>
          </p:cNvPr>
          <p:cNvSpPr txBox="1"/>
          <p:nvPr/>
        </p:nvSpPr>
        <p:spPr>
          <a:xfrm>
            <a:off x="8549106" y="4071646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2 &lt;= 0</a:t>
            </a:r>
            <a:r>
              <a:rPr lang="en-CA"/>
              <a:t> is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, so we skip to 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192003-AAF2-327A-6F94-8E26723E4AC4}"/>
              </a:ext>
            </a:extLst>
          </p:cNvPr>
          <p:cNvCxnSpPr/>
          <p:nvPr/>
        </p:nvCxnSpPr>
        <p:spPr>
          <a:xfrm flipH="1">
            <a:off x="6195595" y="4420454"/>
            <a:ext cx="2292684" cy="20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B87278-A3CE-86FE-9127-67D575922C31}"/>
              </a:ext>
            </a:extLst>
          </p:cNvPr>
          <p:cNvSpPr txBox="1"/>
          <p:nvPr/>
        </p:nvSpPr>
        <p:spPr>
          <a:xfrm>
            <a:off x="8549106" y="4901112"/>
            <a:ext cx="25725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2 is printed right here.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83D6BB-D7E1-3405-517D-0076EA0A25B3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515100" y="5085778"/>
            <a:ext cx="2034006" cy="36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1FA9CC-CCA1-EFA3-EC01-790658FFA85A}"/>
              </a:ext>
            </a:extLst>
          </p:cNvPr>
          <p:cNvSpPr txBox="1"/>
          <p:nvPr/>
        </p:nvSpPr>
        <p:spPr>
          <a:xfrm>
            <a:off x="8549106" y="5451741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is called.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F8F522-F8F8-E800-E3FC-86DB8E01AD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248704" y="5749802"/>
            <a:ext cx="1300402" cy="2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418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964754" y="2203457"/>
            <a:ext cx="2861287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is called next. It is put on top of the call to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.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has not finished yet, and it sits at the bottom of the stack waiting for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to finish.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</p:spTree>
    <p:extLst>
      <p:ext uri="{BB962C8B-B14F-4D97-AF65-F5344CB8AC3E}">
        <p14:creationId xmlns:p14="http://schemas.microsoft.com/office/powerpoint/2010/main" val="6929751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21E92-B8E6-202F-2562-38750FA79F9D}"/>
              </a:ext>
            </a:extLst>
          </p:cNvPr>
          <p:cNvSpPr txBox="1"/>
          <p:nvPr/>
        </p:nvSpPr>
        <p:spPr>
          <a:xfrm>
            <a:off x="964754" y="2203457"/>
            <a:ext cx="2861287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is called next. It is put on top of the call to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.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has not finished yet, and it sits at the bottom of the stack waiting for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to finish.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36F625-F82D-C7BB-6848-C039F7283A9B}"/>
              </a:ext>
            </a:extLst>
          </p:cNvPr>
          <p:cNvSpPr txBox="1"/>
          <p:nvPr/>
        </p:nvSpPr>
        <p:spPr>
          <a:xfrm>
            <a:off x="8610600" y="2852684"/>
            <a:ext cx="257253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1 is printed right here.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B05932-DF0D-C296-794C-3BE219D0F910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576594" y="3037350"/>
            <a:ext cx="2034006" cy="36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AA7E1D1-A5CA-B6BE-5F84-244164327863}"/>
              </a:ext>
            </a:extLst>
          </p:cNvPr>
          <p:cNvSpPr txBox="1"/>
          <p:nvPr/>
        </p:nvSpPr>
        <p:spPr>
          <a:xfrm>
            <a:off x="8610600" y="2023218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1 &lt;= 0</a:t>
            </a:r>
            <a:r>
              <a:rPr lang="en-CA"/>
              <a:t> is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, so we skip to the </a:t>
            </a:r>
            <a:r>
              <a:rPr lang="en-CA">
                <a:latin typeface="Consolas" panose="020B0609020204030204" pitchFamily="49" charset="0"/>
              </a:rPr>
              <a:t>else</a:t>
            </a:r>
            <a:r>
              <a:rPr lang="en-CA"/>
              <a:t> part.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A8D236-5F59-8A40-56A7-6BFC9C0EBDB9}"/>
              </a:ext>
            </a:extLst>
          </p:cNvPr>
          <p:cNvCxnSpPr/>
          <p:nvPr/>
        </p:nvCxnSpPr>
        <p:spPr>
          <a:xfrm flipH="1">
            <a:off x="6257089" y="2372026"/>
            <a:ext cx="2292684" cy="20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123732-6B0A-903B-2EEB-8A5564E48511}"/>
              </a:ext>
            </a:extLst>
          </p:cNvPr>
          <p:cNvSpPr txBox="1"/>
          <p:nvPr/>
        </p:nvSpPr>
        <p:spPr>
          <a:xfrm>
            <a:off x="8610600" y="3403313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</a:t>
            </a:r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 is called.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BAAF64-53B3-AABB-6C55-7809EAE01CBA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310198" y="3701374"/>
            <a:ext cx="1300402" cy="2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001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0BAE8-98A1-C7CC-2B06-0CF3C3FCF333}"/>
              </a:ext>
            </a:extLst>
          </p:cNvPr>
          <p:cNvSpPr txBox="1"/>
          <p:nvPr/>
        </p:nvSpPr>
        <p:spPr>
          <a:xfrm>
            <a:off x="4361225" y="83678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67197-BE7C-150D-9213-A415DE26E77B}"/>
              </a:ext>
            </a:extLst>
          </p:cNvPr>
          <p:cNvSpPr txBox="1"/>
          <p:nvPr/>
        </p:nvSpPr>
        <p:spPr>
          <a:xfrm>
            <a:off x="964754" y="2203457"/>
            <a:ext cx="2861287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 is called next. It is put on top of the call to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.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sit on the stack waiting for </a:t>
            </a:r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 to finish.</a:t>
            </a:r>
          </a:p>
        </p:txBody>
      </p:sp>
    </p:spTree>
    <p:extLst>
      <p:ext uri="{BB962C8B-B14F-4D97-AF65-F5344CB8AC3E}">
        <p14:creationId xmlns:p14="http://schemas.microsoft.com/office/powerpoint/2010/main" val="7105643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0BAE8-98A1-C7CC-2B06-0CF3C3FCF333}"/>
              </a:ext>
            </a:extLst>
          </p:cNvPr>
          <p:cNvSpPr txBox="1"/>
          <p:nvPr/>
        </p:nvSpPr>
        <p:spPr>
          <a:xfrm>
            <a:off x="4361225" y="83678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67197-BE7C-150D-9213-A415DE26E77B}"/>
              </a:ext>
            </a:extLst>
          </p:cNvPr>
          <p:cNvSpPr txBox="1"/>
          <p:nvPr/>
        </p:nvSpPr>
        <p:spPr>
          <a:xfrm>
            <a:off x="964754" y="2203457"/>
            <a:ext cx="2861287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 is called next. It is put on top of the call to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.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 sit on the stack waiting for </a:t>
            </a:r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 to finish.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91376-50FF-1BE9-2A12-5355B5C1A063}"/>
              </a:ext>
            </a:extLst>
          </p:cNvPr>
          <p:cNvSpPr txBox="1"/>
          <p:nvPr/>
        </p:nvSpPr>
        <p:spPr>
          <a:xfrm>
            <a:off x="8610600" y="861436"/>
            <a:ext cx="25725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else part is skipped and does not run. So no more recursive calls.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07F626-87A7-8AA5-E4AE-AD2F37565EB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49816" y="1323101"/>
            <a:ext cx="1060784" cy="90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CE9FA0-A98F-6961-8411-6F2BD58B59DA}"/>
              </a:ext>
            </a:extLst>
          </p:cNvPr>
          <p:cNvSpPr txBox="1"/>
          <p:nvPr/>
        </p:nvSpPr>
        <p:spPr>
          <a:xfrm>
            <a:off x="8610600" y="31970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0 &lt;= 0</a:t>
            </a:r>
            <a:r>
              <a:rPr lang="en-CA"/>
              <a:t> is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, so </a:t>
            </a:r>
            <a:r>
              <a:rPr lang="en-CA" err="1"/>
              <a:t>Blastoff</a:t>
            </a:r>
            <a:r>
              <a:rPr lang="en-CA"/>
              <a:t>! is printed.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A0A67C-56B7-3582-6DBE-20BBA1EE9749}"/>
              </a:ext>
            </a:extLst>
          </p:cNvPr>
          <p:cNvCxnSpPr/>
          <p:nvPr/>
        </p:nvCxnSpPr>
        <p:spPr>
          <a:xfrm flipH="1">
            <a:off x="6257089" y="380778"/>
            <a:ext cx="2292684" cy="20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7F8E0C-C280-6B53-293F-E14DC7B385A6}"/>
              </a:ext>
            </a:extLst>
          </p:cNvPr>
          <p:cNvSpPr/>
          <p:nvPr/>
        </p:nvSpPr>
        <p:spPr>
          <a:xfrm>
            <a:off x="7248704" y="1070811"/>
            <a:ext cx="174780" cy="7139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868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0BAE8-98A1-C7CC-2B06-0CF3C3FCF333}"/>
              </a:ext>
            </a:extLst>
          </p:cNvPr>
          <p:cNvSpPr txBox="1"/>
          <p:nvPr/>
        </p:nvSpPr>
        <p:spPr>
          <a:xfrm>
            <a:off x="4361225" y="83678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91376-50FF-1BE9-2A12-5355B5C1A063}"/>
              </a:ext>
            </a:extLst>
          </p:cNvPr>
          <p:cNvSpPr txBox="1"/>
          <p:nvPr/>
        </p:nvSpPr>
        <p:spPr>
          <a:xfrm>
            <a:off x="8610600" y="861436"/>
            <a:ext cx="257253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else part is skipped and does not run. So no more recursive calls.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07F626-87A7-8AA5-E4AE-AD2F37565EB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49816" y="1323101"/>
            <a:ext cx="1060784" cy="90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CE9FA0-A98F-6961-8411-6F2BD58B59DA}"/>
              </a:ext>
            </a:extLst>
          </p:cNvPr>
          <p:cNvSpPr txBox="1"/>
          <p:nvPr/>
        </p:nvSpPr>
        <p:spPr>
          <a:xfrm>
            <a:off x="8610600" y="31970"/>
            <a:ext cx="257253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0 &lt;= 0</a:t>
            </a:r>
            <a:r>
              <a:rPr lang="en-CA"/>
              <a:t> is True, so </a:t>
            </a:r>
            <a:r>
              <a:rPr lang="en-CA" err="1"/>
              <a:t>Blastoff</a:t>
            </a:r>
            <a:r>
              <a:rPr lang="en-CA"/>
              <a:t>! is printed.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A0A67C-56B7-3582-6DBE-20BBA1EE9749}"/>
              </a:ext>
            </a:extLst>
          </p:cNvPr>
          <p:cNvCxnSpPr/>
          <p:nvPr/>
        </p:nvCxnSpPr>
        <p:spPr>
          <a:xfrm flipH="1">
            <a:off x="6257089" y="380778"/>
            <a:ext cx="2292684" cy="207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D7F8E0C-C280-6B53-293F-E14DC7B385A6}"/>
              </a:ext>
            </a:extLst>
          </p:cNvPr>
          <p:cNvSpPr/>
          <p:nvPr/>
        </p:nvSpPr>
        <p:spPr>
          <a:xfrm>
            <a:off x="7248704" y="1070811"/>
            <a:ext cx="174780" cy="7139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3CBCC-DFB1-B8BA-6D1C-DD7E69E8C5C5}"/>
              </a:ext>
            </a:extLst>
          </p:cNvPr>
          <p:cNvSpPr txBox="1"/>
          <p:nvPr/>
        </p:nvSpPr>
        <p:spPr>
          <a:xfrm>
            <a:off x="8565150" y="2914952"/>
            <a:ext cx="257253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stack has now gotten as big as it is going to get for calling </a:t>
            </a:r>
            <a:r>
              <a:rPr lang="en-CA">
                <a:latin typeface="Consolas" panose="020B0609020204030204" pitchFamily="49" charset="0"/>
              </a:rPr>
              <a:t>countdown(2)</a:t>
            </a:r>
            <a:r>
              <a:rPr lang="en-CA"/>
              <a:t>. If we do too many function calls we can run out of stack memory, known as </a:t>
            </a:r>
            <a:r>
              <a:rPr lang="en-CA" b="1"/>
              <a:t>stack overflow</a:t>
            </a:r>
            <a:r>
              <a:rPr lang="en-CA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1891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0BAE8-98A1-C7CC-2B06-0CF3C3FCF333}"/>
              </a:ext>
            </a:extLst>
          </p:cNvPr>
          <p:cNvSpPr txBox="1"/>
          <p:nvPr/>
        </p:nvSpPr>
        <p:spPr>
          <a:xfrm>
            <a:off x="4361225" y="83678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E9FA0-A98F-6961-8411-6F2BD58B59DA}"/>
              </a:ext>
            </a:extLst>
          </p:cNvPr>
          <p:cNvSpPr txBox="1"/>
          <p:nvPr/>
        </p:nvSpPr>
        <p:spPr>
          <a:xfrm>
            <a:off x="8610600" y="360676"/>
            <a:ext cx="25725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a function ends, it is removed from the stack. This is called </a:t>
            </a:r>
            <a:r>
              <a:rPr lang="en-CA" b="1"/>
              <a:t>popping the stack</a:t>
            </a:r>
            <a:r>
              <a:rPr lang="en-CA"/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42D9E7-14E6-F746-61FD-65F9C4BEFEAD}"/>
              </a:ext>
            </a:extLst>
          </p:cNvPr>
          <p:cNvCxnSpPr/>
          <p:nvPr/>
        </p:nvCxnSpPr>
        <p:spPr>
          <a:xfrm>
            <a:off x="4078705" y="0"/>
            <a:ext cx="4132848" cy="1768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6D5B00-C000-128E-ED93-E3893D7950A3}"/>
              </a:ext>
            </a:extLst>
          </p:cNvPr>
          <p:cNvCxnSpPr>
            <a:cxnSpLocks/>
          </p:cNvCxnSpPr>
          <p:nvPr/>
        </p:nvCxnSpPr>
        <p:spPr>
          <a:xfrm flipV="1">
            <a:off x="4144879" y="360676"/>
            <a:ext cx="4066674" cy="14875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183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CB83-77B4-F37D-8FF7-FC6F901D208A}"/>
              </a:ext>
            </a:extLst>
          </p:cNvPr>
          <p:cNvSpPr txBox="1"/>
          <p:nvPr/>
        </p:nvSpPr>
        <p:spPr>
          <a:xfrm>
            <a:off x="4361225" y="2136064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E9FA0-A98F-6961-8411-6F2BD58B59DA}"/>
              </a:ext>
            </a:extLst>
          </p:cNvPr>
          <p:cNvSpPr txBox="1"/>
          <p:nvPr/>
        </p:nvSpPr>
        <p:spPr>
          <a:xfrm>
            <a:off x="8695935" y="2240431"/>
            <a:ext cx="257253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we are back to </a:t>
            </a:r>
            <a:r>
              <a:rPr lang="en-CA">
                <a:latin typeface="Consolas" panose="020B0609020204030204" pitchFamily="49" charset="0"/>
              </a:rPr>
              <a:t>countdown(1)</a:t>
            </a:r>
            <a:r>
              <a:rPr lang="en-CA"/>
              <a:t>, at this point. So this function call is done and is popped off the stack.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C088C0-6742-6E45-0BAF-E0E19BAB60CD}"/>
              </a:ext>
            </a:extLst>
          </p:cNvPr>
          <p:cNvCxnSpPr>
            <a:stCxn id="7" idx="1"/>
          </p:cNvCxnSpPr>
          <p:nvPr/>
        </p:nvCxnSpPr>
        <p:spPr>
          <a:xfrm flipH="1">
            <a:off x="7248704" y="2979095"/>
            <a:ext cx="1447231" cy="85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7B84C-6C39-F450-1EA7-963D9A0D3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7374-E18A-0AC5-FFB6-3554C364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The Remainder Operator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5690A-C299-6959-DF9E-3AB8F48E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8DACE-1BE8-44DF-E23A-BC737DF568F7}"/>
              </a:ext>
            </a:extLst>
          </p:cNvPr>
          <p:cNvSpPr txBox="1"/>
          <p:nvPr/>
        </p:nvSpPr>
        <p:spPr>
          <a:xfrm>
            <a:off x="245044" y="2505670"/>
            <a:ext cx="250059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 % A is how much is “left over” when A is divided into 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69DEA-D8E3-BB44-5875-18ABD6FE24E0}"/>
              </a:ext>
            </a:extLst>
          </p:cNvPr>
          <p:cNvSpPr txBox="1"/>
          <p:nvPr/>
        </p:nvSpPr>
        <p:spPr>
          <a:xfrm>
            <a:off x="3987801" y="62235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1 == </a:t>
            </a:r>
            <a:r>
              <a:rPr lang="en-CA" sz="4800">
                <a:solidFill>
                  <a:srgbClr val="FF0000"/>
                </a:solidFill>
              </a:rPr>
              <a:t>0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180D4E-AE46-38EF-24B8-F755F4507D6C}"/>
              </a:ext>
            </a:extLst>
          </p:cNvPr>
          <p:cNvSpPr txBox="1"/>
          <p:nvPr/>
        </p:nvSpPr>
        <p:spPr>
          <a:xfrm>
            <a:off x="7238510" y="71469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1 goes into 7 seven times, with </a:t>
            </a:r>
            <a:r>
              <a:rPr lang="en-CA" b="1"/>
              <a:t>0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3A814B-5F15-6745-ACBD-D404651FC7E2}"/>
              </a:ext>
            </a:extLst>
          </p:cNvPr>
          <p:cNvSpPr txBox="1"/>
          <p:nvPr/>
        </p:nvSpPr>
        <p:spPr>
          <a:xfrm>
            <a:off x="3987801" y="141123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2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20CB3-BAFA-32B4-56CD-0295DA039661}"/>
              </a:ext>
            </a:extLst>
          </p:cNvPr>
          <p:cNvSpPr txBox="1"/>
          <p:nvPr/>
        </p:nvSpPr>
        <p:spPr>
          <a:xfrm>
            <a:off x="7238510" y="152955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2 goes into 7 three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1F36F2-0E25-3E90-D5CD-C6F842709952}"/>
              </a:ext>
            </a:extLst>
          </p:cNvPr>
          <p:cNvSpPr txBox="1"/>
          <p:nvPr/>
        </p:nvSpPr>
        <p:spPr>
          <a:xfrm>
            <a:off x="3987801" y="220011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3 == 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E5B78-F633-FFFE-E7C6-AD49ED075294}"/>
              </a:ext>
            </a:extLst>
          </p:cNvPr>
          <p:cNvSpPr txBox="1"/>
          <p:nvPr/>
        </p:nvSpPr>
        <p:spPr>
          <a:xfrm>
            <a:off x="7238509" y="2344421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3 goes into 7 two times, with </a:t>
            </a:r>
            <a:r>
              <a:rPr lang="en-CA" b="1"/>
              <a:t>1</a:t>
            </a:r>
            <a:r>
              <a:rPr lang="en-CA"/>
              <a:t> left over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BF74E-54C5-2E7A-6A96-4093DFEFBDB5}"/>
              </a:ext>
            </a:extLst>
          </p:cNvPr>
          <p:cNvSpPr txBox="1"/>
          <p:nvPr/>
        </p:nvSpPr>
        <p:spPr>
          <a:xfrm>
            <a:off x="3987801" y="2988999"/>
            <a:ext cx="2961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4 == 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D82FB-8B8F-DA52-2028-84B49D784187}"/>
              </a:ext>
            </a:extLst>
          </p:cNvPr>
          <p:cNvSpPr txBox="1"/>
          <p:nvPr/>
        </p:nvSpPr>
        <p:spPr>
          <a:xfrm>
            <a:off x="3987801" y="377787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5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D5DA7-2135-5E93-EFEA-0C6BB94024ED}"/>
              </a:ext>
            </a:extLst>
          </p:cNvPr>
          <p:cNvSpPr txBox="1"/>
          <p:nvPr/>
        </p:nvSpPr>
        <p:spPr>
          <a:xfrm>
            <a:off x="3987801" y="4566759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6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161E-A94F-F911-CE57-EBCD3AF8E3F2}"/>
              </a:ext>
            </a:extLst>
          </p:cNvPr>
          <p:cNvSpPr txBox="1"/>
          <p:nvPr/>
        </p:nvSpPr>
        <p:spPr>
          <a:xfrm>
            <a:off x="3987801" y="5355637"/>
            <a:ext cx="325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7 % 7 == </a:t>
            </a:r>
            <a:r>
              <a:rPr lang="en-CA" sz="4800">
                <a:solidFill>
                  <a:srgbClr val="FF0000"/>
                </a:solidFill>
              </a:rPr>
              <a:t>??</a:t>
            </a:r>
            <a:r>
              <a:rPr lang="en-CA" sz="4800"/>
              <a:t> 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5214947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965F9-DEE0-46BB-DCA9-64EFE0F7C0FD}"/>
              </a:ext>
            </a:extLst>
          </p:cNvPr>
          <p:cNvSpPr txBox="1"/>
          <p:nvPr/>
        </p:nvSpPr>
        <p:spPr>
          <a:xfrm>
            <a:off x="8610600" y="4315166"/>
            <a:ext cx="257253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we are back to </a:t>
            </a:r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, at this point. So this function call is done and is popped off the stack.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0E8C7-029B-D43E-FE54-96C9E4E275D4}"/>
              </a:ext>
            </a:extLst>
          </p:cNvPr>
          <p:cNvCxnSpPr>
            <a:stCxn id="9" idx="1"/>
          </p:cNvCxnSpPr>
          <p:nvPr/>
        </p:nvCxnSpPr>
        <p:spPr>
          <a:xfrm flipH="1">
            <a:off x="7163369" y="5053830"/>
            <a:ext cx="1447231" cy="85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07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AC789-B47F-0874-97F0-A56C15B4EA61}"/>
              </a:ext>
            </a:extLst>
          </p:cNvPr>
          <p:cNvSpPr txBox="1"/>
          <p:nvPr/>
        </p:nvSpPr>
        <p:spPr>
          <a:xfrm>
            <a:off x="4361225" y="4188451"/>
            <a:ext cx="3668741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latin typeface="Consolas" panose="020B0609020204030204" pitchFamily="49" charset="0"/>
              </a:rPr>
              <a:t>    if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 &lt;= 0:</a:t>
            </a:r>
          </a:p>
          <a:p>
            <a:r>
              <a:rPr lang="en-US">
                <a:latin typeface="Consolas" panose="020B0609020204030204" pitchFamily="49" charset="0"/>
              </a:rPr>
              <a:t>        print('Blastoff!')</a:t>
            </a:r>
          </a:p>
          <a:p>
            <a:r>
              <a:rPr lang="en-US">
                <a:latin typeface="Consolas" panose="020B0609020204030204" pitchFamily="49" charset="0"/>
              </a:rPr>
              <a:t>    else:</a:t>
            </a:r>
          </a:p>
          <a:p>
            <a:r>
              <a:rPr lang="en-US">
                <a:latin typeface="Consolas" panose="020B0609020204030204" pitchFamily="49" charset="0"/>
              </a:rPr>
              <a:t>        print(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    countdown(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-1)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027FDB-465E-1A47-03F9-78505B4624EB}"/>
              </a:ext>
            </a:extLst>
          </p:cNvPr>
          <p:cNvGrpSpPr/>
          <p:nvPr/>
        </p:nvGrpSpPr>
        <p:grpSpPr>
          <a:xfrm>
            <a:off x="4233113" y="4071688"/>
            <a:ext cx="4132848" cy="1848215"/>
            <a:chOff x="4078705" y="0"/>
            <a:chExt cx="4132848" cy="184821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42D9E7-14E6-F746-61FD-65F9C4BEFEAD}"/>
                </a:ext>
              </a:extLst>
            </p:cNvPr>
            <p:cNvCxnSpPr/>
            <p:nvPr/>
          </p:nvCxnSpPr>
          <p:spPr>
            <a:xfrm>
              <a:off x="4078705" y="0"/>
              <a:ext cx="4132848" cy="17686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6D5B00-C000-128E-ED93-E3893D795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4879" y="360676"/>
              <a:ext cx="4066674" cy="14875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2965F9-DEE0-46BB-DCA9-64EFE0F7C0FD}"/>
              </a:ext>
            </a:extLst>
          </p:cNvPr>
          <p:cNvSpPr txBox="1"/>
          <p:nvPr/>
        </p:nvSpPr>
        <p:spPr>
          <a:xfrm>
            <a:off x="8610600" y="4315166"/>
            <a:ext cx="2572530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we are back to </a:t>
            </a:r>
            <a:r>
              <a:rPr lang="en-CA">
                <a:latin typeface="Consolas" panose="020B0609020204030204" pitchFamily="49" charset="0"/>
              </a:rPr>
              <a:t>countdown(0)</a:t>
            </a:r>
            <a:r>
              <a:rPr lang="en-CA"/>
              <a:t>, at this point. So this function call is done and is popped off the stack.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30E8C7-029B-D43E-FE54-96C9E4E275D4}"/>
              </a:ext>
            </a:extLst>
          </p:cNvPr>
          <p:cNvCxnSpPr>
            <a:stCxn id="9" idx="1"/>
          </p:cNvCxnSpPr>
          <p:nvPr/>
        </p:nvCxnSpPr>
        <p:spPr>
          <a:xfrm flipH="1">
            <a:off x="7163369" y="5053830"/>
            <a:ext cx="1447231" cy="85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308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C2D44-D06C-60C4-AFA3-C777C094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A619-B04A-2A3D-3AD7-AF1975CC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454402" cy="1325563"/>
          </a:xfrm>
        </p:spPr>
        <p:txBody>
          <a:bodyPr>
            <a:normAutofit/>
          </a:bodyPr>
          <a:lstStyle/>
          <a:p>
            <a:r>
              <a:rPr lang="en-CA"/>
              <a:t>Recursive</a:t>
            </a:r>
            <a:br>
              <a:rPr lang="en-CA"/>
            </a:br>
            <a:r>
              <a:rPr lang="en-CA"/>
              <a:t>Functions 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C89D4-A6C9-5B34-326B-FC10DE4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92</a:t>
            </a:fld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FCD07D-4548-130E-208C-0E5F8A273FD6}"/>
              </a:ext>
            </a:extLst>
          </p:cNvPr>
          <p:cNvCxnSpPr/>
          <p:nvPr/>
        </p:nvCxnSpPr>
        <p:spPr>
          <a:xfrm>
            <a:off x="3765885" y="6124074"/>
            <a:ext cx="5173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09CB10-2D41-280D-9E39-42E445552EB1}"/>
              </a:ext>
            </a:extLst>
          </p:cNvPr>
          <p:cNvSpPr txBox="1"/>
          <p:nvPr/>
        </p:nvSpPr>
        <p:spPr>
          <a:xfrm>
            <a:off x="5142486" y="6240838"/>
            <a:ext cx="210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Call Stack (bottom)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965F9-DEE0-46BB-DCA9-64EFE0F7C0FD}"/>
              </a:ext>
            </a:extLst>
          </p:cNvPr>
          <p:cNvSpPr txBox="1"/>
          <p:nvPr/>
        </p:nvSpPr>
        <p:spPr>
          <a:xfrm>
            <a:off x="5066409" y="4381963"/>
            <a:ext cx="257253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stack is empty, meaning all the functions have finished. We’re done!</a:t>
            </a:r>
          </a:p>
        </p:txBody>
      </p:sp>
    </p:spTree>
    <p:extLst>
      <p:ext uri="{BB962C8B-B14F-4D97-AF65-F5344CB8AC3E}">
        <p14:creationId xmlns:p14="http://schemas.microsoft.com/office/powerpoint/2010/main" val="11686757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F4ADD-1AD7-EA38-40FA-F2F331B3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535E-6D47-83E6-0CDD-652A201BA017}"/>
              </a:ext>
            </a:extLst>
          </p:cNvPr>
          <p:cNvSpPr txBox="1"/>
          <p:nvPr/>
        </p:nvSpPr>
        <p:spPr>
          <a:xfrm>
            <a:off x="178678" y="0"/>
            <a:ext cx="48327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Problem 1</a:t>
            </a:r>
          </a:p>
          <a:p>
            <a:r>
              <a:rPr lang="en-US" sz="3200"/>
              <a:t>Write a program that asks the user for the </a:t>
            </a:r>
            <a:r>
              <a:rPr lang="en-US" sz="3200" b="1"/>
              <a:t>wind speed</a:t>
            </a:r>
            <a:r>
              <a:rPr lang="en-US" sz="3200"/>
              <a:t>, and prints its category (or that it's not a hurricane) and if it's major.</a:t>
            </a:r>
            <a:endParaRPr lang="en-AU" sz="3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5E2F8-9B36-497B-43F5-3523C21725F9}"/>
              </a:ext>
            </a:extLst>
          </p:cNvPr>
          <p:cNvSpPr txBox="1"/>
          <p:nvPr/>
        </p:nvSpPr>
        <p:spPr>
          <a:xfrm>
            <a:off x="5070654" y="126506"/>
            <a:ext cx="7079891" cy="31393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 b="1"/>
              <a:t>Saffir-Simpson hurricane scale </a:t>
            </a:r>
            <a:r>
              <a:rPr lang="en-US"/>
              <a:t>ranks the severity of hurricanes based on their wind speed. The scale ranges from 1 to 5 (most severe):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Category 1 hurricane: wind speed 119 to less than 154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Category 2 hurricane: wind speed 154 to less than 178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Category 3 hurricane: wind speed 178 to less than 209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Category 4 hurricane: wind speed 209 to less than 252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Category 5 hurricane: wind speed 252 km/h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A wind speed of less than 119 km/h is not considered to be a hurricane. Category 3 and higher are “major” hurricanes.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45C50-DBE1-25A3-E943-80A020E9093B}"/>
              </a:ext>
            </a:extLst>
          </p:cNvPr>
          <p:cNvSpPr txBox="1"/>
          <p:nvPr/>
        </p:nvSpPr>
        <p:spPr>
          <a:xfrm>
            <a:off x="228496" y="3818449"/>
            <a:ext cx="67058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Wind speed in km/h? </a:t>
            </a:r>
            <a:r>
              <a:rPr lang="en-US" b="1">
                <a:solidFill>
                  <a:srgbClr val="FF0000"/>
                </a:solidFill>
              </a:rPr>
              <a:t>201.5</a:t>
            </a:r>
          </a:p>
          <a:p>
            <a:endParaRPr lang="en-US"/>
          </a:p>
          <a:p>
            <a:r>
              <a:rPr lang="en-US"/>
              <a:t>A hurricane with wind speed 201.5 km/h is a Category 3 hurricane.</a:t>
            </a:r>
          </a:p>
          <a:p>
            <a:r>
              <a:rPr lang="en-US"/>
              <a:t>It is a major hurricane.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C684E-8EFF-AED0-4ED2-827B303FD57C}"/>
              </a:ext>
            </a:extLst>
          </p:cNvPr>
          <p:cNvSpPr txBox="1"/>
          <p:nvPr/>
        </p:nvSpPr>
        <p:spPr>
          <a:xfrm>
            <a:off x="228496" y="5359733"/>
            <a:ext cx="670581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Wind speed in km/h? </a:t>
            </a:r>
            <a:r>
              <a:rPr lang="en-US" b="1">
                <a:solidFill>
                  <a:srgbClr val="FF0000"/>
                </a:solidFill>
              </a:rPr>
              <a:t>145</a:t>
            </a:r>
          </a:p>
          <a:p>
            <a:endParaRPr lang="en-US"/>
          </a:p>
          <a:p>
            <a:r>
              <a:rPr lang="en-US"/>
              <a:t>A hurricane with wind speed 145 km/h is a Category 1 hurricane.</a:t>
            </a:r>
          </a:p>
          <a:p>
            <a:r>
              <a:rPr lang="en-US"/>
              <a:t>It is not a major hurricane.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A1028-65C1-602F-5459-BDA28181EFD5}"/>
              </a:ext>
            </a:extLst>
          </p:cNvPr>
          <p:cNvSpPr txBox="1"/>
          <p:nvPr/>
        </p:nvSpPr>
        <p:spPr>
          <a:xfrm>
            <a:off x="7319702" y="4732712"/>
            <a:ext cx="442268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Wind speed in km/h? </a:t>
            </a:r>
            <a:r>
              <a:rPr lang="en-US" b="1">
                <a:solidFill>
                  <a:srgbClr val="FF0000"/>
                </a:solidFill>
              </a:rPr>
              <a:t>75</a:t>
            </a:r>
          </a:p>
          <a:p>
            <a:endParaRPr lang="en-US"/>
          </a:p>
          <a:p>
            <a:r>
              <a:rPr lang="en-US"/>
              <a:t>A wind speed of 75 km/h is not a hurricane.</a:t>
            </a:r>
          </a:p>
        </p:txBody>
      </p:sp>
    </p:spTree>
    <p:extLst>
      <p:ext uri="{BB962C8B-B14F-4D97-AF65-F5344CB8AC3E}">
        <p14:creationId xmlns:p14="http://schemas.microsoft.com/office/powerpoint/2010/main" val="24908677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1A8F5-588F-964F-2861-95176839A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C484-ACF2-A2BE-CCEE-D9A4AF46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5A3E2-9EF9-9474-1125-484444D04367}"/>
              </a:ext>
            </a:extLst>
          </p:cNvPr>
          <p:cNvSpPr txBox="1"/>
          <p:nvPr/>
        </p:nvSpPr>
        <p:spPr>
          <a:xfrm>
            <a:off x="458079" y="1315672"/>
            <a:ext cx="11446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Problem 2</a:t>
            </a:r>
          </a:p>
          <a:p>
            <a:r>
              <a:rPr lang="en-US" sz="3200"/>
              <a:t>Write a program that prints all the numbers from 1 to 100 that are multiples of both 3 and 5, but </a:t>
            </a:r>
            <a:r>
              <a:rPr lang="en-US" sz="3200" b="1"/>
              <a:t>not</a:t>
            </a:r>
            <a:r>
              <a:rPr lang="en-US" sz="3200"/>
              <a:t> multiples of 7.</a:t>
            </a:r>
          </a:p>
        </p:txBody>
      </p:sp>
    </p:spTree>
    <p:extLst>
      <p:ext uri="{BB962C8B-B14F-4D97-AF65-F5344CB8AC3E}">
        <p14:creationId xmlns:p14="http://schemas.microsoft.com/office/powerpoint/2010/main" val="16417516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04791-5F7C-0B41-01F4-023FF511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782EE-5578-83B2-85C6-1B6B3535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230AC-1ADF-2A2A-D4AE-8550FAE29FC1}"/>
              </a:ext>
            </a:extLst>
          </p:cNvPr>
          <p:cNvSpPr txBox="1"/>
          <p:nvPr/>
        </p:nvSpPr>
        <p:spPr>
          <a:xfrm>
            <a:off x="263345" y="528272"/>
            <a:ext cx="114460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Problem 3</a:t>
            </a:r>
          </a:p>
          <a:p>
            <a:r>
              <a:rPr lang="en-US" sz="3200"/>
              <a:t>Write a program that prints all the numbers from 100 to 999 that are evenly divisible by the sum of its digits.</a:t>
            </a:r>
          </a:p>
          <a:p>
            <a:endParaRPr lang="en-US" sz="3200"/>
          </a:p>
          <a:p>
            <a:r>
              <a:rPr lang="en-US" sz="3200"/>
              <a:t>For example, 540 is printed because the sum of its digits is </a:t>
            </a:r>
            <a:br>
              <a:rPr lang="en-US" sz="3200"/>
            </a:br>
            <a:r>
              <a:rPr lang="en-US" sz="3200"/>
              <a:t>5 + 4 + 0 = 9, and 540 is a multiple of 9.</a:t>
            </a:r>
          </a:p>
          <a:p>
            <a:endParaRPr lang="en-US" sz="3200"/>
          </a:p>
          <a:p>
            <a:r>
              <a:rPr lang="en-US" sz="3200" b="1"/>
              <a:t>Hint</a:t>
            </a:r>
            <a:r>
              <a:rPr lang="en-US" sz="3200"/>
              <a:t>: There are 180 numbers in total: 100, 102, 108, …,  990, 999.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124356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6692</Words>
  <Application>Microsoft Macintosh PowerPoint</Application>
  <PresentationFormat>Widescreen</PresentationFormat>
  <Paragraphs>1102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Aptos</vt:lpstr>
      <vt:lpstr>Aptos Display</vt:lpstr>
      <vt:lpstr>Arial</vt:lpstr>
      <vt:lpstr>Consolas</vt:lpstr>
      <vt:lpstr>Office Theme</vt:lpstr>
      <vt:lpstr>Chapter 5 Booleans, if-statements, and recursion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The Remainder Operator </vt:lpstr>
      <vt:lpstr>George Boole 1815 - 1864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Boolean Expressions</vt:lpstr>
      <vt:lpstr>Logical Operators</vt:lpstr>
      <vt:lpstr>Logical Operators</vt:lpstr>
      <vt:lpstr>Logical Operators</vt:lpstr>
      <vt:lpstr>Logical Operators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If-statements (conditionals)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Recursive Functions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2024-10-09T17:30:11Z</cp:lastPrinted>
  <dcterms:created xsi:type="dcterms:W3CDTF">2024-09-15T21:36:40Z</dcterms:created>
  <dcterms:modified xsi:type="dcterms:W3CDTF">2025-10-15T22:00:57Z</dcterms:modified>
</cp:coreProperties>
</file>