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6"/>
  </p:notesMasterIdLst>
  <p:sldIdLst>
    <p:sldId id="298" r:id="rId2"/>
    <p:sldId id="297" r:id="rId3"/>
    <p:sldId id="299" r:id="rId4"/>
    <p:sldId id="300" r:id="rId5"/>
    <p:sldId id="301" r:id="rId6"/>
    <p:sldId id="305" r:id="rId7"/>
    <p:sldId id="302" r:id="rId8"/>
    <p:sldId id="372" r:id="rId9"/>
    <p:sldId id="304" r:id="rId10"/>
    <p:sldId id="314" r:id="rId11"/>
    <p:sldId id="306" r:id="rId12"/>
    <p:sldId id="307" r:id="rId13"/>
    <p:sldId id="308" r:id="rId14"/>
    <p:sldId id="373" r:id="rId15"/>
    <p:sldId id="310" r:id="rId16"/>
    <p:sldId id="309" r:id="rId17"/>
    <p:sldId id="374" r:id="rId18"/>
    <p:sldId id="311" r:id="rId19"/>
    <p:sldId id="312" r:id="rId20"/>
    <p:sldId id="313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5" r:id="rId29"/>
    <p:sldId id="326" r:id="rId30"/>
    <p:sldId id="323" r:id="rId31"/>
    <p:sldId id="327" r:id="rId32"/>
    <p:sldId id="328" r:id="rId33"/>
    <p:sldId id="324" r:id="rId34"/>
    <p:sldId id="329" r:id="rId35"/>
    <p:sldId id="330" r:id="rId36"/>
    <p:sldId id="339" r:id="rId37"/>
    <p:sldId id="338" r:id="rId38"/>
    <p:sldId id="331" r:id="rId39"/>
    <p:sldId id="332" r:id="rId40"/>
    <p:sldId id="333" r:id="rId41"/>
    <p:sldId id="334" r:id="rId42"/>
    <p:sldId id="335" r:id="rId43"/>
    <p:sldId id="340" r:id="rId44"/>
    <p:sldId id="336" r:id="rId45"/>
    <p:sldId id="341" r:id="rId46"/>
    <p:sldId id="342" r:id="rId47"/>
    <p:sldId id="344" r:id="rId48"/>
    <p:sldId id="345" r:id="rId49"/>
    <p:sldId id="346" r:id="rId50"/>
    <p:sldId id="347" r:id="rId51"/>
    <p:sldId id="348" r:id="rId52"/>
    <p:sldId id="349" r:id="rId53"/>
    <p:sldId id="350" r:id="rId54"/>
    <p:sldId id="351" r:id="rId55"/>
    <p:sldId id="352" r:id="rId56"/>
    <p:sldId id="353" r:id="rId57"/>
    <p:sldId id="356" r:id="rId58"/>
    <p:sldId id="355" r:id="rId59"/>
    <p:sldId id="361" r:id="rId60"/>
    <p:sldId id="357" r:id="rId61"/>
    <p:sldId id="358" r:id="rId62"/>
    <p:sldId id="359" r:id="rId63"/>
    <p:sldId id="360" r:id="rId64"/>
    <p:sldId id="363" r:id="rId65"/>
    <p:sldId id="367" r:id="rId66"/>
    <p:sldId id="362" r:id="rId67"/>
    <p:sldId id="364" r:id="rId68"/>
    <p:sldId id="365" r:id="rId69"/>
    <p:sldId id="366" r:id="rId70"/>
    <p:sldId id="368" r:id="rId71"/>
    <p:sldId id="369" r:id="rId72"/>
    <p:sldId id="370" r:id="rId73"/>
    <p:sldId id="371" r:id="rId74"/>
    <p:sldId id="337" r:id="rId75"/>
    <p:sldId id="375" r:id="rId76"/>
    <p:sldId id="376" r:id="rId77"/>
    <p:sldId id="377" r:id="rId78"/>
    <p:sldId id="378" r:id="rId79"/>
    <p:sldId id="379" r:id="rId80"/>
    <p:sldId id="380" r:id="rId81"/>
    <p:sldId id="382" r:id="rId82"/>
    <p:sldId id="383" r:id="rId83"/>
    <p:sldId id="384" r:id="rId84"/>
    <p:sldId id="385" r:id="rId85"/>
    <p:sldId id="386" r:id="rId86"/>
    <p:sldId id="387" r:id="rId87"/>
    <p:sldId id="388" r:id="rId88"/>
    <p:sldId id="389" r:id="rId89"/>
    <p:sldId id="390" r:id="rId90"/>
    <p:sldId id="391" r:id="rId91"/>
    <p:sldId id="392" r:id="rId92"/>
    <p:sldId id="393" r:id="rId93"/>
    <p:sldId id="394" r:id="rId94"/>
    <p:sldId id="395" r:id="rId95"/>
    <p:sldId id="396" r:id="rId96"/>
    <p:sldId id="397" r:id="rId97"/>
    <p:sldId id="398" r:id="rId98"/>
    <p:sldId id="399" r:id="rId99"/>
    <p:sldId id="400" r:id="rId100"/>
    <p:sldId id="401" r:id="rId101"/>
    <p:sldId id="402" r:id="rId102"/>
    <p:sldId id="403" r:id="rId103"/>
    <p:sldId id="404" r:id="rId104"/>
    <p:sldId id="405" r:id="rId10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8AE36D-3F8E-4E30-9829-1865FA3A53BF}">
          <p14:sldIdLst>
            <p14:sldId id="298"/>
          </p14:sldIdLst>
        </p14:section>
        <p14:section name="Function Return Values" id="{E4DBFAA7-2A35-4780-9DEE-ED9AFDF416A2}">
          <p14:sldIdLst>
            <p14:sldId id="297"/>
            <p14:sldId id="299"/>
            <p14:sldId id="300"/>
            <p14:sldId id="301"/>
            <p14:sldId id="305"/>
            <p14:sldId id="302"/>
            <p14:sldId id="372"/>
            <p14:sldId id="304"/>
            <p14:sldId id="314"/>
          </p14:sldIdLst>
        </p14:section>
        <p14:section name="Functions without a return value" id="{DCFF960B-CB81-4F77-A550-70F7B195F255}">
          <p14:sldIdLst>
            <p14:sldId id="306"/>
            <p14:sldId id="307"/>
          </p14:sldIdLst>
        </p14:section>
        <p14:section name="Return values and conditionals" id="{8AE0709C-B105-4351-9935-D1029992C210}">
          <p14:sldIdLst>
            <p14:sldId id="308"/>
            <p14:sldId id="373"/>
            <p14:sldId id="310"/>
            <p14:sldId id="309"/>
            <p14:sldId id="374"/>
            <p14:sldId id="311"/>
            <p14:sldId id="312"/>
            <p14:sldId id="313"/>
          </p14:sldIdLst>
        </p14:section>
        <p14:section name="Boolean functions" id="{473FA110-BAF3-4895-963B-4AED461F42F7}">
          <p14:sldIdLst>
            <p14:sldId id="315"/>
            <p14:sldId id="316"/>
            <p14:sldId id="317"/>
            <p14:sldId id="318"/>
            <p14:sldId id="319"/>
            <p14:sldId id="320"/>
          </p14:sldIdLst>
        </p14:section>
        <p14:section name="Recursive Functions with Return Values" id="{420F6196-BE73-41F6-8E05-CF1F72C92A9F}">
          <p14:sldIdLst>
            <p14:sldId id="321"/>
            <p14:sldId id="325"/>
            <p14:sldId id="326"/>
            <p14:sldId id="323"/>
            <p14:sldId id="327"/>
            <p14:sldId id="328"/>
            <p14:sldId id="324"/>
            <p14:sldId id="329"/>
            <p14:sldId id="330"/>
            <p14:sldId id="339"/>
            <p14:sldId id="338"/>
            <p14:sldId id="331"/>
            <p14:sldId id="332"/>
            <p14:sldId id="333"/>
            <p14:sldId id="334"/>
            <p14:sldId id="335"/>
            <p14:sldId id="340"/>
            <p14:sldId id="336"/>
            <p14:sldId id="341"/>
            <p14:sldId id="342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6"/>
            <p14:sldId id="355"/>
            <p14:sldId id="361"/>
            <p14:sldId id="357"/>
            <p14:sldId id="358"/>
            <p14:sldId id="359"/>
            <p14:sldId id="360"/>
            <p14:sldId id="363"/>
            <p14:sldId id="367"/>
            <p14:sldId id="362"/>
            <p14:sldId id="364"/>
            <p14:sldId id="365"/>
            <p14:sldId id="366"/>
            <p14:sldId id="368"/>
            <p14:sldId id="369"/>
            <p14:sldId id="370"/>
            <p14:sldId id="371"/>
            <p14:sldId id="337"/>
          </p14:sldIdLst>
        </p14:section>
        <p14:section name="Example: Fibonaccci Numbers" id="{44AC3814-1C99-4B4F-9384-10693FEAB778}">
          <p14:sldIdLst>
            <p14:sldId id="375"/>
            <p14:sldId id="376"/>
            <p14:sldId id="377"/>
            <p14:sldId id="378"/>
            <p14:sldId id="379"/>
            <p14:sldId id="380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 snapToGrid="0">
      <p:cViewPr varScale="1">
        <p:scale>
          <a:sx n="120" d="100"/>
          <a:sy n="120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F31BC264-820E-54C4-A6D1-F92AF9CC222E}"/>
    <pc:docChg chg="modSld">
      <pc:chgData name="Toby Donaldson" userId="2e6e5431-bb17-4c41-9985-d39c50d83c73" providerId="ADAL" clId="{F31BC264-820E-54C4-A6D1-F92AF9CC222E}" dt="2025-10-15T22:03:52.433" v="13" actId="33639"/>
      <pc:docMkLst>
        <pc:docMk/>
      </pc:docMkLst>
      <pc:sldChg chg="modSp mod">
        <pc:chgData name="Toby Donaldson" userId="2e6e5431-bb17-4c41-9985-d39c50d83c73" providerId="ADAL" clId="{F31BC264-820E-54C4-A6D1-F92AF9CC222E}" dt="2025-10-15T22:03:46.004" v="12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F31BC264-820E-54C4-A6D1-F92AF9CC222E}" dt="2025-10-15T22:03:46.004" v="12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2658978882" sldId="302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2658978882" sldId="302"/>
            <ac:inkMk id="3" creationId="{F85B093F-9625-356B-30E1-4E3681EC42A8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3332135005" sldId="304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3332135005" sldId="304"/>
            <ac:inkMk id="8" creationId="{F97A432A-B26B-2B80-A64B-2B90C82C4112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4246999849" sldId="310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4246999849" sldId="310"/>
            <ac:inkMk id="3" creationId="{70B7CF7E-FE71-C246-AB0E-1540B759741C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2195443414" sldId="313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2195443414" sldId="313"/>
            <ac:inkMk id="6" creationId="{5A989CF6-95D7-F83C-69C3-580986CB62D9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4023133742" sldId="314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4023133742" sldId="314"/>
            <ac:inkMk id="5" creationId="{8A4C7B97-28B1-979D-39F6-DA3115E5B8DE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3433693695" sldId="315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3433693695" sldId="315"/>
            <ac:inkMk id="3" creationId="{614C03DF-5994-DBB6-B406-9D6788631507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1371794041" sldId="337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1371794041" sldId="337"/>
            <ac:inkMk id="15" creationId="{7B037A25-F216-3739-C370-5091813C4B0D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3339854315" sldId="341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3339854315" sldId="341"/>
            <ac:inkMk id="3" creationId="{FA118791-C553-E092-6B79-32F33128D85F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3600028437" sldId="350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3600028437" sldId="350"/>
            <ac:inkMk id="10" creationId="{AF49DB37-5B63-91CC-E27B-123B456C3F17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2040492478" sldId="353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2040492478" sldId="353"/>
            <ac:inkMk id="8" creationId="{F9A2D177-A374-F67B-222A-E3FEC033F031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416104049" sldId="357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416104049" sldId="357"/>
            <ac:inkMk id="7" creationId="{7E3B4623-B7E1-7193-2E94-4BADB2AF270E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1958484672" sldId="363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1958484672" sldId="363"/>
            <ac:inkMk id="5" creationId="{A843E03C-AF20-3F8C-9ACC-2218A4491E29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3269997775" sldId="373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3269997775" sldId="373"/>
            <ac:inkMk id="3" creationId="{75E76DF5-3173-A1EB-C58B-C2C1C6F27D30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2760953719" sldId="374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2760953719" sldId="374"/>
            <ac:inkMk id="7" creationId="{A57E4D67-59C1-5B25-E319-3042C621420B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1387091156" sldId="377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1387091156" sldId="377"/>
            <ac:inkMk id="3" creationId="{46A40805-0C91-E2FB-8C5C-17480C2516BB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3529617682" sldId="378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3529617682" sldId="378"/>
            <ac:inkMk id="7" creationId="{D4BAF935-8E6E-CC4B-0BAF-C76E1F96C54B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2783137732" sldId="391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2783137732" sldId="391"/>
            <ac:inkMk id="64" creationId="{0A84DE4C-53F9-FE16-A028-3F74336F9FC1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2867936421" sldId="393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2867936421" sldId="393"/>
            <ac:inkMk id="64" creationId="{B571E3A6-0D8F-E650-82D5-2AB0D51B45EB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1377394535" sldId="394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1377394535" sldId="394"/>
            <ac:inkMk id="64" creationId="{B1E8C17E-D15E-4B22-9042-7960A77824CE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2357367200" sldId="403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2357367200" sldId="403"/>
            <ac:inkMk id="6" creationId="{F8C5E133-6B00-93BF-E0DC-37FD8C1B760A}"/>
          </ac:inkMkLst>
        </pc:inkChg>
      </pc:sldChg>
      <pc:sldChg chg="delSp mod">
        <pc:chgData name="Toby Donaldson" userId="2e6e5431-bb17-4c41-9985-d39c50d83c73" providerId="ADAL" clId="{F31BC264-820E-54C4-A6D1-F92AF9CC222E}" dt="2025-10-15T22:03:52.433" v="13" actId="33639"/>
        <pc:sldMkLst>
          <pc:docMk/>
          <pc:sldMk cId="3369581558" sldId="405"/>
        </pc:sldMkLst>
        <pc:inkChg chg="del">
          <ac:chgData name="Toby Donaldson" userId="2e6e5431-bb17-4c41-9985-d39c50d83c73" providerId="ADAL" clId="{F31BC264-820E-54C4-A6D1-F92AF9CC222E}" dt="2025-10-15T22:03:52.433" v="13" actId="33639"/>
          <ac:inkMkLst>
            <pc:docMk/>
            <pc:sldMk cId="3369581558" sldId="405"/>
            <ac:inkMk id="2" creationId="{BD194897-02F3-EE34-F85F-919F62E798CB}"/>
          </ac:inkMkLst>
        </pc:inkChg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96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94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98.png"/><Relationship Id="rId22" Type="http://schemas.openxmlformats.org/officeDocument/2006/relationships/image" Target="../media/image84.png"/><Relationship Id="rId27" Type="http://schemas.openxmlformats.org/officeDocument/2006/relationships/image" Target="../media/image97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10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96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94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98.png"/><Relationship Id="rId22" Type="http://schemas.openxmlformats.org/officeDocument/2006/relationships/image" Target="../media/image84.png"/><Relationship Id="rId27" Type="http://schemas.openxmlformats.org/officeDocument/2006/relationships/image" Target="../media/image97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8.png"/><Relationship Id="rId2" Type="http://schemas.openxmlformats.org/officeDocument/2006/relationships/image" Target="../media/image42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6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3" Type="http://schemas.openxmlformats.org/officeDocument/2006/relationships/image" Target="../media/image43.png"/><Relationship Id="rId21" Type="http://schemas.openxmlformats.org/officeDocument/2006/relationships/image" Target="../media/image6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5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8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67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60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57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70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61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96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94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5.png"/><Relationship Id="rId22" Type="http://schemas.openxmlformats.org/officeDocument/2006/relationships/image" Target="../media/image84.png"/><Relationship Id="rId27" Type="http://schemas.openxmlformats.org/officeDocument/2006/relationships/image" Target="../media/image97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_rels/slide9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1.png"/><Relationship Id="rId26" Type="http://schemas.openxmlformats.org/officeDocument/2006/relationships/image" Target="../media/image96.png"/><Relationship Id="rId3" Type="http://schemas.openxmlformats.org/officeDocument/2006/relationships/image" Target="../media/image43.png"/><Relationship Id="rId21" Type="http://schemas.openxmlformats.org/officeDocument/2006/relationships/image" Target="../media/image64.png"/><Relationship Id="rId34" Type="http://schemas.openxmlformats.org/officeDocument/2006/relationships/image" Target="../media/image7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87.png"/><Relationship Id="rId25" Type="http://schemas.openxmlformats.org/officeDocument/2006/relationships/image" Target="../media/image90.png"/><Relationship Id="rId33" Type="http://schemas.openxmlformats.org/officeDocument/2006/relationships/image" Target="../media/image77.png"/><Relationship Id="rId2" Type="http://schemas.openxmlformats.org/officeDocument/2006/relationships/image" Target="../media/image42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89.png"/><Relationship Id="rId32" Type="http://schemas.openxmlformats.org/officeDocument/2006/relationships/image" Target="../media/image76.png"/><Relationship Id="rId5" Type="http://schemas.openxmlformats.org/officeDocument/2006/relationships/image" Target="../media/image45.png"/><Relationship Id="rId15" Type="http://schemas.openxmlformats.org/officeDocument/2006/relationships/image" Target="../media/image92.png"/><Relationship Id="rId23" Type="http://schemas.openxmlformats.org/officeDocument/2006/relationships/image" Target="../media/image85.png"/><Relationship Id="rId28" Type="http://schemas.openxmlformats.org/officeDocument/2006/relationships/image" Target="../media/image81.png"/><Relationship Id="rId36" Type="http://schemas.openxmlformats.org/officeDocument/2006/relationships/image" Target="../media/image80.png"/><Relationship Id="rId10" Type="http://schemas.openxmlformats.org/officeDocument/2006/relationships/image" Target="../media/image50.png"/><Relationship Id="rId19" Type="http://schemas.openxmlformats.org/officeDocument/2006/relationships/image" Target="../media/image94.png"/><Relationship Id="rId31" Type="http://schemas.openxmlformats.org/officeDocument/2006/relationships/image" Target="../media/image7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98.png"/><Relationship Id="rId22" Type="http://schemas.openxmlformats.org/officeDocument/2006/relationships/image" Target="../media/image84.png"/><Relationship Id="rId27" Type="http://schemas.openxmlformats.org/officeDocument/2006/relationships/image" Target="../media/image97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8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Chapter 6: Functions with return values</a:t>
            </a:r>
            <a:endParaRPr lang="en-AU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CMTP 120, Spring 2026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7A92-F87A-96B5-A180-DA6983BF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B69D-900C-619B-9099-88E9B54E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8E2F0-0539-FD75-1C82-18549F67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A7557-C05F-C194-9724-D6AA5C27BE6A}"/>
              </a:ext>
            </a:extLst>
          </p:cNvPr>
          <p:cNvSpPr txBox="1"/>
          <p:nvPr/>
        </p:nvSpPr>
        <p:spPr>
          <a:xfrm>
            <a:off x="6331771" y="4756948"/>
            <a:ext cx="4557658" cy="1015663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b="1">
                <a:latin typeface="Consolas" panose="020B0609020204030204" pitchFamily="49" charset="0"/>
              </a:rPr>
              <a:t>dead_code_ex4</a:t>
            </a:r>
            <a:r>
              <a:rPr lang="en-US" sz="2000"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latin typeface="Consolas" panose="020B0609020204030204" pitchFamily="49" charset="0"/>
              </a:rPr>
              <a:t>    dead_code_ex4()</a:t>
            </a:r>
          </a:p>
          <a:p>
            <a:r>
              <a:rPr lang="en-US" sz="2000">
                <a:latin typeface="Consolas" panose="020B0609020204030204" pitchFamily="49" charset="0"/>
              </a:rPr>
              <a:t>    print('done!')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  <a:endParaRPr lang="en-AU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9CAD7D-2E60-AAA1-F89C-C82B400E74B9}"/>
              </a:ext>
            </a:extLst>
          </p:cNvPr>
          <p:cNvSpPr txBox="1"/>
          <p:nvPr/>
        </p:nvSpPr>
        <p:spPr>
          <a:xfrm>
            <a:off x="4472514" y="266287"/>
            <a:ext cx="287655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Some more examples of functions with </a:t>
            </a:r>
            <a:r>
              <a:rPr lang="en-CA" b="1"/>
              <a:t>dead code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F6D96-B678-DC2B-072C-3B176130CB08}"/>
              </a:ext>
            </a:extLst>
          </p:cNvPr>
          <p:cNvSpPr txBox="1"/>
          <p:nvPr/>
        </p:nvSpPr>
        <p:spPr>
          <a:xfrm>
            <a:off x="232356" y="1887083"/>
            <a:ext cx="3711272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b="1">
                <a:latin typeface="Consolas" panose="020B0609020204030204" pitchFamily="49" charset="0"/>
              </a:rPr>
              <a:t>dead_code_ex1</a:t>
            </a:r>
            <a:r>
              <a:rPr lang="en-US" sz="2000"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1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2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3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E59A4-7DE0-4CF0-CF63-122BB92213A0}"/>
              </a:ext>
            </a:extLst>
          </p:cNvPr>
          <p:cNvSpPr txBox="1"/>
          <p:nvPr/>
        </p:nvSpPr>
        <p:spPr>
          <a:xfrm>
            <a:off x="232356" y="3853886"/>
            <a:ext cx="5262979" cy="132343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b="1">
                <a:latin typeface="Consolas" panose="020B0609020204030204" pitchFamily="49" charset="0"/>
              </a:rPr>
              <a:t>dead_code_ex2</a:t>
            </a:r>
            <a:r>
              <a:rPr lang="en-US" sz="2000"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latin typeface="Consolas" panose="020B0609020204030204" pitchFamily="49" charset="0"/>
              </a:rPr>
              <a:t>    n = 0</a:t>
            </a:r>
          </a:p>
          <a:p>
            <a:r>
              <a:rPr lang="en-US" sz="2000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 sz="2000">
                <a:latin typeface="Consolas" panose="020B0609020204030204" pitchFamily="49" charset="0"/>
              </a:rPr>
              <a:t>        print('Hello!')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97E83-A013-5198-FA21-5BB26697F619}"/>
              </a:ext>
            </a:extLst>
          </p:cNvPr>
          <p:cNvSpPr txBox="1"/>
          <p:nvPr/>
        </p:nvSpPr>
        <p:spPr>
          <a:xfrm>
            <a:off x="6331771" y="1751617"/>
            <a:ext cx="5262979" cy="2246769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b="1">
                <a:latin typeface="Consolas" panose="020B0609020204030204" pitchFamily="49" charset="0"/>
              </a:rPr>
              <a:t>dead_code_ex3</a:t>
            </a:r>
            <a:r>
              <a:rPr lang="en-US" sz="2000">
                <a:latin typeface="Consolas" panose="020B0609020204030204" pitchFamily="49" charset="0"/>
              </a:rPr>
              <a:t>():</a:t>
            </a:r>
          </a:p>
          <a:p>
            <a:r>
              <a:rPr lang="en-US" sz="2000">
                <a:latin typeface="Consolas" panose="020B0609020204030204" pitchFamily="49" charset="0"/>
              </a:rPr>
              <a:t>    if x &lt;= 0:</a:t>
            </a:r>
          </a:p>
          <a:p>
            <a:r>
              <a:rPr lang="en-US" sz="2000">
                <a:latin typeface="Consolas" panose="020B0609020204030204" pitchFamily="49" charset="0"/>
              </a:rPr>
              <a:t>        print('up')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err="1">
                <a:latin typeface="Consolas" panose="020B0609020204030204" pitchFamily="49" charset="0"/>
              </a:rPr>
              <a:t>elif</a:t>
            </a:r>
            <a:r>
              <a:rPr lang="en-US" sz="2000">
                <a:latin typeface="Consolas" panose="020B0609020204030204" pitchFamily="49" charset="0"/>
              </a:rPr>
              <a:t> x &gt;= 0:</a:t>
            </a:r>
          </a:p>
          <a:p>
            <a:r>
              <a:rPr lang="en-US" sz="2000">
                <a:latin typeface="Consolas" panose="020B0609020204030204" pitchFamily="49" charset="0"/>
              </a:rPr>
              <a:t>        print('down')</a:t>
            </a:r>
          </a:p>
          <a:p>
            <a:r>
              <a:rPr lang="en-US" sz="2000">
                <a:latin typeface="Consolas" panose="020B0609020204030204" pitchFamily="49" charset="0"/>
              </a:rPr>
              <a:t>    else:</a:t>
            </a:r>
          </a:p>
          <a:p>
            <a:r>
              <a:rPr lang="en-US" sz="2000">
                <a:latin typeface="Consolas" panose="020B0609020204030204" pitchFamily="49" charset="0"/>
              </a:rPr>
              <a:t>        print('around')  </a:t>
            </a:r>
            <a:r>
              <a:rPr lang="en-US" sz="2000">
                <a:solidFill>
                  <a:srgbClr val="FF0000"/>
                </a:solidFill>
                <a:latin typeface="Consolas" panose="020B0609020204030204" pitchFamily="49" charset="0"/>
              </a:rPr>
              <a:t># dead code</a:t>
            </a:r>
          </a:p>
        </p:txBody>
      </p:sp>
    </p:spTree>
    <p:extLst>
      <p:ext uri="{BB962C8B-B14F-4D97-AF65-F5344CB8AC3E}">
        <p14:creationId xmlns:p14="http://schemas.microsoft.com/office/powerpoint/2010/main" val="40231337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BC084-5C10-BBD6-5792-4C9007925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357A-D19F-873E-C255-EB795E89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9BB79-48B0-46CB-B58C-6949A79A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100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0CDBE-0679-03AA-4292-0796896B5751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80CDBE-0679-03AA-4292-0796896B5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2D028A1-3849-1703-528A-2992E7368CD0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5DF9D5-42B3-3A2D-584A-53F5AEFE4113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1BA503-DFA0-18B0-6D52-3950C83C898E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91BA503-DFA0-18B0-6D52-3950C83C8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6667D1A-B8AA-D377-50E9-767B3459F7C2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6667D1A-B8AA-D377-50E9-767B3459F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F82338-27FA-7523-CB87-D202D359CF15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CF82338-27FA-7523-CB87-D202D359C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EFECDB-AB44-F8DC-2D52-37F55BE1DDF1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8EFECDB-AB44-F8DC-2D52-37F55BE1DD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75727C-F865-E93A-EEF4-3FB5435EB110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75727C-F865-E93A-EEF4-3FB5435EB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2B9DFB-9D80-56E5-52EA-1F8EC53372D6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2B9DFB-9D80-56E5-52EA-1F8EC5337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6EFF3B-5012-D3FE-107A-26F36A09590E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6EFF3B-5012-D3FE-107A-26F36A095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55ACBF-1AFA-2693-5FDF-C15FBC9CCBF5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955ACBF-1AFA-2693-5FDF-C15FBC9CC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5503F2-0518-5AED-E46B-3F74A57C606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5503F2-0518-5AED-E46B-3F74A57C6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B5801D-9EEF-619A-5F0F-1961BFAE14AC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8B5801D-9EEF-619A-5F0F-1961BFAE1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40AB70-6A66-2EA3-AF8D-659220907EE8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840AB70-6A66-2EA3-AF8D-659220907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7C9DF1-160A-796D-9D64-549975D2D314}"/>
                  </a:ext>
                </a:extLst>
              </p:cNvPr>
              <p:cNvSpPr txBox="1"/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7C9DF1-160A-796D-9D64-549975D2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0207C-20FA-7C7B-D3FF-7F5EFCB30D4F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00207C-20FA-7C7B-D3FF-7F5EFCB30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B6992F-83FB-E2FE-39A3-AB84E5094AE1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B6992F-83FB-E2FE-39A3-AB84E5094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D2AE7-9043-9D65-D0A2-AA8E5AE5FD2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037257" y="2333614"/>
            <a:ext cx="1488469" cy="267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6E60D7-8E47-A509-4676-7AD77411D0BC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525726" y="2333614"/>
            <a:ext cx="1496966" cy="29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2FC6AE-93BB-5159-10B6-F38B13B965A2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2FC6AE-93BB-5159-10B6-F38B13B96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4B88EF-DAB7-B8FA-601D-BD96204792C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38C77D-2BCE-9EC5-5899-D1A97CBE4F42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738C77D-2BCE-9EC5-5899-D1A97CBE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96E447-A186-FD65-66B3-8D7ADB7EAC79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6315D0-AEB5-F4DC-42E9-B83609350E73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6315D0-AEB5-F4DC-42E9-B8360935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72AF5E-AF0B-632B-005C-4C8E885545B5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72AF5E-AF0B-632B-005C-4C8E88554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358D8B-A85B-1761-B87C-4D92BF2F495D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C0848C-B9D0-4A81-B37C-C92132B484E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7D800-44C1-C46E-3BD8-79F96AD0F242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C7D800-44C1-C46E-3BD8-79F96AD0F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610653-31A3-8511-6DD6-6A9AA2716B3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016B70-8A1A-9AD8-003D-310F4A40F0F6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016B70-8A1A-9AD8-003D-310F4A40F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50D476-3E51-573A-4ADF-CFDCDD0F42BF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50D476-3E51-573A-4ADF-CFDCDD0F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5F0A3B-92C4-336A-859C-E62640CBA285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CB892C-8619-66A8-1285-8F90FC7983FB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0013C7-3F17-B27E-A8B3-E6FE2D79B3A9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0013C7-3F17-B27E-A8B3-E6FE2D79B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7BD2E8-5DF6-2790-2E3E-E2C53AC43FA0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7BD2E8-5DF6-2790-2E3E-E2C53AC43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FBBEB9-3DB8-6C04-CA94-8D9650570F52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614040-E27A-410E-0D8D-5A1D827A8D37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D5452-D9A2-F197-30DF-270D01E15D04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C1D5452-D9A2-F197-30DF-270D01E15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0AB0E7-9186-CED7-7296-1E4BA6570408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0AB0E7-9186-CED7-7296-1E4BA6570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0B674BC-7AEF-12B3-0A53-9CCC1F04BFDD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B2322E-18F4-2239-56BB-D400B7FCEF90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2D5101-006C-FC90-99E5-671882BBCD66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2D5101-006C-FC90-99E5-671882BBC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7E4C9D-C887-A214-6159-B7F2A9DF766E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B7E4C9D-C887-A214-6159-B7F2A9DF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00758C-587E-9509-9875-8504F89FF856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4AF6B6-4288-33D5-98F0-1CB81B1917E8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21BD11-23F5-75AC-6A95-420E945277B8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21BD11-23F5-75AC-6A95-420E9452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D3BB3F-3160-328B-71A3-B66B3B534EFA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D3BB3F-3160-328B-71A3-B66B3B534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7F7D1D-2E37-DF14-7E34-5AED358E2E10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15AF04-BC0F-BB71-3100-50519EDC3B9E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F53DB9C-7731-6EE3-D1EC-AEBA14279A04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F53DB9C-7731-6EE3-D1EC-AEBA14279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CBA588-0272-35B9-1739-6FA2AFBDA747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CBA588-0272-35B9-1739-6FA2AFBDA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DEE996-84C2-59A6-5041-906796AA117B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108325B-BBD7-956D-7B29-596AF96A24C4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3924B1-17D2-2919-1642-7E6BED79E0A1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3924B1-17D2-2919-1642-7E6BED79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04274B-D64B-FBD6-FF05-BFB0E4D5B543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04274B-D64B-FBD6-FF05-BFB0E4D5B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6408FD-D1BC-31B4-F707-C325C62AB80E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17C7E1-5F25-430B-9964-239E224BB19C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04A36FC-0176-C5E8-D8BE-2C8E09EE8841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04A36FC-0176-C5E8-D8BE-2C8E09EE8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3FE5D3-A2FB-B299-E579-D2B830E06D59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A5DFAAC-9917-B424-C830-96DEB50CE970}"/>
              </a:ext>
            </a:extLst>
          </p:cNvPr>
          <p:cNvSpPr txBox="1"/>
          <p:nvPr/>
        </p:nvSpPr>
        <p:spPr>
          <a:xfrm>
            <a:off x="1465058" y="3379508"/>
            <a:ext cx="21913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 you can see, a lot of the calculations are repeated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DEB77D23-E5C3-9A46-8461-4E1342CEFD61}"/>
              </a:ext>
            </a:extLst>
          </p:cNvPr>
          <p:cNvSpPr/>
          <p:nvPr/>
        </p:nvSpPr>
        <p:spPr>
          <a:xfrm>
            <a:off x="4531594" y="3396074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6F0E7B6-4B40-4CFF-A82A-F3313BDECF78}"/>
              </a:ext>
            </a:extLst>
          </p:cNvPr>
          <p:cNvSpPr/>
          <p:nvPr/>
        </p:nvSpPr>
        <p:spPr>
          <a:xfrm>
            <a:off x="8652493" y="2534829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A6CF04-6B05-6FF9-B8FF-252E782D80EB}"/>
              </a:ext>
            </a:extLst>
          </p:cNvPr>
          <p:cNvSpPr txBox="1"/>
          <p:nvPr/>
        </p:nvSpPr>
        <p:spPr>
          <a:xfrm>
            <a:off x="7243906" y="573353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Same!</a:t>
            </a:r>
            <a:endParaRPr lang="en-AU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0BB4AB-4271-D686-F402-2345A01FDF5E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248400" y="5918200"/>
            <a:ext cx="995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F36B76-474A-42EB-77DA-DCD1688242A3}"/>
              </a:ext>
            </a:extLst>
          </p:cNvPr>
          <p:cNvCxnSpPr>
            <a:stCxn id="70" idx="3"/>
            <a:endCxn id="67" idx="2"/>
          </p:cNvCxnSpPr>
          <p:nvPr/>
        </p:nvCxnSpPr>
        <p:spPr>
          <a:xfrm flipV="1">
            <a:off x="8068171" y="5327888"/>
            <a:ext cx="844861" cy="590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41609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A81E-E3B8-BEDE-F530-6980B3CB7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E5A9-F564-C802-A759-67D628E5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198E4-FE7C-860D-5568-56C835B9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101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0A079-F1BB-8179-A663-45BE9AEEDA7B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B0A079-F1BB-8179-A663-45BE9AEED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DA3119F-49D8-DA84-6CB5-0B5C863DB313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DA89F4-61BC-19F5-26B7-D1B47DDEB8C9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697F0F-B9A1-5A0F-EC77-4EFD5FDC1BA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697F0F-B9A1-5A0F-EC77-4EFD5FDC1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211AA1-0545-034F-1663-C786CA04F33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211AA1-0545-034F-1663-C786CA04F3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7073DB-CF6F-6045-C37C-E69A9EF07D46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37073DB-CF6F-6045-C37C-E69A9EF07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5D8DB0-F1CF-A1D8-02CE-912FB46B3791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5D8DB0-F1CF-A1D8-02CE-912FB46B37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D206EE-DB84-5DCB-AB0A-C0DDA17EF1E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FD206EE-DB84-5DCB-AB0A-C0DDA17EF1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A657D9-0A80-2218-5556-5F4E5FE3B548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A657D9-0A80-2218-5556-5F4E5FE3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639660-5561-0E70-0226-B6C38FEF35C3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3639660-5561-0E70-0226-B6C38FEF3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5C57D9-D701-57D7-63D4-331C243DF97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5C57D9-D701-57D7-63D4-331C243DF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AB244A-05DF-A615-5390-B1FA2172CB9E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AB244A-05DF-A615-5390-B1FA2172C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293F3E4-E557-FEDF-E7AA-F9247FCBFF55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293F3E4-E557-FEDF-E7AA-F9247FCBF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E75BBA-1456-79BF-4C2E-79C93260369D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E75BBA-1456-79BF-4C2E-79C932603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06B8F-1E13-BC7D-CF21-D724DEC519D2}"/>
                  </a:ext>
                </a:extLst>
              </p:cNvPr>
              <p:cNvSpPr txBox="1"/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706B8F-1E13-BC7D-CF21-D724DEC51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CE2AB-B4AD-D210-DEF8-53A8A3D63AD9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CE2AB-B4AD-D210-DEF8-53A8A3D6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03DF79-5D4A-31C7-CFC2-7E67AE4498FA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03DF79-5D4A-31C7-CFC2-7E67AE449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ED2E5E-847A-47A0-5D6C-E20F069E66A4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037257" y="2333614"/>
            <a:ext cx="1488469" cy="267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30BC5D-1742-F327-8500-05A5E2A2E243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525726" y="2333614"/>
            <a:ext cx="1496966" cy="29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35CE7E-F79B-AFD3-E729-ECD27BB4A24E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35CE7E-F79B-AFD3-E729-ECD27BB4A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40991D-2A23-BBC9-A400-D96F4A3876B1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AD3BC6-D8CA-3F77-028A-1FE99DF9DFB6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AD3BC6-D8CA-3F77-028A-1FE99DF9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4B9C95-144F-EFA1-389F-A616C1A007B0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39BBD-1B16-FEF8-3792-13B518A1E4DB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239BBD-1B16-FEF8-3792-13B518A1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9696FB-BA2E-8C13-DBA2-BC9A64290303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9696FB-BA2E-8C13-DBA2-BC9A6429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8DD2C0-04B5-B77F-013D-62C3229E3176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67752E-A4AD-34F2-8265-FD0C6EC9A032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5CCD6D-ACB1-9157-C1CE-2AE36E150F3E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15CCD6D-ACB1-9157-C1CE-2AE36E150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01E763-A189-1946-B29C-76A746D02DA3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BC73C4-C864-B700-8450-957C888DB3B7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BC73C4-C864-B700-8450-957C888DB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A106C8-5F2E-DA70-808B-DC1095E0CAD0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A106C8-5F2E-DA70-808B-DC1095E0C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90E931-80A3-7D91-74D7-F7A24C8B621E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52675E-45CB-EEB1-666D-A6A5D5B3E21E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3F0A6A-F8DF-BAF3-0BDB-6AC38EFAB952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3F0A6A-F8DF-BAF3-0BDB-6AC38EFA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F3750F-F95C-8B84-A2B1-1DFC889D981A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F3750F-F95C-8B84-A2B1-1DFC889D9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7015D8-69F7-2DB6-B130-DFEBEC25DF4E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E9C90C-5627-1AF8-E833-9F8DF20D7392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D2BA70-0268-7D14-54C2-C2F40EB90897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D2BA70-0268-7D14-54C2-C2F40EB9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146F5E-5801-F8C4-1C9A-284982457A03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146F5E-5801-F8C4-1C9A-284982457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357E9AC-F867-973B-E2D2-F63054BFEA44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858F07-602D-A7FC-E93C-3D9D4628E652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4D3987-6350-0563-0182-8C4792E783A8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C4D3987-6350-0563-0182-8C4792E7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B6C82D-0146-90A6-BD18-136EA7EAFF7E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B6C82D-0146-90A6-BD18-136EA7EAF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CE125A1-DDEF-5EA6-8C9A-F77B5E5A7CB4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E8B040-5771-A36F-D886-071B7CD74397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70422A-1020-31E1-369A-0AC245308D61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F70422A-1020-31E1-369A-0AC245308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9621C9C-6F58-C509-F240-3AE804CDB782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9621C9C-6F58-C509-F240-3AE804CD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83E898-09A3-E685-41A4-9DEF76B74AFD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B66791-03A5-FB34-4D86-E52447939347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FE469F-4ECB-A903-CC15-892137A245B1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EFE469F-4ECB-A903-CC15-892137A2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F36627-C40C-75DB-A857-9AED06839F96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F36627-C40C-75DB-A857-9AED06839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734FF2F-3511-AD76-DB20-60C7FDB18FD8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5D0C3B-C4D6-08D7-92B8-03C302B1349A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D3A821-AEA3-83BE-B39D-DCBA4052D1DE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6D3A821-AEA3-83BE-B39D-DCBA4052D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73F3A7C-562E-E172-A19D-50678A9BB154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73F3A7C-562E-E172-A19D-50678A9BB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7FF494-29C4-C24C-5185-F26641831A60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A9D46E-63CC-985D-4B61-366723827C2D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E7E41-39EF-A7B9-2366-9C393088D332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5CE7E41-39EF-A7B9-2366-9C393088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903EEF1-F62B-A34E-0F9B-D81B4EF52530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F2234F-4488-5110-DA21-90637241FA21}"/>
              </a:ext>
            </a:extLst>
          </p:cNvPr>
          <p:cNvSpPr txBox="1"/>
          <p:nvPr/>
        </p:nvSpPr>
        <p:spPr>
          <a:xfrm>
            <a:off x="1465058" y="3379508"/>
            <a:ext cx="219134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 you can see, a lot of the calculations are repeated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F347ADE-727E-0BAA-2556-DE3B319C5CC9}"/>
              </a:ext>
            </a:extLst>
          </p:cNvPr>
          <p:cNvSpPr/>
          <p:nvPr/>
        </p:nvSpPr>
        <p:spPr>
          <a:xfrm>
            <a:off x="4531594" y="3396074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89379A2-5373-B884-3743-9355391AEDCE}"/>
              </a:ext>
            </a:extLst>
          </p:cNvPr>
          <p:cNvSpPr/>
          <p:nvPr/>
        </p:nvSpPr>
        <p:spPr>
          <a:xfrm>
            <a:off x="8652493" y="2534829"/>
            <a:ext cx="2326506" cy="2851135"/>
          </a:xfrm>
          <a:custGeom>
            <a:avLst/>
            <a:gdLst>
              <a:gd name="connsiteX0" fmla="*/ 1090273 w 2326506"/>
              <a:gd name="connsiteY0" fmla="*/ 100659 h 2851135"/>
              <a:gd name="connsiteX1" fmla="*/ 74273 w 2326506"/>
              <a:gd name="connsiteY1" fmla="*/ 1548459 h 2851135"/>
              <a:gd name="connsiteX2" fmla="*/ 260539 w 2326506"/>
              <a:gd name="connsiteY2" fmla="*/ 2793059 h 2851135"/>
              <a:gd name="connsiteX3" fmla="*/ 1716806 w 2326506"/>
              <a:gd name="connsiteY3" fmla="*/ 2522126 h 2851135"/>
              <a:gd name="connsiteX4" fmla="*/ 2326406 w 2326506"/>
              <a:gd name="connsiteY4" fmla="*/ 1429926 h 2851135"/>
              <a:gd name="connsiteX5" fmla="*/ 1759139 w 2326506"/>
              <a:gd name="connsiteY5" fmla="*/ 269993 h 2851135"/>
              <a:gd name="connsiteX6" fmla="*/ 1090273 w 2326506"/>
              <a:gd name="connsiteY6" fmla="*/ 100659 h 285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506" h="2851135">
                <a:moveTo>
                  <a:pt x="1090273" y="100659"/>
                </a:moveTo>
                <a:cubicBezTo>
                  <a:pt x="809462" y="313737"/>
                  <a:pt x="212562" y="1099726"/>
                  <a:pt x="74273" y="1548459"/>
                </a:cubicBezTo>
                <a:cubicBezTo>
                  <a:pt x="-64016" y="1997192"/>
                  <a:pt x="-13216" y="2630781"/>
                  <a:pt x="260539" y="2793059"/>
                </a:cubicBezTo>
                <a:cubicBezTo>
                  <a:pt x="534294" y="2955337"/>
                  <a:pt x="1372495" y="2749315"/>
                  <a:pt x="1716806" y="2522126"/>
                </a:cubicBezTo>
                <a:cubicBezTo>
                  <a:pt x="2061117" y="2294937"/>
                  <a:pt x="2319351" y="1805282"/>
                  <a:pt x="2326406" y="1429926"/>
                </a:cubicBezTo>
                <a:cubicBezTo>
                  <a:pt x="2333462" y="1054571"/>
                  <a:pt x="1966572" y="494360"/>
                  <a:pt x="1759139" y="269993"/>
                </a:cubicBezTo>
                <a:cubicBezTo>
                  <a:pt x="1551706" y="45626"/>
                  <a:pt x="1371084" y="-112419"/>
                  <a:pt x="1090273" y="100659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A309DF-F6AE-655B-E368-350A6B810B50}"/>
              </a:ext>
            </a:extLst>
          </p:cNvPr>
          <p:cNvSpPr txBox="1"/>
          <p:nvPr/>
        </p:nvSpPr>
        <p:spPr>
          <a:xfrm>
            <a:off x="7243906" y="5733534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Same!</a:t>
            </a:r>
            <a:endParaRPr lang="en-AU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F30B57-385C-56A1-2E97-38176E56F6BB}"/>
              </a:ext>
            </a:extLst>
          </p:cNvPr>
          <p:cNvCxnSpPr>
            <a:stCxn id="70" idx="1"/>
            <a:endCxn id="66" idx="3"/>
          </p:cNvCxnSpPr>
          <p:nvPr/>
        </p:nvCxnSpPr>
        <p:spPr>
          <a:xfrm flipH="1">
            <a:off x="6248400" y="5918200"/>
            <a:ext cx="995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32DCB1-BADB-672B-3EAC-664586C66D2E}"/>
              </a:ext>
            </a:extLst>
          </p:cNvPr>
          <p:cNvCxnSpPr>
            <a:stCxn id="70" idx="3"/>
            <a:endCxn id="67" idx="2"/>
          </p:cNvCxnSpPr>
          <p:nvPr/>
        </p:nvCxnSpPr>
        <p:spPr>
          <a:xfrm flipV="1">
            <a:off x="8068171" y="5327888"/>
            <a:ext cx="844861" cy="590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B93A17-7EAE-EFA8-E809-A05851739746}"/>
              </a:ext>
            </a:extLst>
          </p:cNvPr>
          <p:cNvSpPr txBox="1"/>
          <p:nvPr/>
        </p:nvSpPr>
        <p:spPr>
          <a:xfrm>
            <a:off x="1473446" y="4636323"/>
            <a:ext cx="219134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slows down the calculation and takes up a lot of memory.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97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91489-666E-DB99-BC04-6A5AA897D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DD56-9CCF-FA77-882A-AFC11FE8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F6B7-C9CB-5306-27F5-E9A6232F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102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B70B2-30BB-02E1-DC38-5714528FDAB2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B70B2-30BB-02E1-DC38-5714528F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B4B4840-6F68-3AC3-8101-5E2E8AA1AF89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E21E38-62FC-0D07-AEA2-E84A98A1250D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B00925-DA0B-7DC4-DD06-DA3DAFAE7242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B00925-DA0B-7DC4-DD06-DA3DAFAE7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685A1B-33B2-424E-10D4-442BC8F88C69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685A1B-33B2-424E-10D4-442BC8F88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A1B55A-BB73-D798-7EF8-7ADA5AC10B20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A1B55A-BB73-D798-7EF8-7ADA5AC1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6D59A0-17D0-F5F1-9D6D-F21DBF1F28B0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6D59A0-17D0-F5F1-9D6D-F21DBF1F2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CD6DB1-3795-1BBE-F48C-2A657048D57F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CD6DB1-3795-1BBE-F48C-2A657048D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D63BE1-DF8E-341F-6A37-0B8E9711E0B3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3D63BE1-DF8E-341F-6A37-0B8E9711E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7D9DB0-C261-EB8F-F9F6-CF98699206E2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D7D9DB0-C261-EB8F-F9F6-CF9869920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6542686-6E1F-567A-082F-1786EBD5C8AC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6542686-6E1F-567A-082F-1786EBD5C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4D3846-2977-5533-6789-587A084E5FD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F4D3846-2977-5533-6789-587A084E5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7B3A56-A8BA-481B-A334-DF8AC3B9690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7B3A56-A8BA-481B-A334-DF8AC3B96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EDFBBE6-1FEE-BD41-A4B8-66956E3CF0C2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EDFBBE6-1FEE-BD41-A4B8-66956E3CF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7EAD9DE-EDE5-AA41-807B-DFA8D9374305}"/>
              </a:ext>
            </a:extLst>
          </p:cNvPr>
          <p:cNvSpPr txBox="1"/>
          <p:nvPr/>
        </p:nvSpPr>
        <p:spPr>
          <a:xfrm>
            <a:off x="1422160" y="3157451"/>
            <a:ext cx="27775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Converting this recurrence relation to Python is relatively easy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8BC65-346E-1F3C-3669-66B1F6A1C102}"/>
              </a:ext>
            </a:extLst>
          </p:cNvPr>
          <p:cNvSpPr txBox="1"/>
          <p:nvPr/>
        </p:nvSpPr>
        <p:spPr>
          <a:xfrm>
            <a:off x="4518824" y="2182505"/>
            <a:ext cx="69813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>
                <a:latin typeface="Consolas" panose="020B0609020204030204" pitchFamily="49" charset="0"/>
              </a:rPr>
              <a:t>def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(n):</a:t>
            </a:r>
          </a:p>
          <a:p>
            <a:r>
              <a:rPr lang="en-AU" sz="2400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 sz="2400">
                <a:latin typeface="Consolas" panose="020B0609020204030204" pitchFamily="49" charset="0"/>
              </a:rPr>
              <a:t>    """</a:t>
            </a:r>
          </a:p>
          <a:p>
            <a:r>
              <a:rPr lang="en-AU" sz="2400">
                <a:latin typeface="Consolas" panose="020B0609020204030204" pitchFamily="49" charset="0"/>
              </a:rPr>
              <a:t>    if n == 0:   # base case 1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0</a:t>
            </a:r>
          </a:p>
          <a:p>
            <a:r>
              <a:rPr lang="en-AU" sz="2400">
                <a:latin typeface="Consolas" panose="020B0609020204030204" pitchFamily="49" charset="0"/>
              </a:rPr>
              <a:t>    </a:t>
            </a:r>
            <a:r>
              <a:rPr lang="en-AU" sz="2400" err="1">
                <a:latin typeface="Consolas" panose="020B0609020204030204" pitchFamily="49" charset="0"/>
              </a:rPr>
              <a:t>elif</a:t>
            </a:r>
            <a:r>
              <a:rPr lang="en-AU" sz="2400">
                <a:latin typeface="Consolas" panose="020B0609020204030204" pitchFamily="49" charset="0"/>
              </a:rPr>
              <a:t> n == 1: # base case 2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1</a:t>
            </a:r>
          </a:p>
          <a:p>
            <a:r>
              <a:rPr lang="en-AU" sz="2400">
                <a:latin typeface="Consolas" panose="020B0609020204030204" pitchFamily="49" charset="0"/>
              </a:rPr>
              <a:t>    else:        # recursive case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 - 1) +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 - 2)</a:t>
            </a:r>
          </a:p>
        </p:txBody>
      </p:sp>
    </p:spTree>
    <p:extLst>
      <p:ext uri="{BB962C8B-B14F-4D97-AF65-F5344CB8AC3E}">
        <p14:creationId xmlns:p14="http://schemas.microsoft.com/office/powerpoint/2010/main" val="23573672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6D87B-696E-29E8-3A45-ED97EED4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2347-1A14-1251-A9F6-2762EA9C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FEA59-DBC4-D3D0-57F7-4D12EF2A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103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AD39E-BDE0-AEB4-843F-E216BFF182CE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FAD39E-BDE0-AEB4-843F-E216BFF1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C87970F-3768-3D17-7ADE-46D7E3B0C24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27681B-7E1C-EE47-842B-FDC507181582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BBB798-7E5F-911D-54DA-AFEEB584F26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BBBB798-7E5F-911D-54DA-AFEEB584F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C87D8-6E38-E6CC-8156-053373454247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3C87D8-6E38-E6CC-8156-053373454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5DD99B-D447-E729-55F4-1CF8E226FAB9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5DD99B-D447-E729-55F4-1CF8E226F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D5B4BA-05A1-36FB-941C-E4A46E266A96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D5B4BA-05A1-36FB-941C-E4A46E266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07E5A5-F769-6A48-1A4E-D6A25D41B704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07E5A5-F769-6A48-1A4E-D6A25D41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2FA08B6-DF4D-C4AF-5CBF-8CB92132AE18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2FA08B6-DF4D-C4AF-5CBF-8CB92132A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FF5656-85BB-C89A-5AFD-1A3987719582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FF5656-85BB-C89A-5AFD-1A3987719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6F7E0D-4041-57B6-78E5-BEFB5513DAB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56F7E0D-4041-57B6-78E5-BEFB551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24F709E-9FCA-BDF8-6BAF-97DECE79420E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24F709E-9FCA-BDF8-6BAF-97DECE794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3F69125-EE63-6735-EA70-9D1E3628757C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3F69125-EE63-6735-EA70-9D1E36287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1DA95F0-1F4A-B75F-C8C7-C02DA8893750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1DA95F0-1F4A-B75F-C8C7-C02DA8893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07031CB-6512-CE6C-394A-095E00DA2649}"/>
              </a:ext>
            </a:extLst>
          </p:cNvPr>
          <p:cNvSpPr txBox="1"/>
          <p:nvPr/>
        </p:nvSpPr>
        <p:spPr>
          <a:xfrm>
            <a:off x="1422159" y="3157451"/>
            <a:ext cx="277754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Converting this recurrence relation to Python is relatively easy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ACAE4-2DE2-5E68-C323-1F0C57198405}"/>
              </a:ext>
            </a:extLst>
          </p:cNvPr>
          <p:cNvSpPr txBox="1"/>
          <p:nvPr/>
        </p:nvSpPr>
        <p:spPr>
          <a:xfrm>
            <a:off x="4518824" y="2182505"/>
            <a:ext cx="698139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>
                <a:latin typeface="Consolas" panose="020B0609020204030204" pitchFamily="49" charset="0"/>
              </a:rPr>
              <a:t>def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(n):</a:t>
            </a:r>
          </a:p>
          <a:p>
            <a:r>
              <a:rPr lang="en-AU" sz="2400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 sz="2400">
                <a:latin typeface="Consolas" panose="020B0609020204030204" pitchFamily="49" charset="0"/>
              </a:rPr>
              <a:t>    """</a:t>
            </a:r>
          </a:p>
          <a:p>
            <a:r>
              <a:rPr lang="en-AU" sz="2400">
                <a:latin typeface="Consolas" panose="020B0609020204030204" pitchFamily="49" charset="0"/>
              </a:rPr>
              <a:t>    if n == 0:   # base case 1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0</a:t>
            </a:r>
          </a:p>
          <a:p>
            <a:r>
              <a:rPr lang="en-AU" sz="2400">
                <a:latin typeface="Consolas" panose="020B0609020204030204" pitchFamily="49" charset="0"/>
              </a:rPr>
              <a:t>    </a:t>
            </a:r>
            <a:r>
              <a:rPr lang="en-AU" sz="2400" err="1">
                <a:latin typeface="Consolas" panose="020B0609020204030204" pitchFamily="49" charset="0"/>
              </a:rPr>
              <a:t>elif</a:t>
            </a:r>
            <a:r>
              <a:rPr lang="en-AU" sz="2400">
                <a:latin typeface="Consolas" panose="020B0609020204030204" pitchFamily="49" charset="0"/>
              </a:rPr>
              <a:t> n == 1: # base case 2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1</a:t>
            </a:r>
          </a:p>
          <a:p>
            <a:r>
              <a:rPr lang="en-AU" sz="2400">
                <a:latin typeface="Consolas" panose="020B0609020204030204" pitchFamily="49" charset="0"/>
              </a:rPr>
              <a:t>    else:        # recursive case</a:t>
            </a:r>
          </a:p>
          <a:p>
            <a:r>
              <a:rPr lang="en-AU" sz="2400">
                <a:latin typeface="Consolas" panose="020B0609020204030204" pitchFamily="49" charset="0"/>
              </a:rPr>
              <a:t>        return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 - 1) + </a:t>
            </a:r>
            <a:r>
              <a:rPr lang="en-AU" sz="2400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 sz="2400">
                <a:latin typeface="Consolas" panose="020B0609020204030204" pitchFamily="49" charset="0"/>
              </a:rPr>
              <a:t>(n - 2)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4278E-F833-1148-80CD-D798778BB4F2}"/>
              </a:ext>
            </a:extLst>
          </p:cNvPr>
          <p:cNvSpPr txBox="1"/>
          <p:nvPr/>
        </p:nvSpPr>
        <p:spPr>
          <a:xfrm>
            <a:off x="1384940" y="4336411"/>
            <a:ext cx="28519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But it runs </a:t>
            </a:r>
            <a:r>
              <a:rPr lang="en-CA" b="1"/>
              <a:t>slowly</a:t>
            </a:r>
            <a:r>
              <a:rPr lang="en-CA"/>
              <a:t> … </a:t>
            </a:r>
            <a:r>
              <a:rPr lang="en-CA">
                <a:latin typeface="Consolas" panose="020B0609020204030204" pitchFamily="49" charset="0"/>
              </a:rPr>
              <a:t>F(40) </a:t>
            </a:r>
            <a:r>
              <a:rPr lang="en-CA"/>
              <a:t>takes over 20 seconds to calculate on my computer!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1699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BBD30-274D-4DF5-3EF4-BCA1B4C9B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439E0-E0C9-C5B1-5EB1-CEAC6210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104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C50D1A-AB32-40CF-AA74-C95FFC8FF9B5}"/>
                  </a:ext>
                </a:extLst>
              </p:cNvPr>
              <p:cNvSpPr txBox="1"/>
              <p:nvPr/>
            </p:nvSpPr>
            <p:spPr>
              <a:xfrm>
                <a:off x="174601" y="740232"/>
                <a:ext cx="3053079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C50D1A-AB32-40CF-AA74-C95FFC8FF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01" y="740232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389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14FF3EA-5EF9-8C6D-0288-C302462CD911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64198E-7337-3CCE-695F-1240BB313132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5EF09B-1CF2-90E7-6011-69C375CD885D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5EF09B-1CF2-90E7-6011-69C375CD8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0425C3A-A9B2-72BB-9747-D0BA9550A66C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0425C3A-A9B2-72BB-9747-D0BA9550A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6F36F6-091F-F312-987A-1E71DB14B64F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16F36F6-091F-F312-987A-1E71DB14B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17A1BD-BE46-DD1E-3AC8-0479C26618CF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D17A1BD-BE46-DD1E-3AC8-0479C2661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0AE6A8-53F8-1465-75E3-2AEED3AD52CB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C0AE6A8-53F8-1465-75E3-2AEED3AD5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9AEC0F-8D59-8280-7327-F92894036230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9AEC0F-8D59-8280-7327-F92894036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0ED6AF-3336-5D7E-A446-9828EAE573E3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0ED6AF-3336-5D7E-A446-9828EAE57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40A43C-E56D-F2D8-55ED-0EA7A90FD334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F40A43C-E56D-F2D8-55ED-0EA7A90FD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F64D9D-CE2A-FD8F-3A0D-2F723C1EFFAD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AF64D9D-CE2A-FD8F-3A0D-2F723C1EF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A2F914-2768-9CFC-E847-87713C3F815E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A2F914-2768-9CFC-E847-87713C3F8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94DB09-0F8A-92F0-C896-DCCC56C28F8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94DB09-0F8A-92F0-C896-DCCC56C28F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5CFCAF7-2010-682E-D642-E89982DF77AD}"/>
              </a:ext>
            </a:extLst>
          </p:cNvPr>
          <p:cNvSpPr txBox="1"/>
          <p:nvPr/>
        </p:nvSpPr>
        <p:spPr>
          <a:xfrm>
            <a:off x="174601" y="1663562"/>
            <a:ext cx="5250155" cy="258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def </a:t>
            </a:r>
            <a:r>
              <a:rPr lang="en-AU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>
                <a:latin typeface="Consolas" panose="020B0609020204030204" pitchFamily="49" charset="0"/>
              </a:rPr>
              <a:t>(n):</a:t>
            </a:r>
          </a:p>
          <a:p>
            <a:r>
              <a:rPr lang="en-AU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>
                <a:latin typeface="Consolas" panose="020B0609020204030204" pitchFamily="49" charset="0"/>
              </a:rPr>
              <a:t>    """</a:t>
            </a:r>
          </a:p>
          <a:p>
            <a:r>
              <a:rPr lang="en-AU">
                <a:latin typeface="Consolas" panose="020B0609020204030204" pitchFamily="49" charset="0"/>
              </a:rPr>
              <a:t>    if n == 0:   # base case 1</a:t>
            </a:r>
          </a:p>
          <a:p>
            <a:r>
              <a:rPr lang="en-AU">
                <a:latin typeface="Consolas" panose="020B0609020204030204" pitchFamily="49" charset="0"/>
              </a:rPr>
              <a:t>        return 0</a:t>
            </a:r>
          </a:p>
          <a:p>
            <a:r>
              <a:rPr lang="en-AU">
                <a:latin typeface="Consolas" panose="020B0609020204030204" pitchFamily="49" charset="0"/>
              </a:rPr>
              <a:t>    </a:t>
            </a:r>
            <a:r>
              <a:rPr lang="en-AU" err="1">
                <a:latin typeface="Consolas" panose="020B0609020204030204" pitchFamily="49" charset="0"/>
              </a:rPr>
              <a:t>elif</a:t>
            </a:r>
            <a:r>
              <a:rPr lang="en-AU">
                <a:latin typeface="Consolas" panose="020B0609020204030204" pitchFamily="49" charset="0"/>
              </a:rPr>
              <a:t> n == 1: # base case 2</a:t>
            </a:r>
          </a:p>
          <a:p>
            <a:r>
              <a:rPr lang="en-AU">
                <a:latin typeface="Consolas" panose="020B0609020204030204" pitchFamily="49" charset="0"/>
              </a:rPr>
              <a:t>        return 1</a:t>
            </a:r>
          </a:p>
          <a:p>
            <a:r>
              <a:rPr lang="en-AU">
                <a:latin typeface="Consolas" panose="020B0609020204030204" pitchFamily="49" charset="0"/>
              </a:rPr>
              <a:t>    else:        # recursive case</a:t>
            </a:r>
          </a:p>
          <a:p>
            <a:r>
              <a:rPr lang="en-AU">
                <a:latin typeface="Consolas" panose="020B0609020204030204" pitchFamily="49" charset="0"/>
              </a:rPr>
              <a:t>        return </a:t>
            </a:r>
            <a:r>
              <a:rPr lang="en-AU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>
                <a:latin typeface="Consolas" panose="020B0609020204030204" pitchFamily="49" charset="0"/>
              </a:rPr>
              <a:t>(n - 1) + </a:t>
            </a:r>
            <a:r>
              <a:rPr lang="en-AU" b="1">
                <a:solidFill>
                  <a:srgbClr val="00B050"/>
                </a:solidFill>
                <a:latin typeface="Consolas" panose="020B0609020204030204" pitchFamily="49" charset="0"/>
              </a:rPr>
              <a:t>F</a:t>
            </a:r>
            <a:r>
              <a:rPr lang="en-AU">
                <a:latin typeface="Consolas" panose="020B0609020204030204" pitchFamily="49" charset="0"/>
              </a:rPr>
              <a:t>(n - 2)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146EA-C387-09F4-4DED-E3CC865DB02C}"/>
              </a:ext>
            </a:extLst>
          </p:cNvPr>
          <p:cNvSpPr txBox="1"/>
          <p:nvPr/>
        </p:nvSpPr>
        <p:spPr>
          <a:xfrm>
            <a:off x="6300533" y="1663562"/>
            <a:ext cx="5250155" cy="3139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F_loop</a:t>
            </a:r>
            <a:r>
              <a:rPr lang="en-US">
                <a:latin typeface="Consolas" panose="020B0609020204030204" pitchFamily="49" charset="0"/>
              </a:rPr>
              <a:t>(n):</a:t>
            </a:r>
            <a:br>
              <a:rPr lang="en-US">
                <a:latin typeface="Consolas" panose="020B0609020204030204" pitchFamily="49" charset="0"/>
              </a:rPr>
            </a:br>
            <a:r>
              <a:rPr lang="en-AU">
                <a:latin typeface="Consolas" panose="020B0609020204030204" pitchFamily="49" charset="0"/>
              </a:rPr>
              <a:t>    """Returns the nth Fibonacci number.</a:t>
            </a:r>
          </a:p>
          <a:p>
            <a:r>
              <a:rPr lang="en-AU">
                <a:latin typeface="Consolas" panose="020B0609020204030204" pitchFamily="49" charset="0"/>
              </a:rPr>
              <a:t>    """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 a = 0</a:t>
            </a:r>
          </a:p>
          <a:p>
            <a:r>
              <a:rPr lang="en-US">
                <a:latin typeface="Consolas" panose="020B0609020204030204" pitchFamily="49" charset="0"/>
              </a:rPr>
              <a:t>    b = 1</a:t>
            </a:r>
          </a:p>
          <a:p>
            <a:r>
              <a:rPr lang="en-US">
                <a:latin typeface="Consolas" panose="020B0609020204030204" pitchFamily="49" charset="0"/>
              </a:rPr>
              <a:t>    for i in range(n):</a:t>
            </a:r>
          </a:p>
          <a:p>
            <a:r>
              <a:rPr lang="en-US">
                <a:latin typeface="Consolas" panose="020B0609020204030204" pitchFamily="49" charset="0"/>
              </a:rPr>
              <a:t>        </a:t>
            </a:r>
            <a:r>
              <a:rPr lang="en-US" err="1">
                <a:latin typeface="Consolas" panose="020B0609020204030204" pitchFamily="49" charset="0"/>
              </a:rPr>
              <a:t>a_old</a:t>
            </a:r>
            <a:r>
              <a:rPr lang="en-US">
                <a:latin typeface="Consolas" panose="020B0609020204030204" pitchFamily="49" charset="0"/>
              </a:rPr>
              <a:t> = a</a:t>
            </a:r>
          </a:p>
          <a:p>
            <a:r>
              <a:rPr lang="en-US">
                <a:latin typeface="Consolas" panose="020B0609020204030204" pitchFamily="49" charset="0"/>
              </a:rPr>
              <a:t>        </a:t>
            </a:r>
            <a:r>
              <a:rPr lang="en-US" err="1">
                <a:latin typeface="Consolas" panose="020B0609020204030204" pitchFamily="49" charset="0"/>
              </a:rPr>
              <a:t>b_old</a:t>
            </a:r>
            <a:r>
              <a:rPr lang="en-US">
                <a:latin typeface="Consolas" panose="020B0609020204030204" pitchFamily="49" charset="0"/>
              </a:rPr>
              <a:t> = b</a:t>
            </a:r>
          </a:p>
          <a:p>
            <a:r>
              <a:rPr lang="en-US">
                <a:latin typeface="Consolas" panose="020B0609020204030204" pitchFamily="49" charset="0"/>
              </a:rPr>
              <a:t>        a = </a:t>
            </a:r>
            <a:r>
              <a:rPr lang="en-US" err="1">
                <a:latin typeface="Consolas" panose="020B0609020204030204" pitchFamily="49" charset="0"/>
              </a:rPr>
              <a:t>b_old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     b = </a:t>
            </a:r>
            <a:r>
              <a:rPr lang="en-US" err="1">
                <a:latin typeface="Consolas" panose="020B0609020204030204" pitchFamily="49" charset="0"/>
              </a:rPr>
              <a:t>a_old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 err="1">
                <a:latin typeface="Consolas" panose="020B0609020204030204" pitchFamily="49" charset="0"/>
              </a:rPr>
              <a:t>b_old</a:t>
            </a:r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 return a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6FD62-C830-20B6-6D56-697F242D99E5}"/>
              </a:ext>
            </a:extLst>
          </p:cNvPr>
          <p:cNvSpPr txBox="1"/>
          <p:nvPr/>
        </p:nvSpPr>
        <p:spPr>
          <a:xfrm>
            <a:off x="174601" y="4490078"/>
            <a:ext cx="259547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F(40)</a:t>
            </a:r>
            <a:r>
              <a:rPr lang="en-CA"/>
              <a:t> takes over </a:t>
            </a:r>
            <a:br>
              <a:rPr lang="en-CA"/>
            </a:br>
            <a:r>
              <a:rPr lang="en-CA" b="1"/>
              <a:t>20 seconds </a:t>
            </a:r>
            <a:r>
              <a:rPr lang="en-CA"/>
              <a:t>to calculate on my computer!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EBB4C4-1320-ADF6-FC0B-EAE22F331F7A}"/>
              </a:ext>
            </a:extLst>
          </p:cNvPr>
          <p:cNvSpPr txBox="1"/>
          <p:nvPr/>
        </p:nvSpPr>
        <p:spPr>
          <a:xfrm>
            <a:off x="6740606" y="4979452"/>
            <a:ext cx="21459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for-loop version directly sums the previous two numbers.</a:t>
            </a:r>
            <a:endParaRPr lang="en-AU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BCBC7-298B-14C9-0824-A6A7FEB0DF95}"/>
              </a:ext>
            </a:extLst>
          </p:cNvPr>
          <p:cNvSpPr txBox="1"/>
          <p:nvPr/>
        </p:nvSpPr>
        <p:spPr>
          <a:xfrm>
            <a:off x="9404752" y="4979452"/>
            <a:ext cx="214593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</a:rPr>
              <a:t>F_loop</a:t>
            </a:r>
            <a:r>
              <a:rPr lang="en-CA">
                <a:latin typeface="Consolas" panose="020B0609020204030204" pitchFamily="49" charset="0"/>
              </a:rPr>
              <a:t>(40)</a:t>
            </a:r>
            <a:r>
              <a:rPr lang="en-CA"/>
              <a:t> on my computer takes </a:t>
            </a:r>
            <a:r>
              <a:rPr lang="en-CA" b="1"/>
              <a:t>0.00005 seconds </a:t>
            </a:r>
            <a:r>
              <a:rPr lang="en-CA"/>
              <a:t>to calculate.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58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FC282-0420-AAB5-BBE3-5B9F5C42D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D52C-1B2D-F080-2894-B08FD6E9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 b="1"/>
              <a:t>Don’t</a:t>
            </a:r>
            <a:r>
              <a:rPr lang="en-CA"/>
              <a:t> 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A92FF-CB23-15D8-B55C-99980ECC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2CDD4-1754-E10F-0DAC-43117965A74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greet(name) </a:t>
            </a:r>
            <a:r>
              <a:rPr lang="en-CA"/>
              <a:t>is an example of a function that does not return a value. It ends without calling return.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7619F-2498-2092-DF58-177CDD965690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</a:t>
            </a:r>
            <a:r>
              <a:rPr lang="en-US" sz="3200" err="1">
                <a:latin typeface="Consolas" panose="020B0609020204030204" pitchFamily="49" charset="0"/>
              </a:rPr>
              <a:t>f'Hello</a:t>
            </a:r>
            <a:r>
              <a:rPr lang="en-US" sz="320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E4A17-DAF8-D640-1480-6A8F9AFD3632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print(x)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8A78D-1C0B-BB54-111C-216618300AE7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some programming languages this code causes a syntax error because greet returns nothing so you can’t assign it to a variable.</a:t>
            </a:r>
            <a:endParaRPr lang="en-AU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52037D5-68F4-523F-8F70-15FD8CE2B6DB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331B29-9F44-B32B-5DEE-6341AB49CDD0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But Python allows it!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85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D175-A69F-481C-CF15-59B6A77EE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9D27-7612-40A1-8022-AE774630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 b="1"/>
              <a:t>Don’t</a:t>
            </a:r>
            <a:r>
              <a:rPr lang="en-CA"/>
              <a:t> 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926F-61A1-536F-B3A4-2C2C3D7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6A26D-5DC6-E334-BA99-6C4DDC79CFC6}"/>
              </a:ext>
            </a:extLst>
          </p:cNvPr>
          <p:cNvSpPr txBox="1"/>
          <p:nvPr/>
        </p:nvSpPr>
        <p:spPr>
          <a:xfrm>
            <a:off x="7809791" y="537429"/>
            <a:ext cx="231140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greet(name) </a:t>
            </a:r>
            <a:r>
              <a:rPr lang="en-CA"/>
              <a:t>is an example of a function that does not return a value. It ends without calling return.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6DC12-CEC3-67E7-8368-E86BF354296F}"/>
              </a:ext>
            </a:extLst>
          </p:cNvPr>
          <p:cNvSpPr txBox="1"/>
          <p:nvPr/>
        </p:nvSpPr>
        <p:spPr>
          <a:xfrm>
            <a:off x="4096514" y="177604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greet(name):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</a:t>
            </a:r>
            <a:r>
              <a:rPr lang="en-US" sz="3200" err="1">
                <a:latin typeface="Consolas" panose="020B0609020204030204" pitchFamily="49" charset="0"/>
              </a:rPr>
              <a:t>f'Hello</a:t>
            </a:r>
            <a:r>
              <a:rPr lang="en-US" sz="3200">
                <a:latin typeface="Consolas" panose="020B0609020204030204" pitchFamily="49" charset="0"/>
              </a:rPr>
              <a:t> {name}!')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79799-7A93-B2CB-7798-CCB83552E4B6}"/>
              </a:ext>
            </a:extLst>
          </p:cNvPr>
          <p:cNvSpPr txBox="1"/>
          <p:nvPr/>
        </p:nvSpPr>
        <p:spPr>
          <a:xfrm>
            <a:off x="4096514" y="3599443"/>
            <a:ext cx="8095486" cy="156966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x = greet('Elon') # prints greeting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print(x)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48A935-6981-BE7F-176A-054DAA2D8BA6}"/>
              </a:ext>
            </a:extLst>
          </p:cNvPr>
          <p:cNvSpPr txBox="1"/>
          <p:nvPr/>
        </p:nvSpPr>
        <p:spPr>
          <a:xfrm>
            <a:off x="211661" y="3784108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some programming languages this code causes a syntax error because greet returns nothing so you can’t assign it to a variable.</a:t>
            </a:r>
            <a:endParaRPr lang="en-AU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B7D2C86-AAE8-05F2-644F-F6E7EF0B4C62}"/>
              </a:ext>
            </a:extLst>
          </p:cNvPr>
          <p:cNvSpPr/>
          <p:nvPr/>
        </p:nvSpPr>
        <p:spPr>
          <a:xfrm>
            <a:off x="3846747" y="3750733"/>
            <a:ext cx="245533" cy="1418370"/>
          </a:xfrm>
          <a:prstGeom prst="leftBrace">
            <a:avLst>
              <a:gd name="adj1" fmla="val 8333"/>
              <a:gd name="adj2" fmla="val 476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605B83-BE00-C2C6-6636-975507D2A5DE}"/>
              </a:ext>
            </a:extLst>
          </p:cNvPr>
          <p:cNvSpPr txBox="1"/>
          <p:nvPr/>
        </p:nvSpPr>
        <p:spPr>
          <a:xfrm>
            <a:off x="211660" y="5338583"/>
            <a:ext cx="351367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But Python allows it!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8A432-303E-B370-F8B2-A52B68807E01}"/>
              </a:ext>
            </a:extLst>
          </p:cNvPr>
          <p:cNvSpPr txBox="1"/>
          <p:nvPr/>
        </p:nvSpPr>
        <p:spPr>
          <a:xfrm>
            <a:off x="4630586" y="5338583"/>
            <a:ext cx="351367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that does not return a value “returns” the special value </a:t>
            </a:r>
            <a:r>
              <a:rPr lang="en-CA">
                <a:latin typeface="Consolas" panose="020B0609020204030204" pitchFamily="49" charset="0"/>
              </a:rPr>
              <a:t>None</a:t>
            </a:r>
            <a:r>
              <a:rPr lang="en-CA"/>
              <a:t>, which indicates no value was intentionally returned.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9431D-FBD4-2F54-46D4-497F941CB8B5}"/>
              </a:ext>
            </a:extLst>
          </p:cNvPr>
          <p:cNvSpPr txBox="1"/>
          <p:nvPr/>
        </p:nvSpPr>
        <p:spPr>
          <a:xfrm>
            <a:off x="8610600" y="4384272"/>
            <a:ext cx="3513671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None</a:t>
            </a:r>
            <a:r>
              <a:rPr lang="en-CA"/>
              <a:t> appearing in your Python programs is never a good sign. It usually means you have a mistake or design error somewhere in your program.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28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FE3D9-5120-A971-2F11-D233F1BB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EEE2-7DB8-8DAA-0767-6EA5E9C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E33-2719-B331-73CF-A8FCF149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F3830-8A2C-115C-67B4-F8DE4478502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67931-52B0-6649-B702-532553885F53}"/>
              </a:ext>
            </a:extLst>
          </p:cNvPr>
          <p:cNvSpPr txBox="1"/>
          <p:nvPr/>
        </p:nvSpPr>
        <p:spPr>
          <a:xfrm>
            <a:off x="8520995" y="232552"/>
            <a:ext cx="3239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(-4) </a:t>
            </a:r>
            <a:r>
              <a:rPr lang="en-CA"/>
              <a:t>returns 4</a:t>
            </a:r>
            <a:br>
              <a:rPr lang="en-CA"/>
            </a:b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(5) </a:t>
            </a:r>
            <a:r>
              <a:rPr lang="en-CA"/>
              <a:t>returns 5</a:t>
            </a:r>
          </a:p>
          <a:p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(0) </a:t>
            </a:r>
            <a:r>
              <a:rPr lang="en-CA"/>
              <a:t>returns 0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66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34994-462E-5278-25F5-13A5D7605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73F9-B115-EB49-60E4-900C6AE57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E969B-B43A-F102-FF6F-106ED83A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7D2F0-A9E2-D823-5245-F018AD9F8F02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E63D1-8A7A-9511-EADD-89856EAE9372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my_abs</a:t>
            </a:r>
            <a:r>
              <a:rPr lang="en-US" sz="3200">
                <a:latin typeface="Consolas" panose="020B0609020204030204" pitchFamily="49" charset="0"/>
              </a:rPr>
              <a:t>(x):</a:t>
            </a:r>
          </a:p>
          <a:p>
            <a:r>
              <a:rPr lang="en-US" sz="3200">
                <a:latin typeface="Consolas" panose="020B0609020204030204" pitchFamily="49" charset="0"/>
              </a:rPr>
              <a:t>    if x &lt;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–x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else: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EB9835-3084-4C49-E570-85678137630E}"/>
              </a:ext>
            </a:extLst>
          </p:cNvPr>
          <p:cNvSpPr txBox="1"/>
          <p:nvPr/>
        </p:nvSpPr>
        <p:spPr>
          <a:xfrm>
            <a:off x="6990995" y="2755619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function has two </a:t>
            </a:r>
            <a:r>
              <a:rPr lang="en-CA" b="1"/>
              <a:t>returns</a:t>
            </a:r>
            <a:r>
              <a:rPr lang="en-CA"/>
              <a:t>, and two </a:t>
            </a:r>
            <a:r>
              <a:rPr lang="en-CA" b="1"/>
              <a:t>execution paths</a:t>
            </a:r>
            <a:r>
              <a:rPr lang="en-CA"/>
              <a:t>. Exactly one of the returns is guaranteed to be called, no matter the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99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C8108-E916-0E37-2E73-00B11CEA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69D8-0C70-ABD6-F39E-6CD9A51E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43A9F-4FB8-7DC0-E9C2-07170FA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57607-843E-AB9A-6B76-C1DBA0C45874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B1F54-8B55-70B0-BDE3-450158F54381}"/>
              </a:ext>
            </a:extLst>
          </p:cNvPr>
          <p:cNvSpPr txBox="1"/>
          <p:nvPr/>
        </p:nvSpPr>
        <p:spPr>
          <a:xfrm>
            <a:off x="2453980" y="2014757"/>
            <a:ext cx="3801041" cy="2554545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bad_abs</a:t>
            </a:r>
            <a:r>
              <a:rPr lang="en-US" sz="3200">
                <a:latin typeface="Consolas" panose="020B0609020204030204" pitchFamily="49" charset="0"/>
              </a:rPr>
              <a:t>(x):</a:t>
            </a:r>
          </a:p>
          <a:p>
            <a:r>
              <a:rPr lang="en-US" sz="3200">
                <a:latin typeface="Consolas" panose="020B0609020204030204" pitchFamily="49" charset="0"/>
              </a:rPr>
              <a:t>    if x &lt;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–x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if x &gt;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0996-5B4F-91F5-FAAF-49DB8C051F6E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bug in this function?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999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128D0-628D-4AB1-DB19-4A7F5584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147C-2411-EB39-59B1-41EFD2AE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67B7D-0355-CFE1-D9BC-442B6B40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F6AE2-F85D-4B71-3E1B-42DD99F6D65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BDFAF-B49F-E769-646F-E29A7500C4EA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bad_abs</a:t>
            </a:r>
            <a:r>
              <a:rPr lang="en-US" sz="3200">
                <a:latin typeface="Consolas" panose="020B0609020204030204" pitchFamily="49" charset="0"/>
              </a:rPr>
              <a:t>(x):</a:t>
            </a:r>
          </a:p>
          <a:p>
            <a:r>
              <a:rPr lang="en-US" sz="3200">
                <a:latin typeface="Consolas" panose="020B0609020204030204" pitchFamily="49" charset="0"/>
              </a:rPr>
              <a:t>    if x &lt;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–x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if x &gt;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EE8A10-915E-BB3D-EEFF-0ADD005A2BA2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bug in this function?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E9F22-B77A-FAEA-0971-2DEEB900E466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problem is that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then neither return statement is run.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 program “falls off” the end of the function without a return.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54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CD0C9-CDC0-1215-B873-7BD32CA52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9F88-D3C2-192A-DFC2-DEB55A86D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549E0-6D0E-4077-CABA-FC976005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BA979-743A-57BC-8B12-685E2F3198C4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1C85CE-D98B-4E2A-2979-3848D1E8E66E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bad_abs</a:t>
            </a:r>
            <a:r>
              <a:rPr lang="en-US" sz="3200">
                <a:latin typeface="Consolas" panose="020B0609020204030204" pitchFamily="49" charset="0"/>
              </a:rPr>
              <a:t>(x):</a:t>
            </a:r>
          </a:p>
          <a:p>
            <a:r>
              <a:rPr lang="en-US" sz="3200">
                <a:latin typeface="Consolas" panose="020B0609020204030204" pitchFamily="49" charset="0"/>
              </a:rPr>
              <a:t>    if x &lt;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–x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if x &gt;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932E7C-1227-4641-94D4-59CFE304AEC5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bug in this function?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0E979-96E3-64FF-2EAB-AD4903A351AA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problem is that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then neither return statement is run.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 program “falls off” the end of the function without a return.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D092-4644-1C99-DB0F-F83DD96583B1}"/>
              </a:ext>
            </a:extLst>
          </p:cNvPr>
          <p:cNvSpPr txBox="1"/>
          <p:nvPr/>
        </p:nvSpPr>
        <p:spPr>
          <a:xfrm>
            <a:off x="93133" y="3020824"/>
            <a:ext cx="32850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There are </a:t>
            </a:r>
            <a:r>
              <a:rPr lang="en-CA" b="1"/>
              <a:t>three execution paths </a:t>
            </a:r>
            <a:r>
              <a:rPr lang="en-CA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</a:t>
            </a:r>
            <a:r>
              <a:rPr lang="en-CA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</a:t>
            </a:r>
            <a:r>
              <a:rPr lang="en-CA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nothing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953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DEC0-6163-18D6-6FE0-95B93051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8292-F8B1-C3BF-01B5-F16C8246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95E3E-C0A3-82FA-BAF6-9BC64151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11D64-D86C-1C21-7EA2-896815FBB140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E9C71-D1AC-05EB-BAE3-DEC2229FD09F}"/>
              </a:ext>
            </a:extLst>
          </p:cNvPr>
          <p:cNvSpPr txBox="1"/>
          <p:nvPr/>
        </p:nvSpPr>
        <p:spPr>
          <a:xfrm>
            <a:off x="2453980" y="2014757"/>
            <a:ext cx="6739345" cy="353943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bad_abs</a:t>
            </a:r>
            <a:r>
              <a:rPr lang="en-US" sz="3200">
                <a:latin typeface="Consolas" panose="020B0609020204030204" pitchFamily="49" charset="0"/>
              </a:rPr>
              <a:t>(x):</a:t>
            </a:r>
          </a:p>
          <a:p>
            <a:r>
              <a:rPr lang="en-US" sz="3200">
                <a:latin typeface="Consolas" panose="020B0609020204030204" pitchFamily="49" charset="0"/>
              </a:rPr>
              <a:t>    if x &lt;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–x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if x &gt; 0: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return x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# oops: x == 0 gets here!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4366A-5E40-E1F7-5583-DCFFBE5640C6}"/>
              </a:ext>
            </a:extLst>
          </p:cNvPr>
          <p:cNvSpPr txBox="1"/>
          <p:nvPr/>
        </p:nvSpPr>
        <p:spPr>
          <a:xfrm>
            <a:off x="6455125" y="2014757"/>
            <a:ext cx="215547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bug in this function?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96BA8-06F3-355C-AAD6-3953AE7F9BEF}"/>
              </a:ext>
            </a:extLst>
          </p:cNvPr>
          <p:cNvSpPr txBox="1"/>
          <p:nvPr/>
        </p:nvSpPr>
        <p:spPr>
          <a:xfrm>
            <a:off x="6455125" y="3304145"/>
            <a:ext cx="362867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problem is that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then neither return statement is run. If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0, the program “falls off” the end of the function without a return.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4D67D-6697-C269-1FDF-264811040E65}"/>
              </a:ext>
            </a:extLst>
          </p:cNvPr>
          <p:cNvSpPr txBox="1"/>
          <p:nvPr/>
        </p:nvSpPr>
        <p:spPr>
          <a:xfrm>
            <a:off x="3768722" y="5521146"/>
            <a:ext cx="2686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 is 0 the function ends without a return, so </a:t>
            </a:r>
            <a:r>
              <a:rPr lang="en-CA">
                <a:latin typeface="Consolas" panose="020B0609020204030204" pitchFamily="49" charset="0"/>
              </a:rPr>
              <a:t>None</a:t>
            </a:r>
            <a:r>
              <a:rPr lang="en-CA"/>
              <a:t> is returned. </a:t>
            </a:r>
            <a:br>
              <a:rPr lang="en-CA"/>
            </a:br>
            <a:r>
              <a:rPr lang="en-CA"/>
              <a:t>This is a bad mistake!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EC49F-84BC-7626-0EBD-89724D9EF640}"/>
              </a:ext>
            </a:extLst>
          </p:cNvPr>
          <p:cNvSpPr txBox="1"/>
          <p:nvPr/>
        </p:nvSpPr>
        <p:spPr>
          <a:xfrm>
            <a:off x="93133" y="3020824"/>
            <a:ext cx="32850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There are </a:t>
            </a:r>
            <a:r>
              <a:rPr lang="en-CA" b="1"/>
              <a:t>three execution paths </a:t>
            </a:r>
            <a:r>
              <a:rPr lang="en-CA"/>
              <a:t>through this function: 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</a:t>
            </a:r>
            <a:r>
              <a:rPr lang="en-CA">
                <a:latin typeface="Consolas" panose="020B0609020204030204" pitchFamily="49" charset="0"/>
              </a:rPr>
              <a:t>return –x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</a:t>
            </a:r>
            <a:r>
              <a:rPr lang="en-CA">
                <a:latin typeface="Consolas" panose="020B0609020204030204" pitchFamily="49" charset="0"/>
              </a:rPr>
              <a:t>return x</a:t>
            </a:r>
          </a:p>
          <a:p>
            <a:pPr marL="342900" indent="-342900">
              <a:buFont typeface="+mj-lt"/>
              <a:buAutoNum type="arabicPeriod"/>
            </a:pPr>
            <a:r>
              <a:rPr lang="en-CA"/>
              <a:t>one ending with nothing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134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652CB-32E0-CC35-5315-564641FE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F2A4-6AA5-02EE-2016-6199AF45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5D837-0A46-3C9B-9557-1576B139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6FD46-2C3E-1042-DF45-0F20AE0F60C1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AE76D-4BF5-F1A2-1473-C934665E543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&lt;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–x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x &gt;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A9BDE7-D5F9-3922-349C-89233FDCF2D5}"/>
              </a:ext>
            </a:extLst>
          </p:cNvPr>
          <p:cNvGrpSpPr/>
          <p:nvPr/>
        </p:nvGrpSpPr>
        <p:grpSpPr>
          <a:xfrm>
            <a:off x="4082349" y="2014757"/>
            <a:ext cx="3243196" cy="4182659"/>
            <a:chOff x="3961938" y="2014757"/>
            <a:chExt cx="3243196" cy="4182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6C3561-2C22-0949-A9FA-93D9590F5D50}"/>
                </a:ext>
              </a:extLst>
            </p:cNvPr>
            <p:cNvSpPr txBox="1"/>
            <p:nvPr/>
          </p:nvSpPr>
          <p:spPr>
            <a:xfrm>
              <a:off x="3961938" y="2014757"/>
              <a:ext cx="3243196" cy="1938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onsolas" panose="020B0609020204030204" pitchFamily="49" charset="0"/>
                </a:rPr>
                <a:t>def </a:t>
              </a:r>
              <a:r>
                <a:rPr lang="en-US" sz="2400">
                  <a:solidFill>
                    <a:srgbClr val="00B050"/>
                  </a:solidFill>
                  <a:latin typeface="Consolas" panose="020B0609020204030204" pitchFamily="49" charset="0"/>
                </a:rPr>
                <a:t>fixed1_abs</a:t>
              </a:r>
              <a:r>
                <a:rPr lang="en-US" sz="2400">
                  <a:latin typeface="Consolas" panose="020B0609020204030204" pitchFamily="49" charset="0"/>
                </a:rPr>
                <a:t>(x):</a:t>
              </a:r>
            </a:p>
            <a:p>
              <a:r>
                <a:rPr lang="en-US" sz="2400">
                  <a:latin typeface="Consolas" panose="020B0609020204030204" pitchFamily="49" charset="0"/>
                </a:rPr>
                <a:t>    if x </a:t>
              </a:r>
              <a:r>
                <a:rPr lang="en-US" sz="2400">
                  <a:solidFill>
                    <a:srgbClr val="FF0000"/>
                  </a:solidFill>
                  <a:latin typeface="Consolas" panose="020B0609020204030204" pitchFamily="49" charset="0"/>
                </a:rPr>
                <a:t>&lt;=</a:t>
              </a:r>
              <a:r>
                <a:rPr lang="en-US" sz="2400">
                  <a:latin typeface="Consolas" panose="020B0609020204030204" pitchFamily="49" charset="0"/>
                </a:rPr>
                <a:t> 0: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   return –x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if x &gt; 0: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   return 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8D4897-B221-103E-954B-2641820135A4}"/>
                </a:ext>
              </a:extLst>
            </p:cNvPr>
            <p:cNvSpPr txBox="1"/>
            <p:nvPr/>
          </p:nvSpPr>
          <p:spPr>
            <a:xfrm>
              <a:off x="3961938" y="4258424"/>
              <a:ext cx="3243196" cy="1938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Consolas" panose="020B0609020204030204" pitchFamily="49" charset="0"/>
                </a:rPr>
                <a:t>def </a:t>
              </a:r>
              <a:r>
                <a:rPr lang="en-US" sz="2400">
                  <a:solidFill>
                    <a:srgbClr val="00B050"/>
                  </a:solidFill>
                  <a:latin typeface="Consolas" panose="020B0609020204030204" pitchFamily="49" charset="0"/>
                </a:rPr>
                <a:t>fixed2_abs</a:t>
              </a:r>
              <a:r>
                <a:rPr lang="en-US" sz="2400">
                  <a:latin typeface="Consolas" panose="020B0609020204030204" pitchFamily="49" charset="0"/>
                </a:rPr>
                <a:t>(x):</a:t>
              </a:r>
            </a:p>
            <a:p>
              <a:r>
                <a:rPr lang="en-US" sz="2400">
                  <a:latin typeface="Consolas" panose="020B0609020204030204" pitchFamily="49" charset="0"/>
                </a:rPr>
                <a:t>    if x &lt; 0: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   return –x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if x </a:t>
              </a:r>
              <a:r>
                <a:rPr lang="en-US" sz="2400">
                  <a:solidFill>
                    <a:srgbClr val="FF0000"/>
                  </a:solidFill>
                  <a:latin typeface="Consolas" panose="020B0609020204030204" pitchFamily="49" charset="0"/>
                </a:rPr>
                <a:t>&gt;=</a:t>
              </a:r>
              <a:r>
                <a:rPr lang="en-US" sz="2400">
                  <a:latin typeface="Consolas" panose="020B0609020204030204" pitchFamily="49" charset="0"/>
                </a:rPr>
                <a:t> 0:</a:t>
              </a:r>
              <a:br>
                <a:rPr lang="en-US" sz="2400">
                  <a:latin typeface="Consolas" panose="020B0609020204030204" pitchFamily="49" charset="0"/>
                </a:rPr>
              </a:br>
              <a:r>
                <a:rPr lang="en-US" sz="2400">
                  <a:latin typeface="Consolas" panose="020B0609020204030204" pitchFamily="49" charset="0"/>
                </a:rPr>
                <a:t>       return x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84ABF9-9624-30BA-21B9-8E3115F35354}"/>
              </a:ext>
            </a:extLst>
          </p:cNvPr>
          <p:cNvSpPr txBox="1"/>
          <p:nvPr/>
        </p:nvSpPr>
        <p:spPr>
          <a:xfrm>
            <a:off x="8360602" y="2014757"/>
            <a:ext cx="3243196" cy="26776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>
                <a:solidFill>
                  <a:srgbClr val="00B050"/>
                </a:solidFill>
                <a:latin typeface="Consolas" panose="020B0609020204030204" pitchFamily="49" charset="0"/>
              </a:rPr>
              <a:t>fixed3_abs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>
                <a:latin typeface="Consolas" panose="020B0609020204030204" pitchFamily="49" charset="0"/>
              </a:rPr>
              <a:t>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–x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x &gt;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x ==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0</a:t>
            </a:r>
          </a:p>
        </p:txBody>
      </p:sp>
    </p:spTree>
    <p:extLst>
      <p:ext uri="{BB962C8B-B14F-4D97-AF65-F5344CB8AC3E}">
        <p14:creationId xmlns:p14="http://schemas.microsoft.com/office/powerpoint/2010/main" val="42216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4730272" y="251643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math, we define functions like this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352C6-F5BE-E3C9-CA3C-283677BA85A6}"/>
              </a:ext>
            </a:extLst>
          </p:cNvPr>
          <p:cNvSpPr txBox="1"/>
          <p:nvPr/>
        </p:nvSpPr>
        <p:spPr>
          <a:xfrm>
            <a:off x="4503847" y="1110339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f(x) = 2x + 1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864FE4-43DC-317D-C5EB-74313B13FB29}"/>
              </a:ext>
            </a:extLst>
          </p:cNvPr>
          <p:cNvSpPr txBox="1"/>
          <p:nvPr/>
        </p:nvSpPr>
        <p:spPr>
          <a:xfrm>
            <a:off x="4503847" y="2757358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) = 2*</a:t>
            </a:r>
            <a:r>
              <a:rPr lang="en-CA" sz="4800">
                <a:solidFill>
                  <a:srgbClr val="FF0000"/>
                </a:solidFill>
              </a:rPr>
              <a:t>1</a:t>
            </a:r>
            <a:r>
              <a:rPr lang="en-CA" sz="4800"/>
              <a:t> + 1 = 3</a:t>
            </a:r>
            <a:endParaRPr lang="en-AU" sz="4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C488F-35F4-2115-0486-6FBC2FD1A0BB}"/>
              </a:ext>
            </a:extLst>
          </p:cNvPr>
          <p:cNvSpPr txBox="1"/>
          <p:nvPr/>
        </p:nvSpPr>
        <p:spPr>
          <a:xfrm>
            <a:off x="4497105" y="3788616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) = 2*</a:t>
            </a:r>
            <a:r>
              <a:rPr lang="en-CA" sz="4800">
                <a:solidFill>
                  <a:srgbClr val="FF0000"/>
                </a:solidFill>
              </a:rPr>
              <a:t>2</a:t>
            </a:r>
            <a:r>
              <a:rPr lang="en-CA" sz="4800"/>
              <a:t> + 1 = 5</a:t>
            </a:r>
            <a:endParaRPr lang="en-AU" sz="4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C3309-1DEB-619D-18C1-B1B238C49CCE}"/>
              </a:ext>
            </a:extLst>
          </p:cNvPr>
          <p:cNvSpPr txBox="1"/>
          <p:nvPr/>
        </p:nvSpPr>
        <p:spPr>
          <a:xfrm>
            <a:off x="4503847" y="4819875"/>
            <a:ext cx="4394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) = 2*</a:t>
            </a:r>
            <a:r>
              <a:rPr lang="en-CA" sz="4800">
                <a:solidFill>
                  <a:srgbClr val="FF0000"/>
                </a:solidFill>
              </a:rPr>
              <a:t>3</a:t>
            </a:r>
            <a:r>
              <a:rPr lang="en-CA" sz="4800"/>
              <a:t> + 1 = 7</a:t>
            </a:r>
            <a:endParaRPr lang="en-AU" sz="4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6EC99-F123-19E6-C5AD-63136A62ABBE}"/>
              </a:ext>
            </a:extLst>
          </p:cNvPr>
          <p:cNvSpPr txBox="1"/>
          <p:nvPr/>
        </p:nvSpPr>
        <p:spPr>
          <a:xfrm>
            <a:off x="9264549" y="2269057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we pass a number to </a:t>
            </a:r>
            <a:r>
              <a:rPr lang="en-CA" b="1"/>
              <a:t>f(x)</a:t>
            </a:r>
            <a:r>
              <a:rPr lang="en-CA"/>
              <a:t>, we can evaluate it to get a new number.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09869-6FB1-0A5F-826C-30A3BFC4E650}"/>
              </a:ext>
            </a:extLst>
          </p:cNvPr>
          <p:cNvSpPr txBox="1"/>
          <p:nvPr/>
        </p:nvSpPr>
        <p:spPr>
          <a:xfrm>
            <a:off x="9264549" y="3788616"/>
            <a:ext cx="250059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We’ll say that </a:t>
            </a:r>
            <a:r>
              <a:rPr lang="en-CA" b="1"/>
              <a:t>f(x) returns</a:t>
            </a:r>
            <a:r>
              <a:rPr lang="en-CA"/>
              <a:t> a value.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5E99F-6878-2BE6-7D17-861DE14E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2729-B75E-6E21-94D4-5931E81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with conditionals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4010A-DB8A-0FB2-DAA9-32B4AED5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1EC9A-974A-D639-FFA4-9CED2BBFC5CA}"/>
              </a:ext>
            </a:extLst>
          </p:cNvPr>
          <p:cNvSpPr txBox="1"/>
          <p:nvPr/>
        </p:nvSpPr>
        <p:spPr>
          <a:xfrm>
            <a:off x="4787191" y="232552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 b="1"/>
            </a:br>
            <a:r>
              <a:rPr lang="en-CA"/>
              <a:t>Write a function called </a:t>
            </a:r>
            <a:r>
              <a:rPr lang="en-CA" err="1">
                <a:latin typeface="Consolas" panose="020B0609020204030204" pitchFamily="49" charset="0"/>
              </a:rPr>
              <a:t>my_abs</a:t>
            </a:r>
            <a:r>
              <a:rPr lang="en-CA">
                <a:latin typeface="Consolas" panose="020B0609020204030204" pitchFamily="49" charset="0"/>
              </a:rPr>
              <a:t>(x) </a:t>
            </a:r>
            <a:r>
              <a:rPr lang="en-CA"/>
              <a:t>that returns the absolute value of </a:t>
            </a:r>
            <a:r>
              <a:rPr lang="en-CA">
                <a:latin typeface="Consolas" panose="020B0609020204030204" pitchFamily="49" charset="0"/>
              </a:rPr>
              <a:t>x</a:t>
            </a:r>
            <a:r>
              <a:rPr lang="en-CA"/>
              <a:t>. Do </a:t>
            </a:r>
            <a:r>
              <a:rPr lang="en-CA" b="1"/>
              <a:t>not</a:t>
            </a:r>
            <a:r>
              <a:rPr lang="en-CA"/>
              <a:t> use the built-in </a:t>
            </a:r>
            <a:r>
              <a:rPr lang="en-CA">
                <a:latin typeface="Consolas" panose="020B0609020204030204" pitchFamily="49" charset="0"/>
              </a:rPr>
              <a:t>abs</a:t>
            </a:r>
            <a:r>
              <a:rPr lang="en-CA"/>
              <a:t> function.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68C9D-3C5E-90A0-962A-68161DC089CE}"/>
              </a:ext>
            </a:extLst>
          </p:cNvPr>
          <p:cNvSpPr txBox="1"/>
          <p:nvPr/>
        </p:nvSpPr>
        <p:spPr>
          <a:xfrm>
            <a:off x="143933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bad_abs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&lt;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–x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if x &gt;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C75AA-19EC-692A-7174-E20D36798BC3}"/>
              </a:ext>
            </a:extLst>
          </p:cNvPr>
          <p:cNvSpPr txBox="1"/>
          <p:nvPr/>
        </p:nvSpPr>
        <p:spPr>
          <a:xfrm>
            <a:off x="3961938" y="2014757"/>
            <a:ext cx="2903359" cy="1938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my_abs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&lt;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–x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else: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BEB9DE-F656-145B-4BDD-A3BA0DF2D689}"/>
              </a:ext>
            </a:extLst>
          </p:cNvPr>
          <p:cNvSpPr txBox="1"/>
          <p:nvPr/>
        </p:nvSpPr>
        <p:spPr>
          <a:xfrm>
            <a:off x="3961938" y="4258424"/>
            <a:ext cx="2903359" cy="15696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my_abs2(x):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&lt;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return –x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return 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B542D-C33A-B624-3E06-F0273C4FAA47}"/>
              </a:ext>
            </a:extLst>
          </p:cNvPr>
          <p:cNvSpPr txBox="1"/>
          <p:nvPr/>
        </p:nvSpPr>
        <p:spPr>
          <a:xfrm>
            <a:off x="7779943" y="2984253"/>
            <a:ext cx="349765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Python, these are probably the two most common ways to write an absolute value function. The code for both is short, readable, correct, and efficient.</a:t>
            </a:r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379ADC-B735-F981-E330-F2140AFDB50F}"/>
              </a:ext>
            </a:extLst>
          </p:cNvPr>
          <p:cNvCxnSpPr>
            <a:cxnSpLocks/>
            <a:stCxn id="3" idx="1"/>
            <a:endCxn id="8" idx="3"/>
          </p:cNvCxnSpPr>
          <p:nvPr/>
        </p:nvCxnSpPr>
        <p:spPr>
          <a:xfrm flipH="1" flipV="1">
            <a:off x="6865297" y="2984253"/>
            <a:ext cx="914646" cy="738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17B23-1210-77B4-5C7F-EDEB7524A8B3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6865297" y="3722917"/>
            <a:ext cx="914646" cy="132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90192-1799-2BD5-DF06-6C5BC2FC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F150-C4B8-3EEC-DE1B-76BCD79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EB8D1-5ABB-2AD6-C27A-FC137379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E9D13-CC51-C056-3225-7727822946D5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that returns only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is called a </a:t>
            </a:r>
            <a:r>
              <a:rPr lang="en-CA" b="1" err="1"/>
              <a:t>boolean</a:t>
            </a:r>
            <a:r>
              <a:rPr lang="en-CA" b="1"/>
              <a:t> function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8A5B9E-94F8-C040-B646-2499916BE3F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is_positive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556B2-A23A-130D-F279-F1822C667181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shorter way to write this function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69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77DB-ADC4-3771-D7CC-0E168698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3F50-341B-EAEF-8E2E-52895079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7E894-0406-3176-E1EF-7B40694E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771E3-6F5C-5A4D-E6FA-B45D8871F78D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that returns only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is called a </a:t>
            </a:r>
            <a:r>
              <a:rPr lang="en-CA" b="1" err="1"/>
              <a:t>boolean</a:t>
            </a:r>
            <a:r>
              <a:rPr lang="en-CA" b="1"/>
              <a:t> function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5ADA2-BA09-A142-8A64-0227905F0E11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is_positive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A4FA1-41A2-BE63-D798-CC121A15B870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shorter way to write this function …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4630-8844-4981-AA5D-14292A1EBE8F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is_positive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return x &gt; 0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6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A5257-F922-95F3-1D31-DEEEA5636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5FFE-CE58-BD62-6151-AE3BB0EA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7C63-8CB9-6763-B1CA-88484FBC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57EFB-0AF5-212A-5033-02FFE5F440B2}"/>
              </a:ext>
            </a:extLst>
          </p:cNvPr>
          <p:cNvSpPr txBox="1"/>
          <p:nvPr/>
        </p:nvSpPr>
        <p:spPr>
          <a:xfrm>
            <a:off x="5472991" y="460873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that returns only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is called a </a:t>
            </a:r>
            <a:r>
              <a:rPr lang="en-CA" b="1" err="1"/>
              <a:t>boolean</a:t>
            </a:r>
            <a:r>
              <a:rPr lang="en-CA" b="1"/>
              <a:t> function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5096-D12D-F7D6-1FC1-AA2B16427846}"/>
              </a:ext>
            </a:extLst>
          </p:cNvPr>
          <p:cNvSpPr txBox="1"/>
          <p:nvPr/>
        </p:nvSpPr>
        <p:spPr>
          <a:xfrm>
            <a:off x="727671" y="2277224"/>
            <a:ext cx="3583032" cy="1938992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is_positive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if x &gt; 0: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400">
                <a:latin typeface="Consolas" panose="020B0609020204030204" pitchFamily="49" charset="0"/>
              </a:rPr>
              <a:t>    else:</a:t>
            </a:r>
          </a:p>
          <a:p>
            <a:r>
              <a:rPr lang="en-US" sz="2400">
                <a:latin typeface="Consolas" panose="020B0609020204030204" pitchFamily="49" charset="0"/>
              </a:rPr>
              <a:t>        return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28A5A-3160-1DE2-D5BA-B5B30F76EF48}"/>
              </a:ext>
            </a:extLst>
          </p:cNvPr>
          <p:cNvSpPr txBox="1"/>
          <p:nvPr/>
        </p:nvSpPr>
        <p:spPr>
          <a:xfrm>
            <a:off x="4558592" y="2628340"/>
            <a:ext cx="221474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shorter way to write this function …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1D9A03-E849-9B17-D61B-F541EAEE89D3}"/>
              </a:ext>
            </a:extLst>
          </p:cNvPr>
          <p:cNvSpPr txBox="1"/>
          <p:nvPr/>
        </p:nvSpPr>
        <p:spPr>
          <a:xfrm>
            <a:off x="7196205" y="2277224"/>
            <a:ext cx="3413114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is_positive</a:t>
            </a:r>
            <a:r>
              <a:rPr lang="en-US" sz="2400">
                <a:latin typeface="Consolas" panose="020B0609020204030204" pitchFamily="49" charset="0"/>
              </a:rPr>
              <a:t>(x):</a:t>
            </a:r>
          </a:p>
          <a:p>
            <a:r>
              <a:rPr lang="en-US" sz="2400">
                <a:latin typeface="Consolas" panose="020B0609020204030204" pitchFamily="49" charset="0"/>
              </a:rPr>
              <a:t>    return x &gt; 0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3C4B3-7A2D-6F70-852A-1F538C09E1D3}"/>
              </a:ext>
            </a:extLst>
          </p:cNvPr>
          <p:cNvSpPr/>
          <p:nvPr/>
        </p:nvSpPr>
        <p:spPr>
          <a:xfrm>
            <a:off x="9101667" y="2692722"/>
            <a:ext cx="905933" cy="338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4D5902-6BB0-C358-4CA7-01503BB05E19}"/>
              </a:ext>
            </a:extLst>
          </p:cNvPr>
          <p:cNvSpPr txBox="1"/>
          <p:nvPr/>
        </p:nvSpPr>
        <p:spPr>
          <a:xfrm>
            <a:off x="8300858" y="3678076"/>
            <a:ext cx="221474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a </a:t>
            </a:r>
            <a:r>
              <a:rPr lang="en-CA" b="1" err="1"/>
              <a:t>boolean</a:t>
            </a:r>
            <a:r>
              <a:rPr lang="en-CA" b="1"/>
              <a:t> expression</a:t>
            </a:r>
            <a:r>
              <a:rPr lang="en-CA"/>
              <a:t>. It evaluates to either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or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6446F4-2D8D-76B4-F40F-7ADDD660283C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9408229" y="3031067"/>
            <a:ext cx="146405" cy="647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A3281F0-DE6A-D226-91D0-E14984AA5E84}"/>
              </a:ext>
            </a:extLst>
          </p:cNvPr>
          <p:cNvSpPr txBox="1"/>
          <p:nvPr/>
        </p:nvSpPr>
        <p:spPr>
          <a:xfrm>
            <a:off x="8253998" y="5196798"/>
            <a:ext cx="230846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Most programmers prefer this style. Once you get used to it, it is quite readable.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52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B99A-F023-1027-94A9-B7E2390AB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C5DA-C691-CA23-0C25-E9885D23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F14E6-1F07-7666-3E12-639D505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CD9FD-AC65-2E80-831F-3719EA1298D9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/>
            </a:br>
            <a:r>
              <a:rPr lang="en-CA"/>
              <a:t>Write a </a:t>
            </a:r>
            <a:r>
              <a:rPr lang="en-CA" err="1"/>
              <a:t>boolean</a:t>
            </a:r>
            <a:r>
              <a:rPr lang="en-CA"/>
              <a:t> function called </a:t>
            </a:r>
            <a:r>
              <a:rPr lang="en-CA" err="1">
                <a:latin typeface="Consolas" panose="020B0609020204030204" pitchFamily="49" charset="0"/>
              </a:rPr>
              <a:t>is_prime</a:t>
            </a:r>
            <a:r>
              <a:rPr lang="en-CA">
                <a:latin typeface="Consolas" panose="020B0609020204030204" pitchFamily="49" charset="0"/>
              </a:rPr>
              <a:t>(n)</a:t>
            </a:r>
            <a:r>
              <a:rPr lang="en-CA"/>
              <a:t> that returns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if the int </a:t>
            </a:r>
            <a:r>
              <a:rPr lang="en-CA">
                <a:latin typeface="Consolas" panose="020B0609020204030204" pitchFamily="49" charset="0"/>
              </a:rPr>
              <a:t>n</a:t>
            </a:r>
            <a:r>
              <a:rPr lang="en-CA"/>
              <a:t> is a prime, and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otherwise.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413101-8E4F-469E-E3C2-00B899D573DE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is_prime</a:t>
            </a:r>
            <a:r>
              <a:rPr lang="en-US" sz="2400">
                <a:latin typeface="Consolas" panose="020B0609020204030204" pitchFamily="49" charset="0"/>
              </a:rPr>
              <a:t>(n):</a:t>
            </a:r>
          </a:p>
          <a:p>
            <a:r>
              <a:rPr lang="en-US" sz="2400">
                <a:latin typeface="Consolas" panose="020B0609020204030204" pitchFamily="49" charset="0"/>
              </a:rPr>
              <a:t>    pass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475EB-0AF2-D8F4-6280-F34660C23BFB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prime number </a:t>
            </a:r>
            <a:r>
              <a:rPr lang="en-CA"/>
              <a:t>is an integer greater than one that is evenly divisible by only 1 and itself.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EE6B3-6DD4-2957-A098-4369C8D00458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Some </a:t>
            </a:r>
            <a:r>
              <a:rPr lang="en-CA" b="1"/>
              <a:t>primes</a:t>
            </a:r>
            <a:r>
              <a:rPr lang="en-CA"/>
              <a:t>: 2, 3, 5, 7, 11, …, 101, … 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627E7-991D-ACE3-D8FA-AC27E2F3B428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Some </a:t>
            </a:r>
            <a:r>
              <a:rPr lang="en-CA" b="1"/>
              <a:t>not primes</a:t>
            </a:r>
            <a:r>
              <a:rPr lang="en-CA"/>
              <a:t>: 4, 6, 8, 9, 10, 12, …, 1001,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276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9479-B0DB-BDAC-B382-58F57EDD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B46E-F003-0554-8B14-F022A74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55111-A2CB-3437-AB06-01FC7DF7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210D7-6367-22BF-09FF-2EC6883473FE}"/>
              </a:ext>
            </a:extLst>
          </p:cNvPr>
          <p:cNvSpPr txBox="1"/>
          <p:nvPr/>
        </p:nvSpPr>
        <p:spPr>
          <a:xfrm>
            <a:off x="1188858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/>
            </a:br>
            <a:r>
              <a:rPr lang="en-CA"/>
              <a:t>Write a </a:t>
            </a:r>
            <a:r>
              <a:rPr lang="en-CA" err="1"/>
              <a:t>boolean</a:t>
            </a:r>
            <a:r>
              <a:rPr lang="en-CA"/>
              <a:t> function called </a:t>
            </a:r>
            <a:r>
              <a:rPr lang="en-CA" err="1">
                <a:latin typeface="Consolas" panose="020B0609020204030204" pitchFamily="49" charset="0"/>
              </a:rPr>
              <a:t>is_prime</a:t>
            </a:r>
            <a:r>
              <a:rPr lang="en-CA">
                <a:latin typeface="Consolas" panose="020B0609020204030204" pitchFamily="49" charset="0"/>
              </a:rPr>
              <a:t>(n)</a:t>
            </a:r>
            <a:r>
              <a:rPr lang="en-CA"/>
              <a:t> that returns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if the int </a:t>
            </a:r>
            <a:r>
              <a:rPr lang="en-CA">
                <a:latin typeface="Consolas" panose="020B0609020204030204" pitchFamily="49" charset="0"/>
              </a:rPr>
              <a:t>n</a:t>
            </a:r>
            <a:r>
              <a:rPr lang="en-CA"/>
              <a:t> is a prime, and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otherwise.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947BF-9D74-BC70-57C0-3459FC755935}"/>
              </a:ext>
            </a:extLst>
          </p:cNvPr>
          <p:cNvSpPr txBox="1"/>
          <p:nvPr/>
        </p:nvSpPr>
        <p:spPr>
          <a:xfrm>
            <a:off x="7343612" y="1538560"/>
            <a:ext cx="2903359" cy="830997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is_prime</a:t>
            </a:r>
            <a:r>
              <a:rPr lang="en-US" sz="2400">
                <a:latin typeface="Consolas" panose="020B0609020204030204" pitchFamily="49" charset="0"/>
              </a:rPr>
              <a:t>(n):</a:t>
            </a:r>
          </a:p>
          <a:p>
            <a:r>
              <a:rPr lang="en-US" sz="2400">
                <a:latin typeface="Consolas" panose="020B0609020204030204" pitchFamily="49" charset="0"/>
              </a:rPr>
              <a:t>    pass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45C64-41A4-B77A-DFE9-F22395D46A5E}"/>
              </a:ext>
            </a:extLst>
          </p:cNvPr>
          <p:cNvSpPr txBox="1"/>
          <p:nvPr/>
        </p:nvSpPr>
        <p:spPr>
          <a:xfrm>
            <a:off x="1188859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prime number </a:t>
            </a:r>
            <a:r>
              <a:rPr lang="en-CA"/>
              <a:t>is an integer greater than one that is evenly divisible by only 1 and itself.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08E83A-06A6-562C-4D17-7A604FADF6FB}"/>
              </a:ext>
            </a:extLst>
          </p:cNvPr>
          <p:cNvSpPr txBox="1"/>
          <p:nvPr/>
        </p:nvSpPr>
        <p:spPr>
          <a:xfrm>
            <a:off x="1188858" y="522710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Some </a:t>
            </a:r>
            <a:r>
              <a:rPr lang="en-CA" b="1"/>
              <a:t>primes</a:t>
            </a:r>
            <a:r>
              <a:rPr lang="en-CA"/>
              <a:t>: 2, 3, 5, 7, 11, …, 101, … </a:t>
            </a:r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283DD0-85AB-FEEA-8CE4-F9F4A8C06E56}"/>
              </a:ext>
            </a:extLst>
          </p:cNvPr>
          <p:cNvSpPr txBox="1"/>
          <p:nvPr/>
        </p:nvSpPr>
        <p:spPr>
          <a:xfrm>
            <a:off x="1188857" y="5804467"/>
            <a:ext cx="483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Some </a:t>
            </a:r>
            <a:r>
              <a:rPr lang="en-CA" b="1"/>
              <a:t>not primes</a:t>
            </a:r>
            <a:r>
              <a:rPr lang="en-CA"/>
              <a:t>: 4, 6, 8, 9, 10, 12, …, 1001, …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654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6AA31-4ACC-CFD1-8B04-88E7F8E4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25A3-4605-6E2F-D837-832ED018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6" y="460873"/>
            <a:ext cx="4416594" cy="1325563"/>
          </a:xfrm>
        </p:spPr>
        <p:txBody>
          <a:bodyPr>
            <a:normAutofit/>
          </a:bodyPr>
          <a:lstStyle/>
          <a:p>
            <a:r>
              <a:rPr lang="en-CA"/>
              <a:t>Boolean functions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01E56-7BD0-4E3D-A9B1-80270E56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A1623-3088-EF33-3FFF-988CBA4A266E}"/>
              </a:ext>
            </a:extLst>
          </p:cNvPr>
          <p:cNvSpPr txBox="1"/>
          <p:nvPr/>
        </p:nvSpPr>
        <p:spPr>
          <a:xfrm>
            <a:off x="689121" y="1630893"/>
            <a:ext cx="323920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Challenge</a:t>
            </a:r>
            <a:br>
              <a:rPr lang="en-CA"/>
            </a:br>
            <a:r>
              <a:rPr lang="en-CA"/>
              <a:t>Write a </a:t>
            </a:r>
            <a:r>
              <a:rPr lang="en-CA" err="1"/>
              <a:t>boolean</a:t>
            </a:r>
            <a:r>
              <a:rPr lang="en-CA"/>
              <a:t> function called </a:t>
            </a:r>
            <a:r>
              <a:rPr lang="en-CA" err="1">
                <a:latin typeface="Consolas" panose="020B0609020204030204" pitchFamily="49" charset="0"/>
              </a:rPr>
              <a:t>is_prime</a:t>
            </a:r>
            <a:r>
              <a:rPr lang="en-CA">
                <a:latin typeface="Consolas" panose="020B0609020204030204" pitchFamily="49" charset="0"/>
              </a:rPr>
              <a:t>(n)</a:t>
            </a:r>
            <a:r>
              <a:rPr lang="en-CA"/>
              <a:t> that returns </a:t>
            </a:r>
            <a:r>
              <a:rPr lang="en-CA">
                <a:latin typeface="Consolas" panose="020B0609020204030204" pitchFamily="49" charset="0"/>
              </a:rPr>
              <a:t>True</a:t>
            </a:r>
            <a:r>
              <a:rPr lang="en-CA"/>
              <a:t> if the int </a:t>
            </a:r>
            <a:r>
              <a:rPr lang="en-CA">
                <a:latin typeface="Consolas" panose="020B0609020204030204" pitchFamily="49" charset="0"/>
              </a:rPr>
              <a:t>n</a:t>
            </a:r>
            <a:r>
              <a:rPr lang="en-CA"/>
              <a:t> is a prime, and </a:t>
            </a:r>
            <a:r>
              <a:rPr lang="en-CA">
                <a:latin typeface="Consolas" panose="020B0609020204030204" pitchFamily="49" charset="0"/>
              </a:rPr>
              <a:t>False</a:t>
            </a:r>
            <a:r>
              <a:rPr lang="en-CA"/>
              <a:t> otherwise.</a:t>
            </a:r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4522B-1A3D-FA54-ED14-A2D97200CFD3}"/>
              </a:ext>
            </a:extLst>
          </p:cNvPr>
          <p:cNvSpPr txBox="1"/>
          <p:nvPr/>
        </p:nvSpPr>
        <p:spPr>
          <a:xfrm>
            <a:off x="5201154" y="956664"/>
            <a:ext cx="2903359" cy="830997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is_prime</a:t>
            </a:r>
            <a:r>
              <a:rPr lang="en-US" sz="2400">
                <a:latin typeface="Consolas" panose="020B0609020204030204" pitchFamily="49" charset="0"/>
              </a:rPr>
              <a:t>(n):</a:t>
            </a:r>
          </a:p>
          <a:p>
            <a:r>
              <a:rPr lang="en-US" sz="2400">
                <a:latin typeface="Consolas" panose="020B0609020204030204" pitchFamily="49" charset="0"/>
              </a:rPr>
              <a:t>    pass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F96C7F-F978-DEE9-F71A-FF6307B23092}"/>
              </a:ext>
            </a:extLst>
          </p:cNvPr>
          <p:cNvSpPr txBox="1"/>
          <p:nvPr/>
        </p:nvSpPr>
        <p:spPr>
          <a:xfrm>
            <a:off x="689121" y="4075641"/>
            <a:ext cx="323920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prime number </a:t>
            </a:r>
            <a:r>
              <a:rPr lang="en-CA"/>
              <a:t>is an integer greater than one that is evenly divisible by only 1 and itself.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CBA52C-913F-F649-513D-320FA95DFECA}"/>
              </a:ext>
            </a:extLst>
          </p:cNvPr>
          <p:cNvSpPr txBox="1"/>
          <p:nvPr/>
        </p:nvSpPr>
        <p:spPr>
          <a:xfrm>
            <a:off x="150060" y="5058269"/>
            <a:ext cx="431733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/>
              <a:t>primes</a:t>
            </a:r>
            <a:r>
              <a:rPr lang="en-CA"/>
              <a:t>: 2, 3, 5, 7, 11, …, 101, …</a:t>
            </a:r>
            <a:br>
              <a:rPr lang="en-CA"/>
            </a:br>
            <a:r>
              <a:rPr lang="en-CA" b="1"/>
              <a:t>not primes</a:t>
            </a:r>
            <a:r>
              <a:rPr lang="en-CA"/>
              <a:t>: 4, 6, 8, 9, 10, 12, …, 1001,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F32D0-574C-5D42-4C3F-3625FF851B08}"/>
              </a:ext>
            </a:extLst>
          </p:cNvPr>
          <p:cNvSpPr txBox="1"/>
          <p:nvPr/>
        </p:nvSpPr>
        <p:spPr>
          <a:xfrm>
            <a:off x="5201154" y="2829146"/>
            <a:ext cx="6301725" cy="341632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num_primes</a:t>
            </a:r>
            <a:r>
              <a:rPr lang="en-US" sz="2400">
                <a:latin typeface="Consolas" panose="020B0609020204030204" pitchFamily="49" charset="0"/>
              </a:rPr>
              <a:t>(n):</a:t>
            </a:r>
          </a:p>
          <a:p>
            <a:r>
              <a:rPr lang="en-US" sz="2400">
                <a:latin typeface="Consolas" panose="020B0609020204030204" pitchFamily="49" charset="0"/>
              </a:rPr>
              <a:t>    """Returns the number of primes 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less than, or equal to, n.</a:t>
            </a:r>
          </a:p>
          <a:p>
            <a:r>
              <a:rPr lang="en-US" sz="2400">
                <a:latin typeface="Consolas" panose="020B0609020204030204" pitchFamily="49" charset="0"/>
              </a:rPr>
              <a:t>    """</a:t>
            </a:r>
          </a:p>
          <a:p>
            <a:r>
              <a:rPr lang="en-US" sz="2400">
                <a:latin typeface="Consolas" panose="020B0609020204030204" pitchFamily="49" charset="0"/>
              </a:rPr>
              <a:t>    count = 0</a:t>
            </a:r>
          </a:p>
          <a:p>
            <a:r>
              <a:rPr lang="en-US" sz="2400">
                <a:latin typeface="Consolas" panose="020B0609020204030204" pitchFamily="49" charset="0"/>
              </a:rPr>
              <a:t>    for i in range(2, n + 1):</a:t>
            </a:r>
          </a:p>
          <a:p>
            <a:r>
              <a:rPr lang="en-US" sz="2400">
                <a:latin typeface="Consolas" panose="020B0609020204030204" pitchFamily="49" charset="0"/>
              </a:rPr>
              <a:t>        if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is_prime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(i)</a:t>
            </a:r>
            <a:r>
              <a:rPr lang="en-US" sz="2400">
                <a:latin typeface="Consolas" panose="020B0609020204030204" pitchFamily="49" charset="0"/>
              </a:rPr>
              <a:t>:</a:t>
            </a:r>
          </a:p>
          <a:p>
            <a:r>
              <a:rPr lang="en-US" sz="2400">
                <a:latin typeface="Consolas" panose="020B0609020204030204" pitchFamily="49" charset="0"/>
              </a:rPr>
              <a:t>            count += 1</a:t>
            </a:r>
          </a:p>
          <a:p>
            <a:r>
              <a:rPr lang="en-US" sz="2400">
                <a:latin typeface="Consolas" panose="020B0609020204030204" pitchFamily="49" charset="0"/>
              </a:rPr>
              <a:t>    return count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24916-8C8B-BB27-1B3A-EC27430BE786}"/>
              </a:ext>
            </a:extLst>
          </p:cNvPr>
          <p:cNvSpPr txBox="1"/>
          <p:nvPr/>
        </p:nvSpPr>
        <p:spPr>
          <a:xfrm>
            <a:off x="9140773" y="2184891"/>
            <a:ext cx="281093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use </a:t>
            </a:r>
            <a:r>
              <a:rPr lang="en-CA" err="1">
                <a:latin typeface="Consolas" panose="020B0609020204030204" pitchFamily="49" charset="0"/>
              </a:rPr>
              <a:t>is_prime</a:t>
            </a:r>
            <a:r>
              <a:rPr lang="en-CA"/>
              <a:t> to count how many primes are </a:t>
            </a:r>
            <a:r>
              <a:rPr lang="en-CA">
                <a:latin typeface="Consolas" panose="020B0609020204030204" pitchFamily="49" charset="0"/>
              </a:rPr>
              <a:t>&lt;=</a:t>
            </a:r>
            <a:r>
              <a:rPr lang="en-CA"/>
              <a:t> some number </a:t>
            </a:r>
            <a:r>
              <a:rPr lang="en-CA">
                <a:latin typeface="Consolas" panose="020B0609020204030204" pitchFamily="49" charset="0"/>
              </a:rPr>
              <a:t>n</a:t>
            </a:r>
            <a:r>
              <a:rPr lang="en-CA"/>
              <a:t>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CFBE6-7969-D683-0899-8039D4896739}"/>
              </a:ext>
            </a:extLst>
          </p:cNvPr>
          <p:cNvSpPr txBox="1"/>
          <p:nvPr/>
        </p:nvSpPr>
        <p:spPr>
          <a:xfrm>
            <a:off x="8104513" y="218000"/>
            <a:ext cx="1820335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/>
              <a:t>See lecture notes for an implementation of </a:t>
            </a:r>
            <a:r>
              <a:rPr lang="en-CA" sz="1400" err="1">
                <a:latin typeface="Consolas" panose="020B0609020204030204" pitchFamily="49" charset="0"/>
              </a:rPr>
              <a:t>is_prime</a:t>
            </a:r>
            <a:r>
              <a:rPr lang="en-CA" sz="1400"/>
              <a:t>.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1895108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935F6-B24C-0CCF-6CC9-C772C323F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328F-77FC-0CA1-4C1A-4504E791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1B85B-159E-77AC-ABCC-D83A8DCF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9FAD9F-9873-7EA8-55C4-DCE20F26D47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F3CA3-BE57-9FD2-381A-1FAC1110298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383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08412-3E06-47EF-4BD3-A6365E52D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148E4F-3557-5B97-89A1-BB8395952A53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37C2-A784-962B-1B92-94F3CC71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24326-4DE5-0AC0-3672-70D1B995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6722-1772-55E0-B2A0-FF144ED72F9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165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91995-1640-9DBC-8F4D-8EC227B34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3478BF-E7DA-44A1-ECB2-81B3BE4F259D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1DF2F-F7CB-EFF6-0CB9-D6D68879CA0A}"/>
              </a:ext>
            </a:extLst>
          </p:cNvPr>
          <p:cNvSpPr txBox="1"/>
          <p:nvPr/>
        </p:nvSpPr>
        <p:spPr>
          <a:xfrm>
            <a:off x="969993" y="2861835"/>
            <a:ext cx="107532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n     + (n-2)  + (n-3)  + … +     2     +     1 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4C29AD-5B28-A68D-FC3D-CA1B002D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58A07-0EBC-F98B-4665-64BBF76E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8CCF9-8B7C-7F51-8B04-B5DA2A35D602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293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9BA2-CEB0-6091-C2D3-D8696110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A338-C5DB-8C6C-A0DD-0A1313D5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FFE75-561E-767A-8849-8CC2647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E1E9F-75AC-44E5-8863-EECCC1423A31}"/>
              </a:ext>
            </a:extLst>
          </p:cNvPr>
          <p:cNvSpPr txBox="1"/>
          <p:nvPr/>
        </p:nvSpPr>
        <p:spPr>
          <a:xfrm>
            <a:off x="4334933" y="143839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 we would define the function like this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617B4-D2C6-8659-6449-EE210028B75B}"/>
              </a:ext>
            </a:extLst>
          </p:cNvPr>
          <p:cNvSpPr txBox="1"/>
          <p:nvPr/>
        </p:nvSpPr>
        <p:spPr>
          <a:xfrm>
            <a:off x="401368" y="282824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f(x) = 2x + 1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94C06A-5E04-D7D0-6216-DBBB63E68C65}"/>
              </a:ext>
            </a:extLst>
          </p:cNvPr>
          <p:cNvSpPr txBox="1"/>
          <p:nvPr/>
        </p:nvSpPr>
        <p:spPr>
          <a:xfrm>
            <a:off x="4503847" y="2757358"/>
            <a:ext cx="66111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def f(x):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   return 2 * x + 1</a:t>
            </a:r>
            <a:endParaRPr lang="en-AU" sz="48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526AE-7301-C153-CD2C-7795409075BF}"/>
              </a:ext>
            </a:extLst>
          </p:cNvPr>
          <p:cNvSpPr txBox="1"/>
          <p:nvPr/>
        </p:nvSpPr>
        <p:spPr>
          <a:xfrm>
            <a:off x="8207053" y="44668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return</a:t>
            </a:r>
            <a:r>
              <a:rPr lang="en-CA"/>
              <a:t> causes the function to stop, and </a:t>
            </a:r>
            <a:r>
              <a:rPr lang="en-CA" b="1"/>
              <a:t>f(x)</a:t>
            </a:r>
            <a:r>
              <a:rPr lang="en-CA"/>
              <a:t> is said to return the value of the expression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284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E4AEE-9ACE-AC20-3B30-79CD77EA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AC5873-2689-3154-58E6-5E28FC63AD6E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45484-954B-AB6F-49D5-0C3BDB25BF6B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n     + (n-2)  + (n-3)  + … +     2     +     1 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DCAF2-5D19-BE17-FDB7-572F09FC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CD4F3-CD42-597D-B828-FCEAEF0A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A4EBE-F961-AFDF-0130-6A94CB536948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BD8126C-A44E-04EE-AD62-AAE5E0EE5185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1846B1-BFCA-863F-6CEA-320160D1B929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4209B1-5F3E-16D5-2F93-AF302D823F89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95A9C4-2591-0897-43CA-EE25EEA416C7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86CFA4-EDF2-C7F5-E82D-AA7B52D199DD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4777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E1C8E-A303-9093-9EB8-6B9D9708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0566C-A6A2-BFA8-665A-37EE44605C19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8E0E3-4274-198C-F3B8-96A0D37F3BC2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n     + (n-2)  + (n-3)  + … +     2     +     1 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15BB7-3D23-6720-671A-DAD24771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121F3-2B21-854C-AB24-DEF167DB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8D208-30FB-FCDA-9D7E-26D824B1429C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EA905DB-620B-45CB-38FD-59E932D35C87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767625-5717-B9E6-8C03-D58061062956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F9B377-314D-6229-366A-D61ADDB87199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79CC7C-AA9B-E364-B399-60C027D6D79A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5BC0C-344E-C5E2-88B2-BB18BD89CCC9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70962D-B96A-2D76-5D86-CE1DC1A66C61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D4158C-80EF-49FD-E97B-65C7B7C016FD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/>
              <a:t>+</a:t>
            </a:r>
            <a:endParaRPr lang="en-AU" sz="7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16193-124D-19FA-6E9F-D5F4402E64C6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/>
              <a:t>2*S(n) =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...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endParaRPr lang="en-AU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86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62DE-C13A-BE22-71B0-1BB439605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70C506-A095-5732-AF57-C8F626F1C9BF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277EE-EEB4-B399-39E4-6401ACEF39BF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n     + (n-2)  + (n-3)  + … +     2     +     1 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4F73E-749E-26AC-7038-44B3439E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71C95-5881-372D-6569-E912CD0F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AA0F7-5C1E-E065-D600-12F95F6647D1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51B052-6A72-EEEE-17DA-03A73D0BFB46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31D90F-3937-8B03-6EDB-629A1ABA3B36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B3C74F-3FBC-85A9-B415-E90F0721397D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BD8036-747B-4B03-5442-2BED2F900A3E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01C346-9C1A-16A1-1023-5330F6EF2531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E744D0-BAA4-49ED-4376-22FB624B340C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05B8F4-212A-F313-975B-A191BA7D9652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/>
              <a:t>+</a:t>
            </a:r>
            <a:endParaRPr lang="en-AU" sz="720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568F810-6AE5-D857-1F44-41990DE92FB7}"/>
              </a:ext>
            </a:extLst>
          </p:cNvPr>
          <p:cNvSpPr/>
          <p:nvPr/>
        </p:nvSpPr>
        <p:spPr>
          <a:xfrm rot="16200000">
            <a:off x="7048865" y="-94850"/>
            <a:ext cx="270933" cy="9207502"/>
          </a:xfrm>
          <a:prstGeom prst="leftBrace">
            <a:avLst>
              <a:gd name="adj1" fmla="val 8333"/>
              <a:gd name="adj2" fmla="val 722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557A28-8310-3FE6-DD2F-CE09CDC524B5}"/>
              </a:ext>
            </a:extLst>
          </p:cNvPr>
          <p:cNvSpPr txBox="1"/>
          <p:nvPr/>
        </p:nvSpPr>
        <p:spPr>
          <a:xfrm>
            <a:off x="6494812" y="4703091"/>
            <a:ext cx="55532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 term </a:t>
            </a:r>
            <a:r>
              <a:rPr lang="en-CA">
                <a:solidFill>
                  <a:srgbClr val="FF0000"/>
                </a:solidFill>
              </a:rPr>
              <a:t>(n+1)</a:t>
            </a:r>
            <a:r>
              <a:rPr lang="en-CA"/>
              <a:t> occurs n times, so it all sums to </a:t>
            </a:r>
            <a:r>
              <a:rPr lang="en-CA">
                <a:solidFill>
                  <a:srgbClr val="FF0000"/>
                </a:solidFill>
              </a:rPr>
              <a:t>n(n+1)</a:t>
            </a:r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5A3EE8-FD46-3656-6C48-6AAE3C8FAAE8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/>
              <a:t>2*S(n) =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...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endParaRPr lang="en-AU" sz="4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9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A32C4-FEAD-BFAA-494F-E759F8C66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96F9DF-4019-026C-9D19-4B068E18A042}"/>
              </a:ext>
            </a:extLst>
          </p:cNvPr>
          <p:cNvSpPr txBox="1"/>
          <p:nvPr/>
        </p:nvSpPr>
        <p:spPr>
          <a:xfrm>
            <a:off x="969993" y="2092394"/>
            <a:ext cx="10569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1     +     2     +     3     +  … + (n-1)  +     n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04AC1-83F5-5D9D-9E1A-A4870F7DF179}"/>
              </a:ext>
            </a:extLst>
          </p:cNvPr>
          <p:cNvSpPr txBox="1"/>
          <p:nvPr/>
        </p:nvSpPr>
        <p:spPr>
          <a:xfrm>
            <a:off x="969993" y="2861835"/>
            <a:ext cx="10637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S(n) =     n     + (n-2)  + (n-3)  + … +     2     +     1 </a:t>
            </a:r>
            <a:endParaRPr lang="en-AU" sz="4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E4BCE-B4B1-8237-4DCA-2FA3FD1F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56CEB-AEE4-90F1-A6A2-A2A1E305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691E7F-CF1F-3FCF-B338-6C414DB739A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62113C-731C-E0C8-19EA-521DB98C35F9}"/>
              </a:ext>
            </a:extLst>
          </p:cNvPr>
          <p:cNvSpPr/>
          <p:nvPr/>
        </p:nvSpPr>
        <p:spPr>
          <a:xfrm>
            <a:off x="2877936" y="2200487"/>
            <a:ext cx="4910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0C284E-10E1-3DB0-8F22-1342B36F72B5}"/>
              </a:ext>
            </a:extLst>
          </p:cNvPr>
          <p:cNvSpPr/>
          <p:nvPr/>
        </p:nvSpPr>
        <p:spPr>
          <a:xfrm>
            <a:off x="4236835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34FE63-02DC-B6F4-35DC-85551519B643}"/>
              </a:ext>
            </a:extLst>
          </p:cNvPr>
          <p:cNvSpPr/>
          <p:nvPr/>
        </p:nvSpPr>
        <p:spPr>
          <a:xfrm>
            <a:off x="6007464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057DA2-6249-3023-CBED-B558EE3F9537}"/>
              </a:ext>
            </a:extLst>
          </p:cNvPr>
          <p:cNvSpPr/>
          <p:nvPr/>
        </p:nvSpPr>
        <p:spPr>
          <a:xfrm>
            <a:off x="8774588" y="2200487"/>
            <a:ext cx="1176867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3C72F3-730E-CB4B-DB19-FDDBFF33BEBA}"/>
              </a:ext>
            </a:extLst>
          </p:cNvPr>
          <p:cNvSpPr/>
          <p:nvPr/>
        </p:nvSpPr>
        <p:spPr>
          <a:xfrm>
            <a:off x="10890082" y="2200487"/>
            <a:ext cx="508935" cy="1337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C53554-2F5F-DDBB-D9CC-F6FE6DE7457F}"/>
              </a:ext>
            </a:extLst>
          </p:cNvPr>
          <p:cNvCxnSpPr>
            <a:cxnSpLocks/>
          </p:cNvCxnSpPr>
          <p:nvPr/>
        </p:nvCxnSpPr>
        <p:spPr>
          <a:xfrm flipV="1">
            <a:off x="654969" y="3646314"/>
            <a:ext cx="11215298" cy="95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CE0ABF-87BB-F0A7-C874-2CD5136D0302}"/>
              </a:ext>
            </a:extLst>
          </p:cNvPr>
          <p:cNvSpPr txBox="1"/>
          <p:nvPr/>
        </p:nvSpPr>
        <p:spPr>
          <a:xfrm>
            <a:off x="403917" y="3686692"/>
            <a:ext cx="11836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/>
              <a:t>2*S(n) =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...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+ 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endParaRPr lang="en-AU" sz="44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78E31-C2E1-4CAA-6E5F-DB7CAE91D96F}"/>
              </a:ext>
            </a:extLst>
          </p:cNvPr>
          <p:cNvSpPr txBox="1"/>
          <p:nvPr/>
        </p:nvSpPr>
        <p:spPr>
          <a:xfrm>
            <a:off x="226970" y="2675634"/>
            <a:ext cx="678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7200"/>
              <a:t>+</a:t>
            </a:r>
            <a:endParaRPr lang="en-AU" sz="7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29384-6526-45CC-B01D-2ED5AC86F97B}"/>
              </a:ext>
            </a:extLst>
          </p:cNvPr>
          <p:cNvSpPr txBox="1"/>
          <p:nvPr/>
        </p:nvSpPr>
        <p:spPr>
          <a:xfrm>
            <a:off x="403917" y="4526587"/>
            <a:ext cx="4331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/>
              <a:t>2*S(n) = n*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endParaRPr lang="en-AU" sz="44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04564D-D299-70AA-EBE8-027A1C7FDDF2}"/>
              </a:ext>
            </a:extLst>
          </p:cNvPr>
          <p:cNvSpPr txBox="1"/>
          <p:nvPr/>
        </p:nvSpPr>
        <p:spPr>
          <a:xfrm>
            <a:off x="724296" y="5366482"/>
            <a:ext cx="4559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  S(n) = n*</a:t>
            </a:r>
            <a:r>
              <a:rPr lang="en-CA" sz="4400">
                <a:solidFill>
                  <a:srgbClr val="FF0000"/>
                </a:solidFill>
              </a:rPr>
              <a:t>(n+1)</a:t>
            </a:r>
            <a:r>
              <a:rPr lang="en-CA" sz="4400"/>
              <a:t> / 2 </a:t>
            </a:r>
            <a:endParaRPr lang="en-AU" sz="440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5BBAF4BD-D6F9-6AEF-DD79-E11B43088092}"/>
              </a:ext>
            </a:extLst>
          </p:cNvPr>
          <p:cNvSpPr/>
          <p:nvPr/>
        </p:nvSpPr>
        <p:spPr>
          <a:xfrm rot="16200000">
            <a:off x="7048865" y="-94850"/>
            <a:ext cx="270933" cy="9207502"/>
          </a:xfrm>
          <a:prstGeom prst="leftBrace">
            <a:avLst>
              <a:gd name="adj1" fmla="val 8333"/>
              <a:gd name="adj2" fmla="val 722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27745-1BD4-913C-5B6E-B3EC37ECE121}"/>
                  </a:ext>
                </a:extLst>
              </p:cNvPr>
              <p:cNvSpPr txBox="1"/>
              <p:nvPr/>
            </p:nvSpPr>
            <p:spPr>
              <a:xfrm>
                <a:off x="6056229" y="5450093"/>
                <a:ext cx="4124014" cy="79342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9427745-1BD4-913C-5B6E-B3EC37ECE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229" y="5450093"/>
                <a:ext cx="4124014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693FF3E-80AE-0E9A-5DBB-FDA03BF8EFE9}"/>
              </a:ext>
            </a:extLst>
          </p:cNvPr>
          <p:cNvSpPr txBox="1"/>
          <p:nvPr/>
        </p:nvSpPr>
        <p:spPr>
          <a:xfrm>
            <a:off x="6494812" y="4703091"/>
            <a:ext cx="555325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The term </a:t>
            </a:r>
            <a:r>
              <a:rPr lang="en-CA">
                <a:solidFill>
                  <a:srgbClr val="FF0000"/>
                </a:solidFill>
              </a:rPr>
              <a:t>(n+1)</a:t>
            </a:r>
            <a:r>
              <a:rPr lang="en-CA"/>
              <a:t> occurs n times, so it all sums to </a:t>
            </a:r>
            <a:r>
              <a:rPr lang="en-CA">
                <a:solidFill>
                  <a:srgbClr val="FF0000"/>
                </a:solidFill>
              </a:rPr>
              <a:t>n(n+1)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562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B4319-7B03-C161-1FDA-60DB9A557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670D-67D8-ACE5-DEB7-84915802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95911-D050-B5F3-0A81-BBF9DE60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B9F12-6A9A-1C3C-1052-719E78B0FBFF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F62B8-FA9A-9ADF-EE3C-85D92D6ACBD8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09D821-98EB-F14F-F88C-A644AC2E3DAD}"/>
              </a:ext>
            </a:extLst>
          </p:cNvPr>
          <p:cNvSpPr txBox="1"/>
          <p:nvPr/>
        </p:nvSpPr>
        <p:spPr>
          <a:xfrm>
            <a:off x="4784096" y="2782698"/>
            <a:ext cx="6287299" cy="1077218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S(n):</a:t>
            </a:r>
          </a:p>
          <a:p>
            <a:r>
              <a:rPr lang="en-US" sz="3200">
                <a:latin typeface="Consolas" panose="020B0609020204030204" pitchFamily="49" charset="0"/>
              </a:rPr>
              <a:t>    return n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3200">
                <a:latin typeface="Consolas" panose="020B0609020204030204" pitchFamily="49" charset="0"/>
              </a:rPr>
              <a:t> (n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3200">
                <a:latin typeface="Consolas" panose="020B0609020204030204" pitchFamily="49" charset="0"/>
              </a:rPr>
              <a:t> 1)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 sz="3200">
                <a:latin typeface="Consolas" panose="020B0609020204030204" pitchFamily="49" charset="0"/>
              </a:rPr>
              <a:t> 2</a:t>
            </a:r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B2897-23EE-EEB8-DAEC-3A1A6EDA094E}"/>
                  </a:ext>
                </a:extLst>
              </p:cNvPr>
              <p:cNvSpPr txBox="1"/>
              <p:nvPr/>
            </p:nvSpPr>
            <p:spPr>
              <a:xfrm>
                <a:off x="154962" y="2924596"/>
                <a:ext cx="4124014" cy="79342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B2897-23EE-EEB8-DAEC-3A1A6EDA0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62" y="2924596"/>
                <a:ext cx="4124014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6EF9CA-553E-235C-B00B-BE3003A00D43}"/>
              </a:ext>
            </a:extLst>
          </p:cNvPr>
          <p:cNvSpPr txBox="1"/>
          <p:nvPr/>
        </p:nvSpPr>
        <p:spPr>
          <a:xfrm>
            <a:off x="7814733" y="4569445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Only three operations are needed, no matter</a:t>
            </a:r>
            <a:br>
              <a:rPr lang="en-CA"/>
            </a:br>
            <a:r>
              <a:rPr lang="en-CA"/>
              <a:t>the size of </a:t>
            </a:r>
            <a:r>
              <a:rPr lang="en-CA">
                <a:latin typeface="Consolas" panose="020B0609020204030204" pitchFamily="49" charset="0"/>
              </a:rPr>
              <a:t>n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C15C8C-76AF-C8D6-A28D-F477CBBDC6E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009467" y="3640667"/>
            <a:ext cx="1011766" cy="928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9AFD92-D1BF-D870-926A-FE24D6B85DB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9000067" y="3750292"/>
            <a:ext cx="21166" cy="819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5584B7-C5B8-E8C0-CCFB-FBD00648B67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021233" y="3805104"/>
            <a:ext cx="984958" cy="76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9E8B44-67E4-DEC9-1C92-CAF972E49455}"/>
              </a:ext>
            </a:extLst>
          </p:cNvPr>
          <p:cNvSpPr txBox="1"/>
          <p:nvPr/>
        </p:nvSpPr>
        <p:spPr>
          <a:xfrm>
            <a:off x="4611509" y="4569445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fast and simple: the best way to implement </a:t>
            </a:r>
            <a:r>
              <a:rPr lang="en-CA">
                <a:latin typeface="Consolas" panose="020B0609020204030204" pitchFamily="49" charset="0"/>
              </a:rPr>
              <a:t>S(n)</a:t>
            </a:r>
            <a:r>
              <a:rPr lang="en-CA"/>
              <a:t>.</a:t>
            </a:r>
            <a:endParaRPr lang="en-AU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3220DAF-6C7B-C71A-8DCF-43463F447EE0}"/>
              </a:ext>
            </a:extLst>
          </p:cNvPr>
          <p:cNvSpPr/>
          <p:nvPr/>
        </p:nvSpPr>
        <p:spPr>
          <a:xfrm rot="10800000">
            <a:off x="7264399" y="4921043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9072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4E01C-015B-F251-C54B-FED153258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F604-52EB-A770-57C7-1B05BC0F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18F2C-1C14-BAB7-2CE6-B9916AAB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29D45-E2D0-A0D8-5053-F8EF913A2A6B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BD8024-23F7-3A60-C659-8E3D6638A64B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9CE562-3CC3-9743-4862-FC06E92539A5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F337-2297-0FF7-243B-5392B5C9F442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F337-2297-0FF7-243B-5392B5C9F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5D29CE1-C948-FFC1-842D-E9455419086F}"/>
              </a:ext>
            </a:extLst>
          </p:cNvPr>
          <p:cNvSpPr txBox="1"/>
          <p:nvPr/>
        </p:nvSpPr>
        <p:spPr>
          <a:xfrm>
            <a:off x="2514603" y="4123170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loop</a:t>
            </a:r>
            <a:r>
              <a:rPr lang="en-CA"/>
              <a:t> …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5ADF9-21CB-05FE-E81B-FA41E211D78F}"/>
              </a:ext>
            </a:extLst>
          </p:cNvPr>
          <p:cNvSpPr txBox="1"/>
          <p:nvPr/>
        </p:nvSpPr>
        <p:spPr>
          <a:xfrm>
            <a:off x="5340431" y="3717378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total = 0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for i in range(n + 1):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total += i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return total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665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56D53-3605-D56A-B6A1-39EE6318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763-0D33-AF0F-94F1-9457E187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35035-B7F0-A133-4C2A-A87DECD5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44581-6A6F-8B16-8C12-5CCB5F262EBE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864A80-E5E3-C536-0CAF-A5E6B9C22D23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9D26A-2EF9-13FA-3C44-2264836E97C9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0CC85-716E-C812-5846-47D732C89D59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E0CC85-716E-C812-5846-47D732C8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430347C-30D9-BA4E-D15B-8BD6399E5F2B}"/>
              </a:ext>
            </a:extLst>
          </p:cNvPr>
          <p:cNvSpPr txBox="1"/>
          <p:nvPr/>
        </p:nvSpPr>
        <p:spPr>
          <a:xfrm>
            <a:off x="2514603" y="4123170"/>
            <a:ext cx="24130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loop</a:t>
            </a:r>
            <a:r>
              <a:rPr lang="en-CA"/>
              <a:t> …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E84D8-0CCA-A36C-EB04-1ABD16E77BAA}"/>
              </a:ext>
            </a:extLst>
          </p:cNvPr>
          <p:cNvSpPr txBox="1"/>
          <p:nvPr/>
        </p:nvSpPr>
        <p:spPr>
          <a:xfrm>
            <a:off x="5340431" y="3717378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total = 0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for i in range(n + 1):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total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>
                <a:latin typeface="Consolas" panose="020B0609020204030204" pitchFamily="49" charset="0"/>
              </a:rPr>
              <a:t> i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return total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C5B17-5D6F-5D70-0812-90BF95049373}"/>
              </a:ext>
            </a:extLst>
          </p:cNvPr>
          <p:cNvSpPr txBox="1"/>
          <p:nvPr/>
        </p:nvSpPr>
        <p:spPr>
          <a:xfrm>
            <a:off x="9144003" y="3717378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CA"/>
              <a:t> is called </a:t>
            </a:r>
            <a:r>
              <a:rPr lang="en-CA" b="1">
                <a:latin typeface="Consolas" panose="020B0609020204030204" pitchFamily="49" charset="0"/>
              </a:rPr>
              <a:t>n</a:t>
            </a:r>
            <a:r>
              <a:rPr lang="en-CA"/>
              <a:t> times … so the amount of work this function does is proportional to </a:t>
            </a:r>
            <a:r>
              <a:rPr lang="en-CA" b="1">
                <a:latin typeface="Consolas" panose="020B0609020204030204" pitchFamily="49" charset="0"/>
              </a:rPr>
              <a:t>n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C9301-39BA-7DDE-541F-A5E06811FAE1}"/>
              </a:ext>
            </a:extLst>
          </p:cNvPr>
          <p:cNvSpPr txBox="1"/>
          <p:nvPr/>
        </p:nvSpPr>
        <p:spPr>
          <a:xfrm>
            <a:off x="9144003" y="5194706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So this is </a:t>
            </a:r>
            <a:r>
              <a:rPr lang="en-CA" b="1"/>
              <a:t>much</a:t>
            </a:r>
            <a:r>
              <a:rPr lang="en-CA"/>
              <a:t> more work than the 3 operations done by the other function.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546697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4F2DB-9AF0-C5A9-44E8-D6A83ADFE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4EE5-45DF-D520-C39A-14D7C880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CF58B-D651-106F-3B22-5064F138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8E5AE-5310-2466-5ADC-7EFC3034C214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77AA1-EDEE-95ED-54C4-3781BBCF90DA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00F5B7-1672-7288-17F0-8957B139C3CE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022463-17C7-57DB-6EEB-A890783D6A65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022463-17C7-57DB-6EEB-A890783D6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6348169-2A52-9D00-0F98-5D0288224C17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40C01-59BB-18DA-9200-A41861F2AC91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189562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CA" sz="2400"/>
                </a:br>
                <a:endParaRPr lang="en-AU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040C01-59BB-18DA-9200-A41861F2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189562" cy="4617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937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196B-FE0F-8C16-7ADA-F8EA5DFE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14FD-ECE2-A29E-9118-3630CEC5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B491A-7DDE-4ABA-3925-68C38E61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0534E-9CE6-C86C-6C5C-0EDE2CBC730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D843F-2CAB-3D8A-0373-1C4D88FDBB89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FEC5B-94B0-1F98-9E3F-F94EEA90AA93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7A031-6099-3A16-4ACC-181D29422DBA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87A031-6099-3A16-4ACC-181D2942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481F6AF-D9C0-7DCB-DC5B-CB88D2EEEFB1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E771D-EBAF-2881-5D2C-93080DA4A721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332614" cy="878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br>
                  <a:rPr lang="en-CA" sz="2400" b="0" i="1">
                    <a:latin typeface="Cambria Math" panose="02040503050406030204" pitchFamily="18" charset="0"/>
                  </a:rPr>
                </a:br>
                <a:endParaRPr lang="en-AU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FE771D-EBAF-2881-5D2C-93080DA4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332614" cy="8785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828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9F732-A115-812D-1AEE-5804D9E10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6CFE-24C9-B7AE-E521-A2E5A1E3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20E83-3F98-DDA1-265C-968FB492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E0071-99F6-74D5-E891-314D893875FE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E6AC3-74E0-68DA-E4AD-7DBFD72A9A16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3CB25-D59C-E262-60D7-A757014A1B83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44E295-D2F0-ED33-51AE-818233EBBF81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344E295-D2F0-ED33-51AE-818233EBB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DE42B8C-A3DF-CAFF-81A5-359FAFA86107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7B15D-4A78-E069-BA67-0E7421F14A8D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97B15D-4A78-E069-BA67-0E7421F14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97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1543-27E5-E28A-91E3-D25F7E42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7D63-09FF-2FB4-EDDF-A342268B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369F5-B9DB-0155-8E30-DB55353C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D39D-21CA-B5B2-AB1F-833B2852E1E4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 we would define the function like this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F31DE-EEAD-F109-BA22-D258AA7FCB18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f(x) = 2x + 1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2D9A0-DA1E-2E85-2F34-89E13B49C5DC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def f(x):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   return 2 * x + 1</a:t>
            </a:r>
          </a:p>
          <a:p>
            <a:endParaRPr lang="en-CA" sz="4800">
              <a:latin typeface="Consolas" panose="020B0609020204030204" pitchFamily="49" charset="0"/>
            </a:endParaRPr>
          </a:p>
          <a:p>
            <a:r>
              <a:rPr lang="en-CA" sz="4800">
                <a:latin typeface="Consolas" panose="020B0609020204030204" pitchFamily="49" charset="0"/>
              </a:rPr>
              <a:t>a = f(1)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print(a) </a:t>
            </a: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b = 2 + f(2 + 1)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print(b) </a:t>
            </a: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# ???</a:t>
            </a:r>
            <a:endParaRPr lang="en-AU" sz="4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024684-B743-C247-C6B4-4B17191765C0}"/>
              </a:ext>
            </a:extLst>
          </p:cNvPr>
          <p:cNvSpPr txBox="1"/>
          <p:nvPr/>
        </p:nvSpPr>
        <p:spPr>
          <a:xfrm>
            <a:off x="8853207" y="1772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return</a:t>
            </a:r>
            <a:r>
              <a:rPr lang="en-CA"/>
              <a:t> causes the function to stop, and </a:t>
            </a:r>
            <a:r>
              <a:rPr lang="en-CA" b="1"/>
              <a:t>f(x)</a:t>
            </a:r>
            <a:r>
              <a:rPr lang="en-CA"/>
              <a:t> is said to return the value of the expression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02741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5FDF-047C-E5A7-0955-D3FCC6C0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0105-5DD9-EFCD-DCA7-D2B3C9E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27F01-0B5F-6252-927F-B9846590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C0A39-FF1B-9709-6029-CF9712C7A704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F3F7BE-56A3-022F-1B70-1FAE1EE39EF1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15910-7F0B-9F7A-68C1-9BA2CCDC60CA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AFBA8-15DD-A6E3-DF81-5B05A32DE231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7AFBA8-15DD-A6E3-DF81-5B05A32D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46E1880-0BB3-E1FD-FCBE-161E059649AC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56D8-405B-149B-E0DB-7560551E031F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F256D8-405B-149B-E0DB-7560551E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040475-6B9E-E4F7-A602-F3E59FB1C16F}"/>
              </a:ext>
            </a:extLst>
          </p:cNvPr>
          <p:cNvSpPr txBox="1"/>
          <p:nvPr/>
        </p:nvSpPr>
        <p:spPr>
          <a:xfrm>
            <a:off x="5497865" y="5540445"/>
            <a:ext cx="2413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Problem! </a:t>
            </a:r>
            <a:r>
              <a:rPr lang="en-CA"/>
              <a:t>This keeps going forever …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2F5DD-CBDE-E461-EC32-E9246E8007DD}"/>
              </a:ext>
            </a:extLst>
          </p:cNvPr>
          <p:cNvSpPr txBox="1"/>
          <p:nvPr/>
        </p:nvSpPr>
        <p:spPr>
          <a:xfrm>
            <a:off x="8435889" y="5239760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S(1) = S(0) + 1</a:t>
            </a:r>
            <a:br>
              <a:rPr lang="en-CA"/>
            </a:br>
            <a:r>
              <a:rPr lang="en-CA"/>
              <a:t>S(0) = S(-1) + 0</a:t>
            </a:r>
            <a:br>
              <a:rPr lang="en-CA"/>
            </a:br>
            <a:r>
              <a:rPr lang="en-CA"/>
              <a:t>S(-1) = S(-2) + -1</a:t>
            </a:r>
            <a:br>
              <a:rPr lang="en-CA"/>
            </a:br>
            <a:r>
              <a:rPr lang="en-CA"/>
              <a:t>…</a:t>
            </a:r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E2E37A-8051-1FBC-13E9-5002B2B93E45}"/>
              </a:ext>
            </a:extLst>
          </p:cNvPr>
          <p:cNvSpPr/>
          <p:nvPr/>
        </p:nvSpPr>
        <p:spPr>
          <a:xfrm>
            <a:off x="8079671" y="5725471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B20CD-03B0-4822-22BC-23B7FBC323FA}"/>
              </a:ext>
            </a:extLst>
          </p:cNvPr>
          <p:cNvSpPr/>
          <p:nvPr/>
        </p:nvSpPr>
        <p:spPr>
          <a:xfrm>
            <a:off x="5207000" y="4927600"/>
            <a:ext cx="2794000" cy="31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58C2A11-E512-21BC-475D-ACD0E7417AD5}"/>
              </a:ext>
            </a:extLst>
          </p:cNvPr>
          <p:cNvSpPr/>
          <p:nvPr/>
        </p:nvSpPr>
        <p:spPr>
          <a:xfrm rot="16200000">
            <a:off x="6473116" y="4015399"/>
            <a:ext cx="177800" cy="279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506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29EA0-2A17-C0CE-779F-B2459D1E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417F-0384-0C8B-BB4B-115327A3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7A1D0-9BB1-CB9C-7B4E-70391E32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89A84-107F-0A81-ECD5-1D72EA247808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63F07-62CD-B0F5-0D65-43346EA9E86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4D753D-00B3-55D2-227A-EA730D36A9E1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8AB86-130E-66DB-BC15-586036850E60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98AB86-130E-66DB-BC15-586036850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4AFFD8-1836-7207-8215-5815A8B88768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5693DD-6CFF-C85B-E055-34C592BF32E0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+2+3+…+</m:t>
                      </m:r>
                      <m:d>
                        <m:dPr>
                          <m:ctrlPr>
                            <a:rPr lang="en-CA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i="1" dirty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1+2+3+…+</m:t>
                          </m:r>
                          <m:d>
                            <m:d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5693DD-6CFF-C85B-E055-34C592BF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5270866" cy="1247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E90D3DE-B553-82BC-5BEE-B59AB415D5E1}"/>
              </a:ext>
            </a:extLst>
          </p:cNvPr>
          <p:cNvSpPr txBox="1"/>
          <p:nvPr/>
        </p:nvSpPr>
        <p:spPr>
          <a:xfrm>
            <a:off x="5497865" y="5540445"/>
            <a:ext cx="24130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Problem! </a:t>
            </a:r>
            <a:r>
              <a:rPr lang="en-CA"/>
              <a:t>This keeps going forever …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B9FAC8-8EA1-3680-7536-AA7569716B17}"/>
              </a:ext>
            </a:extLst>
          </p:cNvPr>
          <p:cNvSpPr txBox="1"/>
          <p:nvPr/>
        </p:nvSpPr>
        <p:spPr>
          <a:xfrm>
            <a:off x="8435889" y="5239760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S(1) = S(0) + 1</a:t>
            </a:r>
            <a:br>
              <a:rPr lang="en-CA"/>
            </a:br>
            <a:r>
              <a:rPr lang="en-CA"/>
              <a:t>S(0) = S(-1) + 0</a:t>
            </a:r>
            <a:br>
              <a:rPr lang="en-CA"/>
            </a:br>
            <a:r>
              <a:rPr lang="en-CA"/>
              <a:t>S(-1) = S(-2) + -1</a:t>
            </a:r>
            <a:br>
              <a:rPr lang="en-CA"/>
            </a:br>
            <a:r>
              <a:rPr lang="en-CA"/>
              <a:t>…</a:t>
            </a:r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4CE1CC3-3D83-5C4E-9CD0-86B91D9FD521}"/>
              </a:ext>
            </a:extLst>
          </p:cNvPr>
          <p:cNvSpPr/>
          <p:nvPr/>
        </p:nvSpPr>
        <p:spPr>
          <a:xfrm>
            <a:off x="8079671" y="5725471"/>
            <a:ext cx="304800" cy="2201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996C4-3357-0E0B-F635-B6F34D437AAD}"/>
              </a:ext>
            </a:extLst>
          </p:cNvPr>
          <p:cNvSpPr/>
          <p:nvPr/>
        </p:nvSpPr>
        <p:spPr>
          <a:xfrm>
            <a:off x="5207000" y="4927600"/>
            <a:ext cx="2794000" cy="316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35DED1F-3A97-18B5-0A05-1410A3CE0A92}"/>
              </a:ext>
            </a:extLst>
          </p:cNvPr>
          <p:cNvSpPr/>
          <p:nvPr/>
        </p:nvSpPr>
        <p:spPr>
          <a:xfrm rot="16200000">
            <a:off x="6473116" y="4015399"/>
            <a:ext cx="177800" cy="27940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8DC790-DA30-35E8-C0F7-11C9262C5787}"/>
              </a:ext>
            </a:extLst>
          </p:cNvPr>
          <p:cNvSpPr txBox="1"/>
          <p:nvPr/>
        </p:nvSpPr>
        <p:spPr>
          <a:xfrm>
            <a:off x="10408754" y="5235372"/>
            <a:ext cx="171564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stop the recursion with by setting</a:t>
            </a:r>
            <a:br>
              <a:rPr lang="en-CA"/>
            </a:br>
            <a:r>
              <a:rPr lang="en-CA" b="1"/>
              <a:t>S(0) = 0</a:t>
            </a:r>
            <a:endParaRPr lang="en-AU" b="1"/>
          </a:p>
        </p:txBody>
      </p:sp>
    </p:spTree>
    <p:extLst>
      <p:ext uri="{BB962C8B-B14F-4D97-AF65-F5344CB8AC3E}">
        <p14:creationId xmlns:p14="http://schemas.microsoft.com/office/powerpoint/2010/main" val="2726431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77D9-D74D-F968-DEAA-9BEA8B75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6F88-359B-7801-8638-067DF79FE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CD496-71C0-7413-C82D-E573C8E8E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CF3D1-B297-A70A-01C0-54E5EA5D5BC1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4C17B2-E207-C6A3-8E3F-98A8276C60A4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9A6305-9056-77CE-563E-88FD5A5E6DB0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8D1353-6F90-4942-B0F5-E38604E8D980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8D1353-6F90-4942-B0F5-E38604E8D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02AE763-7530-E6B2-77B2-8FC8DD8B0622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35E7E-D917-8ABC-961D-C8882D61C2D7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35E7E-D917-8ABC-961D-C8882D61C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2A449E-7A50-B480-BCD8-A613AF8A79BF}"/>
              </a:ext>
            </a:extLst>
          </p:cNvPr>
          <p:cNvSpPr txBox="1"/>
          <p:nvPr/>
        </p:nvSpPr>
        <p:spPr>
          <a:xfrm>
            <a:off x="5410201" y="2951779"/>
            <a:ext cx="157938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Base case</a:t>
            </a:r>
            <a:r>
              <a:rPr lang="en-CA"/>
              <a:t>: no recursion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138D7-7137-8556-9184-5F9CEDDA0E0F}"/>
              </a:ext>
            </a:extLst>
          </p:cNvPr>
          <p:cNvSpPr txBox="1"/>
          <p:nvPr/>
        </p:nvSpPr>
        <p:spPr>
          <a:xfrm>
            <a:off x="5342821" y="5369991"/>
            <a:ext cx="189080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Recursive case</a:t>
            </a:r>
            <a:r>
              <a:rPr lang="en-CA"/>
              <a:t>: S calls itself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E57F58-F6D3-7B63-695A-FB76E932D7DA}"/>
              </a:ext>
            </a:extLst>
          </p:cNvPr>
          <p:cNvCxnSpPr>
            <a:stCxn id="5" idx="2"/>
          </p:cNvCxnSpPr>
          <p:nvPr/>
        </p:nvCxnSpPr>
        <p:spPr>
          <a:xfrm flipH="1">
            <a:off x="6096000" y="3598110"/>
            <a:ext cx="103895" cy="618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00798E-8B10-D1FE-DCFE-87D5BD0271D3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6180667" y="4906654"/>
            <a:ext cx="107555" cy="463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0954A9-83FC-E370-7D31-3CF4C2309814}"/>
              </a:ext>
            </a:extLst>
          </p:cNvPr>
          <p:cNvSpPr txBox="1"/>
          <p:nvPr/>
        </p:nvSpPr>
        <p:spPr>
          <a:xfrm>
            <a:off x="9406467" y="3911721"/>
            <a:ext cx="2633134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1400" b="1"/>
              <a:t>Remember</a:t>
            </a:r>
            <a:br>
              <a:rPr lang="en-CA" sz="1400" b="1"/>
            </a:br>
            <a:r>
              <a:rPr lang="en-CA" sz="1400"/>
              <a:t>All useful recursive functions have at least one base case and at least one recursive case. </a:t>
            </a:r>
            <a:endParaRPr lang="en-AU" sz="1400"/>
          </a:p>
        </p:txBody>
      </p:sp>
    </p:spTree>
    <p:extLst>
      <p:ext uri="{BB962C8B-B14F-4D97-AF65-F5344CB8AC3E}">
        <p14:creationId xmlns:p14="http://schemas.microsoft.com/office/powerpoint/2010/main" val="2372350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DA18D-9F92-40C8-A35E-4F2E71702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78FA-E6D4-8110-31B6-4C79BE0F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0B4BF-1374-3847-9AA2-D93E7BB4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70627-92A3-87D9-FFAA-D37599E8DE0C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326C4-ED2B-3ABE-BD60-F97305488A6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19444-2BE5-1B4C-0158-98B8302F9D5B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1AB45-7246-6850-B7A8-93B4D1E9BB2A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B1AB45-7246-6850-B7A8-93B4D1E9B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B2C246D-4F4B-A833-489E-6A1C913D3B2C}"/>
              </a:ext>
            </a:extLst>
          </p:cNvPr>
          <p:cNvSpPr txBox="1"/>
          <p:nvPr/>
        </p:nvSpPr>
        <p:spPr>
          <a:xfrm>
            <a:off x="2514603" y="412317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E6B39-CDF2-8FD2-871C-666B9D861A1C}"/>
                  </a:ext>
                </a:extLst>
              </p:cNvPr>
              <p:cNvSpPr txBox="1"/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6E6B39-CDF2-8FD2-871C-666B9D86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407565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2ADF-096F-2859-7874-3E7D12D247F2}"/>
                  </a:ext>
                </a:extLst>
              </p:cNvPr>
              <p:cNvSpPr txBox="1"/>
              <p:nvPr/>
            </p:nvSpPr>
            <p:spPr>
              <a:xfrm>
                <a:off x="5128329" y="5061584"/>
                <a:ext cx="3040641" cy="14773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   0+1+2+3+4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002ADF-096F-2859-7874-3E7D12D24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329" y="5061584"/>
                <a:ext cx="3040641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798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3D1C-8CE6-E42B-31B9-12BB3C723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A3F03-E35E-006A-90EA-6B9BE03B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ABE2-994A-74AA-1C92-8BD8F52E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6FED6-E403-7437-6137-E0B53F4E1C05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273E9-498C-D9D7-C8F5-56DC4352833F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4FB6-5F29-BF61-02A4-B0D1D406534B}"/>
              </a:ext>
            </a:extLst>
          </p:cNvPr>
          <p:cNvSpPr txBox="1"/>
          <p:nvPr/>
        </p:nvSpPr>
        <p:spPr>
          <a:xfrm>
            <a:off x="184232" y="2989245"/>
            <a:ext cx="3603872" cy="646331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return 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>
                <a:latin typeface="Consolas" panose="020B0609020204030204" pitchFamily="49" charset="0"/>
              </a:rPr>
              <a:t> (n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>
                <a:latin typeface="Consolas" panose="020B0609020204030204" pitchFamily="49" charset="0"/>
              </a:rPr>
              <a:t> 1)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US">
                <a:latin typeface="Consolas" panose="020B0609020204030204" pitchFamily="49" charset="0"/>
              </a:rPr>
              <a:t> 2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6852D4-36D7-25FF-7F39-A13F115F1C79}"/>
                  </a:ext>
                </a:extLst>
              </p:cNvPr>
              <p:cNvSpPr txBox="1"/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6852D4-36D7-25FF-7F39-A13F115F1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32" y="2371127"/>
                <a:ext cx="3149708" cy="618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5C73787-9E6C-3236-3CA6-2C67DC3C9E27}"/>
              </a:ext>
            </a:extLst>
          </p:cNvPr>
          <p:cNvSpPr txBox="1"/>
          <p:nvPr/>
        </p:nvSpPr>
        <p:spPr>
          <a:xfrm>
            <a:off x="1401795" y="4028280"/>
            <a:ext cx="241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Another way of calculating the sum is to use a </a:t>
            </a:r>
            <a:r>
              <a:rPr lang="en-CA" b="1"/>
              <a:t>recurrence relation</a:t>
            </a:r>
            <a:r>
              <a:rPr lang="en-CA"/>
              <a:t> … </a:t>
            </a:r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CB41-3609-428A-158F-81C35B6D1366}"/>
                  </a:ext>
                </a:extLst>
              </p:cNvPr>
              <p:cNvSpPr txBox="1"/>
              <p:nvPr/>
            </p:nvSpPr>
            <p:spPr>
              <a:xfrm>
                <a:off x="4015521" y="3980767"/>
                <a:ext cx="29441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AU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4ECB41-3609-428A-158F-81C35B6D1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21" y="3980767"/>
                <a:ext cx="29441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0835B47-387B-7510-97A3-C859F5E04C17}"/>
              </a:ext>
            </a:extLst>
          </p:cNvPr>
          <p:cNvSpPr txBox="1"/>
          <p:nvPr/>
        </p:nvSpPr>
        <p:spPr>
          <a:xfrm>
            <a:off x="7384965" y="3351229"/>
            <a:ext cx="4432624" cy="1938992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S(n):</a:t>
            </a:r>
          </a:p>
          <a:p>
            <a:r>
              <a:rPr lang="en-US" sz="2400">
                <a:latin typeface="Consolas" panose="020B0609020204030204" pitchFamily="49" charset="0"/>
              </a:rPr>
              <a:t>    if n == 0: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 return 0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else:</a:t>
            </a:r>
            <a:br>
              <a:rPr lang="en-US" sz="2400">
                <a:latin typeface="Consolas" panose="020B0609020204030204" pitchFamily="49" charset="0"/>
              </a:rPr>
            </a:br>
            <a:r>
              <a:rPr lang="en-US" sz="2400">
                <a:latin typeface="Consolas" panose="020B0609020204030204" pitchFamily="49" charset="0"/>
              </a:rPr>
              <a:t>        return S(n-1) 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2400">
                <a:latin typeface="Consolas" panose="020B0609020204030204" pitchFamily="49" charset="0"/>
              </a:rPr>
              <a:t> n</a:t>
            </a:r>
            <a:endParaRPr lang="en-US" sz="2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375A7-2F48-CDC5-F150-8A94D42D88C8}"/>
                  </a:ext>
                </a:extLst>
              </p:cNvPr>
              <p:cNvSpPr txBox="1"/>
              <p:nvPr/>
            </p:nvSpPr>
            <p:spPr>
              <a:xfrm>
                <a:off x="4015521" y="4966694"/>
                <a:ext cx="3040641" cy="1477328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+1+2+3+4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     0+1+2+3+4</m:t>
                      </m:r>
                    </m:oMath>
                  </m:oMathPara>
                </a14:m>
                <a:endParaRPr lang="en-CA" b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3D375A7-2F48-CDC5-F150-8A94D42D8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521" y="4966694"/>
                <a:ext cx="3040641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394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AB87-51CE-A61B-4E7B-D6D71612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006A-3B21-A0A8-E3D1-E026896C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C1F8-BE37-4077-4E78-0A72AEB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C852D-B7A5-912A-AE6A-8FE415516BD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E65403-679B-6CBC-1F55-28E1161D52F8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A8E8B6C-A4E7-89E3-14A7-5032907C9AE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1A5D9-D306-0901-03CB-AA2E8E223DC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1D3EED-4280-A1BE-0EC4-C945BF0E13F9}"/>
              </a:ext>
            </a:extLst>
          </p:cNvPr>
          <p:cNvSpPr txBox="1"/>
          <p:nvPr/>
        </p:nvSpPr>
        <p:spPr>
          <a:xfrm>
            <a:off x="5038304" y="4832179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Before calling </a:t>
            </a:r>
            <a:r>
              <a:rPr lang="en-CA">
                <a:latin typeface="Consolas" panose="020B0609020204030204" pitchFamily="49" charset="0"/>
              </a:rPr>
              <a:t>S(4)</a:t>
            </a:r>
            <a:r>
              <a:rPr lang="en-CA"/>
              <a:t> the call stack is empty.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8543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726B2-3E2A-7B85-D72F-9B64689F9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1C46-ECB8-83CA-2E6D-32BF2ED5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4189B-F863-B03C-0DBB-EEF7BCD1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7CD86-51B3-7DCF-6A95-8668FEAB07B1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97A6D-7BA4-4774-5ED3-40F0765BCC57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5915A8-94F6-57D3-E6A6-69B4F42B328A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826DCB-55EA-7E23-2A88-8682D3C07B1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BBED3-3AC3-882B-C339-7B77A9845DAD}"/>
              </a:ext>
            </a:extLst>
          </p:cNvPr>
          <p:cNvSpPr txBox="1"/>
          <p:nvPr/>
        </p:nvSpPr>
        <p:spPr>
          <a:xfrm>
            <a:off x="8161866" y="4241598"/>
            <a:ext cx="20853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S(4)</a:t>
            </a:r>
            <a:r>
              <a:rPr lang="en-CA"/>
              <a:t> called, so it’s pushed on top of the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2BEED-324B-D98A-8964-C40D1029CF1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85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81B86-B646-FE30-9525-35972FDA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D25D-B7B4-6E80-CF9E-2033023E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2432F-CEB2-D000-1E8E-910544D3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B3633-194E-1955-E43D-761912E20869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68888-BD31-D05A-25E2-434ACE7E804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8E44FD-2989-7F9E-00C7-587B81D09A57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39E555-64B0-20D9-D18D-5E611414374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77096-14C0-AA6A-3701-0F3FE10E65A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18362-A93D-BBB5-B7A4-F12664459299}"/>
              </a:ext>
            </a:extLst>
          </p:cNvPr>
          <p:cNvSpPr txBox="1"/>
          <p:nvPr/>
        </p:nvSpPr>
        <p:spPr>
          <a:xfrm>
            <a:off x="8170333" y="4588655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is called here, so the call to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is pushed on top of the stack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34FF10-90D1-AEFD-05A0-C4E73D2E56B7}"/>
              </a:ext>
            </a:extLst>
          </p:cNvPr>
          <p:cNvCxnSpPr>
            <a:cxnSpLocks/>
          </p:cNvCxnSpPr>
          <p:nvPr/>
        </p:nvCxnSpPr>
        <p:spPr>
          <a:xfrm flipH="1">
            <a:off x="6993467" y="5054600"/>
            <a:ext cx="1295400" cy="6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1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AAAD-B3A1-9FE1-50EF-36D49424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E6E5-5722-00DA-144B-E4DD3574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8266E-88CF-46EA-B6DD-495D4F0F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E2ADA-ABF9-461B-BAE9-5D507221796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DCC22-1965-7E3B-39DA-3932D2AA6762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03DB1E-9BA9-9BFC-64CB-815198EC3689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3D8176-2F86-EAFD-8098-20A11B015F0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CBD10-DC57-D452-D546-DCF862C7A023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1D640-DE22-CB11-9CEB-FFEEDD44AAA7}"/>
              </a:ext>
            </a:extLst>
          </p:cNvPr>
          <p:cNvSpPr txBox="1"/>
          <p:nvPr/>
        </p:nvSpPr>
        <p:spPr>
          <a:xfrm>
            <a:off x="8026399" y="3579908"/>
            <a:ext cx="208536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to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is on the top of the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9670-2806-37D4-4323-EEC51F5EA22F}"/>
              </a:ext>
            </a:extLst>
          </p:cNvPr>
          <p:cNvSpPr txBox="1"/>
          <p:nvPr/>
        </p:nvSpPr>
        <p:spPr>
          <a:xfrm>
            <a:off x="8026399" y="4877230"/>
            <a:ext cx="274320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call to </a:t>
            </a:r>
            <a:r>
              <a:rPr lang="en-CA">
                <a:latin typeface="Consolas" panose="020B0609020204030204" pitchFamily="49" charset="0"/>
              </a:rPr>
              <a:t>S(4)</a:t>
            </a:r>
            <a:r>
              <a:rPr lang="en-CA"/>
              <a:t> has not finished yet … it sits waiting for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to finish.</a:t>
            </a:r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8B1A40-F95A-E47B-0302-D18DEBCE50B4}"/>
              </a:ext>
            </a:extLst>
          </p:cNvPr>
          <p:cNvCxnSpPr/>
          <p:nvPr/>
        </p:nvCxnSpPr>
        <p:spPr>
          <a:xfrm flipH="1">
            <a:off x="7154333" y="5604933"/>
            <a:ext cx="928861" cy="93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B67FF4-D758-5B3B-E26F-1E9DDFC1862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939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980B5-CE45-742F-7EE2-D9B909B7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0A7C-5982-9419-D14C-31A7E0E6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24ABD-FFDA-C11F-E3CA-68CB23EE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49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E892D-F85F-6CC9-64E7-D6868A7337F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00F56-E1F2-EAD0-A48A-86F810DCB8A9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7765C5-B6F4-0A2A-4CF1-841B1D1437C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937C2-E887-A78E-3F78-6A0198DD6F5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877D5-D0A8-AF2E-BA2F-D89003B5F522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8D6C9-6603-4B6E-E63D-1E364034C535}"/>
              </a:ext>
            </a:extLst>
          </p:cNvPr>
          <p:cNvSpPr txBox="1"/>
          <p:nvPr/>
        </p:nvSpPr>
        <p:spPr>
          <a:xfrm>
            <a:off x="8026399" y="3579908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Next </a:t>
            </a:r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is called here, and the call to </a:t>
            </a:r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is pushed on top of the stack.</a:t>
            </a:r>
            <a:endParaRPr lang="en-A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F73483-7D77-2180-B86D-1040DC73BA24}"/>
              </a:ext>
            </a:extLst>
          </p:cNvPr>
          <p:cNvCxnSpPr/>
          <p:nvPr/>
        </p:nvCxnSpPr>
        <p:spPr>
          <a:xfrm flipH="1">
            <a:off x="7179733" y="4055533"/>
            <a:ext cx="982134" cy="5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FCD719-AEB9-D8D9-6E6F-8942F9E7C4C4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1CF43-7636-E713-2D25-FF2E0A04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07B67-B848-4CDF-4A31-67D025D8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ED4C-81E4-D9BB-A339-D0A3DAC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69F21-DC71-DD54-0899-E1D9DDF09796}"/>
              </a:ext>
            </a:extLst>
          </p:cNvPr>
          <p:cNvSpPr txBox="1"/>
          <p:nvPr/>
        </p:nvSpPr>
        <p:spPr>
          <a:xfrm>
            <a:off x="4581558" y="315769"/>
            <a:ext cx="20779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 we would define the function like this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201C6-C6C6-E684-3282-0883D2EBBC2C}"/>
              </a:ext>
            </a:extLst>
          </p:cNvPr>
          <p:cNvSpPr txBox="1"/>
          <p:nvPr/>
        </p:nvSpPr>
        <p:spPr>
          <a:xfrm>
            <a:off x="647993" y="1705617"/>
            <a:ext cx="3092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f(x) = 2x + 1</a:t>
            </a:r>
            <a:endParaRPr lang="en-AU" sz="4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8A277-2504-DE2B-CFA4-F895EDB89645}"/>
              </a:ext>
            </a:extLst>
          </p:cNvPr>
          <p:cNvSpPr txBox="1"/>
          <p:nvPr/>
        </p:nvSpPr>
        <p:spPr>
          <a:xfrm>
            <a:off x="4551516" y="1326304"/>
            <a:ext cx="66111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>
                <a:latin typeface="Consolas" panose="020B0609020204030204" pitchFamily="49" charset="0"/>
              </a:rPr>
              <a:t>def f(x):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   return 2 * x + 1</a:t>
            </a:r>
          </a:p>
          <a:p>
            <a:endParaRPr lang="en-CA" sz="4800">
              <a:latin typeface="Consolas" panose="020B0609020204030204" pitchFamily="49" charset="0"/>
            </a:endParaRPr>
          </a:p>
          <a:p>
            <a:r>
              <a:rPr lang="en-CA" sz="4800">
                <a:latin typeface="Consolas" panose="020B0609020204030204" pitchFamily="49" charset="0"/>
              </a:rPr>
              <a:t>a = f(1)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print(a) </a:t>
            </a: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# 3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b = 2 + f(2 + 1)</a:t>
            </a:r>
            <a:br>
              <a:rPr lang="en-CA" sz="4800">
                <a:latin typeface="Consolas" panose="020B0609020204030204" pitchFamily="49" charset="0"/>
              </a:rPr>
            </a:br>
            <a:r>
              <a:rPr lang="en-CA" sz="4800">
                <a:latin typeface="Consolas" panose="020B0609020204030204" pitchFamily="49" charset="0"/>
              </a:rPr>
              <a:t>print(b) </a:t>
            </a:r>
            <a:r>
              <a:rPr lang="en-CA" sz="4800">
                <a:solidFill>
                  <a:srgbClr val="FF0000"/>
                </a:solidFill>
                <a:latin typeface="Consolas" panose="020B0609020204030204" pitchFamily="49" charset="0"/>
              </a:rPr>
              <a:t># 9</a:t>
            </a:r>
            <a:endParaRPr lang="en-AU" sz="4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3469F-43D7-C0F0-548E-4D4182B226E5}"/>
              </a:ext>
            </a:extLst>
          </p:cNvPr>
          <p:cNvSpPr txBox="1"/>
          <p:nvPr/>
        </p:nvSpPr>
        <p:spPr>
          <a:xfrm>
            <a:off x="8853207" y="177269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return</a:t>
            </a:r>
            <a:r>
              <a:rPr lang="en-CA"/>
              <a:t> causes the function to stop, and </a:t>
            </a:r>
            <a:r>
              <a:rPr lang="en-CA" b="1"/>
              <a:t>f(x)</a:t>
            </a:r>
            <a:r>
              <a:rPr lang="en-CA"/>
              <a:t> is said to return the value of the expression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43223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807E7-66D8-BBD1-6706-6E3F498A0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D921-FB85-6FBE-1705-E666AECF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CC157-EFCC-FD01-CBEB-24C11295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50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ED4B6-7564-CF9A-B3F8-7B4CBA52646F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6CFE7-0F06-0962-CE95-9D94ECCE6F8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6E5D60-0D3B-76D5-1BFA-8561C4839DF3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3E2609-5774-D3FA-627B-47FA143E14AE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3C4573-D4B0-7C8C-69BD-A57C8844118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3E31F-CB25-F2C9-18F0-F84BB176BDE3}"/>
              </a:ext>
            </a:extLst>
          </p:cNvPr>
          <p:cNvSpPr txBox="1"/>
          <p:nvPr/>
        </p:nvSpPr>
        <p:spPr>
          <a:xfrm>
            <a:off x="8239280" y="3905533"/>
            <a:ext cx="208536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calls to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</a:rPr>
              <a:t>S(4)</a:t>
            </a:r>
            <a:r>
              <a:rPr lang="en-CA"/>
              <a:t> are not finished … they are waiting for results! To they sit here on the stack.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EA147-6E23-178D-538F-0E9C7ACC2126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01C51-9643-A96F-1D08-DBA069772C4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FA408DD3-BF4C-4842-4895-7FB4633BB56E}"/>
              </a:ext>
            </a:extLst>
          </p:cNvPr>
          <p:cNvSpPr/>
          <p:nvPr/>
        </p:nvSpPr>
        <p:spPr>
          <a:xfrm>
            <a:off x="7857067" y="3767033"/>
            <a:ext cx="175146" cy="204956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768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9A03F-F44D-EEA0-58ED-DAE1D97E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42C9-4D9A-7B54-B5D7-EE618CA6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87031-A6E8-FD7F-5ADD-223E39A3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51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33195-17DB-BBBF-A062-A59EF639DC3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1FB82-92C8-0F94-63E4-9A5F13FEA63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4E280-67F5-515B-4F29-5B5F603CBB2D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B463F9-B2EA-CA83-917B-F305E5D964D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E5680-4472-92A3-269F-AE41B8940988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1DC28-B582-3777-3304-7CA9813DBB75}"/>
              </a:ext>
            </a:extLst>
          </p:cNvPr>
          <p:cNvSpPr txBox="1"/>
          <p:nvPr/>
        </p:nvSpPr>
        <p:spPr>
          <a:xfrm>
            <a:off x="8196947" y="2490049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</a:t>
            </a:r>
            <a:r>
              <a:rPr lang="en-CA">
                <a:latin typeface="Consolas" panose="020B0609020204030204" pitchFamily="49" charset="0"/>
              </a:rPr>
              <a:t>S(1)</a:t>
            </a:r>
            <a:r>
              <a:rPr lang="en-CA"/>
              <a:t> is called here, and so the call to </a:t>
            </a:r>
            <a:r>
              <a:rPr lang="en-CA">
                <a:latin typeface="Consolas" panose="020B0609020204030204" pitchFamily="49" charset="0"/>
              </a:rPr>
              <a:t>S(1)</a:t>
            </a:r>
            <a:r>
              <a:rPr lang="en-CA"/>
              <a:t> is push on top of the stack.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D0D6DA-63B7-5CEA-6B70-2FCCFC0EBEC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C989-B47B-A1B5-1FD4-72A99609606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DA85A9-EDC1-F6CB-7D5C-84C9BA29AA74}"/>
              </a:ext>
            </a:extLst>
          </p:cNvPr>
          <p:cNvCxnSpPr>
            <a:cxnSpLocks/>
          </p:cNvCxnSpPr>
          <p:nvPr/>
        </p:nvCxnSpPr>
        <p:spPr>
          <a:xfrm flipH="1">
            <a:off x="7154333" y="2988733"/>
            <a:ext cx="1227667" cy="440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971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30B81-DED8-C670-755D-E4728935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B5A0-488A-BE7A-763A-C0F0072F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20EF5-A657-A32E-0137-06324879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52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BE5A8-DED8-7733-B00D-0BFBF41BD35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EEAEA-B55C-4BBD-1300-3457F5D0575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49D941-E34E-7550-800E-EC0795526B1D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D0D620-EE9C-36B9-07F8-A88A13C963E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EBE52C-1B4E-0976-2479-0B307FFCA63B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C1067-A3AA-19D9-B12D-67371876811C}"/>
              </a:ext>
            </a:extLst>
          </p:cNvPr>
          <p:cNvSpPr txBox="1"/>
          <p:nvPr/>
        </p:nvSpPr>
        <p:spPr>
          <a:xfrm>
            <a:off x="8112952" y="1388220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is called here, and so the call to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is push on top of the stack.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28E9F-E597-02EE-CAED-1325D0A796F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E4C1C-F1D3-53B1-B797-B09A364D1176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E5304A-15EC-891F-00BD-8A86854B5C1D}"/>
              </a:ext>
            </a:extLst>
          </p:cNvPr>
          <p:cNvCxnSpPr>
            <a:cxnSpLocks/>
          </p:cNvCxnSpPr>
          <p:nvPr/>
        </p:nvCxnSpPr>
        <p:spPr>
          <a:xfrm flipH="1">
            <a:off x="7036166" y="1852121"/>
            <a:ext cx="1303501" cy="485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A983943-4B28-BE7F-90FE-C6E4F1477217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46448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BA3E8-3380-570E-0D9D-E8DF75C63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3059-2482-22D6-7F6F-58082BC67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9F260-1D5C-4448-D83E-2C0C5B78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53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E9323-6CC9-5EB6-91DD-853153B5132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C43FA-83C9-9E9B-FD4D-BC9D46C1363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D992E8-D751-5BE6-5F27-4A24216BF1CF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DC4B21E-7488-EC3A-D208-870B76FDCC8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AC2213-6232-A87C-241B-8CFA2EAC6C8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83A42-8417-3B1E-0526-5BCDC67D9DC6}"/>
              </a:ext>
            </a:extLst>
          </p:cNvPr>
          <p:cNvSpPr txBox="1"/>
          <p:nvPr/>
        </p:nvSpPr>
        <p:spPr>
          <a:xfrm>
            <a:off x="7969018" y="279728"/>
            <a:ext cx="20853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is called, the non-recursive base case is called.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4587-349D-772E-99FB-9782F67047E9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CA4EE-4FBF-69FA-6105-C698D194328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21C31-BC2E-A699-7610-54E09B510704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97153-7362-E7A5-7E67-DCC7E7BF786C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00028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31DE-47A5-5451-9831-06A72420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9C89-935B-D024-FE02-C8E78B52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C4EA-8176-016A-E501-47C9335E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950AA-688B-BC98-0A71-9AACE1ED3C34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2985B-5665-7022-6794-1089BF949810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78957-B41B-BF8B-3FFF-B362BAD413F1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3564B9-336F-3D96-859E-97F35007507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3C7D2-4545-A289-C0B4-C653ED356304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AC4FC-0A53-3562-54C8-20833F949CAC}"/>
              </a:ext>
            </a:extLst>
          </p:cNvPr>
          <p:cNvSpPr txBox="1"/>
          <p:nvPr/>
        </p:nvSpPr>
        <p:spPr>
          <a:xfrm>
            <a:off x="8422352" y="777659"/>
            <a:ext cx="3516139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that at the point just before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returns 0,</a:t>
            </a:r>
            <a:br>
              <a:rPr lang="en-CA"/>
            </a:br>
            <a:r>
              <a:rPr lang="en-CA"/>
              <a:t> </a:t>
            </a:r>
            <a:r>
              <a:rPr lang="en-CA" b="1"/>
              <a:t>5 calls to </a:t>
            </a:r>
            <a:r>
              <a:rPr lang="en-CA" b="1">
                <a:latin typeface="Consolas" panose="020B0609020204030204" pitchFamily="49" charset="0"/>
              </a:rPr>
              <a:t>S(n)</a:t>
            </a:r>
            <a:r>
              <a:rPr lang="en-CA" b="1"/>
              <a:t> </a:t>
            </a:r>
            <a:r>
              <a:rPr lang="en-CA"/>
              <a:t>are on the stack. </a:t>
            </a:r>
            <a:br>
              <a:rPr lang="en-CA"/>
            </a:br>
            <a:r>
              <a:rPr lang="en-CA"/>
              <a:t>This takes up a lot of memory and is a major reason why recursion is unpopular in practice.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D6312-721C-3709-BD1B-DE06620046A0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DDA53-452C-30CA-64A2-147E041EF26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1BBE5-4C73-74E2-D165-2939D5E109C6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D8C7-ABD5-6853-2316-8CA2FCE158F5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0C1AC8-4F28-9D2A-E009-0E766C1A426D}"/>
              </a:ext>
            </a:extLst>
          </p:cNvPr>
          <p:cNvSpPr/>
          <p:nvPr/>
        </p:nvSpPr>
        <p:spPr>
          <a:xfrm>
            <a:off x="7899400" y="436439"/>
            <a:ext cx="194733" cy="53801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16829-5F63-0ED7-0CC0-2E1D2FDF76D5}"/>
              </a:ext>
            </a:extLst>
          </p:cNvPr>
          <p:cNvSpPr txBox="1"/>
          <p:nvPr/>
        </p:nvSpPr>
        <p:spPr>
          <a:xfrm>
            <a:off x="8422351" y="2996346"/>
            <a:ext cx="35161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numbers 4, 3, 2, 1, 0 are stored in the headers. </a:t>
            </a:r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4E1A66-F958-6883-7815-1974F7900EBA}"/>
              </a:ext>
            </a:extLst>
          </p:cNvPr>
          <p:cNvSpPr/>
          <p:nvPr/>
        </p:nvSpPr>
        <p:spPr>
          <a:xfrm>
            <a:off x="5401733" y="1546637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76B6E7-5780-7CF6-0675-290FF9E8ADF6}"/>
              </a:ext>
            </a:extLst>
          </p:cNvPr>
          <p:cNvSpPr/>
          <p:nvPr/>
        </p:nvSpPr>
        <p:spPr>
          <a:xfrm>
            <a:off x="5401733" y="436439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CDB02-6BAB-B0BE-EF83-2E98174714BE}"/>
              </a:ext>
            </a:extLst>
          </p:cNvPr>
          <p:cNvSpPr/>
          <p:nvPr/>
        </p:nvSpPr>
        <p:spPr>
          <a:xfrm>
            <a:off x="5401733" y="2656834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BBE157-E229-1B46-AA6D-34EC3905CE83}"/>
              </a:ext>
            </a:extLst>
          </p:cNvPr>
          <p:cNvSpPr/>
          <p:nvPr/>
        </p:nvSpPr>
        <p:spPr>
          <a:xfrm>
            <a:off x="5401733" y="3767675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A6163E-4A18-026F-63DC-012E0E3042A5}"/>
              </a:ext>
            </a:extLst>
          </p:cNvPr>
          <p:cNvSpPr/>
          <p:nvPr/>
        </p:nvSpPr>
        <p:spPr>
          <a:xfrm>
            <a:off x="5401733" y="4877230"/>
            <a:ext cx="804334" cy="265230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8896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B6AB-46D0-DBCE-7381-DAC4C96A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ED0E-365C-6C61-B93E-C2CF06FA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6F4FE-2F38-BBD5-8D6D-1A398BDB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8EA83-303D-0D83-450E-FD60B42CB0D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DB04D-38BB-B78B-0AFD-5050734DD8DC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EC7FF1-8917-CBCC-FDF7-5FA97221D4FA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72C0222-0507-0EA1-EDA7-9BA633F966B6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1A5AA-4163-5B09-0AD8-F3E94B5A0BE8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39403-8CF5-3235-0B21-8EBF0045C344}"/>
              </a:ext>
            </a:extLst>
          </p:cNvPr>
          <p:cNvSpPr txBox="1"/>
          <p:nvPr/>
        </p:nvSpPr>
        <p:spPr>
          <a:xfrm>
            <a:off x="8092152" y="530877"/>
            <a:ext cx="351613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returns 0, and it is </a:t>
            </a:r>
            <a:r>
              <a:rPr lang="en-CA" b="1"/>
              <a:t>popped</a:t>
            </a:r>
            <a:r>
              <a:rPr lang="en-CA"/>
              <a:t> off the top of the stack, leaving 0 as the return value.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F9562-2988-23AE-CF71-B19F45C8740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B288C-BC29-1AF3-B6F7-F7087BC3A63D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2AAD0-2D68-75EF-DA43-198E987EF75B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EB9E9E-98CF-C6F4-5AB7-75A8C604129D}"/>
              </a:ext>
            </a:extLst>
          </p:cNvPr>
          <p:cNvSpPr txBox="1"/>
          <p:nvPr/>
        </p:nvSpPr>
        <p:spPr>
          <a:xfrm>
            <a:off x="5341355" y="436439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2A2977-8177-CDA3-C86F-3341AD4E0A05}"/>
              </a:ext>
            </a:extLst>
          </p:cNvPr>
          <p:cNvGrpSpPr/>
          <p:nvPr/>
        </p:nvGrpSpPr>
        <p:grpSpPr>
          <a:xfrm>
            <a:off x="5261478" y="191262"/>
            <a:ext cx="2184400" cy="1325563"/>
            <a:chOff x="5227611" y="191262"/>
            <a:chExt cx="2184400" cy="132556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13524A-B1A4-0688-6A3B-6F50589EB8E8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0FE8E7-7CAD-8D0F-0D5A-C7910C82F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372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6F061-68A7-D490-F295-DD832D342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F95A-8936-9B95-F01C-2E6B3E3C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E4EB-236D-09D5-F4F4-0717EE7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3323F-0F51-EB33-82F9-DE8AB7C888C7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4C38-94E9-7131-93EC-A1DBB0FD99BE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3B6AA-BE23-8CE1-0B9D-64A47C1F92A0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71BAC9A-B603-5182-F786-558D9FDEC29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5C1D2-33A7-60B6-4E01-0990360B1085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4A312-127D-EB91-28B2-917956EE1A39}"/>
              </a:ext>
            </a:extLst>
          </p:cNvPr>
          <p:cNvSpPr txBox="1"/>
          <p:nvPr/>
        </p:nvSpPr>
        <p:spPr>
          <a:xfrm>
            <a:off x="8009713" y="1084972"/>
            <a:ext cx="297155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result of the call to </a:t>
            </a:r>
            <a:r>
              <a:rPr lang="en-CA">
                <a:latin typeface="Consolas" panose="020B0609020204030204" pitchFamily="49" charset="0"/>
              </a:rPr>
              <a:t>S(0)</a:t>
            </a:r>
            <a:r>
              <a:rPr lang="en-CA"/>
              <a:t> here is now known: it’s 0. </a:t>
            </a:r>
            <a:br>
              <a:rPr lang="en-CA"/>
            </a:br>
            <a:r>
              <a:rPr lang="en-CA"/>
              <a:t>So we replace it with 0.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2C2F2-7911-3C3E-D92E-7F851660DFC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9666F-466B-3DC7-12DE-797ACD5945B2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9C8FF-2C9A-1151-3A2A-69E972176B95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1E4406-AF3B-6EF1-7D24-B90076A4791E}"/>
              </a:ext>
            </a:extLst>
          </p:cNvPr>
          <p:cNvSpPr txBox="1"/>
          <p:nvPr/>
        </p:nvSpPr>
        <p:spPr>
          <a:xfrm>
            <a:off x="6265427" y="9375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endParaRPr lang="en-AU" sz="24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B4EE5F-5A20-DC7C-369F-BBD9EDBE8B6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42719" y="1399226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924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96A81-E3F9-865D-7142-4B9C2A928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02D8-FD9B-FD62-1041-36245DF2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6BAA5-7AD5-07DC-2CFE-ECA4347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558314-139C-67DE-9D70-53FFF6D6C362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4FAFB-258A-725C-93D4-3BFA502CB615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472361-3FDC-926D-E4E1-08D5FCE0972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58F80-BB26-89EC-1618-83CBC0BCE28D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1B1975-9906-8B4C-0D88-F4FAD7CE16B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F2FE3-DE5E-BB6A-99A2-41A1B4EDDC5B}"/>
              </a:ext>
            </a:extLst>
          </p:cNvPr>
          <p:cNvSpPr txBox="1"/>
          <p:nvPr/>
        </p:nvSpPr>
        <p:spPr>
          <a:xfrm>
            <a:off x="7851709" y="2192968"/>
            <a:ext cx="23086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evaluates to 1.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71CE36-6E18-1566-68FD-10EF81073BFB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EC896A-6FD4-4DB2-84C8-49ACCA8BD708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F376-E9BA-5253-1FE6-2157B7F49D30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en-US" sz="1200">
                <a:latin typeface="Consolas" panose="020B0609020204030204" pitchFamily="49" charset="0"/>
              </a:rPr>
              <a:t>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5F1455-BED8-9C72-EE77-F1ED4D9D8A0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196667" y="2377634"/>
            <a:ext cx="6550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743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64FC9-143F-5BE2-5945-1B7D918B6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C732-7851-2C80-4AAB-024D4B64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02217-D96F-C57E-4994-CE6DE42F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776C7-CE28-99F7-32BC-6880327399B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F200C-42C5-4220-BAF2-7575AFB5062E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E8C597-0479-7092-154E-485441DAAC4C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737220-3A67-7052-000E-500939A2A187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E8DE6-AE47-5469-1FF4-1282F3FAB579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67D28-0640-030B-7C17-DB49B7B9AD1E}"/>
              </a:ext>
            </a:extLst>
          </p:cNvPr>
          <p:cNvSpPr txBox="1"/>
          <p:nvPr/>
        </p:nvSpPr>
        <p:spPr>
          <a:xfrm>
            <a:off x="7860175" y="2202726"/>
            <a:ext cx="230864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evaluates to 1.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BE7F3-5B71-A80C-DB6F-EB271862FF6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D663B-7719-A719-AF68-B36A296F7FC7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FF989-EEC9-FABC-9FB1-7574B70CFC88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F63465-A088-F9EB-0D01-404D99CE3DD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07200" y="2387392"/>
            <a:ext cx="10529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01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EAC48-F7B7-FD01-F981-BA229688B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2492-2CE2-42D3-3B5C-2619E14F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D3B0E-18C1-6849-FA6B-D1A8E16C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59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EBD0E8-9202-CD2D-0438-EA66DEE27A7F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2A05D-50C9-5D21-D71A-185664744528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8D7716-3E7E-F6B4-8ED8-F0083B6927A1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18189D0-20B7-41DE-303E-50D20F7CE284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032AF9-1C83-FFFB-D63F-2C2C461B4DD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AAE9F-CE41-69FD-58B5-213EA2E4035A}"/>
              </a:ext>
            </a:extLst>
          </p:cNvPr>
          <p:cNvSpPr txBox="1"/>
          <p:nvPr/>
        </p:nvSpPr>
        <p:spPr>
          <a:xfrm>
            <a:off x="7940467" y="1449193"/>
            <a:ext cx="2592066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call to </a:t>
            </a:r>
            <a:r>
              <a:rPr lang="en-CA">
                <a:latin typeface="Consolas" panose="020B0609020204030204" pitchFamily="49" charset="0"/>
              </a:rPr>
              <a:t>S(1)</a:t>
            </a:r>
            <a:r>
              <a:rPr lang="en-CA"/>
              <a:t> is done, and so it is popped from the stack and 1 is left in its place.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CC97B8-F8BE-06BF-5C3E-30E9DBF2A5EC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FC143-B9C5-6282-1DA1-CAD603F14F0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DC3CC-E984-E205-DB15-EC45BCCBD9C0}"/>
              </a:ext>
            </a:extLst>
          </p:cNvPr>
          <p:cNvSpPr txBox="1"/>
          <p:nvPr/>
        </p:nvSpPr>
        <p:spPr>
          <a:xfrm>
            <a:off x="5341355" y="1546637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5608BF-D403-86A3-D5A5-25F9A806A0A0}"/>
              </a:ext>
            </a:extLst>
          </p:cNvPr>
          <p:cNvGrpSpPr/>
          <p:nvPr/>
        </p:nvGrpSpPr>
        <p:grpSpPr>
          <a:xfrm>
            <a:off x="5257066" y="1284004"/>
            <a:ext cx="2184400" cy="1325563"/>
            <a:chOff x="5227611" y="191262"/>
            <a:chExt cx="2184400" cy="13255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E44BEC-87D7-FE43-74C7-64E209E6306A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2D87C7-FE59-D562-C0FA-E1614A3F3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609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DCA5-97E0-7A3B-7F3B-6412DAAE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D7D6-1C77-29C8-510E-0BC0DD3D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9D7CC-D70B-41D9-EF41-2446A384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03EA9-98E6-5E1A-83A3-4E412E98F427}"/>
              </a:ext>
            </a:extLst>
          </p:cNvPr>
          <p:cNvSpPr txBox="1"/>
          <p:nvPr/>
        </p:nvSpPr>
        <p:spPr>
          <a:xfrm>
            <a:off x="2400299" y="1997839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import math</a:t>
            </a:r>
          </a:p>
          <a:p>
            <a:endParaRPr lang="en-US" sz="3600">
              <a:latin typeface="Consolas" panose="020B0609020204030204" pitchFamily="49" charset="0"/>
            </a:endParaRPr>
          </a:p>
          <a:p>
            <a:r>
              <a:rPr lang="en-US" sz="3600">
                <a:latin typeface="Consolas" panose="020B0609020204030204" pitchFamily="49" charset="0"/>
              </a:rPr>
              <a:t>def </a:t>
            </a:r>
            <a:r>
              <a:rPr lang="en-US" sz="3600" err="1">
                <a:latin typeface="Consolas" panose="020B0609020204030204" pitchFamily="49" charset="0"/>
              </a:rPr>
              <a:t>circle_area</a:t>
            </a:r>
            <a:r>
              <a:rPr lang="en-US" sz="360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>
                <a:latin typeface="Consolas" panose="020B0609020204030204" pitchFamily="49" charset="0"/>
              </a:rPr>
              <a:t>    area = </a:t>
            </a:r>
            <a:r>
              <a:rPr lang="en-US" sz="3600" err="1">
                <a:latin typeface="Consolas" panose="020B0609020204030204" pitchFamily="49" charset="0"/>
              </a:rPr>
              <a:t>math.pi</a:t>
            </a:r>
            <a:r>
              <a:rPr lang="en-US" sz="360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>
                <a:latin typeface="Consolas" panose="020B0609020204030204" pitchFamily="49" charset="0"/>
              </a:rPr>
              <a:t>    return area</a:t>
            </a:r>
            <a:endParaRPr lang="en-AU" sz="360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AD0427-DC41-B790-07C8-3293373AD9B0}"/>
              </a:ext>
            </a:extLst>
          </p:cNvPr>
          <p:cNvSpPr/>
          <p:nvPr/>
        </p:nvSpPr>
        <p:spPr>
          <a:xfrm>
            <a:off x="3310467" y="4267200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1C592-B464-8AD7-5546-9A79E993DF99}"/>
              </a:ext>
            </a:extLst>
          </p:cNvPr>
          <p:cNvSpPr txBox="1"/>
          <p:nvPr/>
        </p:nvSpPr>
        <p:spPr>
          <a:xfrm>
            <a:off x="7061198" y="4398496"/>
            <a:ext cx="254000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function that returns a value should </a:t>
            </a:r>
            <a:r>
              <a:rPr lang="en-CA" i="1"/>
              <a:t>always</a:t>
            </a:r>
            <a:r>
              <a:rPr lang="en-CA"/>
              <a:t> end with a call to a </a:t>
            </a:r>
            <a:r>
              <a:rPr lang="en-CA" b="1"/>
              <a:t>return statement</a:t>
            </a:r>
            <a:r>
              <a:rPr lang="en-CA"/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13498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7C38-2928-E50E-7F11-E6290536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C29B-6C14-88F8-D926-9BEB9C8E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98F5E-47FE-47F6-2AD4-6ADCAB64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60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E1F59-4249-187E-5A67-C5A5FA737280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423D4-1504-75E9-D36D-6FC523CE5B0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92AAF2-818F-6499-67C7-51065D9FDDD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DB2E5E-696F-BE57-A069-59FA141F6371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8E15C-00B4-CB78-B29B-2C6369D434B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73F26-3239-ABFF-812A-743057E93732}"/>
              </a:ext>
            </a:extLst>
          </p:cNvPr>
          <p:cNvSpPr txBox="1"/>
          <p:nvPr/>
        </p:nvSpPr>
        <p:spPr>
          <a:xfrm>
            <a:off x="7910975" y="2627013"/>
            <a:ext cx="29009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call to </a:t>
            </a:r>
            <a:r>
              <a:rPr lang="en-CA">
                <a:latin typeface="Consolas" panose="020B0609020204030204" pitchFamily="49" charset="0"/>
              </a:rPr>
              <a:t>S(1)</a:t>
            </a:r>
            <a:r>
              <a:rPr lang="en-CA"/>
              <a:t> inside of </a:t>
            </a:r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is now replaced by 1.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A70BC-7D42-856A-2208-65B2A887D7B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CAD22-AE7B-820E-7DB0-21A10405488B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FF83DB-4CA7-355F-DCE8-4760A11620A2}"/>
              </a:ext>
            </a:extLst>
          </p:cNvPr>
          <p:cNvSpPr txBox="1"/>
          <p:nvPr/>
        </p:nvSpPr>
        <p:spPr>
          <a:xfrm>
            <a:off x="6290827" y="204775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endParaRPr lang="en-AU" sz="24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965F48-3C96-F793-AC60-315E8F06D0B1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468119" y="2509424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040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D2C50-C4FF-2F0B-3114-E582BF87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C4BE-4369-5E99-AA1C-5FC17AE3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87DD9-915A-E666-CD06-CDAF2578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61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EC59CE-B9F6-2FF3-4B5D-DDD9D8917EC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DACCE-2FD8-6D52-1F0F-303770A8D54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C2B7CEE-F6BE-971C-1216-04BC0B9422E5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66FE84-6897-259D-9D2A-0C25B07568B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493DD-A0D7-4EF0-4E05-9FA34F1CCD6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5B108-2374-3F4E-67B3-928FE91E85C1}"/>
              </a:ext>
            </a:extLst>
          </p:cNvPr>
          <p:cNvSpPr txBox="1"/>
          <p:nvPr/>
        </p:nvSpPr>
        <p:spPr>
          <a:xfrm>
            <a:off x="7910975" y="2627013"/>
            <a:ext cx="290095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call to </a:t>
            </a:r>
            <a:r>
              <a:rPr lang="en-CA">
                <a:latin typeface="Consolas" panose="020B0609020204030204" pitchFamily="49" charset="0"/>
              </a:rPr>
              <a:t>S(1)</a:t>
            </a:r>
            <a:r>
              <a:rPr lang="en-CA"/>
              <a:t> inside of </a:t>
            </a:r>
            <a:r>
              <a:rPr lang="en-CA">
                <a:latin typeface="Consolas" panose="020B0609020204030204" pitchFamily="49" charset="0"/>
              </a:rPr>
              <a:t>S(2) </a:t>
            </a:r>
            <a:r>
              <a:rPr lang="en-CA"/>
              <a:t>is now replaced by 1.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4725B-C1F0-47CA-FAFB-200ACAAAE9CA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A5452-A1A5-4C66-2C9C-805FF3D2FD6F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en-US" sz="1200">
                <a:latin typeface="Consolas" panose="020B0609020204030204" pitchFamily="49" charset="0"/>
              </a:rPr>
              <a:t>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94482-0D0A-E6F5-5DD1-27D0C74B0B2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32600" y="2950179"/>
            <a:ext cx="1078375" cy="478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46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12544-AF6D-2060-92FE-ECD6C656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5E2D-78A0-896E-D3B4-3B050FD0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B284-6CEE-D80A-1D20-6A8BCAC5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62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30022F-C064-DAD9-4EB8-DD48BD5F6D66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B9FA0-5B4C-7CBF-7709-4948E1E4C8C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334FA-3EC9-AC0C-AA75-61692C45418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A26AD3-0F9A-77DD-D081-285EB0001845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CC2599-AE93-0C8A-50C0-FA3ED8E41849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4FDAA-0F1C-4F59-2BBB-57135398AFC6}"/>
              </a:ext>
            </a:extLst>
          </p:cNvPr>
          <p:cNvSpPr txBox="1"/>
          <p:nvPr/>
        </p:nvSpPr>
        <p:spPr>
          <a:xfrm>
            <a:off x="7910975" y="2627013"/>
            <a:ext cx="317189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expression evaluates to 3.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2BE59-3D43-9A29-DDBC-0DE7A4CD0171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BF41BC-0C81-4A35-7C93-1EF033019835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33D060-CB1C-53B3-3360-4EEEBAE8D25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32600" y="2811679"/>
            <a:ext cx="1078375" cy="61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85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18DD1-4917-F99C-AB1E-6A3A49A1F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329B-A689-2843-E338-CC36D5D07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D417E-1733-067D-8885-0337E4BF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63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67882-38B7-3AE1-15FA-386786D33C9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9FC7C3-61E3-7880-D80B-9F0B95C04792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AE570-86D9-F2DC-5E0F-FE9C23D46B7B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8A3C30-8767-4E11-9FC9-03CA7100379C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63424-F274-2BD8-58E9-9EA18452D631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D5F14-A8CC-40BA-ADD2-69AE4C82ACD9}"/>
              </a:ext>
            </a:extLst>
          </p:cNvPr>
          <p:cNvSpPr txBox="1"/>
          <p:nvPr/>
        </p:nvSpPr>
        <p:spPr>
          <a:xfrm>
            <a:off x="7910975" y="2627013"/>
            <a:ext cx="317189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to </a:t>
            </a:r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is done. It is </a:t>
            </a:r>
            <a:r>
              <a:rPr lang="en-CA" b="1"/>
              <a:t>popped</a:t>
            </a:r>
            <a:r>
              <a:rPr lang="en-CA"/>
              <a:t> off the top of the stack and replaced by its return value 3.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68208-FB58-0A6E-906E-BBABCEC42A5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56484-4FA5-71A1-14B4-1696D8904C6C}"/>
              </a:ext>
            </a:extLst>
          </p:cNvPr>
          <p:cNvSpPr txBox="1"/>
          <p:nvPr/>
        </p:nvSpPr>
        <p:spPr>
          <a:xfrm>
            <a:off x="5341355" y="2656835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80B42E-B200-3EBB-8658-BE208470860D}"/>
              </a:ext>
            </a:extLst>
          </p:cNvPr>
          <p:cNvGrpSpPr/>
          <p:nvPr/>
        </p:nvGrpSpPr>
        <p:grpSpPr>
          <a:xfrm>
            <a:off x="5198911" y="2394202"/>
            <a:ext cx="2184400" cy="1325563"/>
            <a:chOff x="5227611" y="191262"/>
            <a:chExt cx="2184400" cy="132556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6248D0-DA4F-76DD-2C97-B7A0726FDA3E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DA9158-FEFC-BEB3-2992-CD467F74B1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9197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7D595-EFBC-E43E-FCA4-8082914FE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C42C-60EB-5455-08E6-6DB49D8C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64F87-364F-9F5E-DEB4-B0C6E6C4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64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4CC141-2BC2-4AA1-6325-CFFAFF30548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B2031-C312-6FDE-2461-833D93BF2C97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6D23EC-EDBF-68CE-4F3E-A19E4764EC5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959D1A-64E4-CAF5-F1AC-06406672509F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D7C3E-B393-BE26-40C8-8D5402D000CA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19800-D657-D258-6E84-2E2B665026EC}"/>
              </a:ext>
            </a:extLst>
          </p:cNvPr>
          <p:cNvSpPr txBox="1"/>
          <p:nvPr/>
        </p:nvSpPr>
        <p:spPr>
          <a:xfrm>
            <a:off x="7987175" y="3765932"/>
            <a:ext cx="219324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gets replace by its value 3.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08856-1E06-941C-EA36-CE73AC76F8E2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D96526-80A5-AF1C-4711-DB30E64829B5}"/>
              </a:ext>
            </a:extLst>
          </p:cNvPr>
          <p:cNvSpPr txBox="1"/>
          <p:nvPr/>
        </p:nvSpPr>
        <p:spPr>
          <a:xfrm>
            <a:off x="6290827" y="31579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endParaRPr lang="en-AU" sz="24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618EFF-5DD7-4136-1E56-954C8E0255B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468119" y="3619622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4846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79C2F-D22B-D315-621F-ED3AAA5F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737B-F6D8-13F9-97FD-1BA250EB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6E08-C25A-DB27-428C-7054B6DF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135F1-998B-8E0A-8BCD-8C3036B038C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C240A-21F5-4D35-7054-3A6B2935E11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FE0D55-F053-0273-9641-02A87CB4A7F3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FFD515-F0B7-388B-D493-0F2F1DAF950B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CEC6D-9B46-7884-7EB5-1194D402F14F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236285-DF7F-265F-3A69-2C2C5C129D29}"/>
              </a:ext>
            </a:extLst>
          </p:cNvPr>
          <p:cNvSpPr txBox="1"/>
          <p:nvPr/>
        </p:nvSpPr>
        <p:spPr>
          <a:xfrm>
            <a:off x="7987175" y="3765932"/>
            <a:ext cx="219324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S(2)</a:t>
            </a:r>
            <a:r>
              <a:rPr lang="en-CA"/>
              <a:t> gets replace by its value 3.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FE48F-3F00-A8DA-E3EF-918AD10CC7D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8643D0-4CAB-BF60-F5B3-7853D379325D}"/>
              </a:ext>
            </a:extLst>
          </p:cNvPr>
          <p:cNvCxnSpPr>
            <a:stCxn id="3" idx="1"/>
          </p:cNvCxnSpPr>
          <p:nvPr/>
        </p:nvCxnSpPr>
        <p:spPr>
          <a:xfrm flipH="1">
            <a:off x="6798733" y="4089098"/>
            <a:ext cx="1188442" cy="457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82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02674-FC50-AEDB-76E9-A8C8F39B3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9F36-A038-E2DF-9D9A-1AB3F07D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875FB-C500-5847-AB61-26051E00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CA315-CF9B-C49A-C39B-3EB1AB8E51D1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E9EA6-3AC8-6C1E-4DD8-E150BA1C82BD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F0A72-147A-643B-327E-A7F15EC7CD09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751088-106B-3A59-104F-2550C941E08C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16CE4A-4687-29D7-D4EB-96A00013536E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4A4DB-4998-CF2D-F922-F816F894B59E}"/>
              </a:ext>
            </a:extLst>
          </p:cNvPr>
          <p:cNvSpPr txBox="1"/>
          <p:nvPr/>
        </p:nvSpPr>
        <p:spPr>
          <a:xfrm>
            <a:off x="7987176" y="3765932"/>
            <a:ext cx="18764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expression evaluates to 6.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4D300-DDFC-A1CF-FEC6-83DC0782BB28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3FAFE2-3904-58C3-1215-C7C927A520FC}"/>
              </a:ext>
            </a:extLst>
          </p:cNvPr>
          <p:cNvCxnSpPr>
            <a:cxnSpLocks/>
          </p:cNvCxnSpPr>
          <p:nvPr/>
        </p:nvCxnSpPr>
        <p:spPr>
          <a:xfrm flipH="1">
            <a:off x="6807200" y="4123267"/>
            <a:ext cx="1405467" cy="448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12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6399-33DD-EC58-8A07-2E674FFAB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E0D1-751A-3DCB-F94D-A1C3173E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C40A8-676F-8904-1CBF-C028C2FF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6E096-DFE0-A2A4-299C-E0CFA278088A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0FA265-2E4D-A426-F4C7-56BCE4E57F91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E4D48-8846-D94C-35CE-585C6236F25C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CCEF7B-A745-7A18-C3E6-8DBAD4E0C978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2A69F-AF14-0138-6721-AEF633F6500C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266929-5A0E-4F90-57FE-3CA60E8EABA1}"/>
              </a:ext>
            </a:extLst>
          </p:cNvPr>
          <p:cNvSpPr txBox="1"/>
          <p:nvPr/>
        </p:nvSpPr>
        <p:spPr>
          <a:xfrm>
            <a:off x="7987176" y="3765932"/>
            <a:ext cx="30618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to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is done. It is </a:t>
            </a:r>
            <a:r>
              <a:rPr lang="en-CA" b="1"/>
              <a:t>popped</a:t>
            </a:r>
            <a:r>
              <a:rPr lang="en-CA"/>
              <a:t> off the top of the stack and replaced by its return value 6.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76CC2-5DA3-9D7E-2F7E-66A9EB7FC57E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87563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39A1-D57C-A908-A3B4-847115A98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B16A-4FCE-8C83-49CA-3AD65D75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626E-0989-7C96-E2F2-7F4560BA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7AB58-B9F9-7F4E-B07B-967C782C3095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65FA6-5F51-EDFB-5F26-669FECFC865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B84439-AF77-20AD-6BBC-95AE7681DAA7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67B803-59BB-A878-7BE4-613AC3DD7249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7D77A-1488-1603-C40B-0A74013DDAC6}"/>
              </a:ext>
            </a:extLst>
          </p:cNvPr>
          <p:cNvSpPr txBox="1"/>
          <p:nvPr/>
        </p:nvSpPr>
        <p:spPr>
          <a:xfrm>
            <a:off x="5341355" y="3767033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FEE61-6C7E-77C9-44FF-BC9E7E0E8DAF}"/>
              </a:ext>
            </a:extLst>
          </p:cNvPr>
          <p:cNvSpPr txBox="1"/>
          <p:nvPr/>
        </p:nvSpPr>
        <p:spPr>
          <a:xfrm>
            <a:off x="7987176" y="3765932"/>
            <a:ext cx="30618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to </a:t>
            </a:r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is done. It is </a:t>
            </a:r>
            <a:r>
              <a:rPr lang="en-CA" b="1"/>
              <a:t>popped</a:t>
            </a:r>
            <a:r>
              <a:rPr lang="en-CA"/>
              <a:t> off the top of the stack and replaced by its return value 6.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1968C-05AD-4074-E45C-E96B9F2E913F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5CC97C4-4C6A-1BC3-5CB2-814FE4A8A237}"/>
              </a:ext>
            </a:extLst>
          </p:cNvPr>
          <p:cNvGrpSpPr/>
          <p:nvPr/>
        </p:nvGrpSpPr>
        <p:grpSpPr>
          <a:xfrm>
            <a:off x="5198911" y="3504400"/>
            <a:ext cx="2184400" cy="1325563"/>
            <a:chOff x="5227611" y="191262"/>
            <a:chExt cx="2184400" cy="132556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4A38DC-A9E4-4981-BAD9-0049332D1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1AA561-85FB-D80F-A012-5B71889D7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68515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93FC3-FD1D-7C42-EC31-E340A78A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D0DBF-609B-4F04-50A7-CACB768A1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8813-4EA1-28AC-D5D0-7EB240CF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69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7BB23-FE16-5817-A59E-5425CAAA7563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1D59B-03D8-626A-B235-2A2585278453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-1)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523275-C552-F31E-6844-852DB54826D4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C6B253-3D69-5C99-A428-FBC6963279EE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D64AB-0A84-E56C-CBBE-AA5AB991BA5D}"/>
              </a:ext>
            </a:extLst>
          </p:cNvPr>
          <p:cNvSpPr txBox="1"/>
          <p:nvPr/>
        </p:nvSpPr>
        <p:spPr>
          <a:xfrm>
            <a:off x="7961776" y="4554064"/>
            <a:ext cx="2198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gets replaced by its value 6.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A8DE0-C6F0-AF96-B3A8-A701FD720113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47D17-72C7-13A1-7411-6C5D46CEEF93}"/>
              </a:ext>
            </a:extLst>
          </p:cNvPr>
          <p:cNvSpPr txBox="1"/>
          <p:nvPr/>
        </p:nvSpPr>
        <p:spPr>
          <a:xfrm>
            <a:off x="6273894" y="42661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endParaRPr lang="en-AU" sz="24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B36545-693A-C2B5-7D4B-881BE8E435A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51186" y="4727769"/>
            <a:ext cx="537005" cy="938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11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58091-4690-8A84-DBEA-2B645045B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916E-7272-3DEC-8750-895D86DF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E6609-6D4D-EA32-BEE8-4370845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00CF8-FCDF-1D4F-AEC2-24F536A46F51}"/>
              </a:ext>
            </a:extLst>
          </p:cNvPr>
          <p:cNvSpPr txBox="1"/>
          <p:nvPr/>
        </p:nvSpPr>
        <p:spPr>
          <a:xfrm>
            <a:off x="5130798" y="300630"/>
            <a:ext cx="244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Alternate ways to write the </a:t>
            </a:r>
            <a:r>
              <a:rPr lang="en-CA" b="1" err="1"/>
              <a:t>circle_area</a:t>
            </a:r>
            <a:r>
              <a:rPr lang="en-CA" b="1"/>
              <a:t> </a:t>
            </a:r>
            <a:r>
              <a:rPr lang="en-CA"/>
              <a:t>function. What looks most readable to you?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71B44-F9B0-73CD-F1AA-C29DC835B314}"/>
              </a:ext>
            </a:extLst>
          </p:cNvPr>
          <p:cNvSpPr txBox="1"/>
          <p:nvPr/>
        </p:nvSpPr>
        <p:spPr>
          <a:xfrm>
            <a:off x="431797" y="2023239"/>
            <a:ext cx="4416594" cy="16312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import math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err="1">
                <a:latin typeface="Consolas" panose="020B0609020204030204" pitchFamily="49" charset="0"/>
              </a:rPr>
              <a:t>circle_area</a:t>
            </a:r>
            <a:r>
              <a:rPr lang="en-US" sz="200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>
                <a:latin typeface="Consolas" panose="020B0609020204030204" pitchFamily="49" charset="0"/>
              </a:rPr>
              <a:t>    area = </a:t>
            </a:r>
            <a:r>
              <a:rPr lang="en-US" sz="2000" err="1">
                <a:latin typeface="Consolas" panose="020B0609020204030204" pitchFamily="49" charset="0"/>
              </a:rPr>
              <a:t>math.pi</a:t>
            </a:r>
            <a:r>
              <a:rPr lang="en-US" sz="200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area</a:t>
            </a:r>
            <a:endParaRPr lang="en-AU" sz="20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4CA44-3715-1A66-058E-2D083A0D4052}"/>
              </a:ext>
            </a:extLst>
          </p:cNvPr>
          <p:cNvSpPr txBox="1"/>
          <p:nvPr/>
        </p:nvSpPr>
        <p:spPr>
          <a:xfrm>
            <a:off x="465665" y="4128060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import math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err="1">
                <a:latin typeface="Consolas" panose="020B0609020204030204" pitchFamily="49" charset="0"/>
              </a:rPr>
              <a:t>circle_area</a:t>
            </a:r>
            <a:r>
              <a:rPr lang="en-US" sz="200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</a:t>
            </a:r>
            <a:r>
              <a:rPr lang="en-US" sz="2000" err="1">
                <a:latin typeface="Consolas" panose="020B0609020204030204" pitchFamily="49" charset="0"/>
              </a:rPr>
              <a:t>math.pi</a:t>
            </a:r>
            <a:r>
              <a:rPr lang="en-US" sz="2000">
                <a:latin typeface="Consolas" panose="020B0609020204030204" pitchFamily="49" charset="0"/>
              </a:rPr>
              <a:t> * radius**2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D772B-C5E8-E7F8-83C9-A538C4FD6CE9}"/>
              </a:ext>
            </a:extLst>
          </p:cNvPr>
          <p:cNvSpPr txBox="1"/>
          <p:nvPr/>
        </p:nvSpPr>
        <p:spPr>
          <a:xfrm>
            <a:off x="6402303" y="2023239"/>
            <a:ext cx="4416594" cy="132343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err="1">
                <a:latin typeface="Consolas" panose="020B0609020204030204" pitchFamily="49" charset="0"/>
              </a:rPr>
              <a:t>circle_area</a:t>
            </a:r>
            <a:r>
              <a:rPr lang="en-US" sz="200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>
                <a:latin typeface="Consolas" panose="020B0609020204030204" pitchFamily="49" charset="0"/>
              </a:rPr>
              <a:t>    area = </a:t>
            </a:r>
            <a:r>
              <a:rPr lang="en-US" sz="2000" err="1">
                <a:latin typeface="Consolas" panose="020B0609020204030204" pitchFamily="49" charset="0"/>
              </a:rPr>
              <a:t>math.pi</a:t>
            </a:r>
            <a:r>
              <a:rPr lang="en-US" sz="2000">
                <a:latin typeface="Consolas" panose="020B0609020204030204" pitchFamily="49" charset="0"/>
              </a:rPr>
              <a:t> * radius**2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area</a:t>
            </a:r>
            <a:endParaRPr lang="en-AU" sz="20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9383D-2210-2403-1E4A-90C6BD2BF05A}"/>
              </a:ext>
            </a:extLst>
          </p:cNvPr>
          <p:cNvSpPr txBox="1"/>
          <p:nvPr/>
        </p:nvSpPr>
        <p:spPr>
          <a:xfrm>
            <a:off x="6402303" y="4128059"/>
            <a:ext cx="4416594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def </a:t>
            </a:r>
            <a:r>
              <a:rPr lang="en-US" sz="2000" err="1">
                <a:latin typeface="Consolas" panose="020B0609020204030204" pitchFamily="49" charset="0"/>
              </a:rPr>
              <a:t>circle_area</a:t>
            </a:r>
            <a:r>
              <a:rPr lang="en-US" sz="2000">
                <a:latin typeface="Consolas" panose="020B0609020204030204" pitchFamily="49" charset="0"/>
              </a:rPr>
              <a:t>(radius):</a:t>
            </a:r>
          </a:p>
          <a:p>
            <a:r>
              <a:rPr lang="en-US" sz="2000">
                <a:latin typeface="Consolas" panose="020B0609020204030204" pitchFamily="49" charset="0"/>
              </a:rPr>
              <a:t>    import math</a:t>
            </a:r>
          </a:p>
          <a:p>
            <a:r>
              <a:rPr lang="en-US" sz="2000">
                <a:latin typeface="Consolas" panose="020B0609020204030204" pitchFamily="49" charset="0"/>
              </a:rPr>
              <a:t>    return </a:t>
            </a:r>
            <a:r>
              <a:rPr lang="en-US" sz="2000" err="1">
                <a:latin typeface="Consolas" panose="020B0609020204030204" pitchFamily="49" charset="0"/>
              </a:rPr>
              <a:t>math.pi</a:t>
            </a:r>
            <a:r>
              <a:rPr lang="en-US" sz="2000">
                <a:latin typeface="Consolas" panose="020B0609020204030204" pitchFamily="49" charset="0"/>
              </a:rPr>
              <a:t> * radius**2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F95A04-5E0E-C975-4D94-5F60CCA42A71}"/>
              </a:ext>
            </a:extLst>
          </p:cNvPr>
          <p:cNvGrpSpPr/>
          <p:nvPr/>
        </p:nvGrpSpPr>
        <p:grpSpPr>
          <a:xfrm>
            <a:off x="123699" y="1839879"/>
            <a:ext cx="308098" cy="369332"/>
            <a:chOff x="3860800" y="1500959"/>
            <a:chExt cx="30809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221C69-82BF-57B2-3B6A-B5BCB0FD7E2C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rgbClr val="00B050"/>
                  </a:solidFill>
                </a:rPr>
                <a:t>1</a:t>
              </a:r>
              <a:endParaRPr lang="en-AU" b="1">
                <a:solidFill>
                  <a:srgbClr val="00B05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D49DDB-EBC8-86B5-3B2A-E21B2D73469B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873CC05-2236-7A00-42E8-6FD57A972635}"/>
              </a:ext>
            </a:extLst>
          </p:cNvPr>
          <p:cNvGrpSpPr/>
          <p:nvPr/>
        </p:nvGrpSpPr>
        <p:grpSpPr>
          <a:xfrm>
            <a:off x="157567" y="3963472"/>
            <a:ext cx="308098" cy="369332"/>
            <a:chOff x="3860800" y="1500959"/>
            <a:chExt cx="30809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DC802A-A33D-2DED-F8D0-3BE13CAADDF8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rgbClr val="00B050"/>
                  </a:solidFill>
                </a:rPr>
                <a:t>2</a:t>
              </a:r>
              <a:endParaRPr lang="en-AU" b="1">
                <a:solidFill>
                  <a:srgbClr val="00B05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89196C-BF96-8CE0-2E6B-4D0C52D3A09E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E77F0E-AD64-43BB-5888-99F5762000F3}"/>
              </a:ext>
            </a:extLst>
          </p:cNvPr>
          <p:cNvGrpSpPr/>
          <p:nvPr/>
        </p:nvGrpSpPr>
        <p:grpSpPr>
          <a:xfrm>
            <a:off x="6096000" y="1838573"/>
            <a:ext cx="308098" cy="369332"/>
            <a:chOff x="3860800" y="1500959"/>
            <a:chExt cx="30809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A1244E-7CF5-9DCB-5CB8-66516273F90A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rgbClr val="00B050"/>
                  </a:solidFill>
                </a:rPr>
                <a:t>3</a:t>
              </a:r>
              <a:endParaRPr lang="en-AU" b="1">
                <a:solidFill>
                  <a:srgbClr val="00B05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46CBBA2-E42F-8C57-33D6-BE4F886C7355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CA01E0-2C79-5461-C6FA-155409560AD3}"/>
              </a:ext>
            </a:extLst>
          </p:cNvPr>
          <p:cNvGrpSpPr/>
          <p:nvPr/>
        </p:nvGrpSpPr>
        <p:grpSpPr>
          <a:xfrm>
            <a:off x="6096000" y="3943393"/>
            <a:ext cx="308098" cy="369332"/>
            <a:chOff x="3860800" y="1500959"/>
            <a:chExt cx="308098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5C426E-D324-E4DF-FECA-B572896D7490}"/>
                </a:ext>
              </a:extLst>
            </p:cNvPr>
            <p:cNvSpPr txBox="1"/>
            <p:nvPr/>
          </p:nvSpPr>
          <p:spPr>
            <a:xfrm>
              <a:off x="3860800" y="150095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>
                  <a:solidFill>
                    <a:srgbClr val="00B050"/>
                  </a:solidFill>
                </a:rPr>
                <a:t>4</a:t>
              </a:r>
              <a:endParaRPr lang="en-AU" b="1">
                <a:solidFill>
                  <a:srgbClr val="00B05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4F43D4-A432-FEC1-C752-CED077C48A3F}"/>
                </a:ext>
              </a:extLst>
            </p:cNvPr>
            <p:cNvSpPr/>
            <p:nvPr/>
          </p:nvSpPr>
          <p:spPr>
            <a:xfrm>
              <a:off x="3860800" y="1515258"/>
              <a:ext cx="308098" cy="34073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6589788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C0C74-16C4-F9E9-97AA-D3CADED9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A3DC-04A0-833E-E505-8156C526B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3DFAE-AA75-FE23-48A3-8C71E554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70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81235-42CB-EC21-7234-A9FBC4D394A9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045E0-7850-F37D-A65E-C637C8246CB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6</a:t>
            </a:r>
            <a:r>
              <a:rPr lang="en-US" sz="1200">
                <a:latin typeface="Consolas" panose="020B0609020204030204" pitchFamily="49" charset="0"/>
              </a:rPr>
              <a:t> +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C0D1E1-57FA-9186-6B02-06139D3E3E0F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C3C3DA-E78A-9472-AA2F-1759D8AF15CA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EE9E9-E7B1-3950-0CB0-8F9FBE8800FC}"/>
              </a:ext>
            </a:extLst>
          </p:cNvPr>
          <p:cNvSpPr txBox="1"/>
          <p:nvPr/>
        </p:nvSpPr>
        <p:spPr>
          <a:xfrm>
            <a:off x="7961776" y="4554064"/>
            <a:ext cx="219822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</a:rPr>
              <a:t>S(3)</a:t>
            </a:r>
            <a:r>
              <a:rPr lang="en-CA"/>
              <a:t> gets replaced by its value 6.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F697CD-6C20-F391-84EA-134F268D40CA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1427AB-8D17-2E5A-B5C5-86471928DA78}"/>
              </a:ext>
            </a:extLst>
          </p:cNvPr>
          <p:cNvCxnSpPr>
            <a:stCxn id="3" idx="1"/>
          </p:cNvCxnSpPr>
          <p:nvPr/>
        </p:nvCxnSpPr>
        <p:spPr>
          <a:xfrm flipH="1">
            <a:off x="6798733" y="4877230"/>
            <a:ext cx="1163043" cy="80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8406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4E99-5070-F22E-EE23-403DC94D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AE23-7DDD-B480-26C4-A9BE0C44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CD91-0EB5-349B-E817-6A06C44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71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7062EF-9279-6E73-D456-061ED40D7727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696D8-3C0D-7283-AB53-FC40AEC9EACB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D687DE-4117-FF03-51B6-AE3BE354C300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8E918F-CDBB-04FF-A38D-F48883B5CB74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2B82C-2028-C5FA-3D1D-C6E0F3AC2E7D}"/>
              </a:ext>
            </a:extLst>
          </p:cNvPr>
          <p:cNvSpPr txBox="1"/>
          <p:nvPr/>
        </p:nvSpPr>
        <p:spPr>
          <a:xfrm>
            <a:off x="7961776" y="4554064"/>
            <a:ext cx="188495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expression evaluates to 10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77ACF-0B61-9D44-F821-DC3F8B306D8B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ABC538-DE9C-9D65-F259-32266C46535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798733" y="4877230"/>
            <a:ext cx="1163043" cy="80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884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134BE-A15F-5710-1DDD-42BCA93E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BE03-1E0A-20C8-EEB5-B269D0B86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61613-EE61-35C9-8243-22B61853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72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FBC51-F0CF-AEC9-D8F1-472F42155B8E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589E4-E1FB-0CFF-9F29-76BB3C0C0676}"/>
              </a:ext>
            </a:extLst>
          </p:cNvPr>
          <p:cNvSpPr txBox="1"/>
          <p:nvPr/>
        </p:nvSpPr>
        <p:spPr>
          <a:xfrm>
            <a:off x="5341355" y="4877230"/>
            <a:ext cx="2308645" cy="10156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latin typeface="Consolas" panose="020B0609020204030204" pitchFamily="49" charset="0"/>
              </a:rPr>
              <a:t>def S(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):</a:t>
            </a:r>
          </a:p>
          <a:p>
            <a:r>
              <a:rPr lang="en-US" sz="1200">
                <a:latin typeface="Consolas" panose="020B0609020204030204" pitchFamily="49" charset="0"/>
              </a:rPr>
              <a:t>    if 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200">
                <a:latin typeface="Consolas" panose="020B0609020204030204" pitchFamily="49" charset="0"/>
              </a:rPr>
              <a:t> == 0: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0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else:</a:t>
            </a:r>
            <a:br>
              <a:rPr lang="en-US" sz="1200">
                <a:latin typeface="Consolas" panose="020B0609020204030204" pitchFamily="49" charset="0"/>
              </a:rPr>
            </a:br>
            <a:r>
              <a:rPr lang="en-US" sz="1200">
                <a:latin typeface="Consolas" panose="020B0609020204030204" pitchFamily="49" charset="0"/>
              </a:rPr>
              <a:t>        return </a:t>
            </a:r>
            <a:r>
              <a:rPr lang="en-US" sz="120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US" sz="1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975C69-5AF2-078C-00EF-9214E96CACC8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566630-61F1-C1CB-1190-C388F47E3BF3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30C8F-FCE8-59DF-D786-B3B952ABF042}"/>
              </a:ext>
            </a:extLst>
          </p:cNvPr>
          <p:cNvSpPr txBox="1"/>
          <p:nvPr/>
        </p:nvSpPr>
        <p:spPr>
          <a:xfrm>
            <a:off x="7961776" y="4554064"/>
            <a:ext cx="24776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 call to </a:t>
            </a:r>
            <a:r>
              <a:rPr lang="en-CA">
                <a:latin typeface="Consolas" panose="020B0609020204030204" pitchFamily="49" charset="0"/>
              </a:rPr>
              <a:t>S(4) </a:t>
            </a:r>
            <a:r>
              <a:rPr lang="en-CA"/>
              <a:t>is done, so it is </a:t>
            </a:r>
            <a:r>
              <a:rPr lang="en-CA" b="1"/>
              <a:t>popped</a:t>
            </a:r>
            <a:r>
              <a:rPr lang="en-CA"/>
              <a:t> from the stack and 10 is left in its place.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0BCA64-9359-745B-E182-891A48F20A82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125318-9AF9-37A9-7F1F-97F3CB00C370}"/>
              </a:ext>
            </a:extLst>
          </p:cNvPr>
          <p:cNvGrpSpPr/>
          <p:nvPr/>
        </p:nvGrpSpPr>
        <p:grpSpPr>
          <a:xfrm>
            <a:off x="5195854" y="4609936"/>
            <a:ext cx="2184400" cy="1325563"/>
            <a:chOff x="5227611" y="191262"/>
            <a:chExt cx="2184400" cy="132556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CA9EF1-9021-E107-B8D5-3029CDC286E5}"/>
                </a:ext>
              </a:extLst>
            </p:cNvPr>
            <p:cNvCxnSpPr>
              <a:cxnSpLocks/>
            </p:cNvCxnSpPr>
            <p:nvPr/>
          </p:nvCxnSpPr>
          <p:spPr>
            <a:xfrm>
              <a:off x="5401733" y="191262"/>
              <a:ext cx="2010278" cy="132556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66CCD6-2937-84C4-D34B-7BB31EC5B1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611" y="191262"/>
              <a:ext cx="2070656" cy="12701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38985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9462-9EA1-A416-A69F-83CD64532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3654-E8FC-D114-25F5-509EE636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94B3-BCF1-A155-2F11-4707E619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73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CA78A4-4C3E-B233-2343-DC57E13CC17D}"/>
              </a:ext>
            </a:extLst>
          </p:cNvPr>
          <p:cNvSpPr txBox="1"/>
          <p:nvPr/>
        </p:nvSpPr>
        <p:spPr>
          <a:xfrm>
            <a:off x="649215" y="1731302"/>
            <a:ext cx="208536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Stack trace of calling </a:t>
            </a:r>
            <a:r>
              <a:rPr lang="en-CA" b="1">
                <a:latin typeface="Consolas" panose="020B0609020204030204" pitchFamily="49" charset="0"/>
              </a:rPr>
              <a:t>S(4)</a:t>
            </a:r>
            <a:endParaRPr lang="en-AU" b="1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39DCBF-2FDC-87C3-9BE9-87821B68B342}"/>
              </a:ext>
            </a:extLst>
          </p:cNvPr>
          <p:cNvCxnSpPr/>
          <p:nvPr/>
        </p:nvCxnSpPr>
        <p:spPr>
          <a:xfrm>
            <a:off x="4356340" y="5978106"/>
            <a:ext cx="4373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D30176-C36B-BAA7-5FCF-A00BB03B469A}"/>
              </a:ext>
            </a:extLst>
          </p:cNvPr>
          <p:cNvSpPr txBox="1"/>
          <p:nvPr/>
        </p:nvSpPr>
        <p:spPr>
          <a:xfrm>
            <a:off x="5198911" y="5987427"/>
            <a:ext cx="259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Bottom of the Call Stack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B2900-A84A-1132-7B9C-37FD236A0753}"/>
              </a:ext>
            </a:extLst>
          </p:cNvPr>
          <p:cNvSpPr txBox="1"/>
          <p:nvPr/>
        </p:nvSpPr>
        <p:spPr>
          <a:xfrm>
            <a:off x="7936376" y="4588655"/>
            <a:ext cx="24776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 more function calls on the stack, so this is the final answer.</a:t>
            </a:r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B3AE91-8728-A178-986C-A8C4A295359D}"/>
              </a:ext>
            </a:extLst>
          </p:cNvPr>
          <p:cNvSpPr txBox="1"/>
          <p:nvPr/>
        </p:nvSpPr>
        <p:spPr>
          <a:xfrm>
            <a:off x="124528" y="2673180"/>
            <a:ext cx="268640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Remember</a:t>
            </a:r>
            <a:r>
              <a:rPr lang="en-CA"/>
              <a:t>: Every time a function is called a copy of it is </a:t>
            </a:r>
            <a:r>
              <a:rPr lang="en-CA" b="1"/>
              <a:t>pushed</a:t>
            </a:r>
            <a:r>
              <a:rPr lang="en-CA"/>
              <a:t> on </a:t>
            </a:r>
            <a:r>
              <a:rPr lang="en-CA" b="1"/>
              <a:t>top</a:t>
            </a:r>
            <a:r>
              <a:rPr lang="en-CA"/>
              <a:t> of the call stack.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6C7D3-00A6-970B-FDB3-0B0463FE1473}"/>
              </a:ext>
            </a:extLst>
          </p:cNvPr>
          <p:cNvSpPr txBox="1"/>
          <p:nvPr/>
        </p:nvSpPr>
        <p:spPr>
          <a:xfrm>
            <a:off x="6365844" y="547473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solidFill>
                  <a:srgbClr val="00B050"/>
                </a:solidFill>
                <a:latin typeface="Consolas" panose="020B0609020204030204" pitchFamily="49" charset="0"/>
              </a:rPr>
              <a:t>10</a:t>
            </a:r>
            <a:endParaRPr lang="en-AU" sz="24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435799-CD36-E176-292D-E6D1A222DF78}"/>
              </a:ext>
            </a:extLst>
          </p:cNvPr>
          <p:cNvCxnSpPr>
            <a:stCxn id="3" idx="1"/>
            <a:endCxn id="8" idx="3"/>
          </p:cNvCxnSpPr>
          <p:nvPr/>
        </p:nvCxnSpPr>
        <p:spPr>
          <a:xfrm flipH="1">
            <a:off x="6890347" y="5050320"/>
            <a:ext cx="1046029" cy="655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80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6AA01-C562-35E0-954A-EB46E301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C59D-D476-EF23-7BC9-85CBAEE0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Recursive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AE062-1F2F-0ED5-2254-5A33D8D3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FADE5-CB54-EF76-450E-4A3EB02C7958}"/>
              </a:ext>
            </a:extLst>
          </p:cNvPr>
          <p:cNvSpPr txBox="1"/>
          <p:nvPr/>
        </p:nvSpPr>
        <p:spPr>
          <a:xfrm>
            <a:off x="3810000" y="1365225"/>
            <a:ext cx="5499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1+ 2 + 3 + … + (n-1) + n</a:t>
            </a:r>
            <a:endParaRPr lang="en-AU" sz="4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3F6EF-5CA1-2B3E-28EE-871C2385F4ED}"/>
              </a:ext>
            </a:extLst>
          </p:cNvPr>
          <p:cNvSpPr txBox="1"/>
          <p:nvPr/>
        </p:nvSpPr>
        <p:spPr>
          <a:xfrm>
            <a:off x="5128329" y="608130"/>
            <a:ext cx="268640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 is the sum of the numbers from 1 to n?</a:t>
            </a:r>
            <a:endParaRPr lang="en-AU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66561A-3515-DBE0-A2D3-22DA5113ADF4}"/>
              </a:ext>
            </a:extLst>
          </p:cNvPr>
          <p:cNvGrpSpPr/>
          <p:nvPr/>
        </p:nvGrpSpPr>
        <p:grpSpPr>
          <a:xfrm>
            <a:off x="338663" y="3283582"/>
            <a:ext cx="3603872" cy="1439753"/>
            <a:chOff x="184232" y="2371127"/>
            <a:chExt cx="3603872" cy="143975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1F51774-1E57-C150-8413-9B3BA125F1AC}"/>
                </a:ext>
              </a:extLst>
            </p:cNvPr>
            <p:cNvSpPr txBox="1"/>
            <p:nvPr/>
          </p:nvSpPr>
          <p:spPr>
            <a:xfrm>
              <a:off x="184232" y="3164549"/>
              <a:ext cx="3603872" cy="646331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</a:rPr>
                <a:t>def S(n):</a:t>
              </a:r>
            </a:p>
            <a:p>
              <a:r>
                <a:rPr lang="en-US">
                  <a:latin typeface="Consolas" panose="020B0609020204030204" pitchFamily="49" charset="0"/>
                </a:rPr>
                <a:t>    return n </a:t>
              </a:r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</a:rPr>
                <a:t>*</a:t>
              </a:r>
              <a:r>
                <a:rPr lang="en-US">
                  <a:latin typeface="Consolas" panose="020B0609020204030204" pitchFamily="49" charset="0"/>
                </a:rPr>
                <a:t> (n </a:t>
              </a:r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</a:rPr>
                <a:t>+</a:t>
              </a:r>
              <a:r>
                <a:rPr lang="en-US">
                  <a:latin typeface="Consolas" panose="020B0609020204030204" pitchFamily="49" charset="0"/>
                </a:rPr>
                <a:t> 1) </a:t>
              </a:r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</a:rPr>
                <a:t>//</a:t>
              </a:r>
              <a:r>
                <a:rPr lang="en-US">
                  <a:latin typeface="Consolas" panose="020B0609020204030204" pitchFamily="49" charset="0"/>
                </a:rPr>
                <a:t> 2</a:t>
              </a:r>
              <a:endParaRPr lang="en-US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C5AD76A-9D16-6169-7E3B-E0F9AFB9BACB}"/>
                    </a:ext>
                  </a:extLst>
                </p:cNvPr>
                <p:cNvSpPr txBox="1"/>
                <p:nvPr/>
              </p:nvSpPr>
              <p:spPr>
                <a:xfrm>
                  <a:off x="184232" y="2371127"/>
                  <a:ext cx="3149708" cy="618118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AU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C5AD76A-9D16-6169-7E3B-E0F9AFB9B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32" y="2371127"/>
                  <a:ext cx="3149708" cy="61811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EDF779-96EA-23EE-07BA-D4AB6C2296D5}"/>
              </a:ext>
            </a:extLst>
          </p:cNvPr>
          <p:cNvGrpSpPr/>
          <p:nvPr/>
        </p:nvGrpSpPr>
        <p:grpSpPr>
          <a:xfrm>
            <a:off x="8412231" y="2403500"/>
            <a:ext cx="3350597" cy="2312323"/>
            <a:chOff x="7704142" y="2596004"/>
            <a:chExt cx="3350597" cy="23123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91FF9-6C90-B5C5-C093-308A5D1C7A8D}"/>
                    </a:ext>
                  </a:extLst>
                </p:cNvPr>
                <p:cNvSpPr txBox="1"/>
                <p:nvPr/>
              </p:nvSpPr>
              <p:spPr>
                <a:xfrm>
                  <a:off x="7704142" y="2596004"/>
                  <a:ext cx="2259080" cy="646331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AU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F91FF9-6C90-B5C5-C093-308A5D1C7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4142" y="2596004"/>
                  <a:ext cx="2259080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E66819-197A-7FA9-BF8D-23CEF8658A77}"/>
                </a:ext>
              </a:extLst>
            </p:cNvPr>
            <p:cNvSpPr txBox="1"/>
            <p:nvPr/>
          </p:nvSpPr>
          <p:spPr>
            <a:xfrm>
              <a:off x="7704142" y="3430999"/>
              <a:ext cx="3350597" cy="1477328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Consolas" panose="020B0609020204030204" pitchFamily="49" charset="0"/>
                </a:rPr>
                <a:t>def S(n):</a:t>
              </a:r>
            </a:p>
            <a:p>
              <a:r>
                <a:rPr lang="en-US">
                  <a:latin typeface="Consolas" panose="020B0609020204030204" pitchFamily="49" charset="0"/>
                </a:rPr>
                <a:t>    if n == 0:</a:t>
              </a:r>
              <a:br>
                <a:rPr lang="en-US">
                  <a:latin typeface="Consolas" panose="020B0609020204030204" pitchFamily="49" charset="0"/>
                </a:rPr>
              </a:br>
              <a:r>
                <a:rPr lang="en-US">
                  <a:latin typeface="Consolas" panose="020B0609020204030204" pitchFamily="49" charset="0"/>
                </a:rPr>
                <a:t>        return 0</a:t>
              </a:r>
              <a:br>
                <a:rPr lang="en-US">
                  <a:latin typeface="Consolas" panose="020B0609020204030204" pitchFamily="49" charset="0"/>
                </a:rPr>
              </a:br>
              <a:r>
                <a:rPr lang="en-US">
                  <a:latin typeface="Consolas" panose="020B0609020204030204" pitchFamily="49" charset="0"/>
                </a:rPr>
                <a:t>    else:</a:t>
              </a:r>
              <a:br>
                <a:rPr lang="en-US">
                  <a:latin typeface="Consolas" panose="020B0609020204030204" pitchFamily="49" charset="0"/>
                </a:rPr>
              </a:br>
              <a:r>
                <a:rPr lang="en-US">
                  <a:latin typeface="Consolas" panose="020B0609020204030204" pitchFamily="49" charset="0"/>
                </a:rPr>
                <a:t>        return S(n-1) </a:t>
              </a:r>
              <a:r>
                <a:rPr lang="en-US">
                  <a:solidFill>
                    <a:srgbClr val="FF0000"/>
                  </a:solidFill>
                  <a:latin typeface="Consolas" panose="020B0609020204030204" pitchFamily="49" charset="0"/>
                </a:rPr>
                <a:t>+</a:t>
              </a:r>
              <a:r>
                <a:rPr lang="en-US">
                  <a:latin typeface="Consolas" panose="020B0609020204030204" pitchFamily="49" charset="0"/>
                </a:rPr>
                <a:t> n</a:t>
              </a:r>
              <a:endParaRPr lang="en-US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1A52710-05B4-2B0A-8701-B212B999E0AB}"/>
              </a:ext>
            </a:extLst>
          </p:cNvPr>
          <p:cNvSpPr txBox="1"/>
          <p:nvPr/>
        </p:nvSpPr>
        <p:spPr>
          <a:xfrm>
            <a:off x="4438766" y="3246007"/>
            <a:ext cx="3477234" cy="1477328"/>
          </a:xfrm>
          <a:prstGeom prst="rect">
            <a:avLst/>
          </a:prstGeom>
          <a:noFill/>
          <a:ln w="31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S(n):</a:t>
            </a:r>
          </a:p>
          <a:p>
            <a:r>
              <a:rPr lang="en-US">
                <a:latin typeface="Consolas" panose="020B0609020204030204" pitchFamily="49" charset="0"/>
              </a:rPr>
              <a:t>    total = 0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for i in range(n + 1):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total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en-US">
                <a:latin typeface="Consolas" panose="020B0609020204030204" pitchFamily="49" charset="0"/>
              </a:rPr>
              <a:t> i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return total</a:t>
            </a:r>
            <a:endParaRPr lang="en-US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D6A76-D8D6-DF7F-7486-A5BAA163D6DA}"/>
              </a:ext>
            </a:extLst>
          </p:cNvPr>
          <p:cNvSpPr txBox="1"/>
          <p:nvPr/>
        </p:nvSpPr>
        <p:spPr>
          <a:xfrm>
            <a:off x="338663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/>
              <a:t>Formula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Doesn’t use much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4D930-C28B-F280-78AF-72E7A517C9C4}"/>
              </a:ext>
            </a:extLst>
          </p:cNvPr>
          <p:cNvSpPr txBox="1"/>
          <p:nvPr/>
        </p:nvSpPr>
        <p:spPr>
          <a:xfrm>
            <a:off x="4438766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/>
              <a:t>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Doesn’t use much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6AF7F3-71BB-CD49-8DB8-E835A93CE00B}"/>
              </a:ext>
            </a:extLst>
          </p:cNvPr>
          <p:cNvSpPr txBox="1"/>
          <p:nvPr/>
        </p:nvSpPr>
        <p:spPr>
          <a:xfrm>
            <a:off x="8412231" y="4852345"/>
            <a:ext cx="314970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/>
              <a:t>Recursion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Uses a lot of memory</a:t>
            </a:r>
          </a:p>
        </p:txBody>
      </p:sp>
    </p:spTree>
    <p:extLst>
      <p:ext uri="{BB962C8B-B14F-4D97-AF65-F5344CB8AC3E}">
        <p14:creationId xmlns:p14="http://schemas.microsoft.com/office/powerpoint/2010/main" val="13717940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16DFB-CD7C-2F9A-42AF-2C70BF59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ADBE1-3566-DB4E-ECDC-A631D6BE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75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0B983-79CD-9D8C-C541-B5D0999FE99B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pattern?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B2EE7-0857-FA12-C603-63C10C141DE3}"/>
              </a:ext>
            </a:extLst>
          </p:cNvPr>
          <p:cNvSpPr txBox="1"/>
          <p:nvPr/>
        </p:nvSpPr>
        <p:spPr>
          <a:xfrm>
            <a:off x="2427367" y="2707426"/>
            <a:ext cx="8465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0, 1, 1, 2, 3, 5, 8, 13, 21, 34, </a:t>
            </a:r>
            <a:r>
              <a:rPr lang="en-CA" sz="4400">
                <a:solidFill>
                  <a:srgbClr val="FF0000"/>
                </a:solidFill>
              </a:rPr>
              <a:t>???</a:t>
            </a:r>
            <a:r>
              <a:rPr lang="en-CA" sz="4400"/>
              <a:t>, …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14234924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EFC91-771A-3CED-A750-8665F32B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80D6-30AC-5EDE-F4B8-CF8E8C52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61E0-45E0-0F80-41C2-187D745F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76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9CBD-5DD5-3A49-4608-A45050776F7D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pattern?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8DC04-AF6F-8661-644C-74257A4D11AD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0, 1, 1, 2, 3, 5, 8, 13, 21, 34, </a:t>
            </a:r>
            <a:r>
              <a:rPr lang="en-CA" sz="4400">
                <a:solidFill>
                  <a:srgbClr val="FF0000"/>
                </a:solidFill>
              </a:rPr>
              <a:t>55</a:t>
            </a:r>
            <a:r>
              <a:rPr lang="en-CA" sz="4400"/>
              <a:t>, …</a:t>
            </a:r>
            <a:endParaRPr lang="en-AU" sz="4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1B5A1-2FFF-3C8C-9432-753DBC778DD9}"/>
              </a:ext>
            </a:extLst>
          </p:cNvPr>
          <p:cNvSpPr txBox="1"/>
          <p:nvPr/>
        </p:nvSpPr>
        <p:spPr>
          <a:xfrm>
            <a:off x="8904367" y="3556342"/>
            <a:ext cx="1338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>
                <a:solidFill>
                  <a:srgbClr val="FF0000"/>
                </a:solidFill>
              </a:rPr>
              <a:t>=21+34</a:t>
            </a:r>
            <a:endParaRPr lang="en-AU" sz="280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6BD718-314D-1F61-F145-535F6F88A149}"/>
              </a:ext>
            </a:extLst>
          </p:cNvPr>
          <p:cNvSpPr txBox="1"/>
          <p:nvPr/>
        </p:nvSpPr>
        <p:spPr>
          <a:xfrm>
            <a:off x="9050867" y="854043"/>
            <a:ext cx="29711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sequence of numbers shows up surprisingly often in nature and various applications.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411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A691-F032-76B6-6B99-430C43D4F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AF24-F81F-C756-7171-10AD8B57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A503B-BB99-C3D0-9048-A5F15C63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77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73E7B-5D70-DD90-25CD-DF76C42E2874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pattern?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D4EDB-88D3-E973-8CD3-EC051418C849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/>
              <a:t>0, 1, 1, 2, 3, 5, 8, 13, 21, 34, 55, …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F30896-052E-59D8-3843-FB091FB2FE70}"/>
              </a:ext>
            </a:extLst>
          </p:cNvPr>
          <p:cNvSpPr txBox="1"/>
          <p:nvPr/>
        </p:nvSpPr>
        <p:spPr>
          <a:xfrm>
            <a:off x="5145014" y="3941205"/>
            <a:ext cx="26527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Each of these numbers is the sum of the two immediately before it.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07438FF-03D2-7219-EF52-DBB7B95DE5AD}"/>
              </a:ext>
            </a:extLst>
          </p:cNvPr>
          <p:cNvSpPr/>
          <p:nvPr/>
        </p:nvSpPr>
        <p:spPr>
          <a:xfrm rot="16200000">
            <a:off x="7048181" y="208174"/>
            <a:ext cx="279400" cy="6913599"/>
          </a:xfrm>
          <a:prstGeom prst="leftBrace">
            <a:avLst>
              <a:gd name="adj1" fmla="val 8333"/>
              <a:gd name="adj2" fmla="val 397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0911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D2AA7-A281-1EEF-7549-80DC22132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9836-1645-7EAC-AF8C-711E549B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C539E-EE9F-90CE-2704-CD5E59CC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78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20525-1FC0-E5D8-BCEE-FF47B38592A1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pattern?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9EBE1-F43F-B303-870E-CAC146C03566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>
                <a:solidFill>
                  <a:srgbClr val="FF0000"/>
                </a:solidFill>
              </a:rPr>
              <a:t>0</a:t>
            </a:r>
            <a:r>
              <a:rPr lang="en-CA" sz="4400"/>
              <a:t>, </a:t>
            </a:r>
            <a:r>
              <a:rPr lang="en-CA" sz="4400">
                <a:solidFill>
                  <a:srgbClr val="FF0000"/>
                </a:solidFill>
              </a:rPr>
              <a:t>1</a:t>
            </a:r>
            <a:r>
              <a:rPr lang="en-CA" sz="4400"/>
              <a:t>, 1, 2, 3, 5, 8, 13, 21, 34, 55, …</a:t>
            </a:r>
            <a:endParaRPr lang="en-AU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38B89B-7C91-8578-4B16-D34F2E6BD18E}"/>
              </a:ext>
            </a:extLst>
          </p:cNvPr>
          <p:cNvSpPr txBox="1"/>
          <p:nvPr/>
        </p:nvSpPr>
        <p:spPr>
          <a:xfrm>
            <a:off x="5145014" y="3941205"/>
            <a:ext cx="26527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Each of these numbers is the sum of the two immediately before it.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8A7A0DB-032A-FFF3-FD58-6A6C2E21E74A}"/>
              </a:ext>
            </a:extLst>
          </p:cNvPr>
          <p:cNvSpPr/>
          <p:nvPr/>
        </p:nvSpPr>
        <p:spPr>
          <a:xfrm rot="16200000">
            <a:off x="7048181" y="208174"/>
            <a:ext cx="279400" cy="6913599"/>
          </a:xfrm>
          <a:prstGeom prst="leftBrace">
            <a:avLst>
              <a:gd name="adj1" fmla="val 8333"/>
              <a:gd name="adj2" fmla="val 3971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E7BDB-B526-B7A4-7F8F-F88B168E3569}"/>
              </a:ext>
            </a:extLst>
          </p:cNvPr>
          <p:cNvSpPr txBox="1"/>
          <p:nvPr/>
        </p:nvSpPr>
        <p:spPr>
          <a:xfrm>
            <a:off x="784681" y="3941205"/>
            <a:ext cx="2652785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first two numbers are special: they are set to be 0 and 1.</a:t>
            </a:r>
            <a:endParaRPr lang="en-AU" b="1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FCF74-4A29-EF7D-D501-6BA70352E671}"/>
              </a:ext>
            </a:extLst>
          </p:cNvPr>
          <p:cNvCxnSpPr>
            <a:stCxn id="3" idx="0"/>
          </p:cNvCxnSpPr>
          <p:nvPr/>
        </p:nvCxnSpPr>
        <p:spPr>
          <a:xfrm flipV="1">
            <a:off x="2111074" y="3302000"/>
            <a:ext cx="437393" cy="639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DE735F-291A-5F0D-ADDF-66DCAD425EC4}"/>
              </a:ext>
            </a:extLst>
          </p:cNvPr>
          <p:cNvCxnSpPr>
            <a:stCxn id="3" idx="0"/>
          </p:cNvCxnSpPr>
          <p:nvPr/>
        </p:nvCxnSpPr>
        <p:spPr>
          <a:xfrm flipV="1">
            <a:off x="2111074" y="3327400"/>
            <a:ext cx="1055459" cy="613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176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48864-CCB8-5733-820B-EEEFE8DBE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3912-8514-E361-3BB1-FA0CF364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C2BBD-8078-E337-8F0A-B3A0A04A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79</a:t>
            </a:fld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AEC2D-C331-680A-AB02-C7417C246095}"/>
              </a:ext>
            </a:extLst>
          </p:cNvPr>
          <p:cNvSpPr txBox="1"/>
          <p:nvPr/>
        </p:nvSpPr>
        <p:spPr>
          <a:xfrm>
            <a:off x="5238148" y="1578902"/>
            <a:ext cx="13150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What’s the pattern?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6C5B2-206C-2EF5-26C3-38E22E27793F}"/>
              </a:ext>
            </a:extLst>
          </p:cNvPr>
          <p:cNvSpPr txBox="1"/>
          <p:nvPr/>
        </p:nvSpPr>
        <p:spPr>
          <a:xfrm>
            <a:off x="2427367" y="2707426"/>
            <a:ext cx="8217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400">
                <a:solidFill>
                  <a:srgbClr val="FF0000"/>
                </a:solidFill>
              </a:rPr>
              <a:t>0</a:t>
            </a:r>
            <a:r>
              <a:rPr lang="en-CA" sz="4400"/>
              <a:t>, </a:t>
            </a:r>
            <a:r>
              <a:rPr lang="en-CA" sz="4400">
                <a:solidFill>
                  <a:srgbClr val="FF0000"/>
                </a:solidFill>
              </a:rPr>
              <a:t>1</a:t>
            </a:r>
            <a:r>
              <a:rPr lang="en-CA" sz="4400"/>
              <a:t>, 1, 2, 3, 5, 8, 13, 21, 34, 55, …</a:t>
            </a:r>
            <a:endParaRPr lang="en-AU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5E024-1D32-CE9D-FFE7-E20540DE6A8E}"/>
                  </a:ext>
                </a:extLst>
              </p:cNvPr>
              <p:cNvSpPr txBox="1"/>
              <p:nvPr/>
            </p:nvSpPr>
            <p:spPr>
              <a:xfrm>
                <a:off x="1126520" y="4199511"/>
                <a:ext cx="5270289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 sz="32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5E024-1D32-CE9D-FFE7-E20540DE6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20" y="4199511"/>
                <a:ext cx="5270289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59071-9652-40CC-543D-0F1B2CE95F8A}"/>
                  </a:ext>
                </a:extLst>
              </p:cNvPr>
              <p:cNvSpPr txBox="1"/>
              <p:nvPr/>
            </p:nvSpPr>
            <p:spPr>
              <a:xfrm>
                <a:off x="2427367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59071-9652-40CC-543D-0F1B2CE95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67" y="2546252"/>
                <a:ext cx="584391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317A1-4294-B0DD-D8EA-E92D7FD1080E}"/>
                  </a:ext>
                </a:extLst>
              </p:cNvPr>
              <p:cNvSpPr txBox="1"/>
              <p:nvPr/>
            </p:nvSpPr>
            <p:spPr>
              <a:xfrm>
                <a:off x="2969233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0317A1-4294-B0DD-D8EA-E92D7FD10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233" y="2546252"/>
                <a:ext cx="584391" cy="307777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FFEAEB-BA9E-5B36-226F-2C8B851CC892}"/>
                  </a:ext>
                </a:extLst>
              </p:cNvPr>
              <p:cNvSpPr txBox="1"/>
              <p:nvPr/>
            </p:nvSpPr>
            <p:spPr>
              <a:xfrm>
                <a:off x="3511099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FFEAEB-BA9E-5B36-226F-2C8B851CC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099" y="2546252"/>
                <a:ext cx="584391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8093E6-25D4-0359-8520-F6FA410C44CF}"/>
                  </a:ext>
                </a:extLst>
              </p:cNvPr>
              <p:cNvSpPr txBox="1"/>
              <p:nvPr/>
            </p:nvSpPr>
            <p:spPr>
              <a:xfrm>
                <a:off x="4052965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8093E6-25D4-0359-8520-F6FA410C4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965" y="2546252"/>
                <a:ext cx="584391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334594-BE80-51B3-474A-0D98CCC4EFF9}"/>
                  </a:ext>
                </a:extLst>
              </p:cNvPr>
              <p:cNvSpPr txBox="1"/>
              <p:nvPr/>
            </p:nvSpPr>
            <p:spPr>
              <a:xfrm>
                <a:off x="4637356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334594-BE80-51B3-474A-0D98CCC4E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356" y="2546252"/>
                <a:ext cx="584391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43D5AB-6350-BBE9-E7C9-22CD115885E8}"/>
                  </a:ext>
                </a:extLst>
              </p:cNvPr>
              <p:cNvSpPr txBox="1"/>
              <p:nvPr/>
            </p:nvSpPr>
            <p:spPr>
              <a:xfrm>
                <a:off x="5221747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43D5AB-6350-BBE9-E7C9-22CD11588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747" y="2546252"/>
                <a:ext cx="584391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261A16-A586-DA8B-4983-E3C80FD6B039}"/>
                  </a:ext>
                </a:extLst>
              </p:cNvPr>
              <p:cNvSpPr txBox="1"/>
              <p:nvPr/>
            </p:nvSpPr>
            <p:spPr>
              <a:xfrm>
                <a:off x="5812418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261A16-A586-DA8B-4983-E3C80FD6B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418" y="2546252"/>
                <a:ext cx="584391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6BD0A-DA68-12A2-F844-1F8D328CD0D9}"/>
                  </a:ext>
                </a:extLst>
              </p:cNvPr>
              <p:cNvSpPr txBox="1"/>
              <p:nvPr/>
            </p:nvSpPr>
            <p:spPr>
              <a:xfrm>
                <a:off x="6594219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6BD0A-DA68-12A2-F844-1F8D328C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219" y="2546252"/>
                <a:ext cx="584391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CE7FDB-488F-E539-C623-5E1C88B1D9C3}"/>
                  </a:ext>
                </a:extLst>
              </p:cNvPr>
              <p:cNvSpPr txBox="1"/>
              <p:nvPr/>
            </p:nvSpPr>
            <p:spPr>
              <a:xfrm>
                <a:off x="7376020" y="2546252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(8)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CE7FDB-488F-E539-C623-5E1C88B1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020" y="2546252"/>
                <a:ext cx="584391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015408-B057-D5A8-9B46-A57BC60DA139}"/>
                  </a:ext>
                </a:extLst>
              </p:cNvPr>
              <p:cNvSpPr txBox="1"/>
              <p:nvPr/>
            </p:nvSpPr>
            <p:spPr>
              <a:xfrm>
                <a:off x="8299277" y="2569800"/>
                <a:ext cx="5843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(9)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015408-B057-D5A8-9B46-A57BC60DA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77" y="2569800"/>
                <a:ext cx="584391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EA91AF-D04E-8DDA-3AE5-808725F8EE7A}"/>
                  </a:ext>
                </a:extLst>
              </p:cNvPr>
              <p:cNvSpPr txBox="1"/>
              <p:nvPr/>
            </p:nvSpPr>
            <p:spPr>
              <a:xfrm>
                <a:off x="9133338" y="2546252"/>
                <a:ext cx="6837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sz="1400" i="1" dirty="0" smtClean="0">
                          <a:latin typeface="Cambria Math" panose="02040503050406030204" pitchFamily="18" charset="0"/>
                        </a:rPr>
                        <m:t>(10)</m:t>
                      </m:r>
                    </m:oMath>
                  </m:oMathPara>
                </a14:m>
                <a:endParaRPr lang="en-AU" sz="140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EA91AF-D04E-8DDA-3AE5-808725F8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338" y="2546252"/>
                <a:ext cx="683777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58FF27D-7A08-79BF-A346-B381D66C21FE}"/>
              </a:ext>
            </a:extLst>
          </p:cNvPr>
          <p:cNvSpPr txBox="1"/>
          <p:nvPr/>
        </p:nvSpPr>
        <p:spPr>
          <a:xfrm>
            <a:off x="3551087" y="3899019"/>
            <a:ext cx="334132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recurrence relation precisely defines the values of each number in the sequence.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71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FB2EEB-124D-EA92-9906-CDD38DE12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Dead Code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5522551-A2E0-F573-51B4-D979AA112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05054-D305-BC27-F655-9BE60E99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4414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1A63B-20E7-89C1-9839-B5F33022D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AA67E-8DBC-D333-E3A2-C2B4A8CB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F97A-F4DD-2301-97C2-CA719AF7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80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2532B5-25A6-2358-11E9-CA8BCDAFFA41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2532B5-25A6-2358-11E9-CA8BCDAFF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BC0EC62-DFAE-C17E-DC06-0F776885EF24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07BD72-A648-C7F8-ACED-C15AA4A7EB36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C5D22CC-F452-9138-6185-DF1D2CC7C08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C5D22CC-F452-9138-6185-DF1D2CC7C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01DD5A-F399-370A-BAF4-A67EF727002B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801DD5A-F399-370A-BAF4-A67EF7270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4A0557-FE58-E97B-45EA-73C137AD219C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54A0557-FE58-E97B-45EA-73C137AD2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3D7E709-2ADD-53D5-8BAE-39A0CC69E756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3D7E709-2ADD-53D5-8BAE-39A0CC69E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868FB3-CB01-A6DA-9AE8-40C85E41BF1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868FB3-CB01-A6DA-9AE8-40C85E41B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629B55-A6C5-92E8-6511-7EBDDC838152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2629B55-A6C5-92E8-6511-7EBDDC838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E3DE02-5B03-741E-7BA5-6DB6B5307DEA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3E3DE02-5B03-741E-7BA5-6DB6B5307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643E81-CD8F-5B58-13D1-D71BCF01AD1B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D643E81-CD8F-5B58-13D1-D71BCF01AD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1BAE83-D340-BBEE-1130-1CC330BCE875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1BAE83-D340-BBEE-1130-1CC330BCE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344F40-5A58-461E-171F-F2B963BC4FE2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344F40-5A58-461E-171F-F2B963BC4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0323952-7A51-0D16-55FC-A38CFB8100D7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0323952-7A51-0D16-55FC-A38CFB8100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214B63-5180-D11F-C7F7-823ED449A44B}"/>
                  </a:ext>
                </a:extLst>
              </p:cNvPr>
              <p:cNvSpPr txBox="1"/>
              <p:nvPr/>
            </p:nvSpPr>
            <p:spPr>
              <a:xfrm>
                <a:off x="5198054" y="1816498"/>
                <a:ext cx="2163955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Let's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see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how</m:t>
                    </m:r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CA"/>
                  <a:t> is calculated … </a:t>
                </a:r>
                <a:endParaRPr lang="en-AU" b="1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214B63-5180-D11F-C7F7-823ED449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054" y="1816498"/>
                <a:ext cx="2163955" cy="646331"/>
              </a:xfrm>
              <a:prstGeom prst="rect">
                <a:avLst/>
              </a:prstGeom>
              <a:blipFill>
                <a:blip r:embed="rId14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EEFFD-DBD6-6BE9-6DD0-93AE021F8879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3EEFFD-DBD6-6BE9-6DD0-93AE021F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3111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68AC3-29B7-E3EB-0EA3-E4572288E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50E7-C07B-3442-89BC-25AFC796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8D9DF-61DA-1BD5-CB3A-74629198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81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BA8991-9708-9C85-CAFA-C5071C2C3FC3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BA8991-9708-9C85-CAFA-C5071C2C3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C0FBD36-E891-9E71-F87C-39ACC904A565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767FCC-FE0E-48F4-9A13-CCA3AEA37F30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7854B3-1247-37A3-84D6-CDDBFAFCE51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57854B3-1247-37A3-84D6-CDDBFAFCE5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65AEA31-AEAC-A240-9B0F-436D2A43B42D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65AEA31-AEAC-A240-9B0F-436D2A43B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43AB8D-1461-2EE3-4B9E-455992B6FFA8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D43AB8D-1461-2EE3-4B9E-455992B6F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5DCB06-0E67-CAB5-B965-98450AAA47AA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95DCB06-0E67-CAB5-B965-98450AAA4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27B4A7-FE52-15A1-5067-C5F9B87A9D28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627B4A7-FE52-15A1-5067-C5F9B87A9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FA4690-95C9-A56C-FF69-90CC9844E5F4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EFA4690-95C9-A56C-FF69-90CC9844E5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E70DEF-3BF2-4C69-4996-01407FABAE89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E70DEF-3BF2-4C69-4996-01407FABA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7EBAE53-AA8C-9205-AB98-F2896E44E70F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7EBAE53-AA8C-9205-AB98-F2896E44E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799A44-803D-1014-904E-6736FD998EF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799A44-803D-1014-904E-6736FD998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E3BAB7-ECD0-896E-9FD6-B4D8AEE56A9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E3BAB7-ECD0-896E-9FD6-B4D8AEE56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547B2B-CC7F-4B7B-AFB3-D9776CA8FDFF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6547B2B-CC7F-4B7B-AFB3-D9776CA8FD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482A62-DCCB-A8C9-08EF-6D3E39EE3F03}"/>
                  </a:ext>
                </a:extLst>
              </p:cNvPr>
              <p:cNvSpPr txBox="1"/>
              <p:nvPr/>
            </p:nvSpPr>
            <p:spPr>
              <a:xfrm>
                <a:off x="6772276" y="3193875"/>
                <a:ext cx="3465818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r>
                  <a:rPr lang="en-CA"/>
                  <a:t> is the sum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r>
                  <a:rPr lang="en-CA"/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CA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CA"/>
                  <a:t>. </a:t>
                </a:r>
                <a:br>
                  <a:rPr lang="en-CA"/>
                </a:br>
                <a:r>
                  <a:rPr lang="en-CA"/>
                  <a:t>We don’t know those values, so calculate each of those recursively … </a:t>
                </a:r>
                <a:endParaRPr lang="en-AU" b="1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482A62-DCCB-A8C9-08EF-6D3E39EE3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276" y="3193875"/>
                <a:ext cx="3465818" cy="1200329"/>
              </a:xfrm>
              <a:prstGeom prst="rect">
                <a:avLst/>
              </a:prstGeom>
              <a:blipFill>
                <a:blip r:embed="rId14"/>
                <a:stretch>
                  <a:fillRect t="-2538" r="-2641" b="-76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CB19B-CFF0-2682-889A-720D9261704A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4CB19B-CFF0-2682-889A-720D92617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94C16-08C8-5534-5AE4-C8C63B1A0014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E94C16-08C8-5534-5AE4-C8C63B1A0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5F291-2DC6-0C0D-62A5-47D238F082C8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5F291-2DC6-0C0D-62A5-47D238F08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89ECD6-F444-5B76-1ADA-0A57104BC7D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CE5DF-FC47-3B17-AB9B-1E8C4E00E384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1306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7A973-F0FF-D5A5-A412-8CABCC45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EA3B-2C3A-2271-DAFC-8FBD5939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E2EC6-2A63-E558-70D2-BD9D43F3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82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8CD0F-8701-E3C4-B7C7-A3CD1050B3C6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38CD0F-8701-E3C4-B7C7-A3CD1050B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2AEB46D-282E-112C-7D5B-AB6FF2C3E6F1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629093-4F49-8F4D-D6BA-2A5A31DE8794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163DE8-D89E-A4CD-D1D7-371DDA56BC77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163DE8-D89E-A4CD-D1D7-371DDA56B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3A7471-CB19-82BC-C4D3-44E0BBF0375E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13A7471-CB19-82BC-C4D3-44E0BBF03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88EEA46-6D4D-91D7-2006-CB1F1563175B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88EEA46-6D4D-91D7-2006-CB1F15631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618C8CD-0AF9-0E3D-602B-D81EFBF2BB7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618C8CD-0AF9-0E3D-602B-D81EFBF2B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1D0DD6-416C-F510-3C23-4F9B33F5FE05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21D0DD6-416C-F510-3C23-4F9B33F5F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2B06BC-34B8-8400-630B-A17EC928AF05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2B06BC-34B8-8400-630B-A17EC928A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62169C-B132-7326-6CEF-5781EF2ABC2D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62169C-B132-7326-6CEF-5781EF2AB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274EF96-11E0-7734-B377-FAEE09F20CD8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274EF96-11E0-7734-B377-FAEE09F20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BD9332-6340-879C-CC68-EF5296E5DC5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CBD9332-6340-879C-CC68-EF5296E5D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96C8B-0F73-F9B9-8C16-3E0E109E9317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9696C8B-0F73-F9B9-8C16-3E0E109E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848E95-EB00-CFC5-CCE4-09FC44D95F51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848E95-EB00-CFC5-CCE4-09FC44D95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383484-0CD8-85B4-78B6-16ECAAEECEF9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383484-0CD8-85B4-78B6-16ECAAEE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AA2B89-F833-5A44-8F03-35F7BAA58000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AA2B89-F833-5A44-8F03-35F7BAA58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B476F-7660-C151-245B-34264899A84B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1B476F-7660-C151-245B-34264899A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B47E8B-A980-BE99-82B8-CAA7D7520B0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D81D41-6D6C-AAB6-918E-CB2F4998992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A5C7FE-AACA-84E6-B212-E8BE14990753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4A5C7FE-AACA-84E6-B212-E8BE1499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4A8383-3F2E-D64F-33A6-79D25E6F94E8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960FFD-A4FE-90F0-82AC-9DD940BACBF4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960FFD-A4FE-90F0-82AC-9DD940BAC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AB59FA-A8F5-46D8-95D9-3ECF5AED6753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1317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F009F-CA4E-20C2-9D58-F4EB6CD8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807D-BB28-1D32-19DA-45F571AF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205EB-A0DE-6758-E9B9-B1DBAB43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83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2FE1B7-5A78-A769-B826-F2758862C5C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2FE1B7-5A78-A769-B826-F2758862C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25C45DB6-4760-BCA4-8560-4F5C3C9A8287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645CDA-AA00-6B49-83F3-C135FB20608B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F2E5840-2E06-1A29-F801-388FE9FAF4B6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F2E5840-2E06-1A29-F801-388FE9FAF4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BC1F51-87F8-5524-F106-1B9F9DF1DCD9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EBC1F51-87F8-5524-F106-1B9F9DF1D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F06F69-A618-D09A-F801-397D61679A2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F06F69-A618-D09A-F801-397D6167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599B52-3AD7-AB55-4C90-226351118776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C599B52-3AD7-AB55-4C90-226351118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AF8EC8-9296-A928-B3E9-AF571FD87267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CAF8EC8-9296-A928-B3E9-AF571FD87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895131-7958-F6F5-1FCA-D3198C16133D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C895131-7958-F6F5-1FCA-D3198C161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81F5761-E37A-D5B2-5D19-A1ED1A184878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81F5761-E37A-D5B2-5D19-A1ED1A184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7930DC-CD60-24CA-8B89-09BCA82D828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87930DC-CD60-24CA-8B89-09BCA82D8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1A52C65-37BC-5805-4F1A-3FB9F14B0C5D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1A52C65-37BC-5805-4F1A-3FB9F14B0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1830C0-CE55-57CA-9175-5D65EAD48814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61830C0-CE55-57CA-9175-5D65EAD48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DAA4E2-EF50-B23E-EC69-FD76F6389190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DAA4E2-EF50-B23E-EC69-FD76F6389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EE8503-F4AB-A4C7-57B4-6FDD9D847764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EE8503-F4AB-A4C7-57B4-6FDD9D84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EDD960-7476-D4CD-F807-F84A68EC9C3F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EDD960-7476-D4CD-F807-F84A68EC9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9FD5DE-9F86-B376-E704-9DCF99A30BD1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9FD5DE-9F86-B376-E704-9DCF99A3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DD43B9-2B93-CB58-92EF-88DFB76B6EA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6D0D9-595F-22AB-2BE5-50803AE7230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638932-A934-7E24-7AE9-C085D09898BB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638932-A934-7E24-7AE9-C085D0989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FD3DF9-F6E2-686B-D984-F1569BA899D9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24467-CF6F-0E80-E8D4-A80784F00732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224467-CF6F-0E80-E8D4-A80784F0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0A6908-9EE4-B659-30EB-6CD595688DB3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0ACA26-6CCB-2ACE-549D-38029AB7CC23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0ACA26-6CCB-2ACE-549D-38029AB7C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114BDF-030A-46B2-E7FC-2F8DF3E629C4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114BDF-030A-46B2-E7FC-2F8DF3E62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3374AF-D6F8-DBC3-44B4-CA95E1EE14E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0F4B82-7CFE-E99B-760A-39E12C8C5B4A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8B4930-EE20-2B26-D8CF-983C56BD300C}"/>
                  </a:ext>
                </a:extLst>
              </p:cNvPr>
              <p:cNvSpPr txBox="1"/>
              <p:nvPr/>
            </p:nvSpPr>
            <p:spPr>
              <a:xfrm>
                <a:off x="9698367" y="3936062"/>
                <a:ext cx="2224232" cy="64633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CA"/>
                  <a:t> is a </a:t>
                </a:r>
                <a:r>
                  <a:rPr lang="en-CA" b="1"/>
                  <a:t>base case</a:t>
                </a:r>
                <a:r>
                  <a:rPr lang="en-CA"/>
                  <a:t>, and equal to 1</a:t>
                </a:r>
                <a:endParaRPr lang="en-AU" b="1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8B4930-EE20-2B26-D8CF-983C56BD3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367" y="3936062"/>
                <a:ext cx="2224232" cy="646331"/>
              </a:xfrm>
              <a:prstGeom prst="rect">
                <a:avLst/>
              </a:prstGeom>
              <a:blipFill>
                <a:blip r:embed="rId21"/>
                <a:stretch>
                  <a:fillRect t="-4717" r="-3014" b="-150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2531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FAB8D-33D3-3782-EC41-CF0065574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69B6-69D4-31BF-BB6E-CA604C79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036F1-83A0-0DAB-04C4-63D538C4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84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89F9F-2997-038E-82A1-FB66362A3E16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C89F9F-2997-038E-82A1-FB66362A3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9A1E6EC-3754-B270-AD96-7FE2DB7B884F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E2F2D3-3833-197D-DABF-85C7C0C11014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059407-2302-D0FF-11BE-AFF1409ABAFF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059407-2302-D0FF-11BE-AFF1409AB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5C4ECD2-E60F-F882-2B92-84AC2352712F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5C4ECD2-E60F-F882-2B92-84AC23527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375E55-BA76-32AF-657F-F8C532DDFD5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375E55-BA76-32AF-657F-F8C532DDF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5627E9-0BC0-B489-FC9F-AD1A766CBE64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5627E9-0BC0-B489-FC9F-AD1A766CB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EA6FA6-C97E-4BA6-A2DD-C62DD0483185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3EA6FA6-C97E-4BA6-A2DD-C62DD0483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DA63F65-A6CD-A3A3-DB43-0FBFD00EC913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DA63F65-A6CD-A3A3-DB43-0FBFD00EC9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F7D0BF-F2A5-5C70-9FB1-2FF90C2C8AD4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F7D0BF-F2A5-5C70-9FB1-2FF90C2C8A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3E801E6-DEB8-E412-1383-D50BC30F84D3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3E801E6-DEB8-E412-1383-D50BC30F84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482F3E-DFB3-3D8A-443D-2A5F25DB220B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C482F3E-DFB3-3D8A-443D-2A5F25DB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B55C931-872F-7F33-2037-9E9982208CB0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B55C931-872F-7F33-2037-9E9982208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E7E490-360A-E245-EA08-BBE8286C05A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DE7E490-360A-E245-EA08-BBE8286C0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324F5-0224-3F59-4EE4-BD51A1B70457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C324F5-0224-3F59-4EE4-BD51A1B70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B4271-93AD-19EB-FF61-39FDA5866808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B4271-93AD-19EB-FF61-39FDA5866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47F1AC-FF15-94EB-E789-B880DF50FDA4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47F1AC-FF15-94EB-E789-B880DF50F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0DE38C-5A1F-E04B-455F-755179D8C80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C5566E-3E6F-AB5B-81C7-921DF133A70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1DE17-6348-0FC3-B274-6323B9295CBA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E1DE17-6348-0FC3-B274-6323B9295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535C8E-31DF-4298-BDBF-6DFAD9B3EA29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08EA75-C61D-04B7-85A8-9A20F2AD46AB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08EA75-C61D-04B7-85A8-9A20F2AD4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8C1AE5-904C-8431-E78C-D537B6E685C1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8943E5-4E89-271D-9612-5314414E23CF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8943E5-4E89-271D-9612-5314414E2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9E134B-AD15-66A5-AEA1-F6DAE3ABF7B6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9E134B-AD15-66A5-AEA1-F6DAE3ABF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0760C7-9165-8D5A-7255-0AFA9F343CAB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DC556F-EB25-02BF-6922-A7C501FF6401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9F6DA-E0E5-0EA1-55EC-B6E990CB0025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399F6DA-E0E5-0EA1-55EC-B6E990CB0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82E59B-C3EE-8AD1-C7DB-DCF2EEB87DC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95EB6-5E25-289E-72A6-FEDC24B2C693}"/>
                  </a:ext>
                </a:extLst>
              </p:cNvPr>
              <p:cNvSpPr txBox="1"/>
              <p:nvPr/>
            </p:nvSpPr>
            <p:spPr>
              <a:xfrm>
                <a:off x="2409964" y="3702674"/>
                <a:ext cx="2647335" cy="12003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/>
                  <a:t>We continue expand the other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A"/>
                  <a:t> values in the same way, until we reach the base cases …</a:t>
                </a:r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95EB6-5E25-289E-72A6-FEDC24B2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964" y="3702674"/>
                <a:ext cx="2647335" cy="1200329"/>
              </a:xfrm>
              <a:prstGeom prst="rect">
                <a:avLst/>
              </a:prstGeom>
              <a:blipFill>
                <a:blip r:embed="rId22"/>
                <a:stretch>
                  <a:fillRect l="-1839" t="-2030" r="-3448" b="-76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521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22E8-491C-8DE1-B483-FB5BA2C1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A909-80CD-BF76-49C8-BE61C3AD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EF1F2-0B0E-AFF7-8CD6-2EC1A946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85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5417B-A7AB-9CEA-936F-1C512E4F2714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55417B-A7AB-9CEA-936F-1C512E4F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B0CE6BDE-BF76-2DA3-5510-83D1652489AB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3F9D7D-B6C6-C3C3-74A3-9E0EAB6422AF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63630F-2E12-244E-FA67-1D0BB3ACF84A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263630F-2E12-244E-FA67-1D0BB3ACF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889CBA-7413-29D0-F49F-1F8906265D5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889CBA-7413-29D0-F49F-1F8906265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B02DFF-D0FB-9457-FDCF-26BE4774AB8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DB02DFF-D0FB-9457-FDCF-26BE4774A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9785FB7-ECF9-2636-389D-14A3FD5C7E2F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9785FB7-ECF9-2636-389D-14A3FD5C7E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B94864A-6002-AB6E-308C-E82ED25E9EBB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B94864A-6002-AB6E-308C-E82ED25E9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9173DE-228A-0113-D626-F3C22100C260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09173DE-228A-0113-D626-F3C22100C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0D6EF44-67B0-0180-E6B1-32322EAE90E1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0D6EF44-67B0-0180-E6B1-32322EAE9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C91B4B4-9FA0-FED4-00B5-92FCEE3271A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C91B4B4-9FA0-FED4-00B5-92FCEE327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49CF4A-719E-B7D7-B41D-BE530DCF9D69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49CF4A-719E-B7D7-B41D-BE530DCF9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49062C-0449-20D3-F104-E624D8144D54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49062C-0449-20D3-F104-E624D8144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57A282-6AA1-0129-28AB-A1BE134ADD74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57A282-6AA1-0129-28AB-A1BE134AD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B9D66-8433-7B0F-8808-97104FAE1691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B9D66-8433-7B0F-8808-97104FAE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F4745-54BF-019A-685F-7DF1CAD7B9C3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1F4745-54BF-019A-685F-7DF1CAD7B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6809F4-1D3F-A2F2-0FFA-0A62D4261474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6809F4-1D3F-A2F2-0FFA-0A62D4261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52790B-B13B-89B3-58CF-1B7B0775752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FA3EA7-417B-F373-E85F-0A5CBDA977E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03F4-D052-CDC5-C6ED-4637D46F7A53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03F4-D052-CDC5-C6ED-4637D46F7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059170-9B7A-C92E-A13F-ED415F55DF46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F0F635-C7BA-0074-778A-EB0A9E6C3E58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F0F635-C7BA-0074-778A-EB0A9E6C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4FCDEE-1C45-5E07-B84C-8939E2E5E25C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905080-6B4E-25CC-AA90-02719F700867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905080-6B4E-25CC-AA90-02719F700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4CF627-D29C-0135-D1DA-2A82C6BD9022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84CF627-D29C-0135-D1DA-2A82C6BD9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EF782E-D782-DB56-C245-31A6B3E47F87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511609-68CE-AB9A-BC27-4B059919C0DA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CB38DF-FCB5-1FCC-DF5E-E8E1F60B90BF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CB38DF-FCB5-1FCC-DF5E-E8E1F60B9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EAC64EA-B3B1-E56F-B1E0-E5D656C3AD6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17E935-69F6-5BD5-A668-0953F0A31E5C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17E935-69F6-5BD5-A668-0953F0A3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FC920-9BB5-F299-9453-141A1AEBEBFD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1FC920-9BB5-F299-9453-141A1AEBE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30B5A6-5BDF-2CF9-05F9-CCC4B94120CA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E39427-B136-E817-C045-C453308F2CDF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6515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A5D0B-672D-6777-24CA-F9EFF770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0737-52F7-1D3F-0210-7BDB63DB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304-3136-61F8-D3DA-F8D45AF3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5C8A9E-6DF3-3311-12E4-49665E564DF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5C8A9E-6DF3-3311-12E4-49665E564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2BB0EED-25C1-F5BB-0D2E-F3F8F528D82A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34AAD5-9A21-61ED-0412-AC415B5C0F84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86E6B5-3A35-3AA3-7D34-3A54CFB396A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386E6B5-3A35-3AA3-7D34-3A54CFB39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DEE946-9BE5-7502-3A51-62755DCA6828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FDEE946-9BE5-7502-3A51-62755DCA68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FBBFD4-ED64-D46C-08A1-B02C507C03DF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2FBBFD4-ED64-D46C-08A1-B02C507C0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54191-09C3-DB5C-AAC8-58FF31F11A85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54191-09C3-DB5C-AAC8-58FF31F11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1F9153-7534-FE8B-A084-818ED7552CFC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1F9153-7534-FE8B-A084-818ED7552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5FDECC-A06B-ADA9-93B8-DDBD0DDCE6C9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F5FDECC-A06B-ADA9-93B8-DDBD0DDCE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7C338E-6861-21E0-7DE1-6BCFACBC7C5F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7C338E-6861-21E0-7DE1-6BCFACBC7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A821636-2912-97E7-2532-4811635CD9F9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A821636-2912-97E7-2532-4811635CD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E923E33-AB0B-F11F-DA7D-C6E02CAE76D7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E923E33-AB0B-F11F-DA7D-C6E02CAE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0EE778-9AC8-5A95-C3AA-8D0BC9F2F9BE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0EE778-9AC8-5A95-C3AA-8D0BC9F2F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1FAA0F-F730-2FB4-2E8F-805522430418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1FAA0F-F730-2FB4-2E8F-805522430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658359-3198-F289-34AA-ED129D43B686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658359-3198-F289-34AA-ED129D43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A9865-39CD-C501-F86D-DD504217A56D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2A9865-39CD-C501-F86D-DD504217A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B1080-049E-40C1-2B28-5C8BBF739803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8B1080-049E-40C1-2B28-5C8BBF73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F9F3AF-D20E-F27D-35FE-620E0638BBD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59B80A-DC0C-CB44-FF87-4FB9C323B25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A52B0C-8470-449F-DD69-9FC23691638D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A52B0C-8470-449F-DD69-9FC236916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D3A3DE-A4EF-B73C-F53C-281895EBB1DA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F3EFB9-7466-E2AE-92AD-459E5CF3A0EA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F3EFB9-7466-E2AE-92AD-459E5CF3A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5A3786-E802-DADA-D0F6-C2DB9E58892D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ACC41-A042-6EB6-7469-21010C96B576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6ACC41-A042-6EB6-7469-21010C96B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72581-AF4F-4C75-1876-18A894DEF3A5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772581-AF4F-4C75-1876-18A894DE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9D43C6-7C7C-57B5-052A-DE5D0B64F9D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AD98AC-6F31-5437-48AB-3BA5A8F14219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842EA1-74D4-2CAD-730F-2E4B92C5475F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842EA1-74D4-2CAD-730F-2E4B92C54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F69DDF-D3B9-8F2D-4BEB-8ED2A87DA1E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F1067F-E310-3A04-5155-5AEA8E02040A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F1067F-E310-3A04-5155-5AEA8E02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66ECD7-129F-ADC6-981A-E0629BC92442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66ECD7-129F-ADC6-981A-E0629BC92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CBB448-CFC0-1314-025C-192045F607A6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62083B-8B89-CB63-1011-1A7C74C57F39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055B85-4266-4058-D6B9-5FBDF430DC47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055B85-4266-4058-D6B9-5FBDF430D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17D886F-C770-68E5-8652-B9408ADD2EE3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17D886F-C770-68E5-8652-B9408ADD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73AB75-2251-F06A-029F-FCBC47B917D4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081DA-9468-D016-DC38-D443165C80B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7114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F5C1F-989E-0F63-FB17-E1BA8009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E814-559D-C3BD-F71E-58E43655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AECF2-66F0-91FB-9335-7E0542B7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87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3A41CA-6BAD-DB3C-8914-CF64A4F25CE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3A41CA-6BAD-DB3C-8914-CF64A4F25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5A1DA25-1641-C5FE-68A8-0CE724A7A7B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DA5496-5685-FE10-F469-55DB00C66EA1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FC126C-6CFD-1F81-42BA-43E90CDFD313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DFC126C-6CFD-1F81-42BA-43E90CDFD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57F0D7-EC81-02E7-9D24-3801D743853D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57F0D7-EC81-02E7-9D24-3801D7438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6B5870-BFAB-7696-3594-C7D2A8BA5DE3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36B5870-BFAB-7696-3594-C7D2A8BA5D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55746B5-2ACF-DD6F-4341-FE06868E1EF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55746B5-2ACF-DD6F-4341-FE06868E1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256AEF-20E4-AA16-7224-BE72566776BA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256AEF-20E4-AA16-7224-BE7256677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D4CCA3-AB9F-A369-3B5D-247E2B947B68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AD4CCA3-AB9F-A369-3B5D-247E2B94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943C04-EA4D-ADF9-9FD2-33194244237A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943C04-EA4D-ADF9-9FD2-331942442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3CD446-4DB6-BED4-BC15-9F905A63ECF5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E3CD446-4DB6-BED4-BC15-9F905A63E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74DB137-554B-1939-9DDD-4E573A76921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74DB137-554B-1939-9DDD-4E573A769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192A68-239F-1052-F3E0-D63ED5E581D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0192A68-239F-1052-F3E0-D63ED5E58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5B42169-D3C2-E487-4111-9C39FB2F709C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5B42169-D3C2-E487-4111-9C39FB2F70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0E6F5B-C06F-E74F-B331-835EBAAB5F2E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0E6F5B-C06F-E74F-B331-835EBAAB5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230E71-54C9-A1BE-B5C6-9B519019CE59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230E71-54C9-A1BE-B5C6-9B519019C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DAC9E-4B4A-85EE-8D8F-0DE81F35E857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5DAC9E-4B4A-85EE-8D8F-0DE81F35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F59618-4652-5C51-2B2A-C4242C12661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76B6B9-CCF8-B349-989A-ECF8874EE16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F4D805-420E-0173-B5D5-8F336F2536CB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F4D805-420E-0173-B5D5-8F336F25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BDEAF7-9D6B-B078-58F9-69A1723BFE90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DFD3-DDF5-50A0-332B-87B16EEB0E38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0ADFD3-DDF5-50A0-332B-87B16EEB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49850E-E2B9-53AB-51A8-521A63DB935B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66445-2289-7412-5141-5FDB7CB53708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66445-2289-7412-5141-5FDB7CB53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D84BC-2481-21D8-4B4D-F97161BDFA83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D84BC-2481-21D8-4B4D-F97161BDF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E7BF66-2F0B-EFD3-2E72-22E3D5F408E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49C563-B857-C65A-B60B-C8B88BD6C96D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B185D8-7944-17B2-C53A-B4DE9340C15A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B185D8-7944-17B2-C53A-B4DE9340C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B2F9D6-B4BA-70D9-E69F-E472DA7D1BA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9F02E1-E9AA-642C-A97C-827708655CC0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9F02E1-E9AA-642C-A97C-82770865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293AD-618E-5A14-D53C-B6D6A3167FA2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293AD-618E-5A14-D53C-B6D6A316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66B8A0-596F-E76D-8544-1F7F5562BF79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07D68-0F54-5EF3-2384-C522F58084B2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533152-EF1A-147F-241F-E0DE13B25D63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533152-EF1A-147F-241F-E0DE13B25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B1A84E-041F-B5AF-D87C-B94833873E82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B1A84E-041F-B5AF-D87C-B94833873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1D4FC-20A4-A14F-10A4-3BC45F4DD1C2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D58253A-2737-D947-21B7-A144DE0D7C41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9B84-F99A-DCEC-BC36-B039AE036C13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129B84-F99A-DCEC-BC36-B039AE036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1149AD-2231-CB6F-8C60-C4D1236007EE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A1149AD-2231-CB6F-8C60-C4D123600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6D3807-D6C1-61F1-339D-D63B7938515C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0FBA7E-3017-AFDE-E671-E01725264655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202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88594-A758-B041-ACC0-1E7267B7C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6AF9-441A-E1B3-47D9-443BE1BC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0C398-D72E-C236-3F64-16DD39DA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88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8A311-821B-18AA-942A-7A7FC9417BDE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78A311-821B-18AA-942A-7A7FC941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B8B6469-C87F-AA4C-A30D-B2AEA02F9C8F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6E58C-A13E-4DC1-2941-47E18BB2323D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F19E6-1D98-597C-74CE-84135D7821F9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F19E6-1D98-597C-74CE-84135D782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34E3B5-101D-A85A-038C-DD124A350F5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34E3B5-101D-A85A-038C-DD124A350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DD7BC2-DAA3-FF00-69FC-73693C6F84E5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DD7BC2-DAA3-FF00-69FC-73693C6F8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A785251-D68D-0CFD-734A-2A230DEE21F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A785251-D68D-0CFD-734A-2A230DEE2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BC6DA0-4A0D-E969-DE34-EB3111B0BC03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1BC6DA0-4A0D-E969-DE34-EB3111B0B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F277A6-C7FB-3A71-E80A-88E15B9BCC07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0F277A6-C7FB-3A71-E80A-88E15B9BC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412F42-2FDB-5461-40FB-2D2E4E858A5C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E412F42-2FDB-5461-40FB-2D2E4E858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3678C4-084A-841E-64B2-ED76EAD0864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3678C4-084A-841E-64B2-ED76EAD08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B2D69C-1C04-4280-4C73-B6CCA977A9E2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B2D69C-1C04-4280-4C73-B6CCA977A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891A81-8F5E-90DC-1977-9E83ABBBFD7F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891A81-8F5E-90DC-1977-9E83ABBBF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A3DF51-A9CE-8304-D34D-493C31E29C5A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A3DF51-A9CE-8304-D34D-493C31E29C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5D2304-5876-6484-BAA3-6AF9BAACE03E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5D2304-5876-6484-BAA3-6AF9BAAC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A7052D-C147-1DBA-962A-E0D6035847F9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A7052D-C147-1DBA-962A-E0D603584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24A0EC-0C85-8F0A-7C2B-7D71F7650783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24A0EC-0C85-8F0A-7C2B-7D71F765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0528B9-E6E9-97C5-489A-F1F2F1E7BEB9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7983DB-8E20-7C43-0819-FD142BEE76E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484813-8691-AF9D-E4F3-BFB16337BE67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484813-8691-AF9D-E4F3-BFB16337B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C73B36-C540-8842-5B1F-3A46613B1712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85A032-244E-C83F-D32D-76E1676704CF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385A032-244E-C83F-D32D-76E167670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D42FA4-2ADD-F52A-F9E9-149D4BCBE137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CCDE5F-FE0F-B2D1-8067-2C716DDAD9BD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CCDE5F-FE0F-B2D1-8067-2C716DDAD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4A4F03-F896-2063-96B4-E414ADF69771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4A4F03-F896-2063-96B4-E414ADF6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348225-981D-F387-2E07-AEE435264464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FC1C6E-5592-9BF5-74B5-49321B6BE0D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1F6133-0827-9862-B4F5-B5E6EBE9650D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1F6133-0827-9862-B4F5-B5E6EBE9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B71283C-9614-C5AB-13D8-E17D61F1421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E04AF-9BA9-FC61-7AD8-3A678D049C58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67E04AF-9BA9-FC61-7AD8-3A678D04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1DE4A5-E572-A936-106C-7D08C123F43F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1DE4A5-E572-A936-106C-7D08C123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588877-A5D9-8F0C-8DAE-1DF057057D42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9924F1-ECA7-FA40-B0AD-D2047285C0C3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B10521-F055-DCFD-2D73-05F26A0E49C4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B10521-F055-DCFD-2D73-05F26A0E4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F386EF-D7FE-C9FA-F28F-273882A29D42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F386EF-D7FE-C9FA-F28F-273882A29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C0142C-2D22-B6C4-19A8-9CFAC6EE02B5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726266-6BEA-AFC3-73D2-5A9FAF7163C2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3F04EF-0594-59A1-79ED-0D71AB5FD43B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3F04EF-0594-59A1-79ED-0D71AB5FD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83F007-251C-50A4-A771-EA880666F3C6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E83F007-251C-50A4-A771-EA880666F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FE89F6-6D11-44BC-CEEE-18B870411755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D911471-3F24-4212-CEA5-C815B1E3A878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B26BD1-BCC2-AD9A-AACB-EC4B2C2ED3B3}"/>
                  </a:ext>
                </a:extLst>
              </p:cNvPr>
              <p:cNvSpPr txBox="1"/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B26BD1-BCC2-AD9A-AACB-EC4B2C2E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8D5815-CAF4-6E73-6528-B96DDE01C742}"/>
                  </a:ext>
                </a:extLst>
              </p:cNvPr>
              <p:cNvSpPr txBox="1"/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8D5815-CAF4-6E73-6528-B96DDE01C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7BEBB44-81AC-0A65-1ECF-3846648EC7BB}"/>
              </a:ext>
            </a:extLst>
          </p:cNvPr>
          <p:cNvCxnSpPr>
            <a:stCxn id="45" idx="0"/>
          </p:cNvCxnSpPr>
          <p:nvPr/>
        </p:nvCxnSpPr>
        <p:spPr>
          <a:xfrm flipV="1">
            <a:off x="4927922" y="4674004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5951CA-E699-CCC5-0CB8-5C27C758DD1A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313830" y="4674004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7161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51C3D-0943-10DB-892D-F4E3ADB62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CA3-1085-6957-8689-123C9F33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D1F6D-FC55-36AF-EE62-AAB29F21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89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7A088-8377-BF79-8313-95257631AEF7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37A088-8377-BF79-8313-95257631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E9BDD6C-BC26-0A12-7A2A-D661701BA755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68FAE8-F442-5F08-172E-D3A7E3D2F340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2E110F3-1043-4224-3B6B-875B96FC2D8F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2E110F3-1043-4224-3B6B-875B96FC2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459F981-68E3-57B5-F7CD-AF4C33AF16F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459F981-68E3-57B5-F7CD-AF4C33AF16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87A99CA-7731-4CA4-5C85-9FF41896250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87A99CA-7731-4CA4-5C85-9FF418962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3A35D9-7CEE-73BE-4A6F-1A52859AB2EB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3A35D9-7CEE-73BE-4A6F-1A52859AB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F00C41-D146-66F5-7BB1-90AC70BE99AA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7F00C41-D146-66F5-7BB1-90AC70BE9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4BE75E-E4C4-F677-8D58-4A8AECAAD582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24BE75E-E4C4-F677-8D58-4A8AECAAD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BB5BA1-13E7-DD20-EEB8-393EEA21B4E4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ABB5BA1-13E7-DD20-EEB8-393EEA21B4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9C8A66-8331-3EF6-0A08-3D94B3F30516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9C8A66-8331-3EF6-0A08-3D94B3F30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0DE733-B1B6-E854-3158-E862E2E21B57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50DE733-B1B6-E854-3158-E862E2E21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91AF4C-1206-C78C-840C-30C62552636B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91AF4C-1206-C78C-840C-30C625526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2565B96-AEE0-E705-77B3-950DE7507091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2565B96-AEE0-E705-77B3-950DE7507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D418B-2AC8-3FDB-8A63-325F9462F138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D418B-2AC8-3FDB-8A63-325F9462F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82D11-8AA0-65A2-766F-831465F7BDCA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82D11-8AA0-65A2-766F-831465F7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B4D08-8FEA-1687-24F0-52EECE684D9F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9B4D08-8FEA-1687-24F0-52EECE684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2CB78E-5643-0317-CE29-BAF7BAD00B6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275311-7AEE-3175-7E78-C143FB1AE4D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23CD1F-AFBD-DCD3-C1C9-00A4E15CA3BD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23CD1F-AFBD-DCD3-C1C9-00A4E15CA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C52AA8-1672-2157-8607-67EF85986915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FE5A58-DAD1-CF3D-0549-AED47D7D9DD9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FE5A58-DAD1-CF3D-0549-AED47D7D9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937CBF-08E3-F903-AA3C-3231705F17F7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D4B408-0C1F-9207-8427-2EFAA29C01D1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0D4B408-0C1F-9207-8427-2EFAA29C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61A52D-7ED5-C1A4-AB76-70815C33D1AB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461A52D-7ED5-C1A4-AB76-70815C33D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917B0-79BD-200A-6225-3D58DEE38A4E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6977E8-8CD4-E3DD-DD9B-BAF8DB85577B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E48E6C-1659-32AC-63DF-A4225917C063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E48E6C-1659-32AC-63DF-A4225917C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6AAC16-6CE9-78E9-2EBF-63EC9BFA5CE0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4605E8-310D-FF07-4271-718A2C8A6B81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4605E8-310D-FF07-4271-718A2C8A6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137AE2-66DB-2D05-9CD2-06703DA87A66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137AE2-66DB-2D05-9CD2-06703DA87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AE57FB-7060-E927-7DAD-026D49FF75B8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190F29-3B8D-96D2-74AF-51509125F665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9ADF54-B0B0-D9EE-DD72-3A09BA0BE932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09ADF54-B0B0-D9EE-DD72-3A09BA0BE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19BEBC-324B-6D6B-40B1-D51247CF700B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19BEBC-324B-6D6B-40B1-D51247CF7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71A637-82AA-834E-ECB3-0987E877985E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44738A-1503-AB64-B9FF-81AE69C35CF3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F38E1C-135A-204B-FE3B-4DDA4A5EBB3F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F38E1C-135A-204B-FE3B-4DDA4A5EB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E8F1DA-4ABD-5117-EDA9-7E6D24D99ABC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E8F1DA-4ABD-5117-EDA9-7E6D24D99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5C35A9-1516-386D-F9E1-506A08D6B63E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659A8A-86E3-6C91-3E2F-C48885686B39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D1AB35-3B50-13AB-83E5-E700269880C1}"/>
                  </a:ext>
                </a:extLst>
              </p:cNvPr>
              <p:cNvSpPr txBox="1"/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5D1AB35-3B50-13AB-83E5-E7002698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2" y="4953127"/>
                <a:ext cx="701859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2E615F-3988-F6C2-6E26-BDF8BEEEDDBE}"/>
                  </a:ext>
                </a:extLst>
              </p:cNvPr>
              <p:cNvSpPr txBox="1"/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2E615F-3988-F6C2-6E26-BDF8BEEED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72" y="4953127"/>
                <a:ext cx="70185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7E0F67-E5C3-43FE-A645-61BAFEDAC235}"/>
              </a:ext>
            </a:extLst>
          </p:cNvPr>
          <p:cNvCxnSpPr>
            <a:stCxn id="45" idx="0"/>
          </p:cNvCxnSpPr>
          <p:nvPr/>
        </p:nvCxnSpPr>
        <p:spPr>
          <a:xfrm flipV="1">
            <a:off x="4927922" y="4674004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C1A2DB-7B6E-5FC6-9E68-CE146FCFD384}"/>
              </a:ext>
            </a:extLst>
          </p:cNvPr>
          <p:cNvCxnSpPr>
            <a:stCxn id="46" idx="0"/>
          </p:cNvCxnSpPr>
          <p:nvPr/>
        </p:nvCxnSpPr>
        <p:spPr>
          <a:xfrm flipH="1" flipV="1">
            <a:off x="5313830" y="4674004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4848E7-423B-619C-2849-7A8893FD7D65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4848E7-423B-619C-2849-7A8893FD7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4A1559-DBBA-60E0-8442-D2CB1DBCFCC2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4A1559-DBBA-60E0-8442-D2CB1DBCF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F21B31-8A6F-BE3D-1E9A-825A975CA8E6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BE4679-7091-3147-2D27-53DC7E58BB9C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6615AD-A034-7540-F593-A6D57955CBFC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A6615AD-A034-7540-F593-A6D57955C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9D79C9-AE32-C177-9F47-4D77385F8C79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A9D79C9-AE32-C177-9F47-4D77385F8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11CE08-56DA-2B2A-D82A-A6DFD66270D9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0B16B0-E5CB-2C79-76B3-23C9C51CB035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1DFC46-B7BA-0AAC-1B89-4810DB0C55BC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11DFC46-B7BA-0AAC-1B89-4810DB0C5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597B0A-35DA-7353-1563-810075ACB9FA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C597B0A-35DA-7353-1563-810075ACB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CA83D2A-4802-C369-0786-0A338EA7B15B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1C1676-19DF-6068-4D76-3A18FCF90020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5B39462-3067-1AF5-9043-01C1A6D94345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5B39462-3067-1AF5-9043-01C1A6D94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943C57-28C0-744A-5E74-57FD45F22B07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BFBA686-24E0-6E07-0961-5A6C7D23806A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78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2C930-52AC-06B0-8665-61A032CB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54AD8B-3458-E906-FCA0-B48E5EFE328E}"/>
              </a:ext>
            </a:extLst>
          </p:cNvPr>
          <p:cNvSpPr txBox="1"/>
          <p:nvPr/>
        </p:nvSpPr>
        <p:spPr>
          <a:xfrm>
            <a:off x="2544232" y="1345906"/>
            <a:ext cx="778290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Consolas" panose="020B0609020204030204" pitchFamily="49" charset="0"/>
              </a:rPr>
              <a:t>import math</a:t>
            </a:r>
          </a:p>
          <a:p>
            <a:endParaRPr lang="en-US" sz="3600">
              <a:latin typeface="Consolas" panose="020B0609020204030204" pitchFamily="49" charset="0"/>
            </a:endParaRPr>
          </a:p>
          <a:p>
            <a:r>
              <a:rPr lang="en-US" sz="3600">
                <a:latin typeface="Consolas" panose="020B0609020204030204" pitchFamily="49" charset="0"/>
              </a:rPr>
              <a:t>def </a:t>
            </a:r>
            <a:r>
              <a:rPr lang="en-US" sz="3600" err="1">
                <a:latin typeface="Consolas" panose="020B0609020204030204" pitchFamily="49" charset="0"/>
              </a:rPr>
              <a:t>circle_area</a:t>
            </a:r>
            <a:r>
              <a:rPr lang="en-US" sz="3600">
                <a:latin typeface="Consolas" panose="020B0609020204030204" pitchFamily="49" charset="0"/>
              </a:rPr>
              <a:t>(radius):</a:t>
            </a:r>
          </a:p>
          <a:p>
            <a:r>
              <a:rPr lang="en-US" sz="3600">
                <a:latin typeface="Consolas" panose="020B0609020204030204" pitchFamily="49" charset="0"/>
              </a:rPr>
              <a:t>    area = </a:t>
            </a:r>
            <a:r>
              <a:rPr lang="en-US" sz="3600" err="1">
                <a:latin typeface="Consolas" panose="020B0609020204030204" pitchFamily="49" charset="0"/>
              </a:rPr>
              <a:t>math.pi</a:t>
            </a:r>
            <a:r>
              <a:rPr lang="en-US" sz="3600">
                <a:latin typeface="Consolas" panose="020B0609020204030204" pitchFamily="49" charset="0"/>
              </a:rPr>
              <a:t> * radius**2</a:t>
            </a:r>
          </a:p>
          <a:p>
            <a:r>
              <a:rPr lang="en-US" sz="3600">
                <a:latin typeface="Consolas" panose="020B0609020204030204" pitchFamily="49" charset="0"/>
              </a:rPr>
              <a:t>    return area</a:t>
            </a:r>
          </a:p>
          <a:p>
            <a:r>
              <a:rPr lang="en-US" sz="3600">
                <a:latin typeface="Consolas" panose="020B0609020204030204" pitchFamily="49" charset="0"/>
              </a:rPr>
              <a:t>    print('done!')</a:t>
            </a:r>
            <a:endParaRPr lang="en-AU" sz="360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3812A-0351-1AFC-F1E7-647B75DD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5" y="203993"/>
            <a:ext cx="3869268" cy="1325563"/>
          </a:xfrm>
        </p:spPr>
        <p:txBody>
          <a:bodyPr>
            <a:normAutofit fontScale="90000"/>
          </a:bodyPr>
          <a:lstStyle/>
          <a:p>
            <a:r>
              <a:rPr lang="en-CA"/>
              <a:t>Functions that</a:t>
            </a:r>
            <a:br>
              <a:rPr lang="en-CA"/>
            </a:br>
            <a:r>
              <a:rPr lang="en-CA"/>
              <a:t>Return Values</a:t>
            </a:r>
            <a:br>
              <a:rPr lang="en-CA"/>
            </a:b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2C731-E148-187E-F605-3A82AB64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FE264-DD8B-1B17-3801-8C7035DFFD21}"/>
              </a:ext>
            </a:extLst>
          </p:cNvPr>
          <p:cNvSpPr txBox="1"/>
          <p:nvPr/>
        </p:nvSpPr>
        <p:spPr>
          <a:xfrm>
            <a:off x="7683499" y="3746563"/>
            <a:ext cx="2142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Any statements after a return are </a:t>
            </a:r>
            <a:r>
              <a:rPr lang="en-CA" i="1"/>
              <a:t>not executed</a:t>
            </a:r>
            <a:r>
              <a:rPr lang="en-CA"/>
              <a:t>.</a:t>
            </a:r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9D3F3-34CC-FF1E-9BC0-F9AB9B1718AA}"/>
              </a:ext>
            </a:extLst>
          </p:cNvPr>
          <p:cNvSpPr/>
          <p:nvPr/>
        </p:nvSpPr>
        <p:spPr>
          <a:xfrm>
            <a:off x="3454400" y="3615267"/>
            <a:ext cx="3115733" cy="592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2CBF6-AA41-1444-82C0-6D0041D0D493}"/>
              </a:ext>
            </a:extLst>
          </p:cNvPr>
          <p:cNvSpPr txBox="1"/>
          <p:nvPr/>
        </p:nvSpPr>
        <p:spPr>
          <a:xfrm>
            <a:off x="7683499" y="4934705"/>
            <a:ext cx="226483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 b="1"/>
              <a:t>print</a:t>
            </a:r>
            <a:r>
              <a:rPr lang="en-CA"/>
              <a:t> after the </a:t>
            </a:r>
            <a:r>
              <a:rPr lang="en-CA" b="1"/>
              <a:t>return</a:t>
            </a:r>
            <a:r>
              <a:rPr lang="en-CA"/>
              <a:t> is </a:t>
            </a:r>
            <a:r>
              <a:rPr lang="en-CA" b="1"/>
              <a:t>dead code</a:t>
            </a:r>
            <a:r>
              <a:rPr lang="en-CA"/>
              <a:t>: it can never run.</a:t>
            </a:r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0CB0C-024D-188B-3E7B-FE4F99073672}"/>
              </a:ext>
            </a:extLst>
          </p:cNvPr>
          <p:cNvCxnSpPr>
            <a:cxnSpLocks/>
          </p:cNvCxnSpPr>
          <p:nvPr/>
        </p:nvCxnSpPr>
        <p:spPr>
          <a:xfrm flipH="1" flipV="1">
            <a:off x="7120466" y="4669893"/>
            <a:ext cx="563033" cy="264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66E7FE-0B91-AAC5-419B-94407B074439}"/>
              </a:ext>
            </a:extLst>
          </p:cNvPr>
          <p:cNvSpPr txBox="1"/>
          <p:nvPr/>
        </p:nvSpPr>
        <p:spPr>
          <a:xfrm>
            <a:off x="5405966" y="5237398"/>
            <a:ext cx="15959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Always delete dead code!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21350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1251-7238-BBB4-5C06-498D34832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ACBB-4408-9B91-4662-46048C65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00F26-DAD8-6BD1-B818-957F84F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90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CCB722-9A33-8CCC-A61E-717EF857DE2F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CCB722-9A33-8CCC-A61E-717EF857D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31D683F-52E8-5B7C-5432-2A9D082F35C8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CDE8ED-38A4-874B-707A-FA98D0711ECB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1D6CEA-970F-9E81-1790-67640736A31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1D6CEA-970F-9E81-1790-67640736A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21B38-D958-59DE-02B2-1ECAEA7D2117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21B38-D958-59DE-02B2-1ECAEA7D2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AF7556-67D1-DBBA-544D-0E31246E5DA1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2AF7556-67D1-DBBA-544D-0E31246E5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8C7AFB-84C3-6874-690D-A2EBE6CD9082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8C7AFB-84C3-6874-690D-A2EBE6CD9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6CBB902-1908-360C-184A-C345301F1D75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6CBB902-1908-360C-184A-C345301F1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1CE8CB-87D3-1489-8A91-0D26327656B9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C1CE8CB-87D3-1489-8A91-0D263276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4EF223-2D4B-CF59-58A8-0B2D6C35F5DB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4EF223-2D4B-CF59-58A8-0B2D6C35F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EEBFF5-6235-9523-89F5-537A33EB4B23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EEBFF5-6235-9523-89F5-537A33EB4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95BEC8B-9CFE-26A2-C58B-1F3A5FB8F02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95BEC8B-9CFE-26A2-C58B-1F3A5FB8F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0FAF1AF-F146-40D8-2190-C7A1D7D7CD20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0FAF1AF-F146-40D8-2190-C7A1D7D7C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E70B100-6C39-C9AE-A201-87826A498563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E70B100-6C39-C9AE-A201-87826A498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18C4D7-FF0B-D9B7-5962-62FDCDE66FE2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18C4D7-FF0B-D9B7-5962-62FDCDE66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4DE375-7202-F8C3-E85B-C8514B3CBA31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4DE375-7202-F8C3-E85B-C8514B3CB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6F82CA-7AD0-F2AB-AE40-131B0D757FD2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6F82CA-7AD0-F2AB-AE40-131B0D757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0A1A12-7CA1-3E45-2676-9D984E36F66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0D4A0B-B877-FFA4-2D28-3CE03737AFC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A8BEE0-2504-ABAD-5889-1A15D4EB7F7F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A8BEE0-2504-ABAD-5889-1A15D4EB7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E54279-274F-9BEA-BCDC-2EB0CC01F6C6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0C2221-1D21-76AA-2BB6-AEE31A3C796B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0C2221-1D21-76AA-2BB6-AEE31A3C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9A94EB-1358-5933-39A7-DD3ED1AD8E30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ED9E85-20E5-8D61-3C96-B85D6AA40175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EED9E85-20E5-8D61-3C96-B85D6AA40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841181-FC39-5BB7-1A6E-8A52D6D7094B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841181-FC39-5BB7-1A6E-8A52D6D70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753F99-4ED6-7794-1340-0C2A39AF0830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D0B5A9-DC96-BA16-426C-673E6F7ECA47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FDC4F-EFC4-214A-C31D-ADA54A72B969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FDC4F-EFC4-214A-C31D-ADA54A72B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B98D60-7912-80EB-0BEB-3F92DAE1937D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73B655-89C3-4D7C-F875-13701FE7E232}"/>
                  </a:ext>
                </a:extLst>
              </p:cNvPr>
              <p:cNvSpPr txBox="1"/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73B655-89C3-4D7C-F875-13701FE7E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900" y="4304672"/>
                <a:ext cx="701859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95D013-B497-9FB3-1899-8D13DDB89D41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495D013-B497-9FB3-1899-8D13DDB89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BEF693-D38D-34EF-38D1-3B8FD72BEBD5}"/>
              </a:ext>
            </a:extLst>
          </p:cNvPr>
          <p:cNvCxnSpPr>
            <a:stCxn id="31" idx="0"/>
          </p:cNvCxnSpPr>
          <p:nvPr/>
        </p:nvCxnSpPr>
        <p:spPr>
          <a:xfrm flipV="1">
            <a:off x="5313830" y="3887340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7F8CC2D-613C-26C3-8494-6633CCB581FC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890412-1FD5-F78D-0098-8748914239D6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5890412-1FD5-F78D-0098-87489142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F70660-D5D7-03A4-3A6F-E2E16FE53955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6F70660-D5D7-03A4-3A6F-E2E16FE5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314E28-BF58-FB18-0084-148225EE91BF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27D6B1C-9ABA-22EC-628F-A60062A12195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5FACF6-A3EB-082B-68BA-4170D2AAACB6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85FACF6-A3EB-082B-68BA-4170D2AAA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7030B-658D-A932-66CB-D67FBF8AF692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207030B-658D-A932-66CB-D67FBF8AF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CD91E2-B4EC-C169-4BB6-88402BB2310E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D8B9C6-AB44-5B7D-A9E8-85D08AD5A70E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25D807-26F5-6157-01BB-500754100B34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A25D807-26F5-6157-01BB-500754100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395F8B-A846-AEDA-88EB-4BEA3690852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4395F8B-A846-AEDA-88EB-4BEA36908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1C888-8F9B-90F4-F1B8-9E35668A3129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86681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199B9C-E0EB-1015-1F3C-3C2D03FD0227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313830" y="4674004"/>
            <a:ext cx="374374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978641-FE5E-681E-D5AC-E7A93DD1FF26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978641-FE5E-681E-D5AC-E7A93DD1F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C9E5B8-53C1-63BE-0365-197585BC6656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C9E5B8-53C1-63BE-0365-197585BC6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CC60DC-A8B0-8A61-82A3-5B552B65254C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B5271D-599F-AE81-1AF6-C0897F03DF9B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A4B75E-7A82-4237-510B-DF855BEA9DCE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A4B75E-7A82-4237-510B-DF855BEA9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54B543-6158-2A26-CCBA-5AD594E9816C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54B543-6158-2A26-CCBA-5AD594E98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E79F1B-135B-AFE6-299F-C143E5A511A6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804E7E-72E8-5BF3-034A-8A9BDBF7EAE4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87D04C-903B-D2DE-7C89-673C3911FF16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D87D04C-903B-D2DE-7C89-673C3911F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4D8E67-505C-D558-3F5E-135D67843C1A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4D8E67-505C-D558-3F5E-135D67843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2B1C2C-D1EE-5128-FFB2-01D32A75068D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A36049-68D4-801A-A44E-1A1FA1A9515D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09110C-078F-99F0-CA31-170EBC7B401C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09110C-078F-99F0-CA31-170EBC7B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522616-20BB-292B-5E22-B37E3E6F5405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A7475CE-E2F1-A11F-A507-229A0E20C024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377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36D5B-E6BA-0ADE-B978-F4B3E25B6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F379-0E29-FBF3-056F-B940C5BF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51CD5-5EF5-44B4-D841-0DEACC75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91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06079-A683-A596-D242-C73EC321998B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06079-A683-A596-D242-C73EC321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7A62085-0300-F62C-DDD1-EA889BBA42FF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EE81F-5BE6-D11F-AD28-3A1E4B0FF8BC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4E4A71-841A-FF7D-C2A2-FD0FC7669294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A4E4A71-841A-FF7D-C2A2-FD0FC7669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A66E742-D380-462D-DDC2-EDD0539130A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A66E742-D380-462D-DDC2-EDD053913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83156A3-FC9F-C80C-09A4-6F0620811B6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83156A3-FC9F-C80C-09A4-6F0620811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A3C6A5-685A-2D7F-C6B9-45F13F8133C2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A3C6A5-685A-2D7F-C6B9-45F13F813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477F86-380D-ED64-5DB3-7F128C61FA08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6477F86-380D-ED64-5DB3-7F128C61F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522C68-A363-B14D-1480-74809B05470A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522C68-A363-B14D-1480-74809B054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F71A8A-448F-C98E-0F4C-757BAA610343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CF71A8A-448F-C98E-0F4C-757BAA610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EB3A108-29A1-5579-640D-E9FA2563FE5D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EB3A108-29A1-5579-640D-E9FA2563F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82E66D0-4581-75C5-BBE2-42D21099612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82E66D0-4581-75C5-BBE2-42D210996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BF620-1707-EA31-027C-B58F9BB3DD8A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BF620-1707-EA31-027C-B58F9BB3D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CCA67BE-07BD-D9F3-B5B3-44427A7CB90C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CCA67BE-07BD-D9F3-B5B3-44427A7CB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284F3-0A4E-47B5-B80B-203E41843C0E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9284F3-0A4E-47B5-B80B-203E41843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3B477C-0B59-C9AE-E5A7-BF075EBE53DC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3B477C-0B59-C9AE-E5A7-BF075EBE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8E9F89-589A-8E33-AD91-C4E24CFC3B66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8E9F89-589A-8E33-AD91-C4E24CFC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4FE34E-A995-E662-3E97-23F9E0B42DC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60413A-B078-2130-6D6A-F999F249C16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D5BA6D-AE26-36A7-2E29-24431B0E76EC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D5BA6D-AE26-36A7-2E29-24431B0E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EF9075-66A2-3673-8F5A-CCA3F3CF525D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DDE00E-5FBC-655A-C72B-A248C4783DFA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DDE00E-5FBC-655A-C72B-A248C478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953717-EB1B-10BE-5F68-8A1D735CDF08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B27D4E-4A5B-18D7-006D-B88581861B85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5B27D4E-4A5B-18D7-006D-B8858186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DE145F-FA26-5CD6-57EC-0899B6467FC9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DE145F-FA26-5CD6-57EC-0899B646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D6930E-6C48-9882-58DA-EC861E6413D1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A3370F-078D-2ADF-541C-58B7B08D075C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0CD1CD-7245-526B-7302-36F778934A67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30CD1CD-7245-526B-7302-36F77893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FED734-73D9-FEEA-48E0-F09C71F537E8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4EDF19-E480-4F90-3DCA-D1AA8E905131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64EDF19-E480-4F90-3DCA-D1AA8E905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A61585-3C9D-39FB-D0F3-33B9587D95AD}"/>
                  </a:ext>
                </a:extLst>
              </p:cNvPr>
              <p:cNvSpPr txBox="1"/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A61585-3C9D-39FB-D0F3-33B9587D9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486" y="4304672"/>
                <a:ext cx="701859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2D85A4-CE97-A943-CC33-EA9C729FFFD6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87340"/>
            <a:ext cx="581713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EAF22A-F625-3C82-EB41-BB025F69BA6D}"/>
              </a:ext>
            </a:extLst>
          </p:cNvPr>
          <p:cNvCxnSpPr>
            <a:stCxn id="35" idx="0"/>
          </p:cNvCxnSpPr>
          <p:nvPr/>
        </p:nvCxnSpPr>
        <p:spPr>
          <a:xfrm flipH="1" flipV="1">
            <a:off x="5853557" y="3887340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8AE1C9-222E-0F9F-E165-08D264A8D6D4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8AE1C9-222E-0F9F-E165-08D264A8D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7AE21-CDF8-8701-BEC7-BED1BE48727D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7A7AE21-CDF8-8701-BEC7-BED1BE487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C462FD-5130-9E73-D544-0F36D026F407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CD485C-9297-732B-D548-03FFEE6C857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E4BC25-5002-D207-A4F9-F3545F325C8D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E4BC25-5002-D207-A4F9-F3545F325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EA37A3-B152-5514-7A20-EBD7BA66CB1F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6EA37A3-B152-5514-7A20-EBD7BA66C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27298D-1964-5E51-65B5-4CADB1815456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5F1390-65F0-1CE5-525B-6019F118C11C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39EE41-11BB-736D-0C71-114881F2864A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39EE41-11BB-736D-0C71-114881F28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21D638-420D-7D2E-DBB1-A0121A99DF2C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21D638-420D-7D2E-DBB1-A0121A99D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7F49A87-0AC5-136A-DD93-8FE81DBA713B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DE9341-5537-5D10-D049-385EA2184BF2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6DF47-14B7-ED34-F66E-708018A28C33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16DF47-14B7-ED34-F66E-708018A2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0047FD-5862-A82C-7BBA-054673A9867F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A0047FD-5862-A82C-7BBA-054673A98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BE5A71-B8F0-D26B-BB5E-710965DE16AA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02EB69B-0B1A-3CF3-4692-207B07025BFA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884863-1529-8C1A-7E80-2A7ECC08C79F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E884863-1529-8C1A-7E80-2A7ECC08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ECABF7-B97D-6F7B-B02D-A0620E7DC4C1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7ECABF7-B97D-6F7B-B02D-A0620E7DC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B21BD7-DE06-A6A1-E4F5-23656F392D79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D7C93D-292B-744E-5188-718F13DE39A5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AC8F67-DF8F-491F-E4AE-7FF8E7C25128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FAC8F67-DF8F-491F-E4AE-7FF8E7C25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6C7EC9-6B7C-7F70-3D3B-BE6CAF05B774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6C7EC9-6B7C-7F70-3D3B-BE6CAF05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F03DBE1-9220-A040-8FE6-9DF7D4CBB9AC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733021-8CE5-A802-B6A0-170A672FA0F9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FA15C4-23BD-D4E6-D4EF-032A951C02DD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BFA15C4-23BD-D4E6-D4EF-032A951C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C0BE97-0209-9CD5-DA41-3E3FEF25A030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952C57A-1B98-1377-2564-127D7BC0E6D3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019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AA9C-64A4-CF71-E526-5997FB5E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6CDC-72E1-A900-1F33-85A8FD9A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F4ADE-8AC2-36FB-5293-1A62B5B1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92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3941A-6920-FA7B-BDE1-985965C8D3BB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63941A-6920-FA7B-BDE1-985965C8D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ECC564A-C917-95CC-3965-45263ADAF72E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ABDFA8-BDE1-032C-3091-FE3D3D0BAD18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5F6BA8F-AB4E-9E28-C334-66C7FBBBA06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5F6BA8F-AB4E-9E28-C334-66C7FBBBA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5BFD31-08D9-DB23-D4CF-8E781415147F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B5BFD31-08D9-DB23-D4CF-8E7814151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921EE29-49C8-758D-0BFD-A914AC81BB6C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921EE29-49C8-758D-0BFD-A914AC81B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8518FF-55DA-7764-A2E3-15768E6F4FEC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88518FF-55DA-7764-A2E3-15768E6F4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20C1A5-A906-3268-ABCC-B0D66140F7FF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620C1A5-A906-3268-ABCC-B0D66140F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C512C3-61EE-32C5-CABE-096661250669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5C512C3-61EE-32C5-CABE-0966612506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ABBAF0-576A-1DA4-88C5-61A45E7F7A48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ABBAF0-576A-1DA4-88C5-61A45E7F7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3061C6-473B-B583-389D-37EA5D3AE542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53061C6-473B-B583-389D-37EA5D3AE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D29D90-D231-FAD5-F21E-C8DE0F98C045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4D29D90-D231-FAD5-F21E-C8DE0F98C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C70682-9AEB-60AA-C203-296C4F13A243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AC70682-9AEB-60AA-C203-296C4F13A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7BD16A-FF22-143B-2A2B-C46FA8FBD38B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7BD16A-FF22-143B-2A2B-C46FA8FBD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2961B9-EA86-A33E-4CA7-C9FCCD7E17B4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2961B9-EA86-A33E-4CA7-C9FCCD7E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6BE8C-A0F9-1E0A-A07A-90DDE84C521D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6BE8C-A0F9-1E0A-A07A-90DDE84C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44F04-77EC-77B0-D62A-132CEA3BF39F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44F04-77EC-77B0-D62A-132CEA3BF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35F830-D458-5A02-EA82-CE919EF2FAAD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4A14AE-75EE-9605-D5A2-752619AA8B5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7C1A9-CDBA-2A46-8A65-E4687C924668}"/>
                  </a:ext>
                </a:extLst>
              </p:cNvPr>
              <p:cNvSpPr txBox="1"/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7C1A9-CDBA-2A46-8A65-E4687C924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27" y="3518008"/>
                <a:ext cx="701859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E7CB4D-1B64-1BD0-963D-C511BEC16AF5}"/>
              </a:ext>
            </a:extLst>
          </p:cNvPr>
          <p:cNvCxnSpPr>
            <a:stCxn id="24" idx="0"/>
          </p:cNvCxnSpPr>
          <p:nvPr/>
        </p:nvCxnSpPr>
        <p:spPr>
          <a:xfrm flipV="1">
            <a:off x="5853557" y="2970661"/>
            <a:ext cx="1354933" cy="54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23E144-3C10-79ED-75BE-C0BFB00FC01D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623E144-3C10-79ED-75BE-C0BFB00FC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2C5378-6DC8-29A3-2D14-BEAA198FB746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FF4BE3-8C8F-B453-A132-AA382261B4DC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FF4BE3-8C8F-B453-A132-AA382261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B7418D-FEAD-B088-E5F1-2AB29DB908BA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7B7418D-FEAD-B088-E5F1-2AB29DB9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C0CEBD-2C3D-C6D6-A3E3-CC955E94DD1D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A8AC68-0AD8-5D19-9430-3D07698D5BEB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F6EBCB-D619-7494-3DA4-1581DDB2153D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F6EBCB-D619-7494-3DA4-1581DDB2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FBB027-C0D3-1046-B160-A61EC0708AB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F0D0A2-24EC-99F8-C119-9F7AED2ECCAA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F0D0A2-24EC-99F8-C119-9F7AED2EC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E924E5-F10C-C2BF-280C-54B7A18644D0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E924E5-F10C-C2BF-280C-54B7A186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26B334-2F56-23DC-BFFE-BE6A8CB38030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87340"/>
            <a:ext cx="581713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8FD1A3-B627-C24B-FF13-D02568688B37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53557" y="3887340"/>
            <a:ext cx="690618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5EFA0E-2705-A9C5-CE98-BCDC8A9B51F1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05EFA0E-2705-A9C5-CE98-BCDC8A9B5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FA3FCF-37DC-A8C0-5833-2FC123F2A235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4FA3FCF-37DC-A8C0-5833-2FC123F2A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94CCC2-825D-547F-F3AC-B493AAF462F3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726FF2-7DF3-6369-012C-7FB766B57C09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1E980C-DBA1-67BC-1B87-C2457DD45B07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1E980C-DBA1-67BC-1B87-C2457DD45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0C70E7-3D3B-AD7B-945B-1883AAB5AE02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0C70E7-3D3B-AD7B-945B-1883AAB5A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4ADD26-74DA-D4EA-850B-A6F09E656751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DAF7E1-EC58-ADCA-D8DD-555FE04ACC2A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70F49C-B24A-6072-F12B-DFB46E14FE2C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70F49C-B24A-6072-F12B-DFB46E14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68AB0D-A8C6-0E41-E7F3-825E2D30DC84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768AB0D-A8C6-0E41-E7F3-825E2D30D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09FC346-3272-193D-D0A2-1C1D7FAE7A22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020C826-7CB9-D1FE-0876-B51088809311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405B36-ACE3-8D33-93CF-37088B1C43FE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405B36-ACE3-8D33-93CF-37088B1C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C93292-2A7F-7C2C-C186-128ECA21BBE7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C93292-2A7F-7C2C-C186-128ECA21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474BDB-6886-6AAE-3B29-C4EFE7D11ED8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CA25D5-0EEA-7CB6-2F84-957EA7CBC39E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7DEB8C-E87F-B070-B37A-EB540F9AC0AE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87DEB8C-E87F-B070-B37A-EB540F9AC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8DE623-EF80-E420-E90E-7A0194084CBA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8DE623-EF80-E420-E90E-7A0194084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D5C212-9FA7-DA46-804A-914B0F3A7496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0FDE35-EF41-EC5E-49D5-999A9EE8EBF2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24CB27-B6D8-29B0-0E7B-BE3CCDE3DAE0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C24CB27-B6D8-29B0-0E7B-BE3CCDE3D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2C73AB2-F03D-77E8-C26B-B88BDDF2AF0D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2C73AB2-F03D-77E8-C26B-B88BDDF2A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7161BDE-A8F7-9608-E069-4F4EBCEB616F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BF9FA1-B293-888F-ED48-691A2F92C77B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3F3BAD-B839-FA7A-9E92-D433342FA091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3F3BAD-B839-FA7A-9E92-D433342FA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86E9D03-9F97-C504-D7FC-EC0E95AB91FF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BFF0BC4-639C-BCD9-CDB7-307F6C459029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9364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4728-FD93-289A-4DE3-9DA8174B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83CA-68B9-B72B-D8C3-EF724213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88D27-1010-BC2A-A48A-18A8B63E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93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233AD-0292-CFCA-7EA4-E8E0AF105DF7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2233AD-0292-CFCA-7EA4-E8E0AF105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5BF521D-A8F0-9E9B-C2F0-8F656324B681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E8B4E0-3500-95C9-DA35-7D3F9017B272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A7B44E-B40A-43EB-B4EE-61E96A409BB9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AA7B44E-B40A-43EB-B4EE-61E96A409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617F36-5181-D498-32C7-EC3A594E83C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A617F36-5181-D498-32C7-EC3A594E8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512B85-8D97-1D7A-0EA2-CB13500E2333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F512B85-8D97-1D7A-0EA2-CB13500E2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7A372E-9B90-534C-0327-038D276C54B5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7A372E-9B90-534C-0327-038D276C5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5E7D05-066B-FB81-5645-5077A243CD59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75E7D05-066B-FB81-5645-5077A243CD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4B16DD-4A53-9132-DD3C-D9C40B616645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D4B16DD-4A53-9132-DD3C-D9C40B616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8338F9-0E52-0655-66D3-74B99598900D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8338F9-0E52-0655-66D3-74B995989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DEE8A6-EE3C-9D94-083A-216B4B0DC8A0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EDEE8A6-EE3C-9D94-083A-216B4B0DC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AD520E-25F3-A0F8-E43B-0EBA85F06E38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AD520E-25F3-A0F8-E43B-0EBA85F06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85CDD-FF87-5846-942A-F221396AB62D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D85CDD-FF87-5846-942A-F221396AB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F8E66D-2B8C-318E-31A7-98A047CFBE6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F8E66D-2B8C-318E-31A7-98A047CFBE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8D1C2-1A69-893B-E3A4-87B1795BA58D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88D1C2-1A69-893B-E3A4-87B1795BA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A0A4B1-930C-1AE2-603D-CE5B1CEFA530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A0A4B1-930C-1AE2-603D-CE5B1CEF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0EBDF-594B-36C9-42AB-E9A097E4062B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40EBDF-594B-36C9-42AB-E9A097E40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BC63C4-F71F-7C20-447B-BAED3351EB0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D9B4DE-398C-EA32-E5CC-838BA7F7E92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7AC32-66EE-13EF-B850-3AB1F82076D6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F7AC32-66EE-13EF-B850-3AB1F8207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30F373-B578-308D-847C-2CC7807B8BC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371331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A04417-ADB3-7B6B-F3DB-214235AF36E8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5A04417-ADB3-7B6B-F3DB-214235AF3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E911D5-E37C-299B-8632-BE25D7E20D58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B70F52-8E7A-F6AC-77E5-E801F3F87441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B70F52-8E7A-F6AC-77E5-E801F3F8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79AF9-A35E-FCE3-09E9-2C6D1D846375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79AF9-A35E-FCE3-09E9-2C6D1D84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E683FD-47E3-95F2-6C3F-66CD21735A63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4B2DFC-32C8-DB33-CC19-6787A30F0E05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7D60CE-A285-2169-20E3-FB76ACC3CBB8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7D60CE-A285-2169-20E3-FB76ACC3C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08AF18-9193-402F-796F-F57621DFE97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7B3E57-9E17-4552-7826-9E0320A97FCA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7B3E57-9E17-4552-7826-9E0320A97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78544B-EFBF-6618-0050-470BF289AE4C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78544B-EFBF-6618-0050-470BF289A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CF3990-60AC-CDF6-E0CD-906FD38AB174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87B4B97-BD10-AED5-407A-F727122E7D31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2ABCEC-6152-0BE5-C846-1F3FC68F0166}"/>
                  </a:ext>
                </a:extLst>
              </p:cNvPr>
              <p:cNvSpPr txBox="1"/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2ABCEC-6152-0BE5-C846-1F3FC68F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18" y="4267281"/>
                <a:ext cx="701859" cy="369332"/>
              </a:xfrm>
              <a:prstGeom prst="rect">
                <a:avLst/>
              </a:prstGeom>
              <a:blipFill>
                <a:blip r:embed="rId2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BCBAA8-BD30-0DBC-0CEE-F17382772CBF}"/>
                  </a:ext>
                </a:extLst>
              </p:cNvPr>
              <p:cNvSpPr txBox="1"/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BCBAA8-BD30-0DBC-0CEE-F17382772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898" y="4267281"/>
                <a:ext cx="701859" cy="369332"/>
              </a:xfrm>
              <a:prstGeom prst="rect">
                <a:avLst/>
              </a:prstGeom>
              <a:blipFill>
                <a:blip r:embed="rId2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B2AAAE-1AA5-61B6-2A76-1D3CA147BA92}"/>
              </a:ext>
            </a:extLst>
          </p:cNvPr>
          <p:cNvCxnSpPr>
            <a:stCxn id="34" idx="0"/>
          </p:cNvCxnSpPr>
          <p:nvPr/>
        </p:nvCxnSpPr>
        <p:spPr>
          <a:xfrm flipV="1">
            <a:off x="7281848" y="3988158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5C2D954-2865-B048-3F11-33980A001A80}"/>
              </a:ext>
            </a:extLst>
          </p:cNvPr>
          <p:cNvCxnSpPr>
            <a:stCxn id="38" idx="0"/>
          </p:cNvCxnSpPr>
          <p:nvPr/>
        </p:nvCxnSpPr>
        <p:spPr>
          <a:xfrm flipH="1" flipV="1">
            <a:off x="7667756" y="3988158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29D1D4-9213-76D7-D349-3C2759ECD4E9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29D1D4-9213-76D7-D349-3C2759ECD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73336-1A6E-24D4-5452-037D513C1577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073336-1A6E-24D4-5452-037D513C1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02AF2B-4882-45D7-0E19-2301E3516040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A1856-85BA-63B9-D45A-60F1C8FE0ECA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0F2764-FE36-82C2-8F1C-33B5E6DF29CB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90F2764-FE36-82C2-8F1C-33B5E6DF2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A0130F-708C-226B-BE77-09189E26FEA6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A0130F-708C-226B-BE77-09189E26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B44E65-FF5B-73F5-B57C-9F3A5C470944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37133F-7407-F304-F162-16622F601B01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B2AB5F-8EF4-2928-2594-52DB5D2F0C35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B2AB5F-8EF4-2928-2594-52DB5D2F0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24C240-E247-90D7-C740-BFC5FC5A31C5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E24C240-E247-90D7-C740-BFC5FC5A3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F7928F-5C74-965D-2D29-7B5CBDBBE1B2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CA284C-E057-F7AC-F10A-98F9BFB1A0EE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3DF95D-70C8-9DCD-AF3A-7F7B4565907C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D3DF95D-70C8-9DCD-AF3A-7F7B45659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A27E5DF-B102-4254-24BE-E7C87C9A5626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A27E5DF-B102-4254-24BE-E7C87C9A5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FA9C2C-6400-3A9C-9F8E-439FC018DF88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055E30-91AF-CE8D-096D-7314FAA681F0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1D6B7D2-1D49-8170-9FB5-EEAE9851C71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1D6B7D2-1D49-8170-9FB5-EEAE9851C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2F6AA3-31F7-B781-3F9F-2CFABE6F0BA3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32F6AA3-31F7-B781-3F9F-2CFABE6F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9FDD84B-BB46-8A74-A06A-5232A9498E5F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165354-D31E-7BBF-D0D3-2748F2466C1F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A3CE04-E8A6-8F13-B5CE-19D4C8F1B334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FA3CE04-E8A6-8F13-B5CE-19D4C8F1B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AC67B1E-3153-B9B3-B026-9758C2E89078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E95EF1-F920-1606-3DF3-195E68EF8106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39453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5DFA-58F5-2E98-E371-E559AD7C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4A26-4A97-B516-3E6E-4F28866ED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EA237-AD58-F3D8-E362-155650D3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94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8931F2-A257-2179-4D9A-CC5A81869176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8931F2-A257-2179-4D9A-CC5A8186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69BDACC-FD66-B7BB-E623-2D6450D881F4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77124E8-DB18-35F0-3BC2-CAA2714A35A1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E656BC2-3501-E787-CDE5-B6EC17824FC5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E656BC2-3501-E787-CDE5-B6EC17824F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1F7B73-1ED6-9A00-0101-5546996F6471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1F7B73-1ED6-9A00-0101-5546996F6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23EEAC-6615-9FD7-BD17-1EEF63D9DC38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E23EEAC-6615-9FD7-BD17-1EEF63D9D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11E5D4E-7DDA-56E7-E601-946874A3828D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11E5D4E-7DDA-56E7-E601-946874A38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BF13C9-E9CD-D6E6-7937-72E8A4F328BD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BF13C9-E9CD-D6E6-7937-72E8A4F32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4A41B5-BE9B-BF6A-2164-7A52973C7EA0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34A41B5-BE9B-BF6A-2164-7A52973C7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A87F2B-8D4E-A26E-1346-D004629BE5CA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1A87F2B-8D4E-A26E-1346-D004629BE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517166-335E-C382-0B24-D7DF369872AC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F517166-335E-C382-0B24-D7DF36987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ED9D0-C34B-1A9E-6F9B-AAB8F93E66D1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ED9D0-C34B-1A9E-6F9B-AAB8F93E6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3EECB1E-1FD0-649F-6B22-6A585FECA854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3EECB1E-1FD0-649F-6B22-6A585FEC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F2A4D0-6D84-5BC2-2B57-BC086FDB7B23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1F2A4D0-6D84-5BC2-2B57-BC086FDB7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32C45-6BD5-6573-1E97-C38F3CAEFADF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32C45-6BD5-6573-1E97-C38F3CAEF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6003D-0976-BB6A-9F00-4258796958A4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C6003D-0976-BB6A-9F00-425879695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CD714-7F83-A995-3019-7DD66DA7CB9B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CD714-7F83-A995-3019-7DD66DA7C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6F54D1-2152-97C7-810B-C296BDB78E4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E3F12-E03B-9981-8772-98F959C0A65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0456C3-6E16-A6F3-AC41-D217458C8BAE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0456C3-6E16-A6F3-AC41-D217458C8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C7C560-12E8-5986-5067-7298DCF2B9D8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371331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04C46-C8BB-579B-2877-6F96367F2C7E}"/>
                  </a:ext>
                </a:extLst>
              </p:cNvPr>
              <p:cNvSpPr txBox="1"/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204C46-C8BB-579B-2877-6F96367F2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826" y="3618826"/>
                <a:ext cx="701859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58BDD3-B244-9272-D2F0-1F3514D96C13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208490" y="2970661"/>
            <a:ext cx="459266" cy="648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753E8-97A7-C650-7530-330E131787EF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F753E8-97A7-C650-7530-330E13178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36330C-D0B2-7DC8-C963-26E360B95CB2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36330C-D0B2-7DC8-C963-26E360B95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6BD2B1-D0F5-00A7-5A76-37D4F7912F5F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24C575-BC78-8C66-D70A-FBD1FC0F6944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D169A-5418-9023-508C-65BF741C811E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CD169A-5418-9023-508C-65BF741C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F52067-D010-4A02-F204-28CBC05AFAA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032143-776D-4C84-F6C4-E7A338ECB63B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032143-776D-4C84-F6C4-E7A338ECB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FE6D8A-3C0D-6A16-B01A-279DD12709C1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FE6D8A-3C0D-6A16-B01A-279DD1270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D6076B-3C12-39EC-2A65-4FC202212513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79F050-1577-7970-5FBF-7E1422375B25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F1D2F7-69F2-83F2-C3D6-E12556E8B445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F1D2F7-69F2-83F2-C3D6-E12556E8B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A1891F-8361-87C6-EACB-3F6F8A75209D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A1891F-8361-87C6-EACB-3F6F8A75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3ACAD1-A0F5-2249-A7EF-BDF7E2F31AC9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88158"/>
            <a:ext cx="393336" cy="280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FD608B-02D2-F4EA-CC03-9EE6ADC6486E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67756" y="3988158"/>
            <a:ext cx="400071" cy="278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ED1431-CEAE-32BF-AE66-E6570511FB00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ED1431-CEAE-32BF-AE66-E6570511F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78EFCD-5BBE-78EA-7E6B-6CA67E0F72CB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78EFCD-5BBE-78EA-7E6B-6CA67E0F7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5EBEFA-F1FE-3CBD-DB00-DA766AF8E73E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D6B1BC-A7A7-05B1-258C-AF83BF95D6BB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3AC1CD-FF70-5AF9-56BE-89A9A5A65B15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53AC1CD-FF70-5AF9-56BE-89A9A5A6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F14F17-E3D9-6914-3EE9-A2E93D6BD4D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F14F17-E3D9-6914-3EE9-A2E93D6BD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2275D6-8394-8B1B-C8F3-747CCC2D61DC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BD2A2E-12D8-A7D2-136A-AE7996A90ACA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86613B-7F4D-180A-7198-71C28679453D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86613B-7F4D-180A-7198-71C28679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AEF460-5DC0-9A42-9603-0EF8B426DE1E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3AEF460-5DC0-9A42-9603-0EF8B426D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FB91C7-7097-7648-7FC7-F65AF71A078A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CCEFCF-FB9D-7339-9D86-A8687FC71D20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C0E699-7987-3B80-C1B8-44C3FCEF33D6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C0E699-7987-3B80-C1B8-44C3FCEF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72A04C-47CB-16E3-9CF4-2909B1DB393A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572A04C-47CB-16E3-9CF4-2909B1DB3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8C8CC9-0918-CB94-99F0-9C76B4391411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C59A1C-DBB1-7DA9-CD48-2D9AD175E71F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A61805-DFEC-CD49-E480-C2ACE4E1A92A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A61805-DFEC-CD49-E480-C2ACE4E1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6F2B17-8756-618A-8CEE-5C330EB8B2B6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66F2B17-8756-618A-8CEE-5C330EB8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3C538B-D6F6-00D0-012D-4CBEE6B387C3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97CCA5-C3DE-C099-AB61-FFFBC385F9E1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2FD5CFD-5022-B74F-555E-8C9E5C70B67E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2FD5CFD-5022-B74F-555E-8C9E5C70B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B9DFB1-9E4B-1DD2-6BFD-5C8D8B3645FD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8243004-BD9E-9D83-69A8-E788533CEA50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640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F514C-8AE9-BD37-A613-06C98C9D2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7E88-62B1-6ED8-085B-6F348480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9ED7-26C5-CB0C-94F7-5B602E24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95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F7B0F-C7D4-511C-E78B-88301209AF3C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7F7B0F-C7D4-511C-E78B-88301209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240C63B-F16D-5C4F-1B51-F1309CC3FB09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3CDC7D-B4A8-518A-03BC-D5D413A7A979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B1501C-E30E-49F8-F11F-859E2A175E12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B1501C-E30E-49F8-F11F-859E2A175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C34E107-360C-BD46-8D72-AB5AF1A9C420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C34E107-360C-BD46-8D72-AB5AF1A9C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A9A8ED-17EB-482D-C8A0-7505DC1C13D6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A9A8ED-17EB-482D-C8A0-7505DC1C1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2FFD8-08D2-06D9-EE72-AF1137CBFF70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92FFD8-08D2-06D9-EE72-AF1137CBF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8A6191-6DE2-6756-B96E-AB8734FA2547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8A6191-6DE2-6756-B96E-AB8734FA2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477B9A-704E-8C3C-1E41-430BE5560E7B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477B9A-704E-8C3C-1E41-430BE5560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C123D3-0416-2562-1F87-2FE27A51BB8D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4C123D3-0416-2562-1F87-2FE27A51BB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485221-2512-7D9D-C538-463C0EBA64E6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3485221-2512-7D9D-C538-463C0EBA6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37C55C5-9E8E-76F1-4354-1FAECFEA6D1A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37C55C5-9E8E-76F1-4354-1FAECFEA6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C8BDDA-D7CB-1772-CB53-0371651BAA83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C8BDDA-D7CB-1772-CB53-0371651BAA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9EEC9D-9916-0189-4D29-9BBF2D2770FF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99EEC9D-9916-0189-4D29-9BBF2D277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6E07A9-01F7-58F5-6D50-FDB43B4954BC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6E07A9-01F7-58F5-6D50-FDB43B495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EC6D1-8085-129B-278F-EBA055B75814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CEC6D1-8085-129B-278F-EBA055B75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701859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D361B-8143-762F-CEA1-DA377C96238A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3D361B-8143-762F-CEA1-DA377C962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850D09-E949-F536-BAB6-2580D568A02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208490" y="2342542"/>
            <a:ext cx="1278126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DC9171-2DEB-9CF6-82E2-2909B4F401C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33912C-6F37-FB2F-7702-189DBEFDEFB7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33912C-6F37-FB2F-7702-189DBEFDE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D9BB467-CA81-0C16-36AD-492DDCF88B38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371331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0DDB8D-D5E2-DA11-4310-A0B8DF08E6A4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0DDB8D-D5E2-DA11-4310-A0B8DF08E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0AEE9-D30D-3EA2-3F02-957DA429A064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208490" y="2970661"/>
            <a:ext cx="490584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F93F13-9789-5ECC-D740-11A1129C3AB5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F93F13-9789-5ECC-D740-11A1129C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5FAD24-41E1-3F37-4F0C-4D45E120C276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5FAD24-41E1-3F37-4F0C-4D45E120C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306B71-39A3-6075-22F0-B008293AA1FD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2C602A-3656-EA5A-3D98-C2FB13821CA0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8BAF2B-7E15-E47E-61D3-38D6143FBA83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8BAF2B-7E15-E47E-61D3-38D6143F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C3A339-1868-FEF4-E0E8-5CA87C1ECA87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9A95EC-1E18-2C85-E937-F069829EB6CC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9A95EC-1E18-2C85-E937-F069829EB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8F4C15-E43A-B4A5-429B-BCD09668C391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D8F4C15-E43A-B4A5-429B-BCD09668C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5583F0-54AA-51A0-E885-367F2C0D47EC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DB1CD0-FC00-6035-5C6F-28CB690ED1A0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9C685C-6807-71B0-4F85-7AACEF4D483E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9C685C-6807-71B0-4F85-7AACEF4D4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76D09F-70D2-B303-E2A1-AF8DE4624031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76D09F-70D2-B303-E2A1-AF8DE4624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7EEA65-60AC-8D57-F9C0-2CBE7922A018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8DD563-97A8-2A9A-C935-35CBDD58AE01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A74A12-644F-C0E5-9171-167BFEDDD168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A74A12-644F-C0E5-9171-167BFEDDD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09F94A-79D0-2863-BB12-5FD7FB958DEB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09F94A-79D0-2863-BB12-5FD7FB95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ACA3DE6-5146-801D-CEFB-EA717CD1BB89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8727D9A-3615-D308-30F8-C0177A27D4EF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6A2A23-352B-6315-D0E4-7BAEA9D7E1FB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6A2A23-352B-6315-D0E4-7BAEA9D7E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A0720A-3BF0-7300-DE2D-E595D8E9469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4A0720A-3BF0-7300-DE2D-E595D8E9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20DB17D-41B5-9385-CA32-B768BAC67EFE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73A201-2246-1B94-DA1C-F77E5D623E50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8DFFFB-B375-F68C-6168-5168CDA9429A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18DFFFB-B375-F68C-6168-5168CDA94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DB4B13-2126-FE8D-A037-59708BB18AE9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CDB4B13-2126-FE8D-A037-59708BB18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9C22572-B582-4BC3-6411-A9015E95592B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2A63EE-3FDD-1DD9-FE89-CE09517B0418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03EDC3-F719-689C-B29B-CB8701DA5CE3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03EDC3-F719-689C-B29B-CB8701DA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FFCE07-429D-FBB2-C023-1727A865C983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EFFCE07-429D-FBB2-C023-1727A865C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0E1584-3191-8768-714A-D26EAE126F17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B92DBA-10BA-9F5C-B565-08E524D56639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A2CC7-CE2E-02DE-752C-BF077562EDED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5AA2CC7-CE2E-02DE-752C-BF077562E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3A0EF3-9434-3678-0E77-AEE37477ED25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F3A0EF3-9434-3678-0E77-AEE37477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00FB2F5-0808-C57D-0B5D-D32D3EFCEFD1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CFE02B-AE76-449B-1DD4-12F11F9F471D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07CCF7-F724-8408-ADA5-1F3ED9957691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C07CCF7-F724-8408-ADA5-1F3ED995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D3BAC28-FB5C-DB48-3743-CE63C58DC95D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60415E1-6EB2-B17B-36FE-89B9A3A38367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5410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4AB05-9938-17E1-E13D-984493B8F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2BE2-EC13-76C3-344F-A52B34B8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CBFA1-FA27-CA31-7533-E75F326A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EAD42-D4B6-5DC9-7341-54EBC3506013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3EAD42-D4B6-5DC9-7341-54EBC350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129BC70-5D98-2462-D77A-56B90E661654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0A7151-064E-CA50-F484-70E9EBFF2D56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DF9F-88FD-D01A-0030-74AC2470EFA4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DF9F-88FD-D01A-0030-74AC2470E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3E9A96-D625-0FCC-D48F-8F319061EDA9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3E9A96-D625-0FCC-D48F-8F319061E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D5DB97-35FA-7F44-2067-36561DC578CB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0D5DB97-35FA-7F44-2067-36561DC57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9BE7F7-DE68-D957-3868-E44390261FEB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F9BE7F7-DE68-D957-3868-E44390261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FFFE0F-54A4-9ECE-A83D-B2271600D5C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7FFFE0F-54A4-9ECE-A83D-B2271600D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AAA7EE-E968-B905-3984-0AA8087ECABF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0AAA7EE-E968-B905-3984-0AA8087EC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C67145-501A-EC9A-7940-CA9C8431F4D2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0C67145-501A-EC9A-7940-CA9C8431F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71355B-5202-2B65-166D-60B5E815900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771355B-5202-2B65-166D-60B5E8159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EFC1E6-3BC4-7587-283F-8DE680A0C246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7EFC1E6-3BC4-7587-283F-8DE680A0C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4B90F44-B5AF-CC1C-7CDA-1FED9988421D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4B90F44-B5AF-CC1C-7CDA-1FED99884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36BF2FA-EADF-8C0E-6310-740A30E32556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36BF2FA-EADF-8C0E-6310-740A30E32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EADD1-F52A-A679-7D4C-4FE9A931D338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EEADD1-F52A-A679-7D4C-4FE9A931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39D96-E4B8-A786-58BB-3C7BAF3B3B6D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0839D96-E4B8-A786-58BB-3C7BAF3B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227CA-61E8-2361-D3DB-9F6AECBE0DA1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0227CA-61E8-2361-D3DB-9F6AECBE0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F22D28-6A06-1C75-2E0F-1015DAA8119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37257" y="2342542"/>
            <a:ext cx="1449359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3CAF00-527B-32AD-FC3B-3E18A5D3B6C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885C94-E259-85A8-BF2C-64E328CE4A80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885C94-E259-85A8-BF2C-64E328CE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AC9740-07CB-59AF-8692-81C5BE555224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394005-66D2-1ECC-275E-3E2CACF6CD50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E394005-66D2-1ECC-275E-3E2CACF6C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12610-BF74-589D-290D-6C132AD2522B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08D208-9371-549C-BFAE-E7815BA9D79B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08D208-9371-549C-BFAE-E7815BA9D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0E655E-4D81-1BD2-7CFE-5F982B1BC863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0E655E-4D81-1BD2-7CFE-5F982B1BC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5318C8-ECD4-D68D-3DD3-925661757231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56E309-D866-56A3-F6B9-5CA08CA85AAC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0BF0B5-B9AA-199F-0522-511327F09008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0BF0B5-B9AA-199F-0522-511327F09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8E9893-60FE-B35F-55E1-1FE57E9C9D94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89794-A2E7-A317-D56F-88AF814CBED5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789794-A2E7-A317-D56F-88AF814CB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3DBEB3-3D0A-DD86-A228-261BF88E8982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43DBEB3-3D0A-DD86-A228-261BF88E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A56272-486D-D7EC-892B-74B55A77F778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B9C3274-62F4-8B33-4B74-20DB6A9C1E1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B35B21-0D57-02BD-038E-334E8BD4BA6E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B35B21-0D57-02BD-038E-334E8BD4B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FBFC19-3001-320B-9379-B611D8FC814D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7FBFC19-3001-320B-9379-B611D8FC8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38AE23-598C-D310-C8BF-EAF7D42911A4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0BBFD46-95A3-6E52-A99D-24EDF62645BD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5F9A76-26C2-FE2B-3F27-F6892550B813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55F9A76-26C2-FE2B-3F27-F6892550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DA0CC7-B650-3CC9-FC81-45343B186B8C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3DA0CC7-B650-3CC9-FC81-45343B186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973465-74B7-3170-80E3-6CD933426D38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5D275-34F8-33DE-1354-86217A0F780B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41372E-8E4C-7C74-7DB7-7D5500482036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41372E-8E4C-7C74-7DB7-7D5500482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A77096-6A05-5725-BFDD-3B5C3C575643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6A77096-6A05-5725-BFDD-3B5C3C575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87B0BF-F461-C832-EAE8-48947A2C51B3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0A397E-B9BD-E927-B675-4C324D135578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1DE2EC-1A5B-4FA6-8DDD-AFE88A0F9A48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1DE2EC-1A5B-4FA6-8DDD-AFE88A0F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F57B07-BC15-4CAF-1973-2ACC8CF7908D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7F57B07-BC15-4CAF-1973-2ACC8CF79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BEC7C4-703A-E9B4-1342-773846BDCD18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DD6D24-D9CE-D1DB-EC48-89069EEA0FD2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4E4D1E-62C6-795D-49C6-97CDB2E82C0C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24E4D1E-62C6-795D-49C6-97CDB2E82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227703-998D-3066-AEC2-9002BD4D0742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2227703-998D-3066-AEC2-9002BD4D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1B429E7-6E43-4C27-4DA4-F535F03E2690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066F6E-F5C8-667F-B643-214E8CF242B9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7D82D7-D157-2143-AB11-C91BB43534F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7D82D7-D157-2143-AB11-C91BB4353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5992E7-F361-2AE5-1D24-A5E23DC9CDEB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5992E7-F361-2AE5-1D24-A5E23DC9C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BA2545-2425-01B3-904F-C941306362A4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326AAA0-5820-0E5B-83D6-D0643625A9DA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264B4A-1DF7-5898-25D5-8FCCDCFC1C2E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4264B4A-1DF7-5898-25D5-8FCCDCFC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510A03-BA58-9A49-F147-CF6450A5B775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7BE2376-982E-ACC9-5DCF-9B737A47C142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121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060FD-98BB-9274-F180-A0FDEED34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DBF2-6FFF-4EE7-5B89-7E84F281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AF5FC-416B-DB8F-77DC-FAC9923B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97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6A0E64-BBB5-0300-C701-F403F6AEA6E5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6A0E64-BBB5-0300-C701-F403F6AEA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4777EA5-FE64-9731-E01C-06916B8E2927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B5E2DD-EB30-E7CC-161D-2E21BFA75955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D6335F-92FE-0B97-3606-1B77797C992F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D6335F-92FE-0B97-3606-1B77797C9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AA1835-3F9C-207F-961A-4ABAFB1B7EF2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2AA1835-3F9C-207F-961A-4ABAFB1B7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023E02-CD36-2FB9-9838-ADA6186856FC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023E02-CD36-2FB9-9838-ADA618685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F5E439-9896-CED3-E7B4-3BCC4DBC766D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F5E439-9896-CED3-E7B4-3BCC4DBC7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07A5E15-C9D7-04B1-76FD-D4A7B43908A6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07A5E15-C9D7-04B1-76FD-D4A7B4390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C360E7-2C91-C153-5BB8-A2B2451DCDBF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C360E7-2C91-C153-5BB8-A2B2451DC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3B9CE2F-E2FE-BC46-AF9B-4F1A48652DAB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3B9CE2F-E2FE-BC46-AF9B-4F1A48652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7B8F23-16E1-81B4-F5A8-5DBDB45DA1A8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7B8F23-16E1-81B4-F5A8-5DBDB45DA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D29546E-BB57-003B-33AE-C636246C90C3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D29546E-BB57-003B-33AE-C636246C9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136519-0438-BEEA-EB5E-ABD0E1E85ED7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136519-0438-BEEA-EB5E-ABD0E1E85E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F4EFF94-D666-6E66-8F8E-144147A6FAC4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F4EFF94-D666-6E66-8F8E-144147A6F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ACF735-544F-93E2-F047-D87018373B89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ACF735-544F-93E2-F047-D87018373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5022AB-A1E1-6890-089A-559AD252456C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5022AB-A1E1-6890-089A-559AD2524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B40B4D-6154-161E-A1BE-60F6BCFCF882}"/>
                  </a:ext>
                </a:extLst>
              </p:cNvPr>
              <p:cNvSpPr txBox="1"/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B40B4D-6154-161E-A1BE-60F6BCFCF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235" y="2619709"/>
                <a:ext cx="70185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EFCA31-7F1E-F1CA-EBCC-41E7CCF1890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37257" y="2342542"/>
            <a:ext cx="1449359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858FCB-E190-83D2-3099-89E9A8E67CB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486616" y="2342542"/>
            <a:ext cx="1400549" cy="2771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9AE3E0-8539-DE12-CE2C-CF47483736B6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39AE3E0-8539-DE12-CE2C-CF474837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31027A-4A0A-9C3C-41E2-4D6AB843CEC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77587C-6443-2229-DC14-03C1BE26F506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D77587C-6443-2229-DC14-03C1BE26F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172DE7-F01F-8041-E4D0-C7DECC1C6B24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790364-6B61-4127-F900-41C658691D8C}"/>
                  </a:ext>
                </a:extLst>
              </p:cNvPr>
              <p:cNvSpPr txBox="1"/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790364-6B61-4127-F900-41C658691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508" y="3406373"/>
                <a:ext cx="70185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7345B-7A7C-5315-6E4A-F532F5A1D648}"/>
                  </a:ext>
                </a:extLst>
              </p:cNvPr>
              <p:cNvSpPr txBox="1"/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7345B-7A7C-5315-6E4A-F532F5A1D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94" y="3406373"/>
                <a:ext cx="70185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A37C7F-BFC7-2834-7F7D-E8A5ED7FF32A}"/>
              </a:ext>
            </a:extLst>
          </p:cNvPr>
          <p:cNvCxnSpPr>
            <a:stCxn id="23" idx="0"/>
          </p:cNvCxnSpPr>
          <p:nvPr/>
        </p:nvCxnSpPr>
        <p:spPr>
          <a:xfrm flipV="1">
            <a:off x="9347438" y="2989041"/>
            <a:ext cx="539727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FAB3A9-B2FB-6776-E55D-F87BF2D2C81A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9887165" y="2989041"/>
            <a:ext cx="701859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8B31DE-CEAB-A078-E886-E38E97CED14F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88B31DE-CEAB-A078-E886-E38E97CE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643741-D26C-C744-5426-94DB61B17AE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D10EC7-A9B0-A6ED-66B5-A07D350A0BCC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D10EC7-A9B0-A6ED-66B5-A07D350A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182BE0-C91C-9B38-7621-B68E88007318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182BE0-C91C-9B38-7621-B68E8800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904EE5-2490-A926-29CB-16E52DF2131A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8DA256-5A9F-3663-68EB-CE1C551CF109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4C94A0-3BB5-C583-5922-18159CB99B3C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54C94A0-3BB5-C583-5922-18159CB99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800D2-F595-B2BB-DF39-CB7B87C29CE6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37800D2-F595-B2BB-DF39-CB7B87C29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3F5229-049E-AA6D-FF37-6DC97A04144C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4FB7F4-480E-2FE1-7D38-09682DE9F28A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9D1EF9-553E-A333-FE11-B0AF8258E1CC}"/>
                  </a:ext>
                </a:extLst>
              </p:cNvPr>
              <p:cNvSpPr txBox="1"/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D9D1EF9-553E-A333-FE11-B0AF8258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054828"/>
                <a:ext cx="701859" cy="369332"/>
              </a:xfrm>
              <a:prstGeom prst="rect">
                <a:avLst/>
              </a:prstGeom>
              <a:blipFill>
                <a:blip r:embed="rId2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AA8944-2E58-21C1-2C64-0927023BC607}"/>
                  </a:ext>
                </a:extLst>
              </p:cNvPr>
              <p:cNvSpPr txBox="1"/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DAA8944-2E58-21C1-2C64-0927023BC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80" y="4054828"/>
                <a:ext cx="701859" cy="369332"/>
              </a:xfrm>
              <a:prstGeom prst="rect">
                <a:avLst/>
              </a:prstGeom>
              <a:blipFill>
                <a:blip r:embed="rId2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5D7D1A-1C94-A464-3330-B9C55C87746B}"/>
              </a:ext>
            </a:extLst>
          </p:cNvPr>
          <p:cNvCxnSpPr>
            <a:stCxn id="41" idx="0"/>
          </p:cNvCxnSpPr>
          <p:nvPr/>
        </p:nvCxnSpPr>
        <p:spPr>
          <a:xfrm flipV="1">
            <a:off x="8961530" y="3775705"/>
            <a:ext cx="385908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C05A954-972E-591D-D733-7D032AA3D4BC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9347438" y="3775705"/>
            <a:ext cx="400072" cy="279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39AE5F-2D61-0662-37B9-47F301E439C1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139AE5F-2D61-0662-37B9-47F301E4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21E60D-8571-848D-94FD-870C8F3FB779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421E60D-8571-848D-94FD-870C8F3FB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A61BA2-64D0-62BD-0950-66E79CA4F43E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DBFD89-54DF-5C8D-6FE4-D05BCC4CEC74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A4C711-2D6E-AFA1-4C1F-4BF0CC2EA492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DA4C711-2D6E-AFA1-4C1F-4BF0CC2EA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2F1636-B780-1EE0-7DC5-2CF42D451293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2F1636-B780-1EE0-7DC5-2CF42D451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F66084-32E0-B805-B5B8-DF154F2FFCEB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414205-88CC-9D41-CAD0-91144EC75EA3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19B8D0-1E4D-4782-AD3B-FB53A32B117E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119B8D0-1E4D-4782-AD3B-FB53A32B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E87CC6-63D4-8087-1D6B-507E9FEAF522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4E87CC6-63D4-8087-1D6B-507E9FEAF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76D403-1FD6-4002-6674-78C403196844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D1AF79-622F-7F58-AB5C-5E94EFD3A0E0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76F7D2A-4A20-1BC5-DFEA-FC0B438C594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76F7D2A-4A20-1BC5-DFEA-FC0B438C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3FCDD4F-4D60-1B38-05CC-4A14811085D4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3FCDD4F-4D60-1B38-05CC-4A1481108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5BF13C-4C34-4201-BD89-E3C7604B62BC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747AA0-2138-6465-E3B8-24F28BA92C43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4C79758-C9B2-3944-7542-CDB33A41D3B3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4C79758-C9B2-3944-7542-CDB33A41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16F32DD-698A-3C56-94BB-111C9462E7C3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91FFA20-12FC-0A4A-3907-3FA5CBE55706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A685AA-78E4-7999-C69B-60CAE51B0EC0}"/>
              </a:ext>
            </a:extLst>
          </p:cNvPr>
          <p:cNvSpPr txBox="1"/>
          <p:nvPr/>
        </p:nvSpPr>
        <p:spPr>
          <a:xfrm>
            <a:off x="9306073" y="1432141"/>
            <a:ext cx="27610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Let’s do the right tree all at once to speed save some time drawing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081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DB24-F7EB-A562-392F-130C41395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80AE-80F7-836B-4190-B8EE9704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8426E-1367-20B5-A302-C240996A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98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E2934-D6CD-8A2D-B717-50AAB209CB14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2E2934-D6CD-8A2D-B717-50AAB209C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853C2CE-7D13-54D9-61DC-97D7CDCD380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A9A8AF-D258-427A-DACC-867B2267CC7D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1AE3FC-3B08-FBCD-1449-0C5E38091E70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1AE3FC-3B08-FBCD-1449-0C5E3809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E8448A-F980-EC5A-ECA8-FEA20A93FF6F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E8448A-F980-EC5A-ECA8-FEA20A93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93F219-9DCE-935E-A2FF-0AE816DB5BD7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593F219-9DCE-935E-A2FF-0AE816DB5B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C21F46-811E-6990-22F7-DAA4D3694319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C21F46-811E-6990-22F7-DAA4D3694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BE5DD4-5305-B9FD-0C00-6C877E7C1AF1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CBE5DD4-5305-B9FD-0C00-6C877E7C1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CA50E3-4360-7EED-6BC1-450CCDE76B97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CA50E3-4360-7EED-6BC1-450CCDE76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6994E1-162C-22A0-FF79-9C55372750B9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6994E1-162C-22A0-FF79-9C5537275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9E57C5A-714B-425E-2191-07F1B9F5A0B7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9E57C5A-714B-425E-2191-07F1B9F5A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3794436-D1A1-EF48-6AE8-0D05E81E35FE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3794436-D1A1-EF48-6AE8-0D05E81E3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B7DCFA-2779-D9BA-053B-3BBD1926E335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6B7DCFA-2779-D9BA-053B-3BBD1926E3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ABC232E-BFF0-123B-CF4B-B7B302BDE28A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ABC232E-BFF0-123B-CF4B-B7B302BDE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BB5F2E-528F-3DCC-7BFF-C1AE60AC1B88}"/>
                  </a:ext>
                </a:extLst>
              </p:cNvPr>
              <p:cNvSpPr txBox="1"/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BB5F2E-528F-3DCC-7BFF-C1AE60AC1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686" y="1973210"/>
                <a:ext cx="701859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579FD-67D7-F8F3-4A56-AB1A3AE28A65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5579FD-67D7-F8F3-4A56-AB1A3AE28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52C7B2-D9D1-41F6-0BDE-B4807D93400C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52C7B2-D9D1-41F6-0BDE-B4807D93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B0AA46-F734-E835-F5A9-6C43D1878E9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037257" y="2342542"/>
            <a:ext cx="1449359" cy="25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8F2B84-3BFD-A2E5-45E2-79A40E5FA930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486616" y="2342542"/>
            <a:ext cx="1536076" cy="285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479EB8-CE35-83AD-1144-56083CF344EE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E479EB8-CE35-83AD-1144-56083CF34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F08729-A5D9-8CFE-F31C-D88BFB8619D5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5C9197-40B1-58B8-0A2A-170EF24661A8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5C9197-40B1-58B8-0A2A-170EF2466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B16E5D-01BA-5CA0-E0B5-482DDE45933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154C01-1AB6-CE99-048B-9E11C22A86FF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154C01-1AB6-CE99-048B-9E11C22A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8C5259-31B8-9658-5D9D-B1E39E715AF6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8C5259-31B8-9658-5D9D-B1E39E715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1BFE45-63A4-5040-F028-7817CB3E9F80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777CE4-F3E0-BD7C-6F24-EEF0E3919560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22F1D6-653A-73B8-A7B6-D0F7617D1FC5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022F1D6-653A-73B8-A7B6-D0F7617D1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A73FC2-3D0B-260F-681B-48E17DED588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10E2FF-A6BC-FBE9-8DEE-CE9AC35BA3D4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10E2FF-A6BC-FBE9-8DEE-CE9AC35B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B7964-56A9-ACEF-27CE-56497A428BCF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DB7964-56A9-ACEF-27CE-56497A428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F4831C-469B-3F39-E0EA-0BB9AD12AF73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47C735-7C14-6DBA-6291-D8A69CC08C7C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8A6CA2-4BA2-D98D-F956-C28A7B570AD2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D8A6CA2-4BA2-D98D-F956-C28A7B57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697771-136B-017C-43CC-D5F9C36992CF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697771-136B-017C-43CC-D5F9C3699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4D95BD-BE50-5DB3-F950-9BCF6975B5B1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C2B666E-257B-2913-8074-2AF0230585C2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BF9A71-5AC6-BA7D-51A7-DBF6FA9C530A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BF9A71-5AC6-BA7D-51A7-DBF6FA9C5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567FA2-F5E6-AB59-1913-7DFC430DAEE6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7567FA2-F5E6-AB59-1913-7DFC430D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219D79-0A7A-6503-67A7-08E6FEB98201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7266B6-67C6-8196-7A81-F53AAABED0F5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F86494-B70D-04A8-78E5-7B28B151CC4A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F86494-B70D-04A8-78E5-7B28B151C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8CF3CA-A473-9A20-C784-E98BED8DC169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8CF3CA-A473-9A20-C784-E98BED8DC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2BBDA6-C297-5C4C-E7FC-76D729D6D815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3E2872-2B71-7053-4DC7-2D68A70E7F19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C66DC-1B78-906C-A24F-3ABE530C1155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C66DC-1B78-906C-A24F-3ABE530C1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4998D1-8D1D-7EBA-92BE-9BF268E40045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74998D1-8D1D-7EBA-92BE-9BF268E4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1FF104-1031-5CA1-5E0E-981975AD64FF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B9147F-982D-F697-5000-1A786B090A44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BF30B0-77C4-6873-0E22-4850094EFBDB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BF30B0-77C4-6873-0E22-4850094EF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C28B4B-0781-0A34-8F23-A909071DA140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C28B4B-0781-0A34-8F23-A909071D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7E56E64-D633-6CF9-4913-CCECC2275F73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6B4109-7B39-0AE2-9F3B-83A95DF41CB1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2E34EC-4971-07A2-C105-DB16516C1D79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2E34EC-4971-07A2-C105-DB16516C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FAA312-1CDF-8CD6-EA7F-96350CE7DD29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FAA312-1CDF-8CD6-EA7F-96350CE7D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73E96E-316C-8B66-1520-242296922583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140145-A6B4-A6EC-4D83-5406540770BA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0123FA-D8F8-3F55-49E0-D56388AB0AA0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70123FA-D8F8-3F55-49E0-D56388AB0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A8ED31-DD53-3C14-E0D6-51A8F89C04B2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CE881DC-095B-FFEB-F715-6DCA67988728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1F6300-1711-7AD8-9BF5-88E656AAF65F}"/>
              </a:ext>
            </a:extLst>
          </p:cNvPr>
          <p:cNvSpPr txBox="1"/>
          <p:nvPr/>
        </p:nvSpPr>
        <p:spPr>
          <a:xfrm>
            <a:off x="9306073" y="1432141"/>
            <a:ext cx="276100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Let’s do the right tree all at once to speed save some time drawing …</a:t>
            </a:r>
            <a:endParaRPr lang="en-AU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817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768E2-95B4-5C9B-0C87-CC1A7BD0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416C-B64F-D46D-C3B4-FFC2ABC8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3" y="191262"/>
            <a:ext cx="2472270" cy="1325563"/>
          </a:xfrm>
        </p:spPr>
        <p:txBody>
          <a:bodyPr>
            <a:normAutofit/>
          </a:bodyPr>
          <a:lstStyle/>
          <a:p>
            <a:r>
              <a:rPr lang="en-CA"/>
              <a:t>Fibonacci</a:t>
            </a:r>
            <a:br>
              <a:rPr lang="en-CA"/>
            </a:br>
            <a:r>
              <a:rPr lang="en-CA"/>
              <a:t>Numbers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09AC-6021-4E0E-E4FF-204A2F0E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99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8B8A1-335B-4277-776A-E051EB761620}"/>
                  </a:ext>
                </a:extLst>
              </p:cNvPr>
              <p:cNvSpPr txBox="1"/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18B8A1-335B-4277-776A-E051EB761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3" y="1677999"/>
                <a:ext cx="3053079" cy="923330"/>
              </a:xfrm>
              <a:prstGeom prst="rect">
                <a:avLst/>
              </a:prstGeom>
              <a:blipFill>
                <a:blip r:embed="rId2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E47F5DC-4335-DEF9-A3F6-FB423FA32906}"/>
              </a:ext>
            </a:extLst>
          </p:cNvPr>
          <p:cNvGrpSpPr/>
          <p:nvPr/>
        </p:nvGrpSpPr>
        <p:grpSpPr>
          <a:xfrm>
            <a:off x="3392567" y="191262"/>
            <a:ext cx="8217314" cy="930615"/>
            <a:chOff x="2427367" y="2546252"/>
            <a:chExt cx="8217314" cy="9306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1D59B79-DF7D-3DEC-0AAA-DF7B9AF0A1EA}"/>
                </a:ext>
              </a:extLst>
            </p:cNvPr>
            <p:cNvSpPr txBox="1"/>
            <p:nvPr/>
          </p:nvSpPr>
          <p:spPr>
            <a:xfrm>
              <a:off x="2427367" y="2707426"/>
              <a:ext cx="82173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4400">
                  <a:solidFill>
                    <a:srgbClr val="FF0000"/>
                  </a:solidFill>
                </a:rPr>
                <a:t>0</a:t>
              </a:r>
              <a:r>
                <a:rPr lang="en-CA" sz="4400"/>
                <a:t>, </a:t>
              </a:r>
              <a:r>
                <a:rPr lang="en-CA" sz="4400">
                  <a:solidFill>
                    <a:srgbClr val="FF0000"/>
                  </a:solidFill>
                </a:rPr>
                <a:t>1</a:t>
              </a:r>
              <a:r>
                <a:rPr lang="en-CA" sz="4400"/>
                <a:t>, 1, 2, 3, 5, 8, 13, 21, 34, 55, …</a:t>
              </a:r>
              <a:endParaRPr lang="en-AU" sz="4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27061F-8C71-96C9-4EAA-30D780A61B0D}"/>
                    </a:ext>
                  </a:extLst>
                </p:cNvPr>
                <p:cNvSpPr txBox="1"/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C27061F-8C71-96C9-4EAA-30D780A61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367" y="2546252"/>
                  <a:ext cx="58439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9AF027-DC4B-0104-FDF3-D58B22A9B275}"/>
                    </a:ext>
                  </a:extLst>
                </p:cNvPr>
                <p:cNvSpPr txBox="1"/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9AF027-DC4B-0104-FDF3-D58B22A9B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9233" y="2546252"/>
                  <a:ext cx="58439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8B291F-21E6-11F0-00CA-C138F05E3962}"/>
                    </a:ext>
                  </a:extLst>
                </p:cNvPr>
                <p:cNvSpPr txBox="1"/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8B291F-21E6-11F0-00CA-C138F05E3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1099" y="2546252"/>
                  <a:ext cx="584391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2FB848-2E94-E1A1-372F-1FE1C5CA0D05}"/>
                    </a:ext>
                  </a:extLst>
                </p:cNvPr>
                <p:cNvSpPr txBox="1"/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(3)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62FB848-2E94-E1A1-372F-1FE1C5CA0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965" y="2546252"/>
                  <a:ext cx="58439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774FD-93FB-A609-A3E8-1CEA76BDB0AE}"/>
                    </a:ext>
                  </a:extLst>
                </p:cNvPr>
                <p:cNvSpPr txBox="1"/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4774FD-93FB-A609-A3E8-1CEA76BD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7356" y="2546252"/>
                  <a:ext cx="58439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0EE55D-3A76-DD2C-F98A-29A6C17F3442}"/>
                    </a:ext>
                  </a:extLst>
                </p:cNvPr>
                <p:cNvSpPr txBox="1"/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(5)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0EE55D-3A76-DD2C-F98A-29A6C17F3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747" y="2546252"/>
                  <a:ext cx="584391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B0A888-4476-908C-7200-47FA391AE934}"/>
                    </a:ext>
                  </a:extLst>
                </p:cNvPr>
                <p:cNvSpPr txBox="1"/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(6)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AB0A888-4476-908C-7200-47FA391AE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18" y="2546252"/>
                  <a:ext cx="584391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50C0C5-08C5-9087-7AEF-0AB150912B4A}"/>
                    </a:ext>
                  </a:extLst>
                </p:cNvPr>
                <p:cNvSpPr txBox="1"/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150C0C5-08C5-9087-7AEF-0AB150912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4219" y="2546252"/>
                  <a:ext cx="584391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F4A09E-1B19-78D4-644C-63CDFA2583E9}"/>
                    </a:ext>
                  </a:extLst>
                </p:cNvPr>
                <p:cNvSpPr txBox="1"/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(8)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F4A09E-1B19-78D4-644C-63CDFA258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6020" y="2546252"/>
                  <a:ext cx="584391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74ABB8-A53F-9615-8800-D605009F0CA5}"/>
                    </a:ext>
                  </a:extLst>
                </p:cNvPr>
                <p:cNvSpPr txBox="1"/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(9)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E74ABB8-A53F-9615-8800-D605009F0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277" y="2569800"/>
                  <a:ext cx="584391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003A3C6-1E3B-E359-8B19-B703779E4C7E}"/>
                    </a:ext>
                  </a:extLst>
                </p:cNvPr>
                <p:cNvSpPr txBox="1"/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CA" sz="140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</m:oMath>
                    </m:oMathPara>
                  </a14:m>
                  <a:endParaRPr lang="en-AU" sz="14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003A3C6-1E3B-E359-8B19-B703779E4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3338" y="2546252"/>
                  <a:ext cx="683777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4BB8A-E154-6B59-200D-11686809B17F}"/>
                  </a:ext>
                </a:extLst>
              </p:cNvPr>
              <p:cNvSpPr txBox="1"/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AU" b="1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4BB8A-E154-6B59-200D-11686809B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220" y="1964282"/>
                <a:ext cx="36901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0E4EC-5810-13BC-2C73-DD421E7E83CF}"/>
                  </a:ext>
                </a:extLst>
              </p:cNvPr>
              <p:cNvSpPr txBox="1"/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60E4EC-5810-13BC-2C73-DD421E7E8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560" y="2601329"/>
                <a:ext cx="35939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55C076-1F61-EC01-F9A0-82F2454786E8}"/>
                  </a:ext>
                </a:extLst>
              </p:cNvPr>
              <p:cNvSpPr txBox="1"/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55C076-1F61-EC01-F9A0-82F245478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95" y="2628027"/>
                <a:ext cx="35939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CDA239-46C3-4DED-C6A7-196C77210F5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7037257" y="2333614"/>
            <a:ext cx="1488469" cy="267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55C8ED-A66B-DA4A-D567-2C68790E6A8D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H="1" flipV="1">
            <a:off x="8525726" y="2333614"/>
            <a:ext cx="1496966" cy="294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C024C0-6234-19DD-BEFA-EA168E6D4E5B}"/>
                  </a:ext>
                </a:extLst>
              </p:cNvPr>
              <p:cNvSpPr txBox="1"/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C024C0-6234-19DD-BEFA-EA168E6D4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462" y="3528617"/>
                <a:ext cx="35939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4D6880-6793-9170-6BC4-6D7DF4E68D6B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V="1">
            <a:off x="5837159" y="2970661"/>
            <a:ext cx="1200098" cy="557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0297C2-9BF5-5A84-E897-CEEA558F0A8C}"/>
                  </a:ext>
                </a:extLst>
              </p:cNvPr>
              <p:cNvSpPr txBox="1"/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0297C2-9BF5-5A84-E897-CEEA558F0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377" y="3582537"/>
                <a:ext cx="35939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0FDFE5-9798-6D86-3F43-B4CC11C83F8C}"/>
              </a:ext>
            </a:extLst>
          </p:cNvPr>
          <p:cNvCxnSpPr>
            <a:cxnSpLocks/>
            <a:stCxn id="26" idx="0"/>
            <a:endCxn id="8" idx="2"/>
          </p:cNvCxnSpPr>
          <p:nvPr/>
        </p:nvCxnSpPr>
        <p:spPr>
          <a:xfrm flipH="1" flipV="1">
            <a:off x="7037257" y="2970661"/>
            <a:ext cx="661817" cy="61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86A497-B0E7-210F-87FC-77EABF37628D}"/>
                  </a:ext>
                </a:extLst>
              </p:cNvPr>
              <p:cNvSpPr txBox="1"/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86A497-B0E7-210F-87FC-77EABF376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818" y="3406373"/>
                <a:ext cx="35939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EA1F09-43FF-5AB2-8428-36299D6233B9}"/>
                  </a:ext>
                </a:extLst>
              </p:cNvPr>
              <p:cNvSpPr txBox="1"/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EA1F09-43FF-5AB2-8428-36299D62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3406373"/>
                <a:ext cx="35939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BD4E51-E49A-F519-607C-ACABFB13BD3F}"/>
              </a:ext>
            </a:extLst>
          </p:cNvPr>
          <p:cNvCxnSpPr>
            <a:stCxn id="23" idx="0"/>
          </p:cNvCxnSpPr>
          <p:nvPr/>
        </p:nvCxnSpPr>
        <p:spPr>
          <a:xfrm flipV="1">
            <a:off x="9314515" y="2989041"/>
            <a:ext cx="710960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1DC899-48E2-8D0D-D9F0-FCD6DE345ADE}"/>
              </a:ext>
            </a:extLst>
          </p:cNvPr>
          <p:cNvCxnSpPr>
            <a:stCxn id="28" idx="0"/>
          </p:cNvCxnSpPr>
          <p:nvPr/>
        </p:nvCxnSpPr>
        <p:spPr>
          <a:xfrm flipH="1" flipV="1">
            <a:off x="10058397" y="2989041"/>
            <a:ext cx="530626" cy="417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C101A8-528C-3570-8C7F-1D8946524B6E}"/>
                  </a:ext>
                </a:extLst>
              </p:cNvPr>
              <p:cNvSpPr txBox="1"/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C101A8-528C-3570-8C7F-1D8946524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9326" y="4127719"/>
                <a:ext cx="35939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5B581C-CB67-E769-FB7D-90BDC6965163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0589023" y="3775705"/>
            <a:ext cx="1" cy="352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12C4A8-0D4E-23A5-3710-00DA95C1ECCE}"/>
                  </a:ext>
                </a:extLst>
              </p:cNvPr>
              <p:cNvSpPr txBox="1"/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112C4A8-0D4E-23A5-3710-00DA95C1E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147" y="4304672"/>
                <a:ext cx="35939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C27C64-5709-4A85-A14B-4371E06783D9}"/>
                  </a:ext>
                </a:extLst>
              </p:cNvPr>
              <p:cNvSpPr txBox="1"/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0C27C64-5709-4A85-A14B-4371E0678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478" y="4304672"/>
                <a:ext cx="35939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B91AA5-9535-7E3C-94EC-3A98D112FE5F}"/>
              </a:ext>
            </a:extLst>
          </p:cNvPr>
          <p:cNvCxnSpPr>
            <a:cxnSpLocks/>
            <a:stCxn id="31" idx="0"/>
            <a:endCxn id="24" idx="2"/>
          </p:cNvCxnSpPr>
          <p:nvPr/>
        </p:nvCxnSpPr>
        <p:spPr>
          <a:xfrm flipV="1">
            <a:off x="5271844" y="3897949"/>
            <a:ext cx="565315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76D473-F2FE-BB0F-F223-10BD9DA64437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flipH="1" flipV="1">
            <a:off x="5837159" y="3897949"/>
            <a:ext cx="707016" cy="40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1B1395-C399-4DC4-9631-653DD87B895D}"/>
                  </a:ext>
                </a:extLst>
              </p:cNvPr>
              <p:cNvSpPr txBox="1"/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1B1395-C399-4DC4-9631-653DD87B8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723" y="4268430"/>
                <a:ext cx="35939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DB352F-24D7-6097-CF13-FE69601EFD4B}"/>
                  </a:ext>
                </a:extLst>
              </p:cNvPr>
              <p:cNvSpPr txBox="1"/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DB352F-24D7-6097-CF13-FE69601EF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266991"/>
                <a:ext cx="359393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834000-8FEC-277A-A3AA-D31185D6A21D}"/>
              </a:ext>
            </a:extLst>
          </p:cNvPr>
          <p:cNvCxnSpPr>
            <a:cxnSpLocks/>
            <a:stCxn id="34" idx="0"/>
            <a:endCxn id="26" idx="2"/>
          </p:cNvCxnSpPr>
          <p:nvPr/>
        </p:nvCxnSpPr>
        <p:spPr>
          <a:xfrm flipV="1">
            <a:off x="7274420" y="3951869"/>
            <a:ext cx="424654" cy="316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92009A-2510-C5A3-E4E3-F9DEDD48DFBD}"/>
              </a:ext>
            </a:extLst>
          </p:cNvPr>
          <p:cNvCxnSpPr>
            <a:cxnSpLocks/>
            <a:stCxn id="38" idx="0"/>
            <a:endCxn id="26" idx="2"/>
          </p:cNvCxnSpPr>
          <p:nvPr/>
        </p:nvCxnSpPr>
        <p:spPr>
          <a:xfrm flipH="1" flipV="1">
            <a:off x="7699074" y="3951869"/>
            <a:ext cx="368753" cy="315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2D8077-74DA-BED0-54DE-F0DC5A842A02}"/>
                  </a:ext>
                </a:extLst>
              </p:cNvPr>
              <p:cNvSpPr txBox="1"/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92D8077-74DA-BED0-54DE-F0DC5A842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487" y="4048240"/>
                <a:ext cx="359393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DCD1A6-904F-C1A1-A6AF-5E6E111A66D8}"/>
                  </a:ext>
                </a:extLst>
              </p:cNvPr>
              <p:cNvSpPr txBox="1"/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8DCD1A6-904F-C1A1-A6AF-5E6E111A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835" y="4046247"/>
                <a:ext cx="35939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9F2707-29F3-81FC-6561-0B4F8AEAE6DB}"/>
              </a:ext>
            </a:extLst>
          </p:cNvPr>
          <p:cNvCxnSpPr>
            <a:cxnSpLocks/>
            <a:stCxn id="41" idx="0"/>
            <a:endCxn id="23" idx="2"/>
          </p:cNvCxnSpPr>
          <p:nvPr/>
        </p:nvCxnSpPr>
        <p:spPr>
          <a:xfrm flipV="1">
            <a:off x="8945184" y="3775705"/>
            <a:ext cx="369331" cy="2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E9A0C7-3802-E464-7774-48B40B43126C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9314515" y="3775705"/>
            <a:ext cx="428017" cy="270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EA3DCD-77B6-5C26-8C19-CC7BDF39BD73}"/>
                  </a:ext>
                </a:extLst>
              </p:cNvPr>
              <p:cNvSpPr txBox="1"/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4EA3DCD-77B6-5C26-8C19-CC7BDF39B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2" y="4987734"/>
                <a:ext cx="359393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252571-B546-50FE-F7BB-98F2A3C45809}"/>
                  </a:ext>
                </a:extLst>
              </p:cNvPr>
              <p:cNvSpPr txBox="1"/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B252571-B546-50FE-F7BB-98F2A3C45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507" y="4978117"/>
                <a:ext cx="359393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3CD06B-ED9B-2E0D-9952-04422580CAA2}"/>
              </a:ext>
            </a:extLst>
          </p:cNvPr>
          <p:cNvCxnSpPr>
            <a:cxnSpLocks/>
            <a:stCxn id="45" idx="0"/>
            <a:endCxn id="31" idx="2"/>
          </p:cNvCxnSpPr>
          <p:nvPr/>
        </p:nvCxnSpPr>
        <p:spPr>
          <a:xfrm flipV="1">
            <a:off x="4927149" y="4674004"/>
            <a:ext cx="344695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023EBDB-D266-3824-C103-C130C3DBA6E7}"/>
              </a:ext>
            </a:extLst>
          </p:cNvPr>
          <p:cNvCxnSpPr>
            <a:cxnSpLocks/>
            <a:stCxn id="46" idx="0"/>
            <a:endCxn id="31" idx="2"/>
          </p:cNvCxnSpPr>
          <p:nvPr/>
        </p:nvCxnSpPr>
        <p:spPr>
          <a:xfrm flipH="1" flipV="1">
            <a:off x="5271844" y="4674004"/>
            <a:ext cx="416360" cy="3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24220D4-0C82-5A8B-4ED3-0D83F5282331}"/>
                  </a:ext>
                </a:extLst>
              </p:cNvPr>
              <p:cNvSpPr txBox="1"/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24220D4-0C82-5A8B-4ED3-0D83F5282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32" y="4775281"/>
                <a:ext cx="359393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712EFA-AB8C-886E-77D7-8BA6260D4A4E}"/>
                  </a:ext>
                </a:extLst>
              </p:cNvPr>
              <p:cNvSpPr txBox="1"/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712EFA-AB8C-886E-77D7-8BA6260D4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812" y="4775281"/>
                <a:ext cx="359393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1545C16-4F8B-7695-E2AD-5A1846131CB4}"/>
              </a:ext>
            </a:extLst>
          </p:cNvPr>
          <p:cNvCxnSpPr>
            <a:stCxn id="49" idx="0"/>
          </p:cNvCxnSpPr>
          <p:nvPr/>
        </p:nvCxnSpPr>
        <p:spPr>
          <a:xfrm flipV="1">
            <a:off x="896152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03248F0-3EED-2234-1EE6-F343F0222D27}"/>
              </a:ext>
            </a:extLst>
          </p:cNvPr>
          <p:cNvCxnSpPr>
            <a:stCxn id="50" idx="0"/>
          </p:cNvCxnSpPr>
          <p:nvPr/>
        </p:nvCxnSpPr>
        <p:spPr>
          <a:xfrm flipV="1">
            <a:off x="9747509" y="4424160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43B84A-BAB4-2D79-839B-352D96B9FFB3}"/>
                  </a:ext>
                </a:extLst>
              </p:cNvPr>
              <p:cNvSpPr txBox="1"/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743B84A-BAB4-2D79-839B-352D96B9F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224" y="5673580"/>
                <a:ext cx="359393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E7947E-DF02-3A42-E007-1760984B68F4}"/>
                  </a:ext>
                </a:extLst>
              </p:cNvPr>
              <p:cNvSpPr txBox="1"/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E7947E-DF02-3A42-E007-1760984B6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204" y="5673580"/>
                <a:ext cx="35939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407D9F-B268-0479-CB6E-FCBA7A5AF261}"/>
              </a:ext>
            </a:extLst>
          </p:cNvPr>
          <p:cNvCxnSpPr>
            <a:stCxn id="53" idx="0"/>
          </p:cNvCxnSpPr>
          <p:nvPr/>
        </p:nvCxnSpPr>
        <p:spPr>
          <a:xfrm flipV="1">
            <a:off x="492792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FF50C6-B603-CA66-715F-606D63A81A01}"/>
              </a:ext>
            </a:extLst>
          </p:cNvPr>
          <p:cNvCxnSpPr>
            <a:stCxn id="54" idx="0"/>
          </p:cNvCxnSpPr>
          <p:nvPr/>
        </p:nvCxnSpPr>
        <p:spPr>
          <a:xfrm flipV="1">
            <a:off x="5713901" y="5322459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5C8AC5-3BD1-394B-407E-655EAF200754}"/>
                  </a:ext>
                </a:extLst>
              </p:cNvPr>
              <p:cNvSpPr txBox="1"/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B5C8AC5-3BD1-394B-407E-655EAF200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150" y="4987734"/>
                <a:ext cx="359393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8B871C-8F23-443C-7A45-F7B7D28ED71A}"/>
                  </a:ext>
                </a:extLst>
              </p:cNvPr>
              <p:cNvSpPr txBox="1"/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8B871C-8F23-443C-7A45-F7B7D28E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30" y="4987734"/>
                <a:ext cx="359393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5AB321-DC7F-DC7B-B8AD-7835AECE4B61}"/>
              </a:ext>
            </a:extLst>
          </p:cNvPr>
          <p:cNvCxnSpPr>
            <a:stCxn id="57" idx="0"/>
          </p:cNvCxnSpPr>
          <p:nvPr/>
        </p:nvCxnSpPr>
        <p:spPr>
          <a:xfrm flipV="1">
            <a:off x="728184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04C400-D1A7-6477-4E61-D5ECA8BE6BB5}"/>
              </a:ext>
            </a:extLst>
          </p:cNvPr>
          <p:cNvCxnSpPr>
            <a:stCxn id="58" idx="0"/>
          </p:cNvCxnSpPr>
          <p:nvPr/>
        </p:nvCxnSpPr>
        <p:spPr>
          <a:xfrm flipV="1">
            <a:off x="8067827" y="4636613"/>
            <a:ext cx="1" cy="35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969F7A-6596-F016-FA5A-60E640745050}"/>
                  </a:ext>
                </a:extLst>
              </p:cNvPr>
              <p:cNvSpPr txBox="1"/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969F7A-6596-F016-FA5A-60E640745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310" y="4987734"/>
                <a:ext cx="35939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A834855-5121-AFE0-6C10-13E7E67823F7}"/>
              </a:ext>
            </a:extLst>
          </p:cNvPr>
          <p:cNvCxnSpPr>
            <a:stCxn id="61" idx="0"/>
          </p:cNvCxnSpPr>
          <p:nvPr/>
        </p:nvCxnSpPr>
        <p:spPr>
          <a:xfrm flipV="1">
            <a:off x="6555007" y="4674004"/>
            <a:ext cx="409" cy="313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42A70B5-4FCD-652B-522D-53E1C6FF1AA4}"/>
              </a:ext>
            </a:extLst>
          </p:cNvPr>
          <p:cNvSpPr txBox="1"/>
          <p:nvPr/>
        </p:nvSpPr>
        <p:spPr>
          <a:xfrm>
            <a:off x="1465058" y="3379508"/>
            <a:ext cx="2761004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all the </a:t>
            </a:r>
            <a:r>
              <a:rPr lang="en-CA">
                <a:latin typeface="Consolas" panose="020B0609020204030204" pitchFamily="49" charset="0"/>
              </a:rPr>
              <a:t>F</a:t>
            </a:r>
            <a:r>
              <a:rPr lang="en-CA"/>
              <a:t> values have been expanded, and we can add up the values from the bottom of the tree moving upward …</a:t>
            </a:r>
            <a:endParaRPr lang="en-AU" b="1"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AC1425-22B5-3390-5468-261D4249E52D}"/>
              </a:ext>
            </a:extLst>
          </p:cNvPr>
          <p:cNvSpPr txBox="1"/>
          <p:nvPr/>
        </p:nvSpPr>
        <p:spPr>
          <a:xfrm>
            <a:off x="8986270" y="1929318"/>
            <a:ext cx="214425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Finally the answer!</a:t>
            </a:r>
            <a:endParaRPr lang="en-AU" b="1">
              <a:latin typeface="Consolas" panose="020B06090202040302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7BE4C58-77B9-C4D1-DBD6-8EA1B135D5B5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6629400" y="999067"/>
            <a:ext cx="1711820" cy="1149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554BBA3-5807-6620-BD23-B1ADCADE82F8}"/>
              </a:ext>
            </a:extLst>
          </p:cNvPr>
          <p:cNvSpPr/>
          <p:nvPr/>
        </p:nvSpPr>
        <p:spPr>
          <a:xfrm>
            <a:off x="6297200" y="191262"/>
            <a:ext cx="371725" cy="8078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53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12175</Words>
  <Application>Microsoft Macintosh PowerPoint</Application>
  <PresentationFormat>Widescreen</PresentationFormat>
  <Paragraphs>1617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Aptos</vt:lpstr>
      <vt:lpstr>Aptos Display</vt:lpstr>
      <vt:lpstr>Arial</vt:lpstr>
      <vt:lpstr>Cambria Math</vt:lpstr>
      <vt:lpstr>Consolas</vt:lpstr>
      <vt:lpstr>Office Theme</vt:lpstr>
      <vt:lpstr>Chapter 6: Functions with return values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Functions that Return Values </vt:lpstr>
      <vt:lpstr>Dead Code</vt:lpstr>
      <vt:lpstr>Functions that Return Values </vt:lpstr>
      <vt:lpstr>Functions that Return Values </vt:lpstr>
      <vt:lpstr>Functions that Don’t Return Values </vt:lpstr>
      <vt:lpstr>Functions that Don’t Return Values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Functions with conditionals </vt:lpstr>
      <vt:lpstr>Boolean functions </vt:lpstr>
      <vt:lpstr>Boolean functions </vt:lpstr>
      <vt:lpstr>Boolean functions </vt:lpstr>
      <vt:lpstr>Boolean functions </vt:lpstr>
      <vt:lpstr>Boolean functions </vt:lpstr>
      <vt:lpstr>Boolean functions 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Recursive Functions</vt:lpstr>
      <vt:lpstr>PowerPoint Presentation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Fibonacci Numbers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2024-10-16T20:08:28Z</cp:lastPrinted>
  <dcterms:created xsi:type="dcterms:W3CDTF">2024-09-15T21:36:40Z</dcterms:created>
  <dcterms:modified xsi:type="dcterms:W3CDTF">2025-10-15T22:03:54Z</dcterms:modified>
</cp:coreProperties>
</file>