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98" r:id="rId2"/>
    <p:sldId id="297" r:id="rId3"/>
    <p:sldId id="341" r:id="rId4"/>
    <p:sldId id="343" r:id="rId5"/>
    <p:sldId id="342" r:id="rId6"/>
    <p:sldId id="345" r:id="rId7"/>
    <p:sldId id="369" r:id="rId8"/>
    <p:sldId id="344" r:id="rId9"/>
    <p:sldId id="346" r:id="rId10"/>
    <p:sldId id="347" r:id="rId11"/>
    <p:sldId id="349" r:id="rId12"/>
    <p:sldId id="348" r:id="rId13"/>
    <p:sldId id="350" r:id="rId14"/>
    <p:sldId id="351" r:id="rId15"/>
    <p:sldId id="352" r:id="rId16"/>
    <p:sldId id="357" r:id="rId17"/>
    <p:sldId id="353" r:id="rId18"/>
    <p:sldId id="354" r:id="rId19"/>
    <p:sldId id="355" r:id="rId20"/>
    <p:sldId id="356" r:id="rId21"/>
    <p:sldId id="340" r:id="rId22"/>
    <p:sldId id="300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7" r:id="rId36"/>
    <p:sldId id="313" r:id="rId37"/>
    <p:sldId id="314" r:id="rId38"/>
    <p:sldId id="315" r:id="rId39"/>
    <p:sldId id="316" r:id="rId40"/>
    <p:sldId id="318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70" r:id="rId51"/>
    <p:sldId id="329" r:id="rId52"/>
    <p:sldId id="330" r:id="rId53"/>
    <p:sldId id="331" r:id="rId54"/>
    <p:sldId id="334" r:id="rId55"/>
    <p:sldId id="335" r:id="rId56"/>
    <p:sldId id="336" r:id="rId57"/>
    <p:sldId id="338" r:id="rId58"/>
    <p:sldId id="337" r:id="rId59"/>
    <p:sldId id="339" r:id="rId60"/>
    <p:sldId id="358" r:id="rId61"/>
    <p:sldId id="359" r:id="rId62"/>
    <p:sldId id="360" r:id="rId63"/>
    <p:sldId id="361" r:id="rId64"/>
    <p:sldId id="362" r:id="rId65"/>
    <p:sldId id="363" r:id="rId66"/>
    <p:sldId id="364" r:id="rId67"/>
    <p:sldId id="365" r:id="rId68"/>
    <p:sldId id="366" r:id="rId69"/>
    <p:sldId id="367" r:id="rId70"/>
    <p:sldId id="368" r:id="rId71"/>
    <p:sldId id="371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D2841-53D1-4EE5-80E3-536AF86ACDB9}">
          <p14:sldIdLst>
            <p14:sldId id="298"/>
          </p14:sldIdLst>
        </p14:section>
        <p14:section name="While loops" id="{E36E5517-7CC4-4D9D-8F28-E65F671B9B1A}">
          <p14:sldIdLst>
            <p14:sldId id="297"/>
            <p14:sldId id="341"/>
            <p14:sldId id="343"/>
            <p14:sldId id="342"/>
            <p14:sldId id="345"/>
            <p14:sldId id="369"/>
            <p14:sldId id="344"/>
            <p14:sldId id="346"/>
            <p14:sldId id="347"/>
            <p14:sldId id="349"/>
            <p14:sldId id="348"/>
            <p14:sldId id="350"/>
            <p14:sldId id="351"/>
            <p14:sldId id="352"/>
            <p14:sldId id="357"/>
            <p14:sldId id="353"/>
            <p14:sldId id="354"/>
            <p14:sldId id="355"/>
            <p14:sldId id="356"/>
          </p14:sldIdLst>
        </p14:section>
        <p14:section name="Looping over string characters" id="{A5CD822B-5F60-4DC9-AAB7-643B879FBBD4}">
          <p14:sldIdLst>
            <p14:sldId id="340"/>
            <p14:sldId id="300"/>
            <p14:sldId id="299"/>
            <p14:sldId id="301"/>
          </p14:sldIdLst>
        </p14:section>
        <p14:section name="Searching a string" id="{B9145289-9759-4E57-8FB5-1D63805649D7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7"/>
            <p14:sldId id="313"/>
            <p14:sldId id="314"/>
            <p14:sldId id="315"/>
            <p14:sldId id="316"/>
          </p14:sldIdLst>
        </p14:section>
        <p14:section name="Reading text files" id="{4E45DE34-0511-496D-8FBF-367CF547EDC4}">
          <p14:sldIdLst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70"/>
            <p14:sldId id="329"/>
          </p14:sldIdLst>
        </p14:section>
        <p14:section name="English words" id="{041046FF-EBCD-45BA-883B-E38B4B076FC1}">
          <p14:sldIdLst>
            <p14:sldId id="330"/>
            <p14:sldId id="331"/>
            <p14:sldId id="334"/>
            <p14:sldId id="335"/>
            <p14:sldId id="336"/>
            <p14:sldId id="338"/>
            <p14:sldId id="337"/>
            <p14:sldId id="339"/>
          </p14:sldIdLst>
        </p14:section>
        <p14:section name="Example: Spelling Bee puzzle" id="{294DA4A1-519E-4A54-A79A-9576130890A8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86" autoAdjust="0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22:04:57.856" v="13" actId="33639"/>
      <pc:docMkLst>
        <pc:docMk/>
      </pc:docMkLst>
      <pc:sldChg chg="modSp mod">
        <pc:chgData name="Toby Donaldson" userId="2e6e5431-bb17-4c41-9985-d39c50d83c73" providerId="ADAL" clId="{F31BC264-820E-54C4-A6D1-F92AF9CC222E}" dt="2025-10-15T22:04:51.630" v="1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F31BC264-820E-54C4-A6D1-F92AF9CC222E}" dt="2025-10-15T22:04:51.630" v="12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533314460" sldId="299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533314460" sldId="299"/>
            <ac:inkMk id="5" creationId="{DBAE6A1C-4241-0FAA-98A0-E02791288CE9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585977241" sldId="300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585977241" sldId="300"/>
            <ac:inkMk id="5" creationId="{BD1D9B83-7FD1-4C5D-735F-0B606748E55F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495128168" sldId="301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495128168" sldId="301"/>
            <ac:inkMk id="5" creationId="{B9E5F4C1-3738-00A7-621E-D878557CC5C8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751930175" sldId="302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751930175" sldId="302"/>
            <ac:inkMk id="5" creationId="{8269446F-0DBC-F18B-FB6B-71E6E5881AD8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097316468" sldId="305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097316468" sldId="305"/>
            <ac:inkMk id="6" creationId="{309F9678-C5FB-B3ED-1138-63033B476E8F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365592690" sldId="306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365592690" sldId="306"/>
            <ac:inkMk id="5" creationId="{BAAB2E85-DBC9-ECCD-58A9-BD14BAC40013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753625361" sldId="307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753625361" sldId="307"/>
            <ac:inkMk id="8" creationId="{C4B74F50-BD2B-D008-28F3-9B08AF538A92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152713045" sldId="308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152713045" sldId="308"/>
            <ac:inkMk id="8" creationId="{2342F41E-BE79-6E61-5FB8-8A520E5C638B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808343893" sldId="310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808343893" sldId="310"/>
            <ac:inkMk id="8" creationId="{444E1562-24A6-A184-5F99-E8B6BD2AA199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178667518" sldId="311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178667518" sldId="311"/>
            <ac:inkMk id="19" creationId="{ED9DE99B-FF66-6C91-BAF1-015B984795A7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679495432" sldId="313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679495432" sldId="313"/>
            <ac:inkMk id="3" creationId="{9E509132-2C0F-818E-CB92-DD787936FB78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344777113" sldId="316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344777113" sldId="316"/>
            <ac:inkMk id="6" creationId="{6A6BBBDD-3E66-9C6C-A127-DAEFB7E1054C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217005126" sldId="317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217005126" sldId="317"/>
            <ac:inkMk id="14" creationId="{BCB7814C-A2D1-732E-7B19-32C1B799C29A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07709859" sldId="318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07709859" sldId="318"/>
            <ac:inkMk id="3" creationId="{88FE6EA7-A1F5-C21F-945E-8D3B60B76D22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223747460" sldId="320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223747460" sldId="320"/>
            <ac:inkMk id="3" creationId="{D6E4EF62-7137-EAC5-4C6E-DEC7201DD0AF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509614308" sldId="322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509614308" sldId="322"/>
            <ac:inkMk id="3" creationId="{B81A9710-AC7E-31CB-EBE0-0D4FED4ADEE2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337895630" sldId="323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337895630" sldId="323"/>
            <ac:inkMk id="13" creationId="{4F5C8127-DE2E-F6DC-8C5F-EE253ED5A723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4190628659" sldId="324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4190628659" sldId="324"/>
            <ac:inkMk id="13" creationId="{733D6BC8-C6DF-339F-374E-D76355410E37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91094791" sldId="328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91094791" sldId="328"/>
            <ac:inkMk id="12" creationId="{13B4E2E3-7D6B-C8B1-89AB-A23FA3AF345B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743895988" sldId="331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743895988" sldId="331"/>
            <ac:inkMk id="7" creationId="{7E41C816-062E-FD3C-3532-11D3651FF431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940314753" sldId="335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940314753" sldId="335"/>
            <ac:inkMk id="9" creationId="{FB56C3EF-253B-EF66-3576-5301A35309DF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082123790" sldId="337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082123790" sldId="337"/>
            <ac:inkMk id="7" creationId="{C78C12E9-4B18-1011-90AF-5F28C22CB824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264327507" sldId="345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264327507" sldId="345"/>
            <ac:inkMk id="6" creationId="{EF39A3E5-6804-ACDF-83A5-FD68E824CFBE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518592599" sldId="347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518592599" sldId="347"/>
            <ac:inkMk id="7" creationId="{9826B1FA-BFC3-2EB3-B728-03B293A25E42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938777344" sldId="348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938777344" sldId="348"/>
            <ac:inkMk id="5" creationId="{F33E6CCC-63E4-8B50-FB24-88665C0B0EE9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074488400" sldId="349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074488400" sldId="349"/>
            <ac:inkMk id="6" creationId="{4F6A5C32-8AD9-76F5-0332-972CB6D582C0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693912225" sldId="350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693912225" sldId="350"/>
            <ac:inkMk id="6" creationId="{200D74FF-7609-0483-F782-B383B364A42B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698669342" sldId="351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698669342" sldId="351"/>
            <ac:inkMk id="5" creationId="{56F27692-0822-1E58-DF92-E2E264551781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615613375" sldId="352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615613375" sldId="352"/>
            <ac:inkMk id="6" creationId="{BED559A3-226E-5689-BB9D-05DA17DC1DFF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063097408" sldId="353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063097408" sldId="353"/>
            <ac:inkMk id="9" creationId="{7AA10AE8-BD0D-5A5F-DF73-F87AD3DAE508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437704892" sldId="354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437704892" sldId="354"/>
            <ac:inkMk id="9" creationId="{F7C3F91F-CBBC-1775-7BA6-39E1490156A8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745005155" sldId="356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745005155" sldId="356"/>
            <ac:inkMk id="7" creationId="{81EA1475-86A4-51F3-F57C-E56FE6578983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554056988" sldId="358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554056988" sldId="358"/>
            <ac:inkMk id="2" creationId="{CA023343-7A23-BDF2-5A04-4A11DAB39BCA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4070484776" sldId="359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4070484776" sldId="359"/>
            <ac:inkMk id="2" creationId="{1767E23B-22AC-851F-5264-4776C21D1A16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2449079006" sldId="363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2449079006" sldId="363"/>
            <ac:inkMk id="7" creationId="{027E67EF-B394-4816-3ADB-6CA831947AAB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293448474" sldId="365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293448474" sldId="365"/>
            <ac:inkMk id="3" creationId="{131FEA76-6D51-91A2-EE2C-5FFC400981F4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421622308" sldId="366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421622308" sldId="366"/>
            <ac:inkMk id="3" creationId="{9D4AB466-1D8D-C065-7C89-6DE1E1BBBE5C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1753056197" sldId="367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1753056197" sldId="367"/>
            <ac:inkMk id="3" creationId="{74FB4A2E-3629-00B7-551E-F4AC11D7E5F1}"/>
          </ac:inkMkLst>
        </pc:inkChg>
      </pc:sldChg>
      <pc:sldChg chg="delSp mod">
        <pc:chgData name="Toby Donaldson" userId="2e6e5431-bb17-4c41-9985-d39c50d83c73" providerId="ADAL" clId="{F31BC264-820E-54C4-A6D1-F92AF9CC222E}" dt="2025-10-15T22:04:57.856" v="13" actId="33639"/>
        <pc:sldMkLst>
          <pc:docMk/>
          <pc:sldMk cId="3115980825" sldId="369"/>
        </pc:sldMkLst>
        <pc:inkChg chg="del">
          <ac:chgData name="Toby Donaldson" userId="2e6e5431-bb17-4c41-9985-d39c50d83c73" providerId="ADAL" clId="{F31BC264-820E-54C4-A6D1-F92AF9CC222E}" dt="2025-10-15T22:04:57.856" v="13" actId="33639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4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CFCA-36AD-4DE0-AF7B-EF1C91C7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A428-1C28-25A1-65E5-8EE2FA446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80958-5B4A-C5C1-7C55-80E53ECEE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ADFD-529A-951E-220C-B6B8B5837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07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DD23-DDC0-E03D-93B3-1859B3C2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96F07-7431-39D3-F3C1-C39927D17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2632F-5387-8368-8BD7-574BF9BF8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312-8B5E-1015-EB9A-7D8F257EC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431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E10A-4D94-C4BF-7569-6ED6B98E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C4270-1A93-81A6-CAE9-9EC114098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34358-23B4-FBB8-0F12-1ED592A62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3E90-8001-6DA1-4FF0-27E0F0236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83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9B97-6681-A334-B9A9-1FE6D040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34982-6A67-6ACC-0C98-8AFF38FDC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097A4-4FE4-97C0-C2EE-71069BCF7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574C0-D418-1AAB-D071-7EA9DD540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65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214E-AD64-64CF-739C-09DBC1ED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027AD-1164-D6E6-E30E-F35D57456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CB51E-535D-54BF-2E6A-136E0736F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E74EF-E616-A5B3-4D8B-C4D4FC4AB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827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6537-D6E6-4269-E273-78581113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1A1BD-C6F0-EB41-04CD-EF7BE126F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5E59C-BF3F-0C4C-948A-C102F298A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7375-F9D5-3C7E-712C-1B8799871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92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55E1-8BF9-B7D8-6A29-3DB9BFA4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E8065-5462-CDE2-02C0-266EAC42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661F-3C2C-2FB0-F7C1-9898A8D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587A-A925-C09B-28E1-F4F378553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6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98E-4A8E-CD4B-9903-B990894A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852A-6D9B-FDE1-A6AF-79824A70A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6964-7532-ADDD-A741-AFC661B95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9FF2-3B62-55CD-E29B-E77EC5639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18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E11D-412C-3E6B-83E8-02F6EE79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386D7-189B-176A-74D8-182AB874F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65BD8-A9AF-4100-8D1C-C329C850A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C501-336A-AE60-1C05-A26C4007C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586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B83C1-14F9-C0A9-BBC3-D0FDD00A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2339A-6CB2-4468-882A-FB977869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880FD-94F4-5602-1985-E19C4CC7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22E1-EF39-57F3-E9F2-7B2DE88B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94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019EA-07C9-E986-9A33-5E95DAD5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6AB4D-AA94-C95E-B91C-B46B12F41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01E2B-F3C2-4AAB-9658-8566ADBE8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7200-2EC1-1270-DFA0-1AFEA609A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03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457D-AC4F-897E-A414-529B7718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90B11-4294-AC9F-3BED-6E5EFF104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DB2D8-2051-7949-B3FC-D1AEF9460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E9013-5E97-D8D1-B900-B0C7C1D19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2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DEF3-8088-3077-1E16-C16B6258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02026-89C9-B225-07E0-9B968ABA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6DA4-B984-C524-0F3C-E985D2FE4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CE291-8BBE-1519-E098-FEEE65A0F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60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864F0-CAA0-F9F1-06C2-FF79EDB0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C7422-B3DD-40A7-FA54-E9B742920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A7A87-38DB-5998-7FE1-CFE421323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2185-F2B6-F020-FFA5-F2C642E28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93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ACBD-C838-69D1-9910-A72AEF51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BFA6F-60E6-5E47-8893-ABD7EA31F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4D5E-E966-C6D0-EF4A-15636F7C0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A915-13E9-4A69-B637-8F5834815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433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5527-55BD-66CE-4888-D465EC3D9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4DE4-39FF-ADA6-584E-B0809173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E56B3-8D55-0E04-174C-B70204767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E780-7DBE-DD2A-8967-2E855986C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79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F510-B793-A7C1-0A00-49D267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F0BFC-39B2-74C0-7A67-D8F40CC8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6A0C-0527-C1EF-7607-5641009AB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07B5-5ED8-DA64-1201-7E243875F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716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623C-B860-CDB2-FC41-082FEFE9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A3F1A-D11D-5B16-3339-F7268389E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82CA1-1B66-6D68-7F06-AC36E3838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D555-A044-514E-136D-E8CBF27B5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775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4DA0-4C62-0C2F-AC16-12FE4277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A672D-9020-BBE1-EB65-B3996C15A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1A418-3882-A25B-93EB-00E2EAF3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0A87-D5FA-C2A5-C8A4-BACE2B690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837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DC520-E064-F723-AAB6-6147245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ED708-7928-4AE0-919A-93A45D977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A0796-AC7C-E7C9-E0A6-14731DF5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20BB3-DA12-B14B-C786-DE2B5FD9F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106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9DDC-077B-F4A7-3B0D-1FECE5CAF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8979A-3C59-24EF-609E-48B5A933E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8ABFA-CAD9-336D-3146-E6774AC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FABE-A7AB-D5A1-75C2-B36BE95F0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9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E5D7-0DFD-7E10-90F5-DF4163D0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B7F96-250B-2AD7-6CB1-DD9080C7E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65013-E24F-C9A0-B59C-7356DF93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EE33-BF64-74E5-1D14-D49F5B57A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553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DBB2-365B-24F7-07D5-B0074576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CC590-4936-B653-1C49-6340492D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9DB21-5F9E-25BD-7851-4C2CA4A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AFAC9-2F70-416C-794B-6F2D14050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101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BA21-37EA-3685-0D8E-5F43EB09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74FED-BF7B-27EB-21F7-DD768E7B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78E0-D92D-1F72-B37E-5FC0931D7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C2C8-E107-0E29-DE15-82CE8B65D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709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4D06-8674-C28E-90F4-6AB50773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C6100-29A4-9AB7-4091-114A24461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BE66-CEDE-5D70-7C29-2925B5139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022D-81E8-8FCE-D920-82B38068D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6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3B42-6643-5D7B-8E33-875226AC7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B6E08-F93E-6E79-2536-FB0C0507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361AA-2E10-6FD8-AE2C-98DFE462F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185D0-786B-C1EF-A181-D120434FF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91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039B-92D3-6E54-33D9-CEEF1C69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C3DC7-D0EF-39A6-5DB3-B9E4B9BE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64D8B-39AB-33DD-DCC9-B7621EFD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A471-C4C2-591F-9F30-6DFA820A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195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17EDB-C38E-77DD-9F92-406ADF88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D7CD8-0C27-D9C7-8570-E2F139312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E4E52-AF35-E1AE-14C2-723D6690A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A193-179A-485C-F403-252EE868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882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201D-CABF-3E22-DB84-2BBEDEF0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BD5F-C497-ACEC-A022-B3FD3B19C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1248E-1EAB-8283-8D24-DE0BF0A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AF5C3-1724-00B6-D647-F11E4CCCB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4783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F14F-8BED-EB1E-D3BB-C645E450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B58AD-561E-3E45-2250-98A20DCD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18C25-BC58-0AC1-B9EA-39F83F4D5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2A191-7F8A-0837-5A1B-0CAAA7331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5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DBE69-598A-F03F-7C67-50BFFFC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E000B-BA2D-EBB9-3487-853060BDD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D1AA7-8D6B-C6E4-9B3A-FA320FEE7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348B4-BA96-5402-F17B-6B8912A9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76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ED7C-371F-C39B-F4A2-350DFFC0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11672-45BB-0B03-3BD3-7BC968330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56B3-51C9-226C-4DB9-0DC263E5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CE7F-DB08-07C3-7131-BA5B31A39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8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2D89-A7F1-8096-ADE3-793B2794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889FD-0CCD-4DF7-51B5-F88C9DB64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B2AEA-ED95-2882-6E2A-9FC37B36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8B9E-68F3-6B20-7EE9-E4BBEC488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757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667D-1727-DA63-790B-DC0839C5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F8622-4586-F4B3-A09A-C3A81B5FD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FF7DA-46C7-33AB-3327-6DC25EE06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90F7-8103-7881-CAFF-69727847C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2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D079-C5FF-091A-5C25-6A34F8E6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85456-8CEC-E8F1-EF5D-A71AD8FB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D0702-7A48-898D-017D-8DDA7782B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9ED2-B502-C661-9FC8-A7412B8E5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1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E0601-7ECD-9CA4-7E2C-ED5332D5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64358F-5270-86FB-F992-1EB4BD34A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81761-1E3B-1863-A633-02E492BE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6AAF-D051-D96C-35FF-F93B77DE5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2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More Loops, and Reading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120, Spring 2026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76BA-B530-88A0-83D3-F6F5C52E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9EFB-4018-4DCC-FF0F-9A6938BC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A3D4-A761-4B2D-7952-28EF476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48979-E797-5A79-80F4-204F53597894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9A55-307A-A6FD-DCF8-4D975BC55B82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9BCEF-E222-5F7E-EA5E-3880AD0C724D}"/>
              </a:ext>
            </a:extLst>
          </p:cNvPr>
          <p:cNvSpPr txBox="1"/>
          <p:nvPr/>
        </p:nvSpPr>
        <p:spPr>
          <a:xfrm>
            <a:off x="6265333" y="791032"/>
            <a:ext cx="330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ends with a colon, </a:t>
            </a:r>
            <a:r>
              <a:rPr lang="en-CA" b="1" dirty="0">
                <a:latin typeface="Consolas" panose="020B0609020204030204" pitchFamily="49" charset="0"/>
              </a:rPr>
              <a:t>:</a:t>
            </a:r>
            <a:endParaRPr lang="en-AU" b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08887-7814-3F00-DA67-3DB7BE0E9988}"/>
              </a:ext>
            </a:extLst>
          </p:cNvPr>
          <p:cNvSpPr/>
          <p:nvPr/>
        </p:nvSpPr>
        <p:spPr>
          <a:xfrm>
            <a:off x="8433692" y="2185310"/>
            <a:ext cx="23617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1F9838-D4BC-0E21-8082-C488111E0E4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915622" y="1160364"/>
            <a:ext cx="636158" cy="102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9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359D-E86C-A9FF-36E7-76ACB0CD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419C-2FB6-52BD-F1E3-D28834B2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32DB-D9D2-7726-D576-BB871E7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F001-A8F6-EA61-1C05-377E6B57814E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57897-DD5F-28B8-23F2-86B9A6CE8AD3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13099-631A-7846-A3D7-EDDF37DD2DF6}"/>
              </a:ext>
            </a:extLst>
          </p:cNvPr>
          <p:cNvSpPr txBox="1"/>
          <p:nvPr/>
        </p:nvSpPr>
        <p:spPr>
          <a:xfrm>
            <a:off x="5650980" y="3564467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runs, Python first checks the </a:t>
            </a:r>
            <a:r>
              <a:rPr lang="en-CA" i="1" dirty="0"/>
              <a:t>condition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</a:t>
            </a: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it.</a:t>
            </a:r>
          </a:p>
        </p:txBody>
      </p:sp>
    </p:spTree>
    <p:extLst>
      <p:ext uri="{BB962C8B-B14F-4D97-AF65-F5344CB8AC3E}">
        <p14:creationId xmlns:p14="http://schemas.microsoft.com/office/powerpoint/2010/main" val="107448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491A-C953-5BD5-3A0B-4C81573D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7FD1-4978-ACA5-8289-16D7141D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E027-508C-AD3E-1DDA-19EA32AD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2983-EE8A-C379-E2BB-617F774F8C05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6E3023-84B4-C907-8032-FDD67CEC06EA}"/>
              </a:ext>
            </a:extLst>
          </p:cNvPr>
          <p:cNvSpPr txBox="1"/>
          <p:nvPr/>
        </p:nvSpPr>
        <p:spPr>
          <a:xfrm>
            <a:off x="9060720" y="3263860"/>
            <a:ext cx="17086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''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44315E-DCE1-8ECD-4A92-D7A17B15765C}"/>
              </a:ext>
            </a:extLst>
          </p:cNvPr>
          <p:cNvGrpSpPr/>
          <p:nvPr/>
        </p:nvGrpSpPr>
        <p:grpSpPr>
          <a:xfrm>
            <a:off x="8733951" y="4277410"/>
            <a:ext cx="2362200" cy="846171"/>
            <a:chOff x="7831667" y="4207932"/>
            <a:chExt cx="2362200" cy="846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C09535-9BAE-F955-20A0-F8C6E187EE74}"/>
                </a:ext>
              </a:extLst>
            </p:cNvPr>
            <p:cNvSpPr txBox="1"/>
            <p:nvPr/>
          </p:nvSpPr>
          <p:spPr>
            <a:xfrm>
              <a:off x="8046374" y="4449873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!= 'swordfish'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95031F4F-1236-3164-B571-7EFA4DE9B77B}"/>
                </a:ext>
              </a:extLst>
            </p:cNvPr>
            <p:cNvSpPr/>
            <p:nvPr/>
          </p:nvSpPr>
          <p:spPr>
            <a:xfrm>
              <a:off x="7831667" y="4207932"/>
              <a:ext cx="2362200" cy="846171"/>
            </a:xfrm>
            <a:prstGeom prst="flowChartDecision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F76FA0-066F-BDEE-2054-CC24DDCA6AD9}"/>
              </a:ext>
            </a:extLst>
          </p:cNvPr>
          <p:cNvSpPr txBox="1"/>
          <p:nvPr/>
        </p:nvSpPr>
        <p:spPr>
          <a:xfrm>
            <a:off x="4668782" y="4546606"/>
            <a:ext cx="33075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pwd</a:t>
            </a:r>
            <a:r>
              <a:rPr lang="en-US" sz="1400" dirty="0">
                <a:latin typeface="Consolas" panose="020B0609020204030204" pitchFamily="49" charset="0"/>
              </a:rPr>
              <a:t> = input('Enter password: 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AD949-AF69-3443-1434-8D6EEFAFA01B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9915051" y="3571637"/>
            <a:ext cx="1" cy="70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3E118A-0B5F-3506-97E8-737942404A51}"/>
              </a:ext>
            </a:extLst>
          </p:cNvPr>
          <p:cNvSpPr txBox="1"/>
          <p:nvPr/>
        </p:nvSpPr>
        <p:spPr>
          <a:xfrm>
            <a:off x="8257443" y="43619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True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DC13AD-6511-FCDA-75D2-C1880EC0A49A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 flipV="1">
            <a:off x="7976336" y="4700495"/>
            <a:ext cx="7576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9BD92B3-2EC4-2021-AEC1-A134DF59084E}"/>
              </a:ext>
            </a:extLst>
          </p:cNvPr>
          <p:cNvCxnSpPr>
            <a:stCxn id="18" idx="0"/>
          </p:cNvCxnSpPr>
          <p:nvPr/>
        </p:nvCxnSpPr>
        <p:spPr>
          <a:xfrm rot="5400000" flipH="1" flipV="1">
            <a:off x="7817971" y="2429112"/>
            <a:ext cx="622083" cy="36129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B27755-136C-7EB1-520F-9C11FE47BAB5}"/>
              </a:ext>
            </a:extLst>
          </p:cNvPr>
          <p:cNvCxnSpPr>
            <a:cxnSpLocks/>
          </p:cNvCxnSpPr>
          <p:nvPr/>
        </p:nvCxnSpPr>
        <p:spPr>
          <a:xfrm flipH="1">
            <a:off x="9898752" y="5123581"/>
            <a:ext cx="16299" cy="718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DDE0F9-360E-9C2F-5E8C-B4EC6ED7251E}"/>
              </a:ext>
            </a:extLst>
          </p:cNvPr>
          <p:cNvSpPr txBox="1"/>
          <p:nvPr/>
        </p:nvSpPr>
        <p:spPr>
          <a:xfrm>
            <a:off x="9898752" y="506906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False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F7443A-8275-EA63-635D-65075611AA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915052" y="2641600"/>
            <a:ext cx="0" cy="62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8B1A846-F6CB-3E4B-A33A-67421E183C89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99CCC1-6679-93C1-2DAF-6E95644AE53F}"/>
              </a:ext>
            </a:extLst>
          </p:cNvPr>
          <p:cNvSpPr txBox="1"/>
          <p:nvPr/>
        </p:nvSpPr>
        <p:spPr>
          <a:xfrm>
            <a:off x="6924893" y="2384810"/>
            <a:ext cx="17086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flow chart </a:t>
            </a:r>
            <a:r>
              <a:rPr lang="en-CA" dirty="0"/>
              <a:t>showing how the code runs.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77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03F4-5E7D-FB47-F40F-F998B4D4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AAC5-5443-8F35-2D61-AECBF39C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EA7D-4931-E290-B1B7-7D0EA2D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C6B7-0767-B379-0E84-424D10CFF9B8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B95ED9-6BEC-1AEC-AD4A-1ED68C665C4D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BEABC-D3C1-C834-5CEB-C39780E25693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9762010-760B-8C28-5249-EB880A4B145D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38FBB9-923F-FCE2-8570-4B2CCAA0EF7C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BE76E4-5F82-FE32-ACEB-3250659916A5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D5B3D1-B538-DAA4-3A4E-1781684652E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011272-12FF-2232-B985-4EBBC2C726A5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C51428-A25E-416D-4FAC-A52495061A1B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5AB34-FCA5-F9E4-7E26-E53D99041D29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5ECC1A9-C513-DE38-0E10-59C8C4771980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AED9E7-74C2-4C14-D039-65D401A8F68D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04F6E1-620C-F59C-1517-B150B1E84E58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D55C768-000D-E556-CD91-563D8EF8112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3D41F81-D2BB-FC66-4F87-031CBCB0727D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BE02D-89B2-6D60-189D-FC0E58776964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execution paths are there through this code?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50EB-4B29-7D07-113A-F35AB7BF8168}"/>
              </a:ext>
            </a:extLst>
          </p:cNvPr>
          <p:cNvSpPr txBox="1"/>
          <p:nvPr/>
        </p:nvSpPr>
        <p:spPr>
          <a:xfrm>
            <a:off x="6588760" y="5097525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92CD-2591-4D9C-7274-7ED30A39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17FD-2B7E-9947-53D4-646A58C5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5DD7-C4B0-B3A7-33F4-575D081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810CA-800F-57C5-F25F-66857E325C81}"/>
              </a:ext>
            </a:extLst>
          </p:cNvPr>
          <p:cNvSpPr txBox="1"/>
          <p:nvPr/>
        </p:nvSpPr>
        <p:spPr>
          <a:xfrm>
            <a:off x="3856550" y="744812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0180A-0AE6-7B37-02D9-0810B0EABCE4}"/>
              </a:ext>
            </a:extLst>
          </p:cNvPr>
          <p:cNvGrpSpPr/>
          <p:nvPr/>
        </p:nvGrpSpPr>
        <p:grpSpPr>
          <a:xfrm>
            <a:off x="4668782" y="2899460"/>
            <a:ext cx="6427369" cy="2694632"/>
            <a:chOff x="3866613" y="2283768"/>
            <a:chExt cx="6427369" cy="26946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C7D33-3AA1-315C-A519-6D4217795E6D}"/>
                </a:ext>
              </a:extLst>
            </p:cNvPr>
            <p:cNvSpPr txBox="1"/>
            <p:nvPr/>
          </p:nvSpPr>
          <p:spPr>
            <a:xfrm>
              <a:off x="8258551" y="2648168"/>
              <a:ext cx="17086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''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67B005-7889-05BC-37B6-EEF256CC5AC8}"/>
                </a:ext>
              </a:extLst>
            </p:cNvPr>
            <p:cNvGrpSpPr/>
            <p:nvPr/>
          </p:nvGrpSpPr>
          <p:grpSpPr>
            <a:xfrm>
              <a:off x="7931782" y="3661718"/>
              <a:ext cx="2362200" cy="846171"/>
              <a:chOff x="7831667" y="4207932"/>
              <a:chExt cx="2362200" cy="8461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499D9-F225-0B58-7915-3B3A0954D65B}"/>
                  </a:ext>
                </a:extLst>
              </p:cNvPr>
              <p:cNvSpPr txBox="1"/>
              <p:nvPr/>
            </p:nvSpPr>
            <p:spPr>
              <a:xfrm>
                <a:off x="8046374" y="4449873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Consolas" panose="020B0609020204030204" pitchFamily="49" charset="0"/>
                  </a:rPr>
                  <a:t>pwd</a:t>
                </a:r>
                <a:r>
                  <a:rPr lang="en-US" sz="1400" dirty="0">
                    <a:latin typeface="Consolas" panose="020B0609020204030204" pitchFamily="49" charset="0"/>
                  </a:rPr>
                  <a:t> != 'swordfish'</a:t>
                </a: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CA616FA0-4BEB-8A17-554E-A974737F376E}"/>
                  </a:ext>
                </a:extLst>
              </p:cNvPr>
              <p:cNvSpPr/>
              <p:nvPr/>
            </p:nvSpPr>
            <p:spPr>
              <a:xfrm>
                <a:off x="7831667" y="4207932"/>
                <a:ext cx="2362200" cy="846171"/>
              </a:xfrm>
              <a:prstGeom prst="flowChartDecision">
                <a:avLst/>
              </a:prstGeom>
              <a:no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91BC1-0FDD-9AB3-0C50-5D8BAF22A468}"/>
                </a:ext>
              </a:extLst>
            </p:cNvPr>
            <p:cNvSpPr txBox="1"/>
            <p:nvPr/>
          </p:nvSpPr>
          <p:spPr>
            <a:xfrm>
              <a:off x="3866613" y="3930914"/>
              <a:ext cx="33075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onsolas" panose="020B0609020204030204" pitchFamily="49" charset="0"/>
                </a:rPr>
                <a:t>pwd</a:t>
              </a:r>
              <a:r>
                <a:rPr lang="en-US" sz="1400" dirty="0">
                  <a:latin typeface="Consolas" panose="020B0609020204030204" pitchFamily="49" charset="0"/>
                </a:rPr>
                <a:t> = input('Enter password: ')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443205-76CA-53B4-0A52-48AB5375EFC4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9112882" y="2955945"/>
              <a:ext cx="1" cy="705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5D3E76-2C82-896B-1736-C629992ABCC7}"/>
                </a:ext>
              </a:extLst>
            </p:cNvPr>
            <p:cNvSpPr txBox="1"/>
            <p:nvPr/>
          </p:nvSpPr>
          <p:spPr>
            <a:xfrm>
              <a:off x="7455274" y="3746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True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98A57-810F-19A7-539E-B8C35ADBD0A7}"/>
                </a:ext>
              </a:extLst>
            </p:cNvPr>
            <p:cNvCxnSpPr>
              <a:stCxn id="14" idx="1"/>
              <a:endCxn id="18" idx="3"/>
            </p:cNvCxnSpPr>
            <p:nvPr/>
          </p:nvCxnSpPr>
          <p:spPr>
            <a:xfrm flipH="1" flipV="1">
              <a:off x="7174167" y="4084803"/>
              <a:ext cx="7576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B03DE96-DD71-1604-7043-5D3C6225E391}"/>
                </a:ext>
              </a:extLst>
            </p:cNvPr>
            <p:cNvCxnSpPr>
              <a:stCxn id="18" idx="0"/>
            </p:cNvCxnSpPr>
            <p:nvPr/>
          </p:nvCxnSpPr>
          <p:spPr>
            <a:xfrm rot="5400000" flipH="1" flipV="1">
              <a:off x="7015802" y="1813420"/>
              <a:ext cx="622083" cy="361290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5A7223-A7F0-BF4D-382E-490FB8E70A1C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12882" y="4507889"/>
              <a:ext cx="0" cy="47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99FAED-4D14-F89F-A491-B9AD67A50746}"/>
                </a:ext>
              </a:extLst>
            </p:cNvPr>
            <p:cNvSpPr txBox="1"/>
            <p:nvPr/>
          </p:nvSpPr>
          <p:spPr>
            <a:xfrm>
              <a:off x="9096583" y="445337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False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F44D534-BC38-7BED-19A3-6B1B48A6423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112883" y="2283768"/>
              <a:ext cx="0" cy="36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30B307-951B-CC43-37FA-4890843192A0}"/>
              </a:ext>
            </a:extLst>
          </p:cNvPr>
          <p:cNvSpPr txBox="1"/>
          <p:nvPr/>
        </p:nvSpPr>
        <p:spPr>
          <a:xfrm>
            <a:off x="367716" y="1905946"/>
            <a:ext cx="3628487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When a while loop is run, Python first checks the condition: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True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Run the body, and then afterwards check the condition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i="1" dirty="0"/>
              <a:t>condition</a:t>
            </a:r>
            <a:r>
              <a:rPr lang="en-AU" dirty="0"/>
              <a:t> is </a:t>
            </a:r>
            <a:r>
              <a:rPr lang="en-AU" b="1" dirty="0">
                <a:latin typeface="Consolas" panose="020B0609020204030204" pitchFamily="49" charset="0"/>
              </a:rPr>
              <a:t>False</a:t>
            </a:r>
            <a:br>
              <a:rPr lang="en-AU" b="1" dirty="0">
                <a:latin typeface="Consolas" panose="020B0609020204030204" pitchFamily="49" charset="0"/>
              </a:rPr>
            </a:br>
            <a:r>
              <a:rPr lang="en-AU" dirty="0"/>
              <a:t>Jump out of the while-loop and run the statement after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AD9B95-9D1B-5CEE-C1E6-EE5CF0935786}"/>
              </a:ext>
            </a:extLst>
          </p:cNvPr>
          <p:cNvSpPr txBox="1"/>
          <p:nvPr/>
        </p:nvSpPr>
        <p:spPr>
          <a:xfrm>
            <a:off x="4360270" y="5123581"/>
            <a:ext cx="191995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</a:t>
            </a:r>
            <a:r>
              <a:rPr lang="en-CA" b="1" dirty="0"/>
              <a:t>execution paths </a:t>
            </a:r>
            <a:r>
              <a:rPr lang="en-CA" dirty="0"/>
              <a:t>are there through this code?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BB2E0-FBFF-9440-DA85-7BFE1FF4EA1D}"/>
              </a:ext>
            </a:extLst>
          </p:cNvPr>
          <p:cNvSpPr txBox="1"/>
          <p:nvPr/>
        </p:nvSpPr>
        <p:spPr>
          <a:xfrm>
            <a:off x="6756733" y="5123580"/>
            <a:ext cx="21919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Arbitrarily many!</a:t>
            </a:r>
            <a:br>
              <a:rPr lang="en-CA" dirty="0"/>
            </a:br>
            <a:r>
              <a:rPr lang="en-CA" dirty="0"/>
              <a:t>You can go “around the loop” any number of times.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66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5288-E942-6CB0-4D7D-F80E66DE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5691-27FD-0627-CD99-D8BAB2BF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18305-FF70-E4F3-DAED-760DAF20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AC98-2EFB-4B0D-D76A-50C6803E8738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CC2D1-B6FE-6E24-50E2-A4379A6187AF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F401F5E1-5B64-55B1-504D-FE6D710C86F7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5307A-41A1-7041-17FD-0972CEC30F7A}"/>
              </a:ext>
            </a:extLst>
          </p:cNvPr>
          <p:cNvSpPr txBox="1"/>
          <p:nvPr/>
        </p:nvSpPr>
        <p:spPr>
          <a:xfrm>
            <a:off x="7045960" y="3429000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1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655E-503C-2854-7B20-0EDB6BC9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EE30-8EBF-34DC-6570-BD77E686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7852-F53C-3C0B-DBB0-447B0D8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95C4A-02C5-19C5-F31E-EDD3D778DC0F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6D040-3024-4C21-5F0A-D74CF510949D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9C2FD-07FA-11BB-0D07-6D3889CC0590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DFC69DD-0D35-EB8D-3BD9-2D73C3A49DDB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76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43CE-EB5D-520E-2696-902F6425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9CE5-01D1-2AEA-8E62-FC8C9933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40894-0F80-6C09-F86C-43683B18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CA122-E15F-FFD1-70C1-18BBB16FB885}"/>
              </a:ext>
            </a:extLst>
          </p:cNvPr>
          <p:cNvSpPr txBox="1"/>
          <p:nvPr/>
        </p:nvSpPr>
        <p:spPr>
          <a:xfrm>
            <a:off x="4349610" y="1683314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ranged for-loop can be converted to a while-loop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5EE39-7115-2017-43D7-59CBAE917EA5}"/>
              </a:ext>
            </a:extLst>
          </p:cNvPr>
          <p:cNvSpPr txBox="1"/>
          <p:nvPr/>
        </p:nvSpPr>
        <p:spPr>
          <a:xfrm>
            <a:off x="465665" y="3429000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range(100):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E6646-D316-AE62-4AC7-D1062C0B9553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0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100: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1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C1681E4-C8C8-0046-8A43-DE9752531D02}"/>
              </a:ext>
            </a:extLst>
          </p:cNvPr>
          <p:cNvSpPr/>
          <p:nvPr/>
        </p:nvSpPr>
        <p:spPr>
          <a:xfrm>
            <a:off x="4859866" y="381584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3DFC-40D9-3BC5-6BBF-25AC55608504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E093E-3C1B-D097-27E5-AD656C76CDFE}"/>
              </a:ext>
            </a:extLst>
          </p:cNvPr>
          <p:cNvSpPr txBox="1"/>
          <p:nvPr/>
        </p:nvSpPr>
        <p:spPr>
          <a:xfrm>
            <a:off x="10164932" y="3164015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E06EA-DB9C-2DB8-AF61-BECBE4D293E2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33FDF-7373-D0C8-6063-409FB4EB1FC9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D912C6-E561-F04F-AC0F-9FA1104E87A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135533" y="3625680"/>
            <a:ext cx="1029399" cy="30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38B65-B8F2-E8AC-4C55-FF0458427CD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763000" y="5113867"/>
            <a:ext cx="1089942" cy="45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97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12-17C2-C52E-F21E-BFF96B87C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55F7-293F-E81D-0B98-8F3460FE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3ACC4-42F4-0CAD-C9C0-CC817155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0CC66-DFDB-9A37-7F2E-5AABA143149E}"/>
              </a:ext>
            </a:extLst>
          </p:cNvPr>
          <p:cNvSpPr txBox="1"/>
          <p:nvPr/>
        </p:nvSpPr>
        <p:spPr>
          <a:xfrm>
            <a:off x="3766242" y="1683313"/>
            <a:ext cx="24608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most general ranged for-loop can be re-written like this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3B764-4706-0014-BD25-4A3CF8D44015}"/>
              </a:ext>
            </a:extLst>
          </p:cNvPr>
          <p:cNvSpPr txBox="1"/>
          <p:nvPr/>
        </p:nvSpPr>
        <p:spPr>
          <a:xfrm>
            <a:off x="183981" y="3493642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2E20-37CC-C89E-21D9-257CD0B8BBE9}"/>
              </a:ext>
            </a:extLst>
          </p:cNvPr>
          <p:cNvSpPr txBox="1"/>
          <p:nvPr/>
        </p:nvSpPr>
        <p:spPr>
          <a:xfrm>
            <a:off x="6654799" y="3429000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B8BF20C8-A403-F3E8-7153-87B86874CC4D}"/>
              </a:ext>
            </a:extLst>
          </p:cNvPr>
          <p:cNvSpPr/>
          <p:nvPr/>
        </p:nvSpPr>
        <p:spPr>
          <a:xfrm>
            <a:off x="5295174" y="4164115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76723-E25B-1AF0-1100-3A22E7E2FF07}"/>
              </a:ext>
            </a:extLst>
          </p:cNvPr>
          <p:cNvSpPr txBox="1"/>
          <p:nvPr/>
        </p:nvSpPr>
        <p:spPr>
          <a:xfrm>
            <a:off x="8483600" y="2283478"/>
            <a:ext cx="18903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Initialization</a:t>
            </a:r>
            <a:r>
              <a:rPr lang="en-CA" dirty="0"/>
              <a:t> of loop variable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C3AF8-0C78-E852-E10A-FE2A707ABBAA}"/>
              </a:ext>
            </a:extLst>
          </p:cNvPr>
          <p:cNvSpPr txBox="1"/>
          <p:nvPr/>
        </p:nvSpPr>
        <p:spPr>
          <a:xfrm>
            <a:off x="10164932" y="3466527"/>
            <a:ext cx="18903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Loop condition </a:t>
            </a:r>
            <a:r>
              <a:rPr lang="en-CA" dirty="0"/>
              <a:t>(execute body as long as it’s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1E2B-8E53-2BD0-3E32-F7D8ACAFC5E4}"/>
              </a:ext>
            </a:extLst>
          </p:cNvPr>
          <p:cNvSpPr txBox="1"/>
          <p:nvPr/>
        </p:nvSpPr>
        <p:spPr>
          <a:xfrm>
            <a:off x="9852942" y="5244882"/>
            <a:ext cx="15008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Increment</a:t>
            </a:r>
            <a:r>
              <a:rPr lang="en-CA" dirty="0"/>
              <a:t> loop variable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297BA0-DDF1-9BA8-566E-DB3C3B68F1F4}"/>
              </a:ext>
            </a:extLst>
          </p:cNvPr>
          <p:cNvCxnSpPr>
            <a:stCxn id="6" idx="1"/>
          </p:cNvCxnSpPr>
          <p:nvPr/>
        </p:nvCxnSpPr>
        <p:spPr>
          <a:xfrm flipH="1">
            <a:off x="7442200" y="2606644"/>
            <a:ext cx="1041400" cy="85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B0751-D78A-CC11-51FA-2530A93E386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23867" y="3928192"/>
            <a:ext cx="1241065" cy="8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12F13B-DF60-E594-4DB7-A7C79E31CEF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203267" y="5156200"/>
            <a:ext cx="649675" cy="41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0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D4DF-E160-5827-98FB-765726F6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3FE0-D2E1-4A31-7468-9658914F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BC38D-AC37-1710-8F80-618156F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C4982-0F78-BB1A-6EB8-8A3709BBA781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75072-06F0-4E73-01FE-F4434C8378AD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119D-5D69-035A-9B90-D566D1C30ED3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21215A4-44CF-CE78-A95F-E620638585DC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5CE64-8C6A-FD18-753E-7DA0B4C18575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DC11D-8170-8D79-62C7-35459FFC25C1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do any kind of loop with a while-loop, e.g. loops where you don’t know ahead of time how many times they’ll 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84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2C4DB-946E-1805-ACEA-E990CBE59E01}"/>
              </a:ext>
            </a:extLst>
          </p:cNvPr>
          <p:cNvSpPr txBox="1"/>
          <p:nvPr/>
        </p:nvSpPr>
        <p:spPr>
          <a:xfrm>
            <a:off x="7259850" y="1351681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95972-F651-208B-00D4-47D63C6CCCFC}"/>
              </a:ext>
            </a:extLst>
          </p:cNvPr>
          <p:cNvSpPr txBox="1"/>
          <p:nvPr/>
        </p:nvSpPr>
        <p:spPr>
          <a:xfrm>
            <a:off x="9353896" y="136525"/>
            <a:ext cx="27432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see the chapter 7 lecture notes for an introduction to while loops. For some reason while loops are missing from the textbook.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077C-5C24-8AA6-FAA2-BF808A66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29C-D284-C199-59E6-C9EF1A1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BC55-34AB-5FB4-4EC1-C11136A0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55B3-EE17-C5C8-2FB5-D5F474F6A40B}"/>
              </a:ext>
            </a:extLst>
          </p:cNvPr>
          <p:cNvSpPr txBox="1"/>
          <p:nvPr/>
        </p:nvSpPr>
        <p:spPr>
          <a:xfrm>
            <a:off x="821265" y="1558983"/>
            <a:ext cx="39878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for-loop is shorter and simpler. </a:t>
            </a:r>
            <a:br>
              <a:rPr lang="en-CA" dirty="0"/>
            </a:br>
            <a:r>
              <a:rPr lang="en-CA" dirty="0"/>
              <a:t>The loop variable is initialized and incremented automatically.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62FE1-CEB5-B22C-194A-58973202A50C}"/>
              </a:ext>
            </a:extLst>
          </p:cNvPr>
          <p:cNvSpPr txBox="1"/>
          <p:nvPr/>
        </p:nvSpPr>
        <p:spPr>
          <a:xfrm>
            <a:off x="268648" y="2611597"/>
            <a:ext cx="5508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A9CA-58D4-E12B-38B5-47219EA052BC}"/>
              </a:ext>
            </a:extLst>
          </p:cNvPr>
          <p:cNvSpPr txBox="1"/>
          <p:nvPr/>
        </p:nvSpPr>
        <p:spPr>
          <a:xfrm>
            <a:off x="6739466" y="2546955"/>
            <a:ext cx="33393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 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i &lt;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print(i + 1)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i +=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step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E4DF829-68E1-A945-EC2D-6569C87F08CB}"/>
              </a:ext>
            </a:extLst>
          </p:cNvPr>
          <p:cNvSpPr/>
          <p:nvPr/>
        </p:nvSpPr>
        <p:spPr>
          <a:xfrm>
            <a:off x="5379841" y="3282070"/>
            <a:ext cx="1236134" cy="5672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30882-8E30-5400-389E-368B2B8600A3}"/>
              </a:ext>
            </a:extLst>
          </p:cNvPr>
          <p:cNvSpPr txBox="1"/>
          <p:nvPr/>
        </p:nvSpPr>
        <p:spPr>
          <a:xfrm>
            <a:off x="6415253" y="1529556"/>
            <a:ext cx="427814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while-loop is a little more involved. </a:t>
            </a:r>
            <a:br>
              <a:rPr lang="en-CA" dirty="0"/>
            </a:br>
            <a:r>
              <a:rPr lang="en-CA" dirty="0"/>
              <a:t>The loop variable must be initialized and incremented by the programmer.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9DA7-1965-A601-F1DC-5B021719E2D8}"/>
              </a:ext>
            </a:extLst>
          </p:cNvPr>
          <p:cNvSpPr txBox="1"/>
          <p:nvPr/>
        </p:nvSpPr>
        <p:spPr>
          <a:xfrm>
            <a:off x="6739466" y="4482430"/>
            <a:ext cx="3953934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The while loop is more general-purpose than the ranged for-loop.</a:t>
            </a:r>
            <a:br>
              <a:rPr lang="en-CA" b="1" dirty="0"/>
            </a:br>
            <a:r>
              <a:rPr lang="en-CA" dirty="0"/>
              <a:t>You can code any kind of loop with a while-loop, e.g. loops where you don’t know ahead of time how many times they’ll loop.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FC3F0-6035-89BB-73A5-6565F497EF82}"/>
              </a:ext>
            </a:extLst>
          </p:cNvPr>
          <p:cNvSpPr txBox="1"/>
          <p:nvPr/>
        </p:nvSpPr>
        <p:spPr>
          <a:xfrm>
            <a:off x="1032933" y="4647745"/>
            <a:ext cx="40530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Rule of Thumb</a:t>
            </a:r>
            <a:br>
              <a:rPr lang="en-CA" b="1" dirty="0"/>
            </a:br>
            <a:r>
              <a:rPr lang="en-CA" dirty="0"/>
              <a:t>Use ranged for-loops when you know ahead of time how many times the loop runs. Otherwise, use a while-loop.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50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4626A-2476-32DB-4D3B-BD0A0DD38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80E8-C565-2136-3375-BA9E38C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B909-5068-029B-A2DF-80570FD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B7CE7-E9D3-4A00-A213-D9FEB1575027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57887-74B0-44D8-AA29-B33C4C7D50D7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4A7BA-9514-7E18-7EA5-1C0DF171FCC4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4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86006-7AD5-9526-E853-CE4CE824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B63-270B-BD35-21D3-9850D7A5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D70D3-3609-6F41-60F5-3B95C9A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7C446-6B2D-2E75-5509-E4558C644F23}"/>
              </a:ext>
            </a:extLst>
          </p:cNvPr>
          <p:cNvSpPr txBox="1"/>
          <p:nvPr/>
        </p:nvSpPr>
        <p:spPr>
          <a:xfrm>
            <a:off x="692315" y="2474893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F8C7F-72E0-EFFC-863B-B8482C45DF37}"/>
              </a:ext>
            </a:extLst>
          </p:cNvPr>
          <p:cNvSpPr txBox="1"/>
          <p:nvPr/>
        </p:nvSpPr>
        <p:spPr>
          <a:xfrm>
            <a:off x="6780125" y="1964602"/>
            <a:ext cx="381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e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l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o</a:t>
            </a:r>
          </a:p>
          <a:p>
            <a:r>
              <a:rPr lang="en-AU" sz="2800" dirty="0"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28A71-2FB4-205B-428A-2E7E351374AC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59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5BFE-8381-89F0-CB3E-F1255D3E3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6E44-B82E-D7CA-0856-EF3420FD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1A3-1101-3379-FB54-47D38EC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BFDA-E9B1-3AAE-B122-D4423B777687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B87F0-1EA1-5CB2-580A-C3D91B8A8C5A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66E63-81BF-7BE1-976D-16DA530A55F8}"/>
              </a:ext>
            </a:extLst>
          </p:cNvPr>
          <p:cNvSpPr txBox="1"/>
          <p:nvPr/>
        </p:nvSpPr>
        <p:spPr>
          <a:xfrm>
            <a:off x="8272733" y="229399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1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262C-DA3A-905B-031D-920140C0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1182-34A7-688C-8748-EFC74963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919C-7BF7-471F-28E7-19085BB2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80316-5940-1D49-E2C2-2459BD078F79}"/>
              </a:ext>
            </a:extLst>
          </p:cNvPr>
          <p:cNvSpPr txBox="1"/>
          <p:nvPr/>
        </p:nvSpPr>
        <p:spPr>
          <a:xfrm>
            <a:off x="692315" y="2474893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letter in 'hello!':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print(letter, end='-')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EA971-BE46-F7C5-3FF3-F3AF603E9A55}"/>
              </a:ext>
            </a:extLst>
          </p:cNvPr>
          <p:cNvSpPr txBox="1"/>
          <p:nvPr/>
        </p:nvSpPr>
        <p:spPr>
          <a:xfrm>
            <a:off x="7335251" y="2690336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h-e-l-l-o-!-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1C23-5F9C-747B-D46A-1B60D8043991}"/>
              </a:ext>
            </a:extLst>
          </p:cNvPr>
          <p:cNvSpPr txBox="1"/>
          <p:nvPr/>
        </p:nvSpPr>
        <p:spPr>
          <a:xfrm>
            <a:off x="1027405" y="1647662"/>
            <a:ext cx="30376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lets you loop over the characters of a string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12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5ED9-C33E-F983-0780-54C8C784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D827-86EF-356F-F0F3-76102228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4949C-8EBF-8924-EB18-D1F29806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634E-2821-6A6E-BBD0-1B332EF06B85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5FA2D-4C0D-B277-ABEB-92D2BB8F4A48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C9D98-35CD-552E-7DC5-E34699CC7F8E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30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4829-5866-CC7F-AB72-3FD551DF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96E7-D898-151A-36D4-9B83A20D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6D19-F255-1490-3EC2-3AF42C6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51F9-DD3A-76B2-DB86-118B0AFEC53A}"/>
              </a:ext>
            </a:extLst>
          </p:cNvPr>
          <p:cNvSpPr txBox="1"/>
          <p:nvPr/>
        </p:nvSpPr>
        <p:spPr>
          <a:xfrm>
            <a:off x="692315" y="2474893"/>
            <a:ext cx="688842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'hello!'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'lo'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"lo"')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elo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print('contains "</a:t>
            </a:r>
            <a:r>
              <a:rPr lang="en-US" sz="2800" dirty="0" err="1">
                <a:latin typeface="Consolas" panose="020B0609020204030204" pitchFamily="49" charset="0"/>
              </a:rPr>
              <a:t>elo</a:t>
            </a:r>
            <a:r>
              <a:rPr lang="en-US" sz="2800" dirty="0">
                <a:latin typeface="Consolas" panose="020B0609020204030204" pitchFamily="49" charset="0"/>
              </a:rPr>
              <a:t>"')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'?' not in s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print('does not contain "?"')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A4257-7E90-06B7-3483-D2FAC0535B65}"/>
              </a:ext>
            </a:extLst>
          </p:cNvPr>
          <p:cNvSpPr txBox="1"/>
          <p:nvPr/>
        </p:nvSpPr>
        <p:spPr>
          <a:xfrm>
            <a:off x="3641209" y="1682168"/>
            <a:ext cx="3037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>
                <a:latin typeface="Consolas" panose="020B0609020204030204" pitchFamily="49" charset="0"/>
              </a:rPr>
              <a:t>in</a:t>
            </a:r>
            <a:r>
              <a:rPr lang="en-CA" dirty="0"/>
              <a:t> operator tests if a string appears in another string as a </a:t>
            </a:r>
            <a:r>
              <a:rPr lang="en-CA" b="1" dirty="0"/>
              <a:t>substring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0DAC6-19AD-D7BF-E075-25722D2C0BDF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contains "lo"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does not contain "?"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62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1CF6-70E5-62EF-8527-BD0AC8C5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9858-0FC9-9A59-2D3D-BF3838B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43E7-9386-9196-D446-F91C39B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7A16E-BE9A-9143-3D3D-2D1455C50038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8AD7C-0FA9-5131-A14D-AD6BB03A6E1D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9329C-FD46-CECB-CA6C-D6369BA5B619}"/>
              </a:ext>
            </a:extLst>
          </p:cNvPr>
          <p:cNvSpPr txBox="1"/>
          <p:nvPr/>
        </p:nvSpPr>
        <p:spPr>
          <a:xfrm>
            <a:off x="8721307" y="29211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8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0DAB-2A77-72E0-552D-1EFF9EC0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53F-C0CA-8798-AB64-383BA99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75F2F-2F61-88F4-5333-2D6F0695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65B0-E8E0-8585-EEDC-8DE5A61DCB91}"/>
              </a:ext>
            </a:extLst>
          </p:cNvPr>
          <p:cNvSpPr txBox="1"/>
          <p:nvPr/>
        </p:nvSpPr>
        <p:spPr>
          <a:xfrm>
            <a:off x="445461" y="3052174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1EB5-0CD9-AB50-1E2A-64FFDDB5F974}"/>
              </a:ext>
            </a:extLst>
          </p:cNvPr>
          <p:cNvSpPr txBox="1"/>
          <p:nvPr/>
        </p:nvSpPr>
        <p:spPr>
          <a:xfrm>
            <a:off x="8055155" y="3300882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this word has an "m"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BA537-43A2-8C00-28EC-3D389EC015E6}"/>
              </a:ext>
            </a:extLst>
          </p:cNvPr>
          <p:cNvSpPr txBox="1"/>
          <p:nvPr/>
        </p:nvSpPr>
        <p:spPr>
          <a:xfrm>
            <a:off x="2828410" y="1973255"/>
            <a:ext cx="22007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search for a letter in s string using a for-loop: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316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A774F-DB89-7264-0D83-4BACAAD4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62DA-F434-608C-E269-A0702CC2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5AC0-27AC-9A8C-224E-CC697D43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AA7DE-00D1-7762-B57F-D2A264A02DEF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E9A66-49C7-27C1-6733-D15438D7DAB2}"/>
              </a:ext>
            </a:extLst>
          </p:cNvPr>
          <p:cNvSpPr txBox="1"/>
          <p:nvPr/>
        </p:nvSpPr>
        <p:spPr>
          <a:xfrm>
            <a:off x="601676" y="3244733"/>
            <a:ext cx="1887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Let’s put this in a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35553-AABD-85FE-DBDB-1484C459FAF9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0A0B3E7-B934-2FB4-6596-6E75000B89A3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9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4C94-C152-4161-8EA6-8DE56C11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93A-C4D4-8348-A2A2-1F0739A2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72D7-AE5A-8627-C8C3-A8A5EEA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C3C55-59F8-7D1E-90AF-F1796B01A39C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2181C-56E0-D722-0D71-1BFAA6FDD228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41570-37F2-38E6-5B26-17F44C219914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8A62-CEFB-3864-43CA-AC49F54CDB28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0862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3605-508B-0463-6301-DAF59199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4ADB-EBE6-2B33-6BE4-77445D1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69DA-4701-E46E-6841-F2570B81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E7C45-4280-5D9E-C409-74C8D4BC1E94}"/>
              </a:ext>
            </a:extLst>
          </p:cNvPr>
          <p:cNvSpPr txBox="1"/>
          <p:nvPr/>
        </p:nvSpPr>
        <p:spPr>
          <a:xfrm>
            <a:off x="2775219" y="2228671"/>
            <a:ext cx="6641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letter in 'mumble':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8882-D3E3-674E-68CD-8474EB7DA63F}"/>
              </a:ext>
            </a:extLst>
          </p:cNvPr>
          <p:cNvSpPr txBox="1"/>
          <p:nvPr/>
        </p:nvSpPr>
        <p:spPr>
          <a:xfrm>
            <a:off x="372534" y="4946533"/>
            <a:ext cx="25042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function is more useful if we made it a Boolean function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9D3ED-6B75-AD46-D088-8638B268DF7B}"/>
              </a:ext>
            </a:extLst>
          </p:cNvPr>
          <p:cNvSpPr txBox="1"/>
          <p:nvPr/>
        </p:nvSpPr>
        <p:spPr>
          <a:xfrm>
            <a:off x="2775219" y="4082871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256F549-13BD-4646-9D25-0DF3E15EE1D1}"/>
              </a:ext>
            </a:extLst>
          </p:cNvPr>
          <p:cNvSpPr/>
          <p:nvPr/>
        </p:nvSpPr>
        <p:spPr>
          <a:xfrm>
            <a:off x="5427133" y="3496733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625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1231-216B-1F14-6817-D1DDCBFE7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81DD-2223-67E6-B9AC-E290D5B1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AD72-CB4B-AF22-65BA-40DEE59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FF1DC-4246-518A-8136-BC562D2907A8}"/>
              </a:ext>
            </a:extLst>
          </p:cNvPr>
          <p:cNvSpPr txBox="1"/>
          <p:nvPr/>
        </p:nvSpPr>
        <p:spPr>
          <a:xfrm>
            <a:off x="169331" y="4198882"/>
            <a:ext cx="2497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Boolean function is a little simpler, and more flexible … it doesn’t print anything.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DAAFC-8AD4-8EEA-4DDA-B4920174E64B}"/>
              </a:ext>
            </a:extLst>
          </p:cNvPr>
          <p:cNvSpPr txBox="1"/>
          <p:nvPr/>
        </p:nvSpPr>
        <p:spPr>
          <a:xfrm>
            <a:off x="2969951" y="1529556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E3D9C-3E36-EF3D-681B-4C1A7CD1CBBF}"/>
              </a:ext>
            </a:extLst>
          </p:cNvPr>
          <p:cNvSpPr txBox="1"/>
          <p:nvPr/>
        </p:nvSpPr>
        <p:spPr>
          <a:xfrm>
            <a:off x="2969950" y="3758784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7DCF312-9291-8BF9-E7B9-C6905917BFA9}"/>
              </a:ext>
            </a:extLst>
          </p:cNvPr>
          <p:cNvSpPr/>
          <p:nvPr/>
        </p:nvSpPr>
        <p:spPr>
          <a:xfrm>
            <a:off x="4512733" y="3099216"/>
            <a:ext cx="397934" cy="586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713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B8E0-6B8D-9F86-1861-F9B3C0C2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C2B2-57D4-B83A-D541-9485D7E3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F7FBE-63E7-B2C0-4714-7096ED8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37E92-F3B7-37BD-FA88-1E0ED65BEC0C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11911-A4DA-4338-B256-2CC3B41A8F91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B802B-332C-4F42-0FF7-475BCFAE0F05}"/>
              </a:ext>
            </a:extLst>
          </p:cNvPr>
          <p:cNvSpPr txBox="1"/>
          <p:nvPr/>
        </p:nvSpPr>
        <p:spPr>
          <a:xfrm>
            <a:off x="3901012" y="472439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14423-E61F-1922-C372-712C6927C8FF}"/>
              </a:ext>
            </a:extLst>
          </p:cNvPr>
          <p:cNvSpPr txBox="1"/>
          <p:nvPr/>
        </p:nvSpPr>
        <p:spPr>
          <a:xfrm>
            <a:off x="3283216" y="4262731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8D1480-BD70-4C7E-D16A-F2C2EF014E22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06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AA53-FCE7-FDF5-4FFB-7ED78926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66E7-820F-3DC2-4195-75218FF6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A2B2-1C8A-C37E-0371-FD0465C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F04B-A947-DF5A-E287-A614B38EE3F3}"/>
              </a:ext>
            </a:extLst>
          </p:cNvPr>
          <p:cNvSpPr txBox="1"/>
          <p:nvPr/>
        </p:nvSpPr>
        <p:spPr>
          <a:xfrm>
            <a:off x="338714" y="1735082"/>
            <a:ext cx="22690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re-write </a:t>
            </a:r>
            <a:r>
              <a:rPr lang="en-CA" dirty="0" err="1">
                <a:latin typeface="Consolas" panose="020B0609020204030204" pitchFamily="49" charset="0"/>
              </a:rPr>
              <a:t>has_m_print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using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2524-A5A6-C2E4-3F53-E201C8E55D83}"/>
              </a:ext>
            </a:extLst>
          </p:cNvPr>
          <p:cNvSpPr txBox="1"/>
          <p:nvPr/>
        </p:nvSpPr>
        <p:spPr>
          <a:xfrm>
            <a:off x="3283216" y="4262731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has_m_print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(word)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print('this word has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7799-B760-906A-E9F9-0E9768AF8F02}"/>
              </a:ext>
            </a:extLst>
          </p:cNvPr>
          <p:cNvSpPr txBox="1"/>
          <p:nvPr/>
        </p:nvSpPr>
        <p:spPr>
          <a:xfrm>
            <a:off x="3283216" y="143045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if letter == 'm' or letter == 'M':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return True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False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4860359-E73E-1AF2-106E-8A6C3618737C}"/>
              </a:ext>
            </a:extLst>
          </p:cNvPr>
          <p:cNvSpPr/>
          <p:nvPr/>
        </p:nvSpPr>
        <p:spPr>
          <a:xfrm>
            <a:off x="6096000" y="3488559"/>
            <a:ext cx="321733" cy="516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3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9ABE-5941-63C6-5A0B-66897DEE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A25D-9ED9-85FC-5969-702D3680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069D-7FA0-F327-47A6-EA216B8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E5B17-BA4C-5026-B057-CBA5D95EBEA1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0111-B059-72CC-B0E4-D6B5EEAF4706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F47C4-F0DD-6CB6-EDE9-590F98045FF6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16D67-CD6F-A15C-FEFE-BD06FFEB502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93AF8-3C65-028C-9839-09B5C5E93872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BA58-0280-4BBF-B4A5-AA0CBEF8356E}"/>
              </a:ext>
            </a:extLst>
          </p:cNvPr>
          <p:cNvSpPr txBox="1"/>
          <p:nvPr/>
        </p:nvSpPr>
        <p:spPr>
          <a:xfrm>
            <a:off x="7544246" y="5017520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version is nice and short, but converting the entire word to lowercase may not be necessary.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373BE-B27B-928B-7EF8-35003CF2CCFB}"/>
              </a:ext>
            </a:extLst>
          </p:cNvPr>
          <p:cNvSpPr txBox="1"/>
          <p:nvPr/>
        </p:nvSpPr>
        <p:spPr>
          <a:xfrm>
            <a:off x="2556956" y="4769027"/>
            <a:ext cx="43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('MANY PEOPLE LIKE PYTHON')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5D9317-D9C5-27B7-EC42-D9184F7D3450}"/>
              </a:ext>
            </a:extLst>
          </p:cNvPr>
          <p:cNvSpPr/>
          <p:nvPr/>
        </p:nvSpPr>
        <p:spPr>
          <a:xfrm rot="16200000">
            <a:off x="4909114" y="3712806"/>
            <a:ext cx="228553" cy="29918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24CD7-76AE-0D73-752B-40AEB3B3B27B}"/>
              </a:ext>
            </a:extLst>
          </p:cNvPr>
          <p:cNvSpPr txBox="1"/>
          <p:nvPr/>
        </p:nvSpPr>
        <p:spPr>
          <a:xfrm>
            <a:off x="3117569" y="5373008"/>
            <a:ext cx="339320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M</a:t>
            </a:r>
            <a:r>
              <a:rPr lang="en-CA" dirty="0"/>
              <a:t> is the first character of the string. No need to convert all the other letters to lower case.</a:t>
            </a:r>
            <a:endParaRPr lang="en-AU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443D6B-4ECB-532D-F089-20D48C7E25A7}"/>
              </a:ext>
            </a:extLst>
          </p:cNvPr>
          <p:cNvSpPr/>
          <p:nvPr/>
        </p:nvSpPr>
        <p:spPr>
          <a:xfrm rot="10800000">
            <a:off x="6976956" y="5477647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AB6A7-6B9A-8838-F300-2306A0449B92}"/>
              </a:ext>
            </a:extLst>
          </p:cNvPr>
          <p:cNvSpPr txBox="1"/>
          <p:nvPr/>
        </p:nvSpPr>
        <p:spPr>
          <a:xfrm>
            <a:off x="6920651" y="5152203"/>
            <a:ext cx="54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e.g.</a:t>
            </a:r>
            <a:endParaRPr lang="en-AU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ADE662-A66F-D281-0F4C-8E750392AFE0}"/>
              </a:ext>
            </a:extLst>
          </p:cNvPr>
          <p:cNvSpPr/>
          <p:nvPr/>
        </p:nvSpPr>
        <p:spPr>
          <a:xfrm rot="16200000">
            <a:off x="8658416" y="4641341"/>
            <a:ext cx="364066" cy="278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88C1D-F3E5-FD2F-F7CD-30883642F284}"/>
              </a:ext>
            </a:extLst>
          </p:cNvPr>
          <p:cNvSpPr txBox="1"/>
          <p:nvPr/>
        </p:nvSpPr>
        <p:spPr>
          <a:xfrm>
            <a:off x="157567" y="167071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1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D4C3-6D53-6E7F-AA84-28DEB98BE84A}"/>
              </a:ext>
            </a:extLst>
          </p:cNvPr>
          <p:cNvSpPr txBox="1"/>
          <p:nvPr/>
        </p:nvSpPr>
        <p:spPr>
          <a:xfrm>
            <a:off x="6222823" y="40249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5D173-8047-BC65-C524-3B2DB27ACCB6}"/>
              </a:ext>
            </a:extLst>
          </p:cNvPr>
          <p:cNvSpPr txBox="1"/>
          <p:nvPr/>
        </p:nvSpPr>
        <p:spPr>
          <a:xfrm>
            <a:off x="6222823" y="2136659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EABD3-A674-E6B1-C327-CF8900625BD4}"/>
              </a:ext>
            </a:extLst>
          </p:cNvPr>
          <p:cNvSpPr txBox="1"/>
          <p:nvPr/>
        </p:nvSpPr>
        <p:spPr>
          <a:xfrm>
            <a:off x="6211235" y="3897370"/>
            <a:ext cx="30809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4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6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6F96-AE33-6B0E-B340-DFCC4C6B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688-F5EF-A67E-93AB-67EC095B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5145-1D16-9A51-6E8A-5464B8E2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37023-74C5-979E-057A-898BE45EEF1A}"/>
              </a:ext>
            </a:extLst>
          </p:cNvPr>
          <p:cNvSpPr txBox="1"/>
          <p:nvPr/>
        </p:nvSpPr>
        <p:spPr>
          <a:xfrm>
            <a:off x="4047114" y="231677"/>
            <a:ext cx="20488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can be written in a few different ways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80D0F-1ED9-2F1E-DE5B-CA1169970FF2}"/>
              </a:ext>
            </a:extLst>
          </p:cNvPr>
          <p:cNvSpPr txBox="1"/>
          <p:nvPr/>
        </p:nvSpPr>
        <p:spPr>
          <a:xfrm>
            <a:off x="177799" y="2031584"/>
            <a:ext cx="5503430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== 'm' or letter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BF65C-FCE1-6EF9-F6E8-851CBB940DAC}"/>
              </a:ext>
            </a:extLst>
          </p:cNvPr>
          <p:cNvSpPr txBox="1"/>
          <p:nvPr/>
        </p:nvSpPr>
        <p:spPr>
          <a:xfrm>
            <a:off x="6519333" y="416343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letter.lower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 == 'm'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331BA-2618-7CBF-ED65-298C2459A5A7}"/>
              </a:ext>
            </a:extLst>
          </p:cNvPr>
          <p:cNvSpPr txBox="1"/>
          <p:nvPr/>
        </p:nvSpPr>
        <p:spPr>
          <a:xfrm>
            <a:off x="6510773" y="2136659"/>
            <a:ext cx="436369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 in 'mM'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6A282-DCF5-6C58-8FFD-C7FBF64DE128}"/>
              </a:ext>
            </a:extLst>
          </p:cNvPr>
          <p:cNvSpPr txBox="1"/>
          <p:nvPr/>
        </p:nvSpPr>
        <p:spPr>
          <a:xfrm>
            <a:off x="6510772" y="3897370"/>
            <a:ext cx="436369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 'm'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word.lower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CE8ED-02FE-697A-96F6-1A9A53DFA619}"/>
              </a:ext>
            </a:extLst>
          </p:cNvPr>
          <p:cNvSpPr txBox="1"/>
          <p:nvPr/>
        </p:nvSpPr>
        <p:spPr>
          <a:xfrm>
            <a:off x="625843" y="3751022"/>
            <a:ext cx="29802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function is an example of a </a:t>
            </a:r>
            <a:r>
              <a:rPr lang="en-CA" b="1" dirty="0"/>
              <a:t>pure function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7726D-0277-5095-0691-5C32A652DD5C}"/>
              </a:ext>
            </a:extLst>
          </p:cNvPr>
          <p:cNvSpPr txBox="1"/>
          <p:nvPr/>
        </p:nvSpPr>
        <p:spPr>
          <a:xfrm>
            <a:off x="601180" y="4899681"/>
            <a:ext cx="34459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pure function </a:t>
            </a:r>
            <a:r>
              <a:rPr lang="en-CA" dirty="0"/>
              <a:t>is a function whose output only depends upon its input, and </a:t>
            </a:r>
            <a:r>
              <a:rPr lang="en-CA" b="1" dirty="0"/>
              <a:t>doesn’t</a:t>
            </a:r>
            <a:r>
              <a:rPr lang="en-CA" dirty="0"/>
              <a:t> have any side-effects like printing, reading/writing a file,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4B539-4DD0-2F94-C5D1-EC9D32FE3C37}"/>
              </a:ext>
            </a:extLst>
          </p:cNvPr>
          <p:cNvSpPr txBox="1"/>
          <p:nvPr/>
        </p:nvSpPr>
        <p:spPr>
          <a:xfrm>
            <a:off x="4753688" y="4899681"/>
            <a:ext cx="353128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All functions in math are pure!</a:t>
            </a:r>
            <a:br>
              <a:rPr lang="en-CA" dirty="0"/>
            </a:br>
            <a:r>
              <a:rPr lang="en-CA" dirty="0"/>
              <a:t>In general, it is good design to make functions pure when possible. They tend to be easier to use and reason about.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22C9E7-8CDB-2D52-F214-D387B2718CE9}"/>
              </a:ext>
            </a:extLst>
          </p:cNvPr>
          <p:cNvSpPr/>
          <p:nvPr/>
        </p:nvSpPr>
        <p:spPr>
          <a:xfrm rot="5400000">
            <a:off x="1955086" y="4556545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B9E9B7-ECC5-D5F8-DE02-841F20196FBA}"/>
              </a:ext>
            </a:extLst>
          </p:cNvPr>
          <p:cNvSpPr/>
          <p:nvPr/>
        </p:nvSpPr>
        <p:spPr>
          <a:xfrm>
            <a:off x="4267198" y="5508371"/>
            <a:ext cx="321733" cy="259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00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E3C3-CC29-3B40-2068-2F5BA352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AC3E-D917-ABF2-1CA3-15537CC6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B678-1812-24A8-739E-7A703121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52F0-BCBD-D5D3-75D5-90E0024878D5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1C209-5D22-0AE8-7432-32EBE4162219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2C2B9-FCEF-75EC-3EF9-BEDF46F0EFEB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9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87D8-EB1F-7CD0-B7FE-DBA0FF39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589C-DD42-3F6C-6279-0CBC7818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95592-872A-3BC5-18C5-C72C183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0E88E-B040-9A3F-7569-57D554DB8BF4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2C0C8-821C-BD1C-874C-5E21672E62AB}"/>
              </a:ext>
            </a:extLst>
          </p:cNvPr>
          <p:cNvSpPr txBox="1"/>
          <p:nvPr/>
        </p:nvSpPr>
        <p:spPr>
          <a:xfrm>
            <a:off x="3979333" y="2082384"/>
            <a:ext cx="436369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True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False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B690C7-2EE4-29EA-EBF7-1CE549EF58FB}"/>
              </a:ext>
            </a:extLst>
          </p:cNvPr>
          <p:cNvSpPr/>
          <p:nvPr/>
        </p:nvSpPr>
        <p:spPr>
          <a:xfrm>
            <a:off x="4999590" y="3251199"/>
            <a:ext cx="2192819" cy="585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52DFB-4B6F-A24C-7DD6-09F928C95964}"/>
              </a:ext>
            </a:extLst>
          </p:cNvPr>
          <p:cNvSpPr txBox="1"/>
          <p:nvPr/>
        </p:nvSpPr>
        <p:spPr>
          <a:xfrm>
            <a:off x="7680098" y="325119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Putting the </a:t>
            </a:r>
            <a:r>
              <a:rPr lang="en-CA" dirty="0">
                <a:latin typeface="Consolas" panose="020B0609020204030204" pitchFamily="49" charset="0"/>
              </a:rPr>
              <a:t>else</a:t>
            </a:r>
            <a:r>
              <a:rPr lang="en-CA" dirty="0"/>
              <a:t> here causes the function to exit after checking just the first character.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650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067-7BD3-3C0E-38D6-5F0F26E9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FD8-50CD-E49C-5478-68BB5E59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F48EC-B795-4395-AB9E-BE6D6C5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C9955-0993-4F5F-BB94-585AE76A7E2F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F348-3D07-C9AD-5AE6-4C2CE540B599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B391E-247E-A181-0CFB-5BD33C49B993}"/>
              </a:ext>
            </a:extLst>
          </p:cNvPr>
          <p:cNvSpPr txBox="1"/>
          <p:nvPr/>
        </p:nvSpPr>
        <p:spPr>
          <a:xfrm>
            <a:off x="8638562" y="22099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039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F506-1CAE-018B-E9B9-67A29B2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597-5CE5-2ED6-D52D-198947A7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Looping Over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E07E5-875D-785C-FFFF-6594844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63818-9699-0BCE-9BD5-5EA7EE36DF11}"/>
              </a:ext>
            </a:extLst>
          </p:cNvPr>
          <p:cNvSpPr txBox="1"/>
          <p:nvPr/>
        </p:nvSpPr>
        <p:spPr>
          <a:xfrm>
            <a:off x="4999590" y="54182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an example of a </a:t>
            </a:r>
            <a:r>
              <a:rPr lang="en-CA" b="1" dirty="0"/>
              <a:t>wrong</a:t>
            </a:r>
            <a:r>
              <a:rPr lang="en-CA" dirty="0"/>
              <a:t> way to write </a:t>
            </a:r>
            <a:r>
              <a:rPr lang="en-CA" dirty="0" err="1">
                <a:latin typeface="Consolas" panose="020B0609020204030204" pitchFamily="49" charset="0"/>
              </a:rPr>
              <a:t>has_m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11135-56E1-3583-1BC5-59CFF10FD204}"/>
              </a:ext>
            </a:extLst>
          </p:cNvPr>
          <p:cNvSpPr txBox="1"/>
          <p:nvPr/>
        </p:nvSpPr>
        <p:spPr>
          <a:xfrm>
            <a:off x="3979332" y="2082384"/>
            <a:ext cx="50376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another_bad_has_m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letter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letter.lower</a:t>
            </a:r>
            <a:r>
              <a:rPr lang="en-US" dirty="0">
                <a:latin typeface="Consolas" panose="020B0609020204030204" pitchFamily="49" charset="0"/>
              </a:rPr>
              <a:t>() == 'm'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9312-E33D-0A7F-61B8-81E67105AD66}"/>
              </a:ext>
            </a:extLst>
          </p:cNvPr>
          <p:cNvSpPr txBox="1"/>
          <p:nvPr/>
        </p:nvSpPr>
        <p:spPr>
          <a:xfrm>
            <a:off x="8877323" y="2374959"/>
            <a:ext cx="24764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Error!</a:t>
            </a:r>
            <a:br>
              <a:rPr lang="en-CA" dirty="0"/>
            </a:br>
            <a:r>
              <a:rPr lang="en-CA" dirty="0"/>
              <a:t>This only checks the first character in the word, and then immediately returns.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69030B-2C6E-670F-D7AD-7A75416E83D5}"/>
              </a:ext>
            </a:extLst>
          </p:cNvPr>
          <p:cNvSpPr/>
          <p:nvPr/>
        </p:nvSpPr>
        <p:spPr>
          <a:xfrm>
            <a:off x="4999589" y="2636758"/>
            <a:ext cx="3611011" cy="368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7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DD95-9011-7119-AF03-EAB576E0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208-168A-1149-E100-BC2E5AA9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D468-1DD5-FA1C-665B-D3DBF3D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4311F-5E2A-2CD6-6E66-5E53F99BFF3E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9B6AD-9500-77DF-BF00-DEDA020107CE}"/>
              </a:ext>
            </a:extLst>
          </p:cNvPr>
          <p:cNvSpPr txBox="1"/>
          <p:nvPr/>
        </p:nvSpPr>
        <p:spPr>
          <a:xfrm>
            <a:off x="3272350" y="1674847"/>
            <a:ext cx="37337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4757B-5142-D93A-67BE-7504AB8599C8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965C0-8566-DBC9-4556-7160D32CE3F4}"/>
              </a:ext>
            </a:extLst>
          </p:cNvPr>
          <p:cNvSpPr txBox="1"/>
          <p:nvPr/>
        </p:nvSpPr>
        <p:spPr>
          <a:xfrm>
            <a:off x="4197268" y="4122329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B1375-A888-85A6-37D2-ED1758E51B20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A9988-AB42-C4B9-F5F4-DCCD01ED64E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4858A08-8415-1794-5484-6E457AA56A63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D63983-5C6F-94E8-21E8-A591B79F9ABC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0070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731EF-F01E-BF1F-D61C-10CD7204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2D2-4AA1-32C8-529C-CA811C2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694B-DFF8-6DAB-75F4-B06E1E8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F67E3-FAC0-3711-CC18-D7EBBEAB5FC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CE517-0642-8FDA-F218-E93414E210B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76263-C0D7-6166-292A-9741D18F8BA4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297B3D-7CE4-C9A4-91B0-BDB474B7883D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F6CDD3-B393-565A-74FE-64771403A045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20AF85-83C1-E156-6D35-CDB1819B2FA1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EA8FF4-B16A-5DF4-DC50-3C7E0F64100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3822C7-B853-C548-0300-732AECA113CF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57D72-910C-8C9B-C1DF-521FA0E7F205}"/>
              </a:ext>
            </a:extLst>
          </p:cNvPr>
          <p:cNvSpPr txBox="1"/>
          <p:nvPr/>
        </p:nvSpPr>
        <p:spPr>
          <a:xfrm>
            <a:off x="203478" y="3167390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</p:txBody>
      </p:sp>
    </p:spTree>
    <p:extLst>
      <p:ext uri="{BB962C8B-B14F-4D97-AF65-F5344CB8AC3E}">
        <p14:creationId xmlns:p14="http://schemas.microsoft.com/office/powerpoint/2010/main" val="307709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3170-FC8D-A14E-B50C-9FBD4E31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CA2-1EBB-BDA3-3806-66B6577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06A4-79D0-BD5F-DD18-3F3AFE42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B10C7-DD6C-64E7-AF46-48F9D6F7E512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F4CBC0-CE91-F0C2-62D9-EDAE22646B2C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99E60A-86FC-1A39-66AE-F1DC646FD79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7ADDFE-9AFB-9450-7CE4-4CC755FCFFD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C29811-D649-9F03-6B05-68ADDEA58B2E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FC80-FE7B-E1CE-0071-41C5626910E3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D91F2-A321-15C9-0888-452B1034CA4D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36749-1E34-E892-E39A-C9BCE7091CAC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086AB1-A204-EB06-7737-E89040012A29}"/>
              </a:ext>
            </a:extLst>
          </p:cNvPr>
          <p:cNvSpPr txBox="1"/>
          <p:nvPr/>
        </p:nvSpPr>
        <p:spPr>
          <a:xfrm>
            <a:off x="8643248" y="4459354"/>
            <a:ext cx="219281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reads the contents of the file a line at a time using the file object.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74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58B19-D8F7-B3CB-A755-1147291B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8D8-A13E-4A99-6FD5-5E315F83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0C9E-9D74-B949-E064-60A8EC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1BBE5-B319-C6F6-186E-B114BD65479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F9F40E-B7F5-700E-6E25-A9771B0AB29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487E11-C955-1A5C-BE8D-CFDB49CE2DA8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A4E2-A378-AB2D-4248-079D142AD8D5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4409EA-2074-23B6-91F5-395E5C627A62}"/>
              </a:ext>
            </a:extLst>
          </p:cNvPr>
          <p:cNvSpPr txBox="1"/>
          <p:nvPr/>
        </p:nvSpPr>
        <p:spPr>
          <a:xfrm>
            <a:off x="203478" y="3167390"/>
            <a:ext cx="964879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first_line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Once upon a time,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second_line</a:t>
            </a:r>
            <a:r>
              <a:rPr lang="en-US" sz="2800" dirty="0">
                <a:latin typeface="Consolas" panose="020B0609020204030204" pitchFamily="49" charset="0"/>
              </a:rPr>
              <a:t>) # </a:t>
            </a:r>
            <a:r>
              <a:rPr lang="en-US" sz="2800" i="1" dirty="0">
                <a:latin typeface="Consolas" panose="020B0609020204030204" pitchFamily="49" charset="0"/>
              </a:rPr>
              <a:t>the world was full of magic</a:t>
            </a:r>
            <a:endParaRPr lang="en-AU" sz="2800" i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67F0-25E8-72FA-2519-B613818B337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228578-7026-F524-AC42-E6E12CECDBC4}"/>
              </a:ext>
            </a:extLst>
          </p:cNvPr>
          <p:cNvSpPr/>
          <p:nvPr/>
        </p:nvSpPr>
        <p:spPr>
          <a:xfrm>
            <a:off x="9070181" y="2968423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891634-C45F-84BE-D625-25660475D76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303913" cy="977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1319F6-E241-2A63-4D7E-4904D6264F93}"/>
              </a:ext>
            </a:extLst>
          </p:cNvPr>
          <p:cNvSpPr txBox="1"/>
          <p:nvPr/>
        </p:nvSpPr>
        <p:spPr>
          <a:xfrm>
            <a:off x="8939581" y="4302193"/>
            <a:ext cx="29645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time </a:t>
            </a:r>
            <a:r>
              <a:rPr lang="en-CA" dirty="0" err="1">
                <a:latin typeface="Consolas" panose="020B0609020204030204" pitchFamily="49" charset="0"/>
              </a:rPr>
              <a:t>file_object.readline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is called it returns the next line of the file.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EAF84-12CB-A527-262C-5A76E95D4CDF}"/>
              </a:ext>
            </a:extLst>
          </p:cNvPr>
          <p:cNvSpPr txBox="1"/>
          <p:nvPr/>
        </p:nvSpPr>
        <p:spPr>
          <a:xfrm>
            <a:off x="10774696" y="2968423"/>
            <a:ext cx="1310628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Example of a function that is </a:t>
            </a:r>
            <a:r>
              <a:rPr lang="en-CA" sz="1400" b="1" dirty="0"/>
              <a:t>not</a:t>
            </a:r>
            <a:r>
              <a:rPr lang="en-CA" sz="1400" dirty="0"/>
              <a:t> pure.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A4AE81-BF13-DB3F-AFAD-855A9A35E0CB}"/>
              </a:ext>
            </a:extLst>
          </p:cNvPr>
          <p:cNvCxnSpPr>
            <a:stCxn id="3" idx="2"/>
          </p:cNvCxnSpPr>
          <p:nvPr/>
        </p:nvCxnSpPr>
        <p:spPr>
          <a:xfrm flipH="1">
            <a:off x="11049000" y="3707087"/>
            <a:ext cx="381010" cy="93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857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3897-36C3-68B1-EC87-3FA1FC086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521-D476-976C-45A1-155CDFA9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FB5C-E289-5BA5-FD22-928492AE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EBBEF-0BFF-92D1-27BD-68133F97973B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49BCE-2086-2407-C76D-A1F3CD74BF1E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38DE17-79CA-67F5-7734-743805622543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64F287-401E-4525-9222-FC0A805BE057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4A0E57-30C3-8F62-95F7-84A8591E38DF}"/>
              </a:ext>
            </a:extLst>
          </p:cNvPr>
          <p:cNvSpPr txBox="1"/>
          <p:nvPr/>
        </p:nvSpPr>
        <p:spPr>
          <a:xfrm>
            <a:off x="203478" y="3167390"/>
            <a:ext cx="62969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9A8D0-6837-A209-644B-1CC54869E2AA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83BF50-21C2-4FFF-0EE9-02E89FC2078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5E453-52BE-0963-F281-9516D6B74BE9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504C9-00E6-79BE-9C1E-F61D67E40859}"/>
              </a:ext>
            </a:extLst>
          </p:cNvPr>
          <p:cNvSpPr txBox="1"/>
          <p:nvPr/>
        </p:nvSpPr>
        <p:spPr>
          <a:xfrm>
            <a:off x="6096000" y="3676331"/>
            <a:ext cx="296455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the entire file …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3C5A2-3545-0255-C663-61DB07284D38}"/>
              </a:ext>
            </a:extLst>
          </p:cNvPr>
          <p:cNvSpPr txBox="1"/>
          <p:nvPr/>
        </p:nvSpPr>
        <p:spPr>
          <a:xfrm>
            <a:off x="6096000" y="4122689"/>
            <a:ext cx="37305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EDFC6-BA65-D2A1-F3CE-87B96E127B1F}"/>
              </a:ext>
            </a:extLst>
          </p:cNvPr>
          <p:cNvSpPr txBox="1"/>
          <p:nvPr/>
        </p:nvSpPr>
        <p:spPr>
          <a:xfrm>
            <a:off x="9931904" y="4506218"/>
            <a:ext cx="220082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double-spaced because the first three lines end with a </a:t>
            </a:r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character (the </a:t>
            </a:r>
            <a:r>
              <a:rPr lang="en-CA" b="1" dirty="0"/>
              <a:t>newline character</a:t>
            </a:r>
            <a:r>
              <a:rPr lang="en-CA" dirty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961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E98F-29E2-F33E-D52C-0DB094F6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2570-8DD0-F37C-FF10-A1DE9139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4811-5DD5-99FA-D77C-7F241893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F8ED-2E74-6344-9E13-3772C380D6E9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DB3E29-0C99-9B5B-2CE2-2D15D02D6189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244546-2424-DD3A-D78B-972ED3BD2F8F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0E3D3-4F45-10A2-2801-50D0C316BEC2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ED086A-F955-43F4-EE35-328925911F6D}"/>
              </a:ext>
            </a:extLst>
          </p:cNvPr>
          <p:cNvSpPr txBox="1"/>
          <p:nvPr/>
        </p:nvSpPr>
        <p:spPr>
          <a:xfrm>
            <a:off x="203478" y="3167390"/>
            <a:ext cx="7677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.strip()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013F8-A6E1-936D-25E1-E86F7D61E57E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DFFEF6-1200-A0B2-168A-AB31852E5010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CDE514-BAC8-45F7-D810-DD3A323BE13A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B32F7F-AF0A-2673-C94C-DAF33E38ED59}"/>
              </a:ext>
            </a:extLst>
          </p:cNvPr>
          <p:cNvSpPr txBox="1"/>
          <p:nvPr/>
        </p:nvSpPr>
        <p:spPr>
          <a:xfrm>
            <a:off x="7812650" y="4033697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45491-55A6-77C1-9036-A1B5F861CCEB}"/>
              </a:ext>
            </a:extLst>
          </p:cNvPr>
          <p:cNvSpPr txBox="1"/>
          <p:nvPr/>
        </p:nvSpPr>
        <p:spPr>
          <a:xfrm>
            <a:off x="7789057" y="5433020"/>
            <a:ext cx="41994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</a:t>
            </a:r>
            <a:r>
              <a:rPr lang="en-CA" dirty="0">
                <a:latin typeface="Consolas" panose="020B0609020204030204" pitchFamily="49" charset="0"/>
              </a:rPr>
              <a:t>.strip()</a:t>
            </a:r>
            <a:r>
              <a:rPr lang="en-CA" dirty="0"/>
              <a:t> on a string removes all </a:t>
            </a:r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characters at the end and the start.</a:t>
            </a:r>
            <a:br>
              <a:rPr lang="en-CA" dirty="0"/>
            </a:br>
            <a:r>
              <a:rPr lang="en-CA" dirty="0"/>
              <a:t>It also removes tabs, spaces,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7895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FBAA-7CF4-D91A-9C5B-AA00428A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D0C-A45D-8562-9D2C-7C65C441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B68-D8C3-8C42-8395-7694EFF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2A41-8962-1506-4B13-F4875601ADD0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854839-CC04-6469-D3C5-CA0A4719EE5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63ED1-D06F-AE0D-9C6E-686D30DF5386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77D9B7-7E96-F16D-3EDF-D78346FA890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65ABF3-61B1-1372-68AC-F6DFAA438DD5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B8B69-8D1C-373B-0A78-2469B7522054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32373E-5E7E-8892-44C9-CFA6A3E53ACE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B327-37B2-7100-23A7-AF8D883C6F08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2C0C1B-BDC9-E8B6-417E-F0717BBC8650}"/>
              </a:ext>
            </a:extLst>
          </p:cNvPr>
          <p:cNvSpPr txBox="1"/>
          <p:nvPr/>
        </p:nvSpPr>
        <p:spPr>
          <a:xfrm>
            <a:off x="7743803" y="3767554"/>
            <a:ext cx="3730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doing card tricks.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8DF5A-09A4-EE06-F9D3-21F26A80E6DA}"/>
              </a:ext>
            </a:extLst>
          </p:cNvPr>
          <p:cNvSpPr txBox="1"/>
          <p:nvPr/>
        </p:nvSpPr>
        <p:spPr>
          <a:xfrm>
            <a:off x="7743803" y="5710019"/>
            <a:ext cx="373050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Calling 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after the last line prints empty lines.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0628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31DB-BB06-C2FB-9A64-807E580E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A01-C160-7C1D-077B-D01F388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2A6B-035F-6B7A-FFE1-4D2794A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C0340-A959-2A2E-DE6F-ADDF74E226F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36A63C-81F3-BC8C-229A-0114AFD9AE1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FB36C-6739-19CB-AB02-E5FECBB091F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02D33F-4428-C482-74AE-F7906B13640C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30386C-B7DD-57A4-F7C4-E71D9F4D4A59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open('story.txt')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file_object.readline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().strip())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0234-FC5A-CB04-880B-CBA3E7E7A6D7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5C4639-50DB-0531-FCFF-4557A534393D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7BA9FE-C415-C1F6-81B5-FF5DEB54361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FDCF6-370A-DB06-DD41-C5C544C88BF4}"/>
              </a:ext>
            </a:extLst>
          </p:cNvPr>
          <p:cNvSpPr txBox="1"/>
          <p:nvPr/>
        </p:nvSpPr>
        <p:spPr>
          <a:xfrm>
            <a:off x="9259319" y="5559276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38B0-0F34-AEB9-A431-C2D88AE576D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311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D21A-EBE1-1AD4-B121-4668FD2D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1754-8092-71AF-DAF0-B1E704FF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E829-A489-55EF-77AB-C649FB4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AB95E-45F9-5541-658A-35833AD1C3E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6CDA14-28B5-35E2-6563-D9C1CDC5D87D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346A6F-1549-7433-92BD-64439DAC782D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88321A-38F8-4909-CA17-0898C228376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9DED66-71DD-8FC9-554B-6438B00D051D}"/>
              </a:ext>
            </a:extLst>
          </p:cNvPr>
          <p:cNvSpPr txBox="1"/>
          <p:nvPr/>
        </p:nvSpPr>
        <p:spPr>
          <a:xfrm>
            <a:off x="203478" y="3167390"/>
            <a:ext cx="62969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print(line)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86C7F-9C55-1938-B35B-A16DBCA44D62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CDEDCC-DE80-B3BD-2F5C-B13B93422808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23BD8-468C-0208-518E-0136606FD01D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C02A6E-E6B9-DF48-5AC6-59A348BA9DC7}"/>
              </a:ext>
            </a:extLst>
          </p:cNvPr>
          <p:cNvSpPr txBox="1"/>
          <p:nvPr/>
        </p:nvSpPr>
        <p:spPr>
          <a:xfrm>
            <a:off x="8508476" y="4153357"/>
            <a:ext cx="284532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many times should we call </a:t>
            </a:r>
            <a:r>
              <a:rPr lang="en-CA" dirty="0">
                <a:latin typeface="Consolas" panose="020B0609020204030204" pitchFamily="49" charset="0"/>
              </a:rPr>
              <a:t>.</a:t>
            </a:r>
            <a:r>
              <a:rPr lang="en-CA" dirty="0" err="1">
                <a:latin typeface="Consolas" panose="020B0609020204030204" pitchFamily="49" charset="0"/>
              </a:rPr>
              <a:t>readline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to print the entire file?</a:t>
            </a:r>
            <a:br>
              <a:rPr lang="en-CA" dirty="0"/>
            </a:br>
            <a:r>
              <a:rPr lang="en-CA" dirty="0"/>
              <a:t>We don’t know the file length ahead of time.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7D2B-6C23-C66A-3B9C-014CE2B918E5}"/>
              </a:ext>
            </a:extLst>
          </p:cNvPr>
          <p:cNvSpPr txBox="1"/>
          <p:nvPr/>
        </p:nvSpPr>
        <p:spPr>
          <a:xfrm>
            <a:off x="3581401" y="4879022"/>
            <a:ext cx="24045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loops through all the lines of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571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9568-E53A-CDBD-AC73-21E9FA1B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3651-5F03-12CB-E100-A8F45AB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82A1-E7F0-1076-920E-3E4E29B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EA7EA-922C-94EE-54D6-269EFA570358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9E05B-31BC-AA4C-B16C-2D98ED595850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59F6F0-5827-C800-E6C8-0040AA483B6B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AC155-94E3-AD94-F81A-6D8939ECAFC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2CB4F5-4CB1-5EEC-95C9-EA0A1D9C57AD}"/>
              </a:ext>
            </a:extLst>
          </p:cNvPr>
          <p:cNvSpPr txBox="1"/>
          <p:nvPr/>
        </p:nvSpPr>
        <p:spPr>
          <a:xfrm>
            <a:off x="203478" y="3167390"/>
            <a:ext cx="8071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f'The</a:t>
            </a:r>
            <a:r>
              <a:rPr lang="en-US" sz="2800" dirty="0">
                <a:latin typeface="Consolas" panose="020B0609020204030204" pitchFamily="49" charset="0"/>
              </a:rPr>
              <a:t> file has {</a:t>
            </a:r>
            <a:r>
              <a:rPr lang="en-US" sz="2800" dirty="0" err="1">
                <a:latin typeface="Consolas" panose="020B0609020204030204" pitchFamily="49" charset="0"/>
              </a:rPr>
              <a:t>num_lines</a:t>
            </a:r>
            <a:r>
              <a:rPr lang="en-US" sz="2800" dirty="0">
                <a:latin typeface="Consolas" panose="020B0609020204030204" pitchFamily="49" charset="0"/>
              </a:rPr>
              <a:t>} lines')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B9889-E7DC-3EB7-26DE-5749F9BA7FC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91453-AC2E-549E-8C81-6E39C35CFE9A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726177-DB2E-FD03-5E1D-B02D37BC1A90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385633-1B62-A9CF-754B-6C7CF7865C54}"/>
              </a:ext>
            </a:extLst>
          </p:cNvPr>
          <p:cNvSpPr txBox="1"/>
          <p:nvPr/>
        </p:nvSpPr>
        <p:spPr>
          <a:xfrm>
            <a:off x="8939581" y="4246714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and counts the number of lines in a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2017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E3C13-5274-E1D9-4044-6EDD5042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C33-D99A-4606-33FE-29E7FDA1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2A2BB-603E-BCCD-45F5-DE5330F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82117-E3ED-78F4-418A-DBCF43D0DCAE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B149-2C59-DAA5-72F9-A221CB2C0163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5855F3-DF46-2E47-1059-F0E87BBF0E3E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8FCEB0-6E0D-8B6E-518D-9E9EAA68DB98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D05729-CC84-0DEA-EA87-4919481CA92F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6177A-99A6-2314-1CA0-0DF874AC2CD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209B7-126E-D582-CEF7-F18C12B574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0B4E4-B735-D00C-4673-AA45BDC377E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9E5FFD-F60C-3057-FC9B-B7095D2ABF60}"/>
              </a:ext>
            </a:extLst>
          </p:cNvPr>
          <p:cNvSpPr txBox="1"/>
          <p:nvPr/>
        </p:nvSpPr>
        <p:spPr>
          <a:xfrm>
            <a:off x="7362197" y="4089568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71AB-F1CA-5930-AF22-CFCE7774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E41-14E3-35BC-D80B-086A6D7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8FE1-6259-1D66-0214-2605180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619C-16E1-A07B-4D53-510758086256}"/>
              </a:ext>
            </a:extLst>
          </p:cNvPr>
          <p:cNvSpPr txBox="1"/>
          <p:nvPr/>
        </p:nvSpPr>
        <p:spPr>
          <a:xfrm>
            <a:off x="311010" y="1674847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would you guess this code does?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8487-0240-1172-D3E6-9B4EA1296253}"/>
              </a:ext>
            </a:extLst>
          </p:cNvPr>
          <p:cNvSpPr txBox="1"/>
          <p:nvPr/>
        </p:nvSpPr>
        <p:spPr>
          <a:xfrm>
            <a:off x="3272350" y="1674847"/>
            <a:ext cx="3733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True: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print('hello')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print('world')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print('dead code!)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2A42C-95CA-7BFF-8937-EB6F905253F3}"/>
              </a:ext>
            </a:extLst>
          </p:cNvPr>
          <p:cNvSpPr txBox="1"/>
          <p:nvPr/>
        </p:nvSpPr>
        <p:spPr>
          <a:xfrm>
            <a:off x="7790510" y="2920996"/>
            <a:ext cx="12699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CA" dirty="0">
                <a:latin typeface="Consolas" panose="020B0609020204030204" pitchFamily="49" charset="0"/>
              </a:rPr>
              <a:t>hello</a:t>
            </a:r>
          </a:p>
          <a:p>
            <a:r>
              <a:rPr lang="en-AU" dirty="0">
                <a:latin typeface="Consolas" panose="020B0609020204030204" pitchFamily="49" charset="0"/>
              </a:rPr>
              <a:t>world</a:t>
            </a:r>
          </a:p>
          <a:p>
            <a:r>
              <a:rPr lang="en-AU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CBEAF-3BD4-2427-75F7-86ECABF99EA3}"/>
              </a:ext>
            </a:extLst>
          </p:cNvPr>
          <p:cNvSpPr txBox="1"/>
          <p:nvPr/>
        </p:nvSpPr>
        <p:spPr>
          <a:xfrm>
            <a:off x="4197268" y="412232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It’s an example of an </a:t>
            </a:r>
            <a:r>
              <a:rPr lang="en-CA" b="1" dirty="0"/>
              <a:t>infinite loop</a:t>
            </a:r>
            <a:r>
              <a:rPr lang="en-CA" dirty="0"/>
              <a:t>. The indented print statements are run forever.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30D46-99DF-0D17-69CA-3781EAD1573F}"/>
              </a:ext>
            </a:extLst>
          </p:cNvPr>
          <p:cNvSpPr txBox="1"/>
          <p:nvPr/>
        </p:nvSpPr>
        <p:spPr>
          <a:xfrm>
            <a:off x="9060509" y="1613292"/>
            <a:ext cx="21595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print('hello')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print('world')</a:t>
            </a:r>
            <a:endParaRPr lang="en-AU" sz="2000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7978D5-2E8F-73F4-316F-6AAFFE4A2A2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140292" y="866774"/>
            <a:ext cx="0" cy="74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7AA6-C906-88A8-1988-BC018EC39590}"/>
              </a:ext>
            </a:extLst>
          </p:cNvPr>
          <p:cNvCxnSpPr>
            <a:stCxn id="16" idx="2"/>
            <a:endCxn id="16" idx="3"/>
          </p:cNvCxnSpPr>
          <p:nvPr/>
        </p:nvCxnSpPr>
        <p:spPr>
          <a:xfrm rot="5400000" flipH="1" flipV="1">
            <a:off x="10503211" y="1604315"/>
            <a:ext cx="353943" cy="1079783"/>
          </a:xfrm>
          <a:prstGeom prst="bentConnector4">
            <a:avLst>
              <a:gd name="adj1" fmla="val -136350"/>
              <a:gd name="adj2" fmla="val 121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59BC8A-7DEA-F8A6-2A59-0180239197A3}"/>
              </a:ext>
            </a:extLst>
          </p:cNvPr>
          <p:cNvSpPr txBox="1"/>
          <p:nvPr/>
        </p:nvSpPr>
        <p:spPr>
          <a:xfrm>
            <a:off x="6855742" y="405109"/>
            <a:ext cx="26788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flow chart </a:t>
            </a:r>
            <a:r>
              <a:rPr lang="en-CA" dirty="0"/>
              <a:t>of the code that shows visually what’s happening.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C001F-82BD-D8C2-5B67-5C84736643DD}"/>
              </a:ext>
            </a:extLst>
          </p:cNvPr>
          <p:cNvSpPr txBox="1"/>
          <p:nvPr/>
        </p:nvSpPr>
        <p:spPr>
          <a:xfrm>
            <a:off x="311010" y="3429000"/>
            <a:ext cx="246086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Any code after the loop never runs.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EA5E28-C3C5-C867-B3B2-9CC087A7D42C}"/>
              </a:ext>
            </a:extLst>
          </p:cNvPr>
          <p:cNvCxnSpPr>
            <a:stCxn id="7" idx="3"/>
          </p:cNvCxnSpPr>
          <p:nvPr/>
        </p:nvCxnSpPr>
        <p:spPr>
          <a:xfrm flipV="1">
            <a:off x="2771872" y="3613666"/>
            <a:ext cx="589395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9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F822-E8F5-7F41-45D6-2FACB75E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9E7-2B1B-4812-4DE1-BCB0250E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9B7D-5755-D7BF-1EBD-A77469AC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208F9-631F-D9A8-388E-387BAFDED7FA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278791-BC24-3FB8-BBF9-7BEFAF217382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3F1142-37E1-5C3F-0658-F34FE564CB9A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867212-2CA5-1DC4-A467-081B4699708A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E85E08-7FE7-D2EB-860D-3E50D41C1524}"/>
              </a:ext>
            </a:extLst>
          </p:cNvPr>
          <p:cNvSpPr txBox="1"/>
          <p:nvPr/>
        </p:nvSpPr>
        <p:spPr>
          <a:xfrm>
            <a:off x="203478" y="3167390"/>
            <a:ext cx="82686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line in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line.strip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B5843-6A86-D764-CBD9-98399954623B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87E02C-D232-6CB1-607F-01A525D8590F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82B05-37C7-0A7B-C9E1-BBBA8A270F4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617A4-1AC4-DB48-7055-B33E07D2D1CA}"/>
              </a:ext>
            </a:extLst>
          </p:cNvPr>
          <p:cNvSpPr txBox="1"/>
          <p:nvPr/>
        </p:nvSpPr>
        <p:spPr>
          <a:xfrm>
            <a:off x="8001000" y="3955692"/>
            <a:ext cx="4089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1: Once upon a time,</a:t>
            </a:r>
          </a:p>
          <a:p>
            <a:r>
              <a:rPr lang="en-US" dirty="0">
                <a:latin typeface="Consolas" panose="020B0609020204030204" pitchFamily="49" charset="0"/>
              </a:rPr>
              <a:t>2: the world was full of magic.</a:t>
            </a:r>
          </a:p>
          <a:p>
            <a:r>
              <a:rPr lang="en-US" dirty="0">
                <a:latin typeface="Consolas" panose="020B0609020204030204" pitchFamily="49" charset="0"/>
              </a:rPr>
              <a:t>3: Everyone was constantly </a:t>
            </a:r>
          </a:p>
          <a:p>
            <a:r>
              <a:rPr lang="en-US" dirty="0">
                <a:latin typeface="Consolas" panose="020B0609020204030204" pitchFamily="49" charset="0"/>
              </a:rPr>
              <a:t>4: doing card tricks.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5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4936-6554-4E46-4AB3-C4BF52BE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6AED-8256-DF5A-8793-72474C1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97D8-AFC9-CB87-73D1-78E6634E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AAE0E-B93C-8B3F-0583-30782686473D}"/>
              </a:ext>
            </a:extLst>
          </p:cNvPr>
          <p:cNvSpPr txBox="1"/>
          <p:nvPr/>
        </p:nvSpPr>
        <p:spPr>
          <a:xfrm>
            <a:off x="4787923" y="47121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the text file </a:t>
            </a:r>
            <a:r>
              <a:rPr lang="en-CA" b="1" dirty="0"/>
              <a:t>story.txt </a:t>
            </a:r>
            <a:r>
              <a:rPr lang="en-CA" dirty="0"/>
              <a:t>is in on your computer …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C113E3-96B9-A642-6C8B-AD655752C858}"/>
              </a:ext>
            </a:extLst>
          </p:cNvPr>
          <p:cNvGrpSpPr/>
          <p:nvPr/>
        </p:nvGrpSpPr>
        <p:grpSpPr>
          <a:xfrm>
            <a:off x="7517687" y="421560"/>
            <a:ext cx="3836113" cy="1569661"/>
            <a:chOff x="5629620" y="2156701"/>
            <a:chExt cx="3836113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E33E4A-B18D-4388-ECE6-E115669832D7}"/>
                </a:ext>
              </a:extLst>
            </p:cNvPr>
            <p:cNvSpPr txBox="1"/>
            <p:nvPr/>
          </p:nvSpPr>
          <p:spPr>
            <a:xfrm>
              <a:off x="5629620" y="2526033"/>
              <a:ext cx="383611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Once upon a time,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the world was full of magic.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Everyone was constantly 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doing card tricks.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95956B-7080-990C-1116-7C3D774383AE}"/>
                </a:ext>
              </a:extLst>
            </p:cNvPr>
            <p:cNvSpPr txBox="1"/>
            <p:nvPr/>
          </p:nvSpPr>
          <p:spPr>
            <a:xfrm>
              <a:off x="7051514" y="2156701"/>
              <a:ext cx="992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story.txt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EE5F8C-F3CE-2299-9254-A981E2BCAD7D}"/>
              </a:ext>
            </a:extLst>
          </p:cNvPr>
          <p:cNvSpPr txBox="1"/>
          <p:nvPr/>
        </p:nvSpPr>
        <p:spPr>
          <a:xfrm>
            <a:off x="203478" y="3167390"/>
            <a:ext cx="74799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open('story.txt’)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= 0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for line in </a:t>
            </a:r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line = </a:t>
            </a:r>
            <a:r>
              <a:rPr lang="en-US" sz="2800" dirty="0" err="1">
                <a:latin typeface="Consolas" panose="020B0609020204030204" pitchFamily="49" charset="0"/>
              </a:rPr>
              <a:t>line.strip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if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(line) &gt; 100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print(f'{</a:t>
            </a:r>
            <a:r>
              <a:rPr lang="en-US" sz="2800" dirty="0" err="1">
                <a:latin typeface="Consolas" panose="020B0609020204030204" pitchFamily="49" charset="0"/>
              </a:rPr>
              <a:t>line_num</a:t>
            </a:r>
            <a:r>
              <a:rPr lang="en-US" sz="2800" dirty="0">
                <a:latin typeface="Consolas" panose="020B0609020204030204" pitchFamily="49" charset="0"/>
              </a:rPr>
              <a:t>}: ' + line)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E5D99-CA61-CAF8-43EC-21063BD93A98}"/>
              </a:ext>
            </a:extLst>
          </p:cNvPr>
          <p:cNvSpPr txBox="1"/>
          <p:nvPr/>
        </p:nvSpPr>
        <p:spPr>
          <a:xfrm>
            <a:off x="2197123" y="1886808"/>
            <a:ext cx="219281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read the contents of </a:t>
            </a:r>
            <a:r>
              <a:rPr lang="en-CA" b="1" dirty="0"/>
              <a:t>story.txt</a:t>
            </a:r>
            <a:r>
              <a:rPr lang="en-CA" dirty="0"/>
              <a:t>, we first create file object …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DBAFAE-1449-42AC-524D-DED6AF3A8065}"/>
              </a:ext>
            </a:extLst>
          </p:cNvPr>
          <p:cNvSpPr/>
          <p:nvPr/>
        </p:nvSpPr>
        <p:spPr>
          <a:xfrm>
            <a:off x="8939581" y="2543785"/>
            <a:ext cx="1338952" cy="95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file_object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88034B-A611-E2BC-6F6D-4BD6282965F2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9435744" y="1991221"/>
            <a:ext cx="173313" cy="55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006313-2B6B-A3E1-D14A-CA6096835D7B}"/>
              </a:ext>
            </a:extLst>
          </p:cNvPr>
          <p:cNvSpPr txBox="1"/>
          <p:nvPr/>
        </p:nvSpPr>
        <p:spPr>
          <a:xfrm>
            <a:off x="7791268" y="4336940"/>
            <a:ext cx="35625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just the lines with more than 100 characters in them. This could be useful for checking your homework assignments!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84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79ED-BA93-984C-3F89-97C23AD9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1B43-E915-6F7A-4945-BB0CF5B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380E-91B0-0641-6A3A-09A54C24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8F35-6907-9A87-317F-0BA911AA4D80}"/>
              </a:ext>
            </a:extLst>
          </p:cNvPr>
          <p:cNvSpPr txBox="1"/>
          <p:nvPr/>
        </p:nvSpPr>
        <p:spPr>
          <a:xfrm>
            <a:off x="1799190" y="2346235"/>
            <a:ext cx="3179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The text file </a:t>
            </a:r>
            <a:r>
              <a:rPr lang="en-CA" b="1" dirty="0"/>
              <a:t>words.txt</a:t>
            </a:r>
            <a:r>
              <a:rPr lang="en-CA" dirty="0"/>
              <a:t> is a list of over 100,000 English 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word per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alphabetical order.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31DEF6-FF09-548E-8F28-48349860EFB7}"/>
              </a:ext>
            </a:extLst>
          </p:cNvPr>
          <p:cNvGrpSpPr/>
          <p:nvPr/>
        </p:nvGrpSpPr>
        <p:grpSpPr>
          <a:xfrm>
            <a:off x="5765799" y="10745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27B1F-8E59-25A8-602C-13A9BD936E7F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050CDB-430D-F1AF-A7E3-5B81487787EE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6D9CE1-09B8-0E9F-AE75-E179FEFE1494}"/>
              </a:ext>
            </a:extLst>
          </p:cNvPr>
          <p:cNvSpPr txBox="1"/>
          <p:nvPr/>
        </p:nvSpPr>
        <p:spPr>
          <a:xfrm>
            <a:off x="2103990" y="4213829"/>
            <a:ext cx="25696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What % of English words contain the letter </a:t>
            </a:r>
            <a:r>
              <a:rPr lang="en-CA" b="1" dirty="0"/>
              <a:t>m</a:t>
            </a:r>
            <a:r>
              <a:rPr lang="en-CA" dirty="0"/>
              <a:t> one or more times?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254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1E20-496B-04CE-78B9-E524BE4E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A1A-131D-9886-5216-81DD9CB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7CA02-E726-2608-D0D7-AC70AAC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75ADD-EF60-2CC0-03DB-62176DE642E7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4D4D3-E3B0-6D41-8361-764A474CFDC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8202E5-A5AC-5563-700B-3483C0EF3A4A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5AB09A-1BFE-BF7E-D034-8DF0722692EB}"/>
              </a:ext>
            </a:extLst>
          </p:cNvPr>
          <p:cNvSpPr txBox="1"/>
          <p:nvPr/>
        </p:nvSpPr>
        <p:spPr>
          <a:xfrm>
            <a:off x="3318114" y="1792574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 err="1">
                <a:latin typeface="Consolas" panose="020B0609020204030204" pitchFamily="49" charset="0"/>
              </a:rPr>
              <a:t>has_m</a:t>
            </a:r>
            <a:r>
              <a:rPr lang="en-US" sz="2400" dirty="0">
                <a:latin typeface="Consolas" panose="020B0609020204030204" pitchFamily="49" charset="0"/>
              </a:rPr>
              <a:t>(line):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pct = 100 * </a:t>
            </a:r>
            <a:r>
              <a:rPr lang="en-US" sz="2400" dirty="0" err="1">
                <a:latin typeface="Consolas" panose="020B0609020204030204" pitchFamily="49" charset="0"/>
              </a:rPr>
              <a:t>total_m_words</a:t>
            </a:r>
            <a:r>
              <a:rPr lang="en-US" sz="2400" dirty="0">
                <a:latin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</a:rPr>
              <a:t>total_words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print(f'{pct:.1f}% of the words have an "m"')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A303A-A148-D4E8-2879-BD7D9144993A}"/>
              </a:ext>
            </a:extLst>
          </p:cNvPr>
          <p:cNvSpPr txBox="1"/>
          <p:nvPr/>
        </p:nvSpPr>
        <p:spPr>
          <a:xfrm>
            <a:off x="8118036" y="3392269"/>
            <a:ext cx="395311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has_m</a:t>
            </a:r>
            <a:r>
              <a:rPr lang="en-US" dirty="0">
                <a:latin typeface="Consolas" panose="020B0609020204030204" pitchFamily="49" charset="0"/>
              </a:rPr>
              <a:t>(word):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'm' in </a:t>
            </a:r>
            <a:r>
              <a:rPr lang="en-US" dirty="0" err="1">
                <a:latin typeface="Consolas" panose="020B0609020204030204" pitchFamily="49" charset="0"/>
              </a:rPr>
              <a:t>word.lower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5F5ED-7FF8-C5F8-78BC-2DC0A6ED5E92}"/>
              </a:ext>
            </a:extLst>
          </p:cNvPr>
          <p:cNvSpPr/>
          <p:nvPr/>
        </p:nvSpPr>
        <p:spPr>
          <a:xfrm>
            <a:off x="4538133" y="3685400"/>
            <a:ext cx="1905000" cy="35320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99E73-B45D-E537-8B4C-9FB02571AF13}"/>
              </a:ext>
            </a:extLst>
          </p:cNvPr>
          <p:cNvCxnSpPr/>
          <p:nvPr/>
        </p:nvCxnSpPr>
        <p:spPr>
          <a:xfrm>
            <a:off x="10684933" y="12276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1B82C-E0E5-BD5B-26F3-A607325652F3}"/>
              </a:ext>
            </a:extLst>
          </p:cNvPr>
          <p:cNvCxnSpPr/>
          <p:nvPr/>
        </p:nvCxnSpPr>
        <p:spPr>
          <a:xfrm flipH="1">
            <a:off x="6443133" y="3685400"/>
            <a:ext cx="1674903" cy="82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5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6551-545B-49A8-9DD8-69F4020E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DFF2-4602-88E9-0708-47609CDF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7641-06C3-957F-B9B9-8C88F35C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787E20-E1CB-B24C-9C8B-7D6C27AC1B5A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F7E510-4687-76C9-76A9-8DF3122E9C85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CF5C5-C3CD-A1A1-CBA9-D42D56CFBBC8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172D1F3-5619-6C48-4DCC-A0D22A423902}"/>
              </a:ext>
            </a:extLst>
          </p:cNvPr>
          <p:cNvSpPr txBox="1"/>
          <p:nvPr/>
        </p:nvSpPr>
        <p:spPr>
          <a:xfrm>
            <a:off x="2995857" y="1699497"/>
            <a:ext cx="5801010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(word):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word = </a:t>
            </a:r>
            <a:r>
              <a:rPr lang="en-US" sz="2000" dirty="0" err="1">
                <a:latin typeface="Consolas" panose="020B0609020204030204" pitchFamily="49" charset="0"/>
              </a:rPr>
              <a:t>word.lower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vowel in '</a:t>
            </a:r>
            <a:r>
              <a:rPr lang="en-US" sz="2000" dirty="0" err="1">
                <a:latin typeface="Consolas" panose="020B0609020204030204" pitchFamily="49" charset="0"/>
              </a:rPr>
              <a:t>aeiou</a:t>
            </a:r>
            <a:r>
              <a:rPr lang="en-US" sz="2000" dirty="0">
                <a:latin typeface="Consolas" panose="020B0609020204030204" pitchFamily="49" charset="0"/>
              </a:rPr>
              <a:t>':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if vowel in word: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    return True # found a vowel!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return False # now vowel found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1110F-F23D-3BED-E80B-FC1B40DFE4E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1D818-CA4F-43D5-2D3F-26A068FF2303}"/>
              </a:ext>
            </a:extLst>
          </p:cNvPr>
          <p:cNvSpPr txBox="1"/>
          <p:nvPr/>
        </p:nvSpPr>
        <p:spPr>
          <a:xfrm>
            <a:off x="2885790" y="3962399"/>
            <a:ext cx="580101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('cat')     #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('MOOSE!')  # True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('.YRV3.')  # False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has_vowel</a:t>
            </a:r>
            <a:r>
              <a:rPr lang="en-US" sz="2000" dirty="0">
                <a:latin typeface="Consolas" panose="020B0609020204030204" pitchFamily="49" charset="0"/>
              </a:rPr>
              <a:t>('')        # False</a:t>
            </a:r>
          </a:p>
        </p:txBody>
      </p:sp>
    </p:spTree>
    <p:extLst>
      <p:ext uri="{BB962C8B-B14F-4D97-AF65-F5344CB8AC3E}">
        <p14:creationId xmlns:p14="http://schemas.microsoft.com/office/powerpoint/2010/main" val="4232506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8258-FCBF-3C88-F676-C1D30EA0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DED-E97C-5B6B-379F-45268E1A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091CD-F65F-E003-9CD6-B2E3B778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135EA9-3CBE-17DB-9D53-45722DAF34D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D4E7AC-03BC-8D29-428C-2CCDB806FE9A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895E6D-2087-2AC0-F90A-6D56CD06D5A1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1911D9-9DD9-4D34-2692-1681E5DFB666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86912-4A1B-E2D1-2204-126B5A5541A9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03147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4EB4-8C96-1FC8-2F28-69BC6EBD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CD1E-2989-D4B5-6817-1C8461FA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0B1D-3BBE-D1FE-A4DA-40E4AED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7ADA0-6150-A2CF-134F-45B537A162A2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FE1A7-EA45-0D56-2E7E-B7B55F94E224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7F3B3-8641-E1DA-6FF4-BC5DD39AA453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0C15D7-CDA7-22C8-96B1-87E6B11A501F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0A616-558E-6495-780F-F7C7E0A4008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3B19F-5A29-4CB5-A7E1-E952F4AA73AE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289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B710-1EEE-2A87-84EC-F404BCE1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7586-59A8-1E23-75F1-1171CF5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0A67-D80A-A49F-E8B5-31FCB0B2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35E9D-7283-B1CE-6C04-94422BC8168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13F34D-3523-E387-C4D4-D0A33D99EB20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CEB4FE-28B6-A7BE-8294-30C9528672B6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F8A2E4D-2FDA-E84B-3062-E14D6E2D3D84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open('words.txt')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8E8D-4627-1E24-14E9-52F5B49F0A17}"/>
              </a:ext>
            </a:extLst>
          </p:cNvPr>
          <p:cNvSpPr txBox="1"/>
          <p:nvPr/>
        </p:nvSpPr>
        <p:spPr>
          <a:xfrm>
            <a:off x="4856589" y="3676590"/>
            <a:ext cx="322395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</a:p>
          <a:p>
            <a:r>
              <a:rPr lang="en-US" dirty="0" err="1">
                <a:latin typeface="Consolas" panose="020B0609020204030204" pitchFamily="49" charset="0"/>
              </a:rPr>
              <a:t>byrl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byrls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bys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xylyl</a:t>
            </a:r>
          </a:p>
          <a:p>
            <a:r>
              <a:rPr lang="en-US" dirty="0" err="1">
                <a:latin typeface="Consolas" panose="020B0609020204030204" pitchFamily="49" charset="0"/>
              </a:rPr>
              <a:t>xylyls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xyst</a:t>
            </a:r>
          </a:p>
          <a:p>
            <a:r>
              <a:rPr lang="en-US" dirty="0">
                <a:latin typeface="Consolas" panose="020B0609020204030204" pitchFamily="49" charset="0"/>
              </a:rPr>
              <a:t>xysts</a:t>
            </a:r>
          </a:p>
          <a:p>
            <a:r>
              <a:rPr lang="en-US" dirty="0">
                <a:latin typeface="Consolas" panose="020B0609020204030204" pitchFamily="49" charset="0"/>
              </a:rPr>
              <a:t>107 words have no vowels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D9749-AEAA-D3B1-92CB-45EBF0ED7911}"/>
              </a:ext>
            </a:extLst>
          </p:cNvPr>
          <p:cNvSpPr txBox="1"/>
          <p:nvPr/>
        </p:nvSpPr>
        <p:spPr>
          <a:xfrm>
            <a:off x="8877583" y="4470230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 …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5AF86-EBF4-BA2B-153A-59787DFDBC5F}"/>
              </a:ext>
            </a:extLst>
          </p:cNvPr>
          <p:cNvSpPr txBox="1"/>
          <p:nvPr/>
        </p:nvSpPr>
        <p:spPr>
          <a:xfrm>
            <a:off x="9055125" y="1192409"/>
            <a:ext cx="26712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How many English words do </a:t>
            </a:r>
            <a:r>
              <a:rPr lang="en-CA" b="1" dirty="0"/>
              <a:t>not</a:t>
            </a:r>
            <a:r>
              <a:rPr lang="en-CA" dirty="0"/>
              <a:t> have one of the vowels </a:t>
            </a:r>
            <a:r>
              <a:rPr lang="en-CA" i="1" dirty="0"/>
              <a:t>a</a:t>
            </a:r>
            <a:r>
              <a:rPr lang="en-CA" dirty="0"/>
              <a:t>, </a:t>
            </a:r>
            <a:r>
              <a:rPr lang="en-CA" i="1" dirty="0"/>
              <a:t>e</a:t>
            </a:r>
            <a:r>
              <a:rPr lang="en-CA" dirty="0"/>
              <a:t>, </a:t>
            </a:r>
            <a:r>
              <a:rPr lang="en-CA" i="1" dirty="0" err="1"/>
              <a:t>i</a:t>
            </a:r>
            <a:r>
              <a:rPr lang="en-CA" dirty="0"/>
              <a:t>, </a:t>
            </a:r>
            <a:r>
              <a:rPr lang="en-CA" i="1" dirty="0"/>
              <a:t>o</a:t>
            </a:r>
            <a:r>
              <a:rPr lang="en-CA" dirty="0"/>
              <a:t>, or </a:t>
            </a:r>
            <a:r>
              <a:rPr lang="en-CA" i="1" dirty="0"/>
              <a:t>u</a:t>
            </a:r>
            <a:r>
              <a:rPr lang="en-CA" dirty="0"/>
              <a:t>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289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4EEC-B9CF-4DBF-1141-F446DD32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420A-D611-5A4A-4CFA-B7227C9B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624C-C8FC-EAF4-C512-855EE044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5A1A62-5126-283C-7EC2-1F5F39EEBBC8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96183D-F817-5263-E5E7-A8193EFB9E7C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5CCEA0-7725-4E56-9D1A-1BB903834375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A2B347-EDD2-E307-EC69-E65F84FC236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33883-68BE-7862-3913-06AFBF15ED2C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2123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44B5A-8D2A-E107-2522-61AA5E29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5584-6F38-C454-07B6-35648E95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Reading a</a:t>
            </a:r>
            <a:br>
              <a:rPr lang="en-CA" dirty="0"/>
            </a:br>
            <a:r>
              <a:rPr lang="en-CA" dirty="0"/>
              <a:t>word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A8457-6B47-96CC-6893-043E7EC3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1E2B14-1FAE-77E0-8FB5-C5B2C0A87C9D}"/>
              </a:ext>
            </a:extLst>
          </p:cNvPr>
          <p:cNvGrpSpPr/>
          <p:nvPr/>
        </p:nvGrpSpPr>
        <p:grpSpPr>
          <a:xfrm>
            <a:off x="245533" y="1607908"/>
            <a:ext cx="2150534" cy="4339650"/>
            <a:chOff x="5765799" y="1074508"/>
            <a:chExt cx="2150534" cy="4339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C45818-98BE-0346-75B1-95FAF7492392}"/>
                </a:ext>
              </a:extLst>
            </p:cNvPr>
            <p:cNvSpPr txBox="1"/>
            <p:nvPr/>
          </p:nvSpPr>
          <p:spPr>
            <a:xfrm>
              <a:off x="5765799" y="1443840"/>
              <a:ext cx="2150534" cy="3970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aahed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aahing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aahs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aalii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...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zymosis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zymotic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zymurgies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zymurgy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339F81-62D1-1433-96DF-8521D85A285F}"/>
                </a:ext>
              </a:extLst>
            </p:cNvPr>
            <p:cNvSpPr txBox="1"/>
            <p:nvPr/>
          </p:nvSpPr>
          <p:spPr>
            <a:xfrm>
              <a:off x="6292229" y="1074508"/>
              <a:ext cx="1097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words.txt</a:t>
              </a:r>
              <a:endParaRPr lang="en-AU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F0B1FC-F355-F902-BEEB-BD80E1B1E143}"/>
              </a:ext>
            </a:extLst>
          </p:cNvPr>
          <p:cNvSpPr txBox="1"/>
          <p:nvPr/>
        </p:nvSpPr>
        <p:spPr>
          <a:xfrm>
            <a:off x="3445114" y="453746"/>
            <a:ext cx="8340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 = open('words.txt’)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 line in </a:t>
            </a:r>
            <a:r>
              <a:rPr lang="en-US" sz="2400" dirty="0" err="1">
                <a:latin typeface="Consolas" panose="020B0609020204030204" pitchFamily="49" charset="0"/>
              </a:rPr>
              <a:t>file_object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'y' not in line and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not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has_vowel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(line)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print(f'{</a:t>
            </a:r>
            <a:r>
              <a:rPr lang="en-US" sz="2400" dirty="0" err="1">
                <a:latin typeface="Consolas" panose="020B0609020204030204" pitchFamily="49" charset="0"/>
              </a:rPr>
              <a:t>non_vowel_words</a:t>
            </a:r>
            <a:r>
              <a:rPr lang="en-US" sz="2400" dirty="0">
                <a:latin typeface="Consolas" panose="020B0609020204030204" pitchFamily="49" charset="0"/>
              </a:rPr>
              <a:t>} words have no vowels')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67639-D3E4-14C5-7E95-58853E468C76}"/>
              </a:ext>
            </a:extLst>
          </p:cNvPr>
          <p:cNvSpPr txBox="1"/>
          <p:nvPr/>
        </p:nvSpPr>
        <p:spPr>
          <a:xfrm>
            <a:off x="5508523" y="3500734"/>
            <a:ext cx="247054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crwth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crwths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cwms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nth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phpht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pht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psst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shh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tsks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tsktsk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tsktsks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14 words have no vowels</a:t>
            </a:r>
            <a:endParaRPr lang="en-AU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7F0CD-3BBF-5345-3848-D4091CA4440A}"/>
              </a:ext>
            </a:extLst>
          </p:cNvPr>
          <p:cNvSpPr txBox="1"/>
          <p:nvPr/>
        </p:nvSpPr>
        <p:spPr>
          <a:xfrm>
            <a:off x="9114649" y="264449"/>
            <a:ext cx="26712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Many of the output words have a </a:t>
            </a:r>
            <a:r>
              <a:rPr lang="en-CA" i="1" dirty="0"/>
              <a:t>y</a:t>
            </a:r>
            <a:r>
              <a:rPr lang="en-CA" dirty="0"/>
              <a:t>, which is </a:t>
            </a:r>
            <a:r>
              <a:rPr lang="en-CA" i="1" dirty="0"/>
              <a:t>sometimes</a:t>
            </a:r>
            <a:r>
              <a:rPr lang="en-CA" dirty="0"/>
              <a:t> a vowel. Let’s modify the code to exclude words with a </a:t>
            </a:r>
            <a:r>
              <a:rPr lang="en-CA" i="1" dirty="0"/>
              <a:t>y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A7733-5022-71B6-B444-96C9AF1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1102-A94C-0AB6-FD2A-90E74A3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7277D-E110-A29E-FE73-18F881B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5929-FAC0-7BD2-6EE4-AC6EA66E09C2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7374-E875-7768-2AC6-F496C4A4231F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4541D-29DC-1535-D05D-3233D477C8A4}"/>
              </a:ext>
            </a:extLst>
          </p:cNvPr>
          <p:cNvSpPr txBox="1"/>
          <p:nvPr/>
        </p:nvSpPr>
        <p:spPr>
          <a:xfrm>
            <a:off x="7981810" y="396380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repeatedly asks the user to enter a password, stopping only when the enter </a:t>
            </a:r>
            <a:r>
              <a:rPr lang="en-CA" dirty="0">
                <a:latin typeface="Consolas" panose="020B0609020204030204" pitchFamily="49" charset="0"/>
              </a:rPr>
              <a:t>'swordfish’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4327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BC428-5D25-38A8-07A9-CCE5E29D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047A-A304-87AB-BAE0-7A9C899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71" y="0"/>
            <a:ext cx="2715004" cy="4067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784FE-CE35-2203-2AE3-773A19BAF3BB}"/>
              </a:ext>
            </a:extLst>
          </p:cNvPr>
          <p:cNvSpPr txBox="1"/>
          <p:nvPr/>
        </p:nvSpPr>
        <p:spPr>
          <a:xfrm>
            <a:off x="275447" y="272916"/>
            <a:ext cx="3932485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Spelling Bee </a:t>
            </a:r>
            <a:r>
              <a:rPr lang="en-CA" dirty="0"/>
              <a:t>is a popular on-line game where you try to find as many words as you can from a set of letters: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word must use the center letter, </a:t>
            </a:r>
            <a:r>
              <a:rPr lang="en-CA" b="1" dirty="0"/>
              <a:t>P</a:t>
            </a:r>
            <a:r>
              <a:rPr lang="en-CA" dirty="0"/>
              <a:t> in this case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>
                <a:solidFill>
                  <a:srgbClr val="FF0000"/>
                </a:solidFill>
              </a:rPr>
              <a:t>CHAT</a:t>
            </a:r>
            <a:r>
              <a:rPr lang="en-CA" dirty="0"/>
              <a:t> is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do </a:t>
            </a:r>
            <a:r>
              <a:rPr lang="en-CA" i="1" dirty="0"/>
              <a:t>not</a:t>
            </a:r>
            <a:r>
              <a:rPr lang="en-CA" dirty="0"/>
              <a:t> need to be connected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CHAP</a:t>
            </a:r>
            <a:r>
              <a:rPr lang="en-CA" dirty="0"/>
              <a:t>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Letters can repeat</a:t>
            </a:r>
            <a:br>
              <a:rPr lang="en-CA" dirty="0"/>
            </a:br>
            <a:r>
              <a:rPr lang="en-CA" dirty="0"/>
              <a:t>e.g. </a:t>
            </a:r>
            <a:r>
              <a:rPr lang="en-CA" b="1" dirty="0"/>
              <a:t>TEEPEE</a:t>
            </a:r>
            <a:r>
              <a:rPr lang="en-CA" dirty="0"/>
              <a:t> is 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8FA80-D8DC-D8D4-376F-8DD45D66817B}"/>
              </a:ext>
            </a:extLst>
          </p:cNvPr>
          <p:cNvSpPr txBox="1"/>
          <p:nvPr/>
        </p:nvSpPr>
        <p:spPr>
          <a:xfrm>
            <a:off x="9210014" y="136525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FF7AE-6FFF-20F5-E870-C30C5520DC04}"/>
              </a:ext>
            </a:extLst>
          </p:cNvPr>
          <p:cNvSpPr txBox="1"/>
          <p:nvPr/>
        </p:nvSpPr>
        <p:spPr>
          <a:xfrm>
            <a:off x="275447" y="3582154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</p:spTree>
    <p:extLst>
      <p:ext uri="{BB962C8B-B14F-4D97-AF65-F5344CB8AC3E}">
        <p14:creationId xmlns:p14="http://schemas.microsoft.com/office/powerpoint/2010/main" val="554056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C0DF-391C-FF4D-2746-4A8EA13BE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7259-C30C-42B6-FC37-CA18BC5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5327E-4043-046E-E4C0-C2B3E800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4E2B2-4798-5B0E-D023-723599DEB4D0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E9AE4-A71D-D55A-E235-33328B96C5C6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9832-25B9-B678-FC28-155BA30DF887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DD18A-0947-E9F8-6291-FC26DB89D96F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0117A1-DAFC-B40C-8001-43FB746304E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0AC1AF-D9DA-F15A-6CAC-29EB2DF44A63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5351D7-5425-8198-5A55-CFF7176C01D0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C58170-0CB1-4EC2-2A7A-CED3E74C023E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2364AB-92C2-6949-21B9-B23553816618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84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1CFF-781E-EFEE-7AE5-B21BFD8B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C66A44-560B-8BFA-02DA-5682F9C14FCC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0F20-F83B-3C5B-E283-4394EF4A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44BAB-5389-CD0A-CD81-F6D34C06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EFC904-0C5A-2E40-2C5E-3342051E25B3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30AF-790D-3684-DF4E-062503483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8E940-4951-D9A2-84A7-78769ADB4710}"/>
              </a:ext>
            </a:extLst>
          </p:cNvPr>
          <p:cNvSpPr txBox="1"/>
          <p:nvPr/>
        </p:nvSpPr>
        <p:spPr>
          <a:xfrm>
            <a:off x="9272079" y="2581584"/>
            <a:ext cx="24490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is too short, or does not contain </a:t>
            </a:r>
            <a:r>
              <a:rPr lang="en-CA" b="1" dirty="0"/>
              <a:t>P</a:t>
            </a:r>
            <a:r>
              <a:rPr lang="en-CA" dirty="0"/>
              <a:t>, the score is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72470-CA87-89FE-B3B5-6B4118379D1C}"/>
              </a:ext>
            </a:extLst>
          </p:cNvPr>
          <p:cNvSpPr/>
          <p:nvPr/>
        </p:nvSpPr>
        <p:spPr>
          <a:xfrm>
            <a:off x="5298552" y="2019335"/>
            <a:ext cx="5198076" cy="517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E586D-12EB-413A-80A3-8CB44A6F0F3E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55F8F-98FB-C936-4C9C-BB21CA369EB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C96747-79A2-7849-1169-3000FE289C4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9CEFFF-BA04-71D5-29F1-C5CF480C708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BC4A0B-E1A3-2BA8-94CD-A78E294D68F3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2BEB2-D4E5-5134-B259-D0FB53B7FDD3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5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992F-9296-3F98-F403-A5D07A2A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006462-9941-5204-4860-72F9C868066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BC6D-5E6E-846D-5C64-8366DC1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EC55B-910F-1B08-1C8D-E4E8A02BE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1D6ED-5B86-AA30-55D2-C50B8288CAF4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C8DF3-2971-622F-9543-527C2EBB5F0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688F5-CBE0-8FBD-B6C7-6B21664493F1}"/>
              </a:ext>
            </a:extLst>
          </p:cNvPr>
          <p:cNvSpPr txBox="1"/>
          <p:nvPr/>
        </p:nvSpPr>
        <p:spPr>
          <a:xfrm>
            <a:off x="9752664" y="2537182"/>
            <a:ext cx="211261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word has any letters not in the puzzle, it gets 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BBC06-819D-D710-12A4-73A5BFFCF9E2}"/>
              </a:ext>
            </a:extLst>
          </p:cNvPr>
          <p:cNvSpPr/>
          <p:nvPr/>
        </p:nvSpPr>
        <p:spPr>
          <a:xfrm>
            <a:off x="5240077" y="2748265"/>
            <a:ext cx="40087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AAE55-5405-EFFC-E1B6-EEDE8DCD3E8D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54C31D-C47A-5BE0-5F8D-77BD00EFEAA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8FEFBE-E8F5-6212-3680-0C60E1086252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45EA4-DE84-FF1F-2A55-5D3B139D7971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2B426C-4B5F-B6BE-0013-944ECFAEFB56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DA0BF-EC22-E636-78D5-24E7FF0A1B5F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05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6D79-6529-FDAD-CB6F-15260D62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F4B653-A754-C226-69EF-14B44F8FF672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A84F9-3F1F-203B-38AF-A06D63E9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3068E-7150-258B-A077-E819ECB8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86945A-0C24-BC56-D418-E2C0A501C7CB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D6FC1-4595-2ED0-305A-9CAD4AC0995D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D8FBE-0821-ADF3-3C3E-D20D83F36C86}"/>
              </a:ext>
            </a:extLst>
          </p:cNvPr>
          <p:cNvSpPr txBox="1"/>
          <p:nvPr/>
        </p:nvSpPr>
        <p:spPr>
          <a:xfrm>
            <a:off x="6597074" y="4468554"/>
            <a:ext cx="352839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the code gets to this point, the score is the number of letters plus the pangram bonus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F2F70-61F3-6D30-823C-4300AB1FE4D1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89CFE-BEA0-18AF-8E67-657595B572D8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4FDA1-CE14-CD61-AC2D-B3266E283D8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B4B91-4213-FFD8-A270-45DBFE17565C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04F35-F512-8548-58C8-EEBBC4457707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09B79E-4F53-9E36-9F37-E71ABF8E9E1D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58D74C-BED5-53CF-6051-CC97DDED459B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199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65B75-91D5-ECAC-003D-8F1A33B9D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7B6826-0853-7587-6564-CFAF19DAA755}"/>
              </a:ext>
            </a:extLst>
          </p:cNvPr>
          <p:cNvSpPr txBox="1"/>
          <p:nvPr/>
        </p:nvSpPr>
        <p:spPr>
          <a:xfrm>
            <a:off x="4718564" y="1688757"/>
            <a:ext cx="7529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word_score</a:t>
            </a:r>
            <a:r>
              <a:rPr lang="en-US" dirty="0">
                <a:latin typeface="Consolas" panose="020B0609020204030204" pitchFamily="49" charset="0"/>
              </a:rPr>
              <a:t>(word, required,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if required not in word or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&lt; 4: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(word) +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E611-13AC-253A-2167-44FB4C7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5B573-6575-B53B-5505-BABD27DD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C977BE-A9AC-271D-ED5B-98BB4E407FB7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59C8C-DF63-0C8D-7AB6-B7F27BAC913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B5DA9-59DE-4210-7C00-F1ACE396232D}"/>
              </a:ext>
            </a:extLst>
          </p:cNvPr>
          <p:cNvSpPr/>
          <p:nvPr/>
        </p:nvSpPr>
        <p:spPr>
          <a:xfrm>
            <a:off x="5231839" y="3868389"/>
            <a:ext cx="6886019" cy="405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38AB1-5DEA-264C-5302-9F5B1EC9D93B}"/>
              </a:ext>
            </a:extLst>
          </p:cNvPr>
          <p:cNvSpPr txBox="1"/>
          <p:nvPr/>
        </p:nvSpPr>
        <p:spPr>
          <a:xfrm>
            <a:off x="7959605" y="317810"/>
            <a:ext cx="14232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required letter: </a:t>
            </a:r>
            <a:r>
              <a:rPr lang="en-CA" b="1" dirty="0"/>
              <a:t>P</a:t>
            </a:r>
            <a:r>
              <a:rPr lang="en-CA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41280-C96C-862D-C412-7732DD54195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301253" y="964141"/>
            <a:ext cx="369999" cy="724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AF6012-3D35-32D8-A561-A631544857A1}"/>
              </a:ext>
            </a:extLst>
          </p:cNvPr>
          <p:cNvSpPr txBox="1"/>
          <p:nvPr/>
        </p:nvSpPr>
        <p:spPr>
          <a:xfrm>
            <a:off x="10097324" y="247788"/>
            <a:ext cx="142329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 seven letters: </a:t>
            </a:r>
            <a:r>
              <a:rPr lang="en-CA" b="1" dirty="0"/>
              <a:t>CIHPETA</a:t>
            </a:r>
            <a:r>
              <a:rPr lang="en-CA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FE185-3249-E92B-9E41-A340F4CFE674}"/>
              </a:ext>
            </a:extLst>
          </p:cNvPr>
          <p:cNvCxnSpPr>
            <a:cxnSpLocks/>
          </p:cNvCxnSpPr>
          <p:nvPr/>
        </p:nvCxnSpPr>
        <p:spPr>
          <a:xfrm flipH="1">
            <a:off x="9646508" y="1171118"/>
            <a:ext cx="448039" cy="51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82EFD5-34E4-62C4-9632-22A8EE725429}"/>
              </a:ext>
            </a:extLst>
          </p:cNvPr>
          <p:cNvSpPr txBox="1"/>
          <p:nvPr/>
        </p:nvSpPr>
        <p:spPr>
          <a:xfrm>
            <a:off x="5031083" y="386287"/>
            <a:ext cx="15659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word we want to 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2F50B-71E9-0080-0FF2-99FD269F3EAE}"/>
              </a:ext>
            </a:extLst>
          </p:cNvPr>
          <p:cNvCxnSpPr>
            <a:cxnSpLocks/>
          </p:cNvCxnSpPr>
          <p:nvPr/>
        </p:nvCxnSpPr>
        <p:spPr>
          <a:xfrm>
            <a:off x="6597074" y="1032618"/>
            <a:ext cx="283857" cy="722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46548D-4ABA-E7FA-38EE-76DEC52242C3}"/>
              </a:ext>
            </a:extLst>
          </p:cNvPr>
          <p:cNvSpPr txBox="1"/>
          <p:nvPr/>
        </p:nvSpPr>
        <p:spPr>
          <a:xfrm>
            <a:off x="4718564" y="4688626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pangram_bonus</a:t>
            </a:r>
            <a:r>
              <a:rPr lang="en-US" dirty="0">
                <a:latin typeface="Consolas" panose="020B0609020204030204" pitchFamily="49" charset="0"/>
              </a:rPr>
              <a:t>(word,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    for c in </a:t>
            </a:r>
            <a:r>
              <a:rPr lang="en-US" dirty="0" err="1">
                <a:latin typeface="Consolas" panose="020B0609020204030204" pitchFamily="49" charset="0"/>
              </a:rPr>
              <a:t>puzzle_letters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c not in word: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return 0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5F8FC-DCDA-3D59-9227-37AE13804B63}"/>
              </a:ext>
            </a:extLst>
          </p:cNvPr>
          <p:cNvSpPr txBox="1"/>
          <p:nvPr/>
        </p:nvSpPr>
        <p:spPr>
          <a:xfrm>
            <a:off x="9663441" y="5169243"/>
            <a:ext cx="23253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Note</a:t>
            </a:r>
            <a:r>
              <a:rPr lang="en-CA" sz="1600" dirty="0"/>
              <a:t>: make sure to define </a:t>
            </a:r>
            <a:r>
              <a:rPr lang="en-CA" sz="1600" dirty="0" err="1">
                <a:latin typeface="Consolas" panose="020B0609020204030204" pitchFamily="49" charset="0"/>
              </a:rPr>
              <a:t>pangram_bonus</a:t>
            </a:r>
            <a:r>
              <a:rPr lang="en-CA" sz="1600" dirty="0">
                <a:latin typeface="Consolas" panose="020B0609020204030204" pitchFamily="49" charset="0"/>
              </a:rPr>
              <a:t>  </a:t>
            </a:r>
            <a:r>
              <a:rPr lang="en-CA" sz="1600" dirty="0"/>
              <a:t>above </a:t>
            </a:r>
            <a:r>
              <a:rPr lang="en-CA" sz="1600" dirty="0" err="1">
                <a:latin typeface="Consolas" panose="020B0609020204030204" pitchFamily="49" charset="0"/>
              </a:rPr>
              <a:t>word_score</a:t>
            </a:r>
            <a:r>
              <a:rPr lang="en-CA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0790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D214-52ED-EE26-2180-3B5F53EC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EBD9-3980-291E-A0C4-084B152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E546A-7957-3A35-4DBA-8B0CD16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858A1-7327-13CC-9023-7C3C615F6C1D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7BA90-93D3-3F19-8ECB-2E7DA69BDCEE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32F2AD-5609-7C67-8159-11510EC2111D}"/>
              </a:ext>
            </a:extLst>
          </p:cNvPr>
          <p:cNvSpPr txBox="1"/>
          <p:nvPr/>
        </p:nvSpPr>
        <p:spPr>
          <a:xfrm>
            <a:off x="4857612" y="2484149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('TAPE',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('PATH', 'P', 'CIHPETA'))      # 4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('CHEAP',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('PATCH', 'P', 'CIHPETA'))     # 5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('APPETITE', 'P', 'CIHPETA'))  # 8</a:t>
            </a:r>
          </a:p>
          <a:p>
            <a:r>
              <a:rPr lang="en-AU" dirty="0">
                <a:latin typeface="Consolas" panose="020B0609020204030204" pitchFamily="49" charset="0"/>
              </a:rPr>
              <a:t>print(</a:t>
            </a:r>
            <a:r>
              <a:rPr lang="en-AU" dirty="0" err="1">
                <a:latin typeface="Consolas" panose="020B0609020204030204" pitchFamily="49" charset="0"/>
              </a:rPr>
              <a:t>word_score</a:t>
            </a:r>
            <a:r>
              <a:rPr lang="en-AU" dirty="0">
                <a:latin typeface="Consolas" panose="020B0609020204030204" pitchFamily="49" charset="0"/>
              </a:rPr>
              <a:t>('PATHETIC', 'P', 'CIHPETA'))  # 15</a:t>
            </a:r>
          </a:p>
        </p:txBody>
      </p:sp>
    </p:spTree>
    <p:extLst>
      <p:ext uri="{BB962C8B-B14F-4D97-AF65-F5344CB8AC3E}">
        <p14:creationId xmlns:p14="http://schemas.microsoft.com/office/powerpoint/2010/main" val="4126514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DD00C-3D17-5583-4950-4230272F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E6D-5091-1E38-E4A4-7EA5CDD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9D6D9-161A-A041-CCD8-DF98CC16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8F761-8EEA-FBDD-80F4-E8AD9E5C339C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023B5-8E01-1026-4932-2979AF8F2DE0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7E02D-F94E-03EF-BB37-95D82E705B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</p:spTree>
    <p:extLst>
      <p:ext uri="{BB962C8B-B14F-4D97-AF65-F5344CB8AC3E}">
        <p14:creationId xmlns:p14="http://schemas.microsoft.com/office/powerpoint/2010/main" val="1293448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B987-8E8A-9945-0810-26C3E085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2A123-8F8E-214E-7062-508054CB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3C0BE-8559-3EB1-7785-FAF6DC54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658DB-51D0-037D-1028-BFEFC2EA4C5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94123-D430-E060-427E-15EE3DD852C2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C7D00-8FA8-8E6A-F822-4F5436216ACD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CCC38-741F-1EFA-71D0-132B48B6DB66}"/>
              </a:ext>
            </a:extLst>
          </p:cNvPr>
          <p:cNvSpPr txBox="1"/>
          <p:nvPr/>
        </p:nvSpPr>
        <p:spPr>
          <a:xfrm>
            <a:off x="6096000" y="1886465"/>
            <a:ext cx="5672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 each </a:t>
            </a:r>
            <a:r>
              <a:rPr lang="en-CA" b="1" dirty="0"/>
              <a:t>word</a:t>
            </a:r>
            <a:r>
              <a:rPr lang="en-CA" dirty="0"/>
              <a:t> in </a:t>
            </a:r>
            <a:r>
              <a:rPr lang="en-CA" b="1" dirty="0"/>
              <a:t>words.txt </a:t>
            </a:r>
            <a:r>
              <a:rPr lang="en-CA" dirty="0"/>
              <a:t>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the Spelling Bee score of </a:t>
            </a:r>
            <a:r>
              <a:rPr lang="en-CA" b="1" dirty="0"/>
              <a:t>word</a:t>
            </a:r>
            <a:r>
              <a:rPr lang="en-CA" dirty="0"/>
              <a:t> is non-zero,</a:t>
            </a:r>
            <a:br>
              <a:rPr lang="en-CA" dirty="0"/>
            </a:br>
            <a:r>
              <a:rPr lang="en-CA" dirty="0"/>
              <a:t>print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When done, print a count of many words were found,</a:t>
            </a:r>
          </a:p>
          <a:p>
            <a:r>
              <a:rPr lang="en-CA" dirty="0"/>
              <a:t>and the sum of all scores (which is the highest possible </a:t>
            </a:r>
          </a:p>
          <a:p>
            <a:r>
              <a:rPr lang="en-CA" dirty="0"/>
              <a:t>score for the puzzle).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622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D4AB-ED99-0AB7-A82B-5E4D559F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201F-FAA4-C9E5-896F-49B7FCC3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A0BEA-9C66-D235-B5F1-313684E7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59D6F-F38F-B5C3-FD13-A1BCA4F33725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DBD87-F576-6EE2-374A-F38781E8C895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2DE20-4740-E599-D8A9-90E09B216072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0349-6A04-0D1E-FD63-9FD1660106DF}"/>
              </a:ext>
            </a:extLst>
          </p:cNvPr>
          <p:cNvSpPr txBox="1"/>
          <p:nvPr/>
        </p:nvSpPr>
        <p:spPr>
          <a:xfrm>
            <a:off x="4794423" y="1567686"/>
            <a:ext cx="7974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 = 'SIGLENP'</a:t>
            </a:r>
          </a:p>
          <a:p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 = 'G'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=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= 0</a:t>
            </a:r>
          </a:p>
          <a:p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 = open('words.txt')</a:t>
            </a:r>
          </a:p>
          <a:p>
            <a:r>
              <a:rPr lang="en-CA" dirty="0">
                <a:latin typeface="Consolas" panose="020B0609020204030204" pitchFamily="49" charset="0"/>
              </a:rPr>
              <a:t>for w in </a:t>
            </a:r>
            <a:r>
              <a:rPr lang="en-CA" dirty="0" err="1">
                <a:latin typeface="Consolas" panose="020B0609020204030204" pitchFamily="49" charset="0"/>
              </a:rPr>
              <a:t>file_object</a:t>
            </a:r>
            <a:r>
              <a:rPr lang="en-CA" dirty="0">
                <a:latin typeface="Consolas" panose="020B0609020204030204" pitchFamily="49" charset="0"/>
              </a:rPr>
              <a:t>:</a:t>
            </a:r>
          </a:p>
          <a:p>
            <a:r>
              <a:rPr lang="en-CA" dirty="0">
                <a:latin typeface="Consolas" panose="020B0609020204030204" pitchFamily="49" charset="0"/>
              </a:rPr>
              <a:t>    w = </a:t>
            </a:r>
            <a:r>
              <a:rPr lang="en-CA" dirty="0" err="1">
                <a:latin typeface="Consolas" panose="020B0609020204030204" pitchFamily="49" charset="0"/>
              </a:rPr>
              <a:t>w.strip</a:t>
            </a:r>
            <a:r>
              <a:rPr lang="en-CA" dirty="0">
                <a:latin typeface="Consolas" panose="020B0609020204030204" pitchFamily="49" charset="0"/>
              </a:rPr>
              <a:t>().upper()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</a:p>
          <a:p>
            <a:r>
              <a:rPr lang="en-CA" dirty="0">
                <a:latin typeface="Consolas" panose="020B0609020204030204" pitchFamily="49" charset="0"/>
              </a:rPr>
              <a:t>    score =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(w, </a:t>
            </a:r>
            <a:r>
              <a:rPr lang="en-CA" dirty="0" err="1">
                <a:latin typeface="Consolas" panose="020B0609020204030204" pitchFamily="49" charset="0"/>
              </a:rPr>
              <a:t>required_letter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dirty="0" err="1">
                <a:latin typeface="Consolas" panose="020B0609020204030204" pitchFamily="49" charset="0"/>
              </a:rPr>
              <a:t>puzzle_letters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 += score</a:t>
            </a:r>
          </a:p>
          <a:p>
            <a:r>
              <a:rPr lang="en-CA" dirty="0">
                <a:latin typeface="Consolas" panose="020B0609020204030204" pitchFamily="49" charset="0"/>
              </a:rPr>
              <a:t>    if score &gt; 0:</a:t>
            </a:r>
          </a:p>
          <a:p>
            <a:r>
              <a:rPr lang="en-CA" dirty="0">
                <a:latin typeface="Consolas" panose="020B0609020204030204" pitchFamily="49" charset="0"/>
              </a:rPr>
              <a:t>        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 += 1</a:t>
            </a:r>
          </a:p>
          <a:p>
            <a:r>
              <a:rPr lang="en-CA" dirty="0">
                <a:latin typeface="Consolas" panose="020B0609020204030204" pitchFamily="49" charset="0"/>
              </a:rPr>
              <a:t>        print(f'{w}, {score} points')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print()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score: {</a:t>
            </a:r>
            <a:r>
              <a:rPr lang="en-CA" dirty="0" err="1">
                <a:latin typeface="Consolas" panose="020B0609020204030204" pitchFamily="49" charset="0"/>
              </a:rPr>
              <a:t>total_score</a:t>
            </a:r>
            <a:r>
              <a:rPr lang="en-CA" dirty="0">
                <a:latin typeface="Consolas" panose="020B0609020204030204" pitchFamily="49" charset="0"/>
              </a:rPr>
              <a:t>}')</a:t>
            </a:r>
          </a:p>
          <a:p>
            <a:r>
              <a:rPr lang="en-CA" dirty="0">
                <a:latin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</a:rPr>
              <a:t>f'Total</a:t>
            </a:r>
            <a:r>
              <a:rPr lang="en-CA" dirty="0">
                <a:latin typeface="Consolas" panose="020B0609020204030204" pitchFamily="49" charset="0"/>
              </a:rPr>
              <a:t> scoring words: {</a:t>
            </a:r>
            <a:r>
              <a:rPr lang="en-CA" dirty="0" err="1">
                <a:latin typeface="Consolas" panose="020B0609020204030204" pitchFamily="49" charset="0"/>
              </a:rPr>
              <a:t>scoring_words</a:t>
            </a:r>
            <a:r>
              <a:rPr lang="en-CA" dirty="0">
                <a:latin typeface="Consolas" panose="020B0609020204030204" pitchFamily="49" charset="0"/>
              </a:rPr>
              <a:t>}')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8AB3-DA75-C5D2-3124-1F696FAC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3FC-4E13-080E-FAE6-3A0CC71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F034-292C-C1E0-EA6B-A921A47B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D9820-EFD6-C654-BAA3-720DC275D4D6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489C9-F6C4-5CE0-0149-7F9BFA34A670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BEC4-796D-3CF9-55F6-B16D42A7C81E}"/>
              </a:ext>
            </a:extLst>
          </p:cNvPr>
          <p:cNvSpPr txBox="1"/>
          <p:nvPr/>
        </p:nvSpPr>
        <p:spPr>
          <a:xfrm>
            <a:off x="4842933" y="909516"/>
            <a:ext cx="298026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48710-6A23-7FCA-F6DF-B84B3E9CF21E}"/>
              </a:ext>
            </a:extLst>
          </p:cNvPr>
          <p:cNvSpPr txBox="1"/>
          <p:nvPr/>
        </p:nvSpPr>
        <p:spPr>
          <a:xfrm>
            <a:off x="5892799" y="3688732"/>
            <a:ext cx="314113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the while-loop </a:t>
            </a:r>
            <a:r>
              <a:rPr lang="en-CA" b="1" dirty="0"/>
              <a:t>body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It can have as many statements as needed. </a:t>
            </a:r>
            <a:br>
              <a:rPr lang="en-CA" dirty="0"/>
            </a:br>
            <a:r>
              <a:rPr lang="en-CA" dirty="0"/>
              <a:t>They should be consistently indented under the header.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A783D-C3E4-A095-132F-C32862DFD44C}"/>
              </a:ext>
            </a:extLst>
          </p:cNvPr>
          <p:cNvSpPr/>
          <p:nvPr/>
        </p:nvSpPr>
        <p:spPr>
          <a:xfrm>
            <a:off x="3766242" y="2185310"/>
            <a:ext cx="48443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6CE5E-7F83-F348-4A4C-34510A8B5C61}"/>
              </a:ext>
            </a:extLst>
          </p:cNvPr>
          <p:cNvSpPr/>
          <p:nvPr/>
        </p:nvSpPr>
        <p:spPr>
          <a:xfrm>
            <a:off x="4502841" y="2624844"/>
            <a:ext cx="6148225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E4486-AF4C-3859-AEAC-EC47A55D193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188421" y="1278848"/>
            <a:ext cx="144646" cy="90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D0430-6DDC-3F16-D60E-EC697A2E7D24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7463366" y="2988911"/>
            <a:ext cx="113588" cy="699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80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D9A2E-EF78-6CDD-95EC-1A8166AFB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30C4-5906-7724-CFF0-B540019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0FFB2-C0CD-A903-C69F-0D0C8FE4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D865B0-76AB-E215-49BB-67091B9EB008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C3F08-505C-0466-33F3-58C6FA026FC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C2437-B506-EEDF-8039-3D041AFBF699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71ED-3E6E-4891-EC34-E9120BA46C87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E6071-8F04-B4E8-794B-DBCC72027577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</p:spTree>
    <p:extLst>
      <p:ext uri="{BB962C8B-B14F-4D97-AF65-F5344CB8AC3E}">
        <p14:creationId xmlns:p14="http://schemas.microsoft.com/office/powerpoint/2010/main" val="2317303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25FE-2AC5-37D5-E5D9-2F9EE6C4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483A4-DCDD-53EC-DC52-04F4DAF3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0738-5593-1BE6-6224-D8B9DAF2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3150700"/>
            <a:ext cx="2201093" cy="329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E7215-9D6D-E4EC-A459-038194FE416E}"/>
              </a:ext>
            </a:extLst>
          </p:cNvPr>
          <p:cNvSpPr txBox="1"/>
          <p:nvPr/>
        </p:nvSpPr>
        <p:spPr>
          <a:xfrm>
            <a:off x="2387307" y="3455773"/>
            <a:ext cx="1688819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Some words:</a:t>
            </a:r>
          </a:p>
          <a:p>
            <a:r>
              <a:rPr lang="en-CA" dirty="0"/>
              <a:t>TA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E,  4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ATH, 4</a:t>
            </a:r>
          </a:p>
          <a:p>
            <a:r>
              <a:rPr lang="en-CA" dirty="0"/>
              <a:t>CHEA</a:t>
            </a:r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, 5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ATCH, 5</a:t>
            </a:r>
          </a:p>
          <a:p>
            <a:r>
              <a:rPr lang="en-CA" dirty="0"/>
              <a:t>A</a:t>
            </a:r>
            <a:r>
              <a:rPr lang="en-CA" dirty="0">
                <a:solidFill>
                  <a:srgbClr val="00B050"/>
                </a:solidFill>
              </a:rPr>
              <a:t>PP</a:t>
            </a:r>
            <a:r>
              <a:rPr lang="en-CA" dirty="0"/>
              <a:t>ETITE, 8</a:t>
            </a:r>
          </a:p>
          <a:p>
            <a:r>
              <a:rPr lang="en-CA" dirty="0">
                <a:solidFill>
                  <a:srgbClr val="00B050"/>
                </a:solidFill>
              </a:rPr>
              <a:t>P</a:t>
            </a:r>
            <a:r>
              <a:rPr lang="en-CA" dirty="0"/>
              <a:t>ATHETIC, 15</a:t>
            </a:r>
          </a:p>
          <a:p>
            <a:r>
              <a:rPr lang="en-CA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9986C-907D-6665-29FE-4520A6EB225C}"/>
              </a:ext>
            </a:extLst>
          </p:cNvPr>
          <p:cNvSpPr txBox="1"/>
          <p:nvPr/>
        </p:nvSpPr>
        <p:spPr>
          <a:xfrm>
            <a:off x="143641" y="136525"/>
            <a:ext cx="393248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Word Scoring</a:t>
            </a:r>
            <a:endParaRPr lang="en-CA" dirty="0"/>
          </a:p>
          <a:p>
            <a:r>
              <a:rPr lang="en-CA" dirty="0"/>
              <a:t>3 or fewer letters: 0 points</a:t>
            </a:r>
          </a:p>
          <a:p>
            <a:r>
              <a:rPr lang="en-CA" dirty="0"/>
              <a:t>4 or more letters: 1 point per letter</a:t>
            </a:r>
          </a:p>
          <a:p>
            <a:endParaRPr lang="en-CA" dirty="0"/>
          </a:p>
          <a:p>
            <a:r>
              <a:rPr lang="en-CA" b="1" dirty="0"/>
              <a:t>Pangram 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7 bonus points if all 7 different letters are used (plus you still get 1 point per letter)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puzzle is guaranteed to have at least one pangram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06AC6-C208-FA92-7F61-FEDC4D4C3D7A}"/>
              </a:ext>
            </a:extLst>
          </p:cNvPr>
          <p:cNvSpPr txBox="1"/>
          <p:nvPr/>
        </p:nvSpPr>
        <p:spPr>
          <a:xfrm>
            <a:off x="6246734" y="518984"/>
            <a:ext cx="33668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use the </a:t>
            </a:r>
            <a:r>
              <a:rPr lang="en-CA" dirty="0" err="1">
                <a:latin typeface="Consolas" panose="020B0609020204030204" pitchFamily="49" charset="0"/>
              </a:rPr>
              <a:t>word_score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function to find all the words in Spelling Bee puzzle?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C86CB-11A0-D5A4-B9F6-1961C208F04E}"/>
              </a:ext>
            </a:extLst>
          </p:cNvPr>
          <p:cNvSpPr txBox="1"/>
          <p:nvPr/>
        </p:nvSpPr>
        <p:spPr>
          <a:xfrm>
            <a:off x="4794423" y="1567686"/>
            <a:ext cx="7974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ACCEPT,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ACCEPTEE, 8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APACE, 5 points</a:t>
            </a:r>
          </a:p>
          <a:p>
            <a:r>
              <a:rPr lang="fr-FR" dirty="0">
                <a:latin typeface="Consolas" panose="020B0609020204030204" pitchFamily="49" charset="0"/>
              </a:rPr>
              <a:t>APACHE, 6 points</a:t>
            </a:r>
          </a:p>
          <a:p>
            <a:r>
              <a:rPr lang="fr-FR" dirty="0"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</a:rPr>
              <a:t>TIPCAT, 6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TIPI, 4 points</a:t>
            </a:r>
          </a:p>
          <a:p>
            <a:r>
              <a:rPr lang="en-US" dirty="0">
                <a:latin typeface="Consolas" panose="020B0609020204030204" pitchFamily="49" charset="0"/>
              </a:rPr>
              <a:t>TIPPET, 6 points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Total score: 566</a:t>
            </a:r>
          </a:p>
          <a:p>
            <a:r>
              <a:rPr lang="en-US" dirty="0">
                <a:latin typeface="Consolas" panose="020B0609020204030204" pitchFamily="49" charset="0"/>
              </a:rPr>
              <a:t>Total scoring words: 92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1FD90-ED7D-9210-FE80-023045036278}"/>
              </a:ext>
            </a:extLst>
          </p:cNvPr>
          <p:cNvSpPr txBox="1"/>
          <p:nvPr/>
        </p:nvSpPr>
        <p:spPr>
          <a:xfrm>
            <a:off x="8781657" y="2768491"/>
            <a:ext cx="2315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runs in less than a tenth of a second on my computer!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6990B-4AF3-DD0B-9C3A-C6E4BF6C45FA}"/>
              </a:ext>
            </a:extLst>
          </p:cNvPr>
          <p:cNvSpPr txBox="1"/>
          <p:nvPr/>
        </p:nvSpPr>
        <p:spPr>
          <a:xfrm>
            <a:off x="8674851" y="4198938"/>
            <a:ext cx="2529589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not how humans would solve this puzzle!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computers are so fast that checking all possible words is a reasonable method.</a:t>
            </a:r>
          </a:p>
        </p:txBody>
      </p:sp>
    </p:spTree>
    <p:extLst>
      <p:ext uri="{BB962C8B-B14F-4D97-AF65-F5344CB8AC3E}">
        <p14:creationId xmlns:p14="http://schemas.microsoft.com/office/powerpoint/2010/main" val="118366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C775C-1CED-00D2-B073-C882587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AB3-DADC-E141-980A-1942B9D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D8858-F6F4-B07E-D8C4-CD86B8B9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2C30D-7543-DFE4-AD0C-6915C91F9691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DA5FF-DB69-6B86-5EAE-BF36BF4A6F77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00993-58D6-AD66-AF76-F4F8061A02DB}"/>
              </a:ext>
            </a:extLst>
          </p:cNvPr>
          <p:cNvSpPr txBox="1"/>
          <p:nvPr/>
        </p:nvSpPr>
        <p:spPr>
          <a:xfrm>
            <a:off x="5808133" y="1160224"/>
            <a:ext cx="2387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header starts with the keyword </a:t>
            </a:r>
            <a:r>
              <a:rPr lang="en-CA" b="1" dirty="0">
                <a:latin typeface="Consolas" panose="020B0609020204030204" pitchFamily="49" charset="0"/>
              </a:rPr>
              <a:t>while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56FAC-59C9-8072-DDC4-2441EA8C5DAD}"/>
              </a:ext>
            </a:extLst>
          </p:cNvPr>
          <p:cNvSpPr/>
          <p:nvPr/>
        </p:nvSpPr>
        <p:spPr>
          <a:xfrm>
            <a:off x="3766243" y="2185310"/>
            <a:ext cx="1008958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1BCFCC-6472-B938-122B-8D1E70528583}"/>
              </a:ext>
            </a:extLst>
          </p:cNvPr>
          <p:cNvCxnSpPr>
            <a:cxnSpLocks/>
          </p:cNvCxnSpPr>
          <p:nvPr/>
        </p:nvCxnSpPr>
        <p:spPr>
          <a:xfrm flipH="1">
            <a:off x="4775201" y="1806555"/>
            <a:ext cx="1008958" cy="378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8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3D9-5FFE-C5A9-5130-DA174F0B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E87-ED7C-7BB1-1822-67CAFA27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While-loops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5A534-C8B8-0296-0889-DC7D61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FEF7-4A24-98D7-0A79-73036DF69DE3}"/>
              </a:ext>
            </a:extLst>
          </p:cNvPr>
          <p:cNvSpPr txBox="1"/>
          <p:nvPr/>
        </p:nvSpPr>
        <p:spPr>
          <a:xfrm>
            <a:off x="311010" y="1674847"/>
            <a:ext cx="24608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While-loops are used when you need a loop but don’t know ahead of time how many times it will execute.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1F525-D365-5A58-D857-5142251D81FE}"/>
              </a:ext>
            </a:extLst>
          </p:cNvPr>
          <p:cNvSpPr txBox="1"/>
          <p:nvPr/>
        </p:nvSpPr>
        <p:spPr>
          <a:xfrm>
            <a:off x="3678750" y="1674847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''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while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!= 'swordfish':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pwd</a:t>
            </a:r>
            <a:r>
              <a:rPr lang="en-US" sz="2800" dirty="0">
                <a:latin typeface="Consolas" panose="020B0609020204030204" pitchFamily="49" charset="0"/>
              </a:rPr>
              <a:t> = input('Enter password: 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BA53D-12A9-3850-7424-00B8F5B1CB5C}"/>
              </a:ext>
            </a:extLst>
          </p:cNvPr>
          <p:cNvSpPr txBox="1"/>
          <p:nvPr/>
        </p:nvSpPr>
        <p:spPr>
          <a:xfrm>
            <a:off x="5071533" y="777996"/>
            <a:ext cx="39624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while loop condition </a:t>
            </a:r>
            <a:r>
              <a:rPr lang="en-CA" dirty="0"/>
              <a:t>comes next.</a:t>
            </a:r>
            <a:br>
              <a:rPr lang="en-CA" dirty="0"/>
            </a:br>
            <a:r>
              <a:rPr lang="en-CA" dirty="0"/>
              <a:t>It must be a Boolean expression.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682A6-17DC-C8A7-731E-B8A2BA20BC31}"/>
              </a:ext>
            </a:extLst>
          </p:cNvPr>
          <p:cNvSpPr/>
          <p:nvPr/>
        </p:nvSpPr>
        <p:spPr>
          <a:xfrm>
            <a:off x="4903092" y="2175887"/>
            <a:ext cx="3527079" cy="36406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6F6D17-1FAB-7458-0AF0-24FC046CEF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666632" y="1424327"/>
            <a:ext cx="386101" cy="75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6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7197</Words>
  <Application>Microsoft Macintosh PowerPoint</Application>
  <PresentationFormat>Widescreen</PresentationFormat>
  <Paragraphs>1218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Consolas</vt:lpstr>
      <vt:lpstr>Office Theme</vt:lpstr>
      <vt:lpstr>Chapter 7: More Loops, and Reading Files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While-loops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Looping Over Strings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Text Files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Reading a word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2024-10-16T20:08:28Z</cp:lastPrinted>
  <dcterms:created xsi:type="dcterms:W3CDTF">2024-09-15T21:36:40Z</dcterms:created>
  <dcterms:modified xsi:type="dcterms:W3CDTF">2025-10-15T22:05:03Z</dcterms:modified>
</cp:coreProperties>
</file>