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98" r:id="rId2"/>
    <p:sldId id="297" r:id="rId3"/>
    <p:sldId id="352" r:id="rId4"/>
    <p:sldId id="300" r:id="rId5"/>
    <p:sldId id="302" r:id="rId6"/>
    <p:sldId id="303" r:id="rId7"/>
    <p:sldId id="304" r:id="rId8"/>
    <p:sldId id="305" r:id="rId9"/>
    <p:sldId id="307" r:id="rId10"/>
    <p:sldId id="308" r:id="rId11"/>
    <p:sldId id="301" r:id="rId12"/>
    <p:sldId id="310" r:id="rId13"/>
    <p:sldId id="309" r:id="rId14"/>
    <p:sldId id="311" r:id="rId15"/>
    <p:sldId id="312" r:id="rId16"/>
    <p:sldId id="313" r:id="rId17"/>
    <p:sldId id="315" r:id="rId18"/>
    <p:sldId id="314" r:id="rId19"/>
    <p:sldId id="316" r:id="rId20"/>
    <p:sldId id="317" r:id="rId21"/>
    <p:sldId id="318" r:id="rId22"/>
    <p:sldId id="319" r:id="rId23"/>
    <p:sldId id="320" r:id="rId24"/>
    <p:sldId id="327" r:id="rId25"/>
    <p:sldId id="328" r:id="rId26"/>
    <p:sldId id="330" r:id="rId27"/>
    <p:sldId id="331" r:id="rId28"/>
    <p:sldId id="332" r:id="rId29"/>
    <p:sldId id="299" r:id="rId30"/>
    <p:sldId id="353" r:id="rId31"/>
    <p:sldId id="354" r:id="rId32"/>
    <p:sldId id="355" r:id="rId33"/>
    <p:sldId id="335" r:id="rId34"/>
    <p:sldId id="337" r:id="rId35"/>
    <p:sldId id="336" r:id="rId36"/>
    <p:sldId id="333" r:id="rId37"/>
    <p:sldId id="356" r:id="rId38"/>
    <p:sldId id="339" r:id="rId39"/>
    <p:sldId id="341" r:id="rId40"/>
    <p:sldId id="340" r:id="rId41"/>
    <p:sldId id="342" r:id="rId42"/>
    <p:sldId id="338" r:id="rId43"/>
    <p:sldId id="359" r:id="rId44"/>
    <p:sldId id="360" r:id="rId45"/>
    <p:sldId id="358" r:id="rId46"/>
    <p:sldId id="357" r:id="rId47"/>
    <p:sldId id="344" r:id="rId48"/>
    <p:sldId id="345" r:id="rId49"/>
    <p:sldId id="346" r:id="rId50"/>
    <p:sldId id="347" r:id="rId51"/>
    <p:sldId id="348" r:id="rId52"/>
    <p:sldId id="343" r:id="rId53"/>
    <p:sldId id="350" r:id="rId54"/>
    <p:sldId id="351" r:id="rId55"/>
    <p:sldId id="361" r:id="rId56"/>
    <p:sldId id="363" r:id="rId57"/>
    <p:sldId id="364" r:id="rId58"/>
    <p:sldId id="365" r:id="rId5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2B4833-AA62-4C40-A7F5-4FBAE7BB0C34}">
          <p14:sldIdLst>
            <p14:sldId id="298"/>
          </p14:sldIdLst>
        </p14:section>
        <p14:section name="Strings" id="{0CC4E389-741B-4EE3-8E10-19599342F38C}">
          <p14:sldIdLst>
            <p14:sldId id="297"/>
            <p14:sldId id="352"/>
            <p14:sldId id="300"/>
            <p14:sldId id="302"/>
            <p14:sldId id="303"/>
            <p14:sldId id="304"/>
            <p14:sldId id="305"/>
            <p14:sldId id="307"/>
            <p14:sldId id="308"/>
            <p14:sldId id="301"/>
            <p14:sldId id="310"/>
            <p14:sldId id="309"/>
            <p14:sldId id="311"/>
            <p14:sldId id="312"/>
            <p14:sldId id="313"/>
            <p14:sldId id="315"/>
            <p14:sldId id="314"/>
            <p14:sldId id="316"/>
            <p14:sldId id="317"/>
          </p14:sldIdLst>
        </p14:section>
        <p14:section name="Negative Indexing" id="{D2B769F5-99ED-4AE7-8414-ADEE9B29FA63}">
          <p14:sldIdLst>
            <p14:sldId id="318"/>
            <p14:sldId id="319"/>
            <p14:sldId id="320"/>
            <p14:sldId id="327"/>
            <p14:sldId id="328"/>
            <p14:sldId id="330"/>
            <p14:sldId id="331"/>
            <p14:sldId id="332"/>
          </p14:sldIdLst>
        </p14:section>
        <p14:section name="String Slices" id="{B64209AF-0794-42C6-BE0B-02AF7475655D}">
          <p14:sldIdLst>
            <p14:sldId id="299"/>
            <p14:sldId id="353"/>
            <p14:sldId id="354"/>
            <p14:sldId id="355"/>
            <p14:sldId id="335"/>
            <p14:sldId id="337"/>
            <p14:sldId id="336"/>
          </p14:sldIdLst>
        </p14:section>
        <p14:section name="Immutability" id="{B801EAF7-AB78-4CA9-8690-4CBFCE7B407C}">
          <p14:sldIdLst>
            <p14:sldId id="333"/>
            <p14:sldId id="356"/>
            <p14:sldId id="339"/>
            <p14:sldId id="341"/>
            <p14:sldId id="340"/>
            <p14:sldId id="342"/>
            <p14:sldId id="338"/>
            <p14:sldId id="359"/>
            <p14:sldId id="360"/>
            <p14:sldId id="358"/>
          </p14:sldIdLst>
        </p14:section>
        <p14:section name="Comparing Strings" id="{395D4AA4-3A0C-420C-BFB2-02877431343A}">
          <p14:sldIdLst>
            <p14:sldId id="357"/>
            <p14:sldId id="344"/>
            <p14:sldId id="345"/>
            <p14:sldId id="346"/>
            <p14:sldId id="347"/>
            <p14:sldId id="348"/>
            <p14:sldId id="343"/>
            <p14:sldId id="350"/>
            <p14:sldId id="351"/>
          </p14:sldIdLst>
        </p14:section>
        <p14:section name="Writing to Text Files" id="{604C241A-07E9-4F04-BE23-4B16B0FCA923}">
          <p14:sldIdLst>
            <p14:sldId id="361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286" autoAdjust="0"/>
  </p:normalViewPr>
  <p:slideViewPr>
    <p:cSldViewPr snapToGrid="0">
      <p:cViewPr varScale="1">
        <p:scale>
          <a:sx n="127" d="100"/>
          <a:sy n="127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</pc:sldChg>
    </pc:docChg>
  </pc:docChgLst>
  <pc:docChgLst>
    <pc:chgData name="Toby Donaldson" userId="2e6e5431-bb17-4c41-9985-d39c50d83c73" providerId="ADAL" clId="{F31BC264-820E-54C4-A6D1-F92AF9CC222E}"/>
    <pc:docChg chg="modSld">
      <pc:chgData name="Toby Donaldson" userId="2e6e5431-bb17-4c41-9985-d39c50d83c73" providerId="ADAL" clId="{F31BC264-820E-54C4-A6D1-F92AF9CC222E}" dt="2025-10-15T22:06:28.727" v="13" actId="33639"/>
      <pc:docMkLst>
        <pc:docMk/>
      </pc:docMkLst>
      <pc:sldChg chg="modSp mod">
        <pc:chgData name="Toby Donaldson" userId="2e6e5431-bb17-4c41-9985-d39c50d83c73" providerId="ADAL" clId="{F31BC264-820E-54C4-A6D1-F92AF9CC222E}" dt="2025-10-15T22:05:54.800" v="12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F31BC264-820E-54C4-A6D1-F92AF9CC222E}" dt="2025-10-15T22:05:54.800" v="12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2310511591" sldId="301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2310511591" sldId="301"/>
            <ac:inkMk id="2" creationId="{BAA68101-B5B9-D77F-F57E-5246392426A6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1682139714" sldId="303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1682139714" sldId="303"/>
            <ac:inkMk id="9" creationId="{0A5701F1-CF56-7BC4-EBBB-FB8A7F3E22DE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1756750088" sldId="304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1756750088" sldId="304"/>
            <ac:inkMk id="9" creationId="{72967051-F348-7E06-964F-5179338DCBC8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747596697" sldId="305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747596697" sldId="305"/>
            <ac:inkMk id="5" creationId="{9A3F2E75-DC17-DDC7-68CA-6AFB8D68226A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2365037268" sldId="310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2365037268" sldId="310"/>
            <ac:inkMk id="7" creationId="{EBF80385-ED14-447C-AA5F-27D2688A3238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1709796186" sldId="311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1709796186" sldId="311"/>
            <ac:inkMk id="2" creationId="{D12E8DF0-B22E-B386-118A-22B039B134E4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3178009219" sldId="312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3178009219" sldId="312"/>
            <ac:inkMk id="2" creationId="{7957E8AF-DF9F-2994-F7CB-E34D61907036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1744715140" sldId="315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1744715140" sldId="315"/>
            <ac:inkMk id="2" creationId="{4C3E0328-AE3C-8A6F-333E-E3CD62432530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2326560552" sldId="316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2326560552" sldId="316"/>
            <ac:inkMk id="2" creationId="{FDC0340B-81DE-463E-CDDE-1A3FD6FE6606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330077512" sldId="317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330077512" sldId="317"/>
            <ac:inkMk id="7" creationId="{D685A6D8-7333-BCFE-89F7-F509B2F7A86C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3716439672" sldId="318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3716439672" sldId="318"/>
            <ac:inkMk id="2" creationId="{46F76D85-5A45-3C6C-B48D-805C890347B6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1826297932" sldId="320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1826297932" sldId="320"/>
            <ac:inkMk id="8" creationId="{8A7D227D-EF83-B7F3-6ADD-582470E23E26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956606302" sldId="330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956606302" sldId="330"/>
            <ac:inkMk id="5" creationId="{F8850C7D-C90C-19CD-5E64-D7304C4B5F43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1004727309" sldId="331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1004727309" sldId="331"/>
            <ac:inkMk id="24" creationId="{BCCECDB3-ECDE-FE09-0750-CF0F679F88C8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1971578157" sldId="332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1971578157" sldId="332"/>
            <ac:inkMk id="2" creationId="{8BC53AB1-3E35-559B-E0FF-A83D3DAA005D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2470756863" sldId="333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2470756863" sldId="333"/>
            <ac:inkMk id="6" creationId="{E0F29388-8E4B-5539-E2F5-103BE15CFE88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2869353474" sldId="336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2869353474" sldId="336"/>
            <ac:inkMk id="6" creationId="{B17E9F14-C6ED-6CA7-B54D-E1AC37657495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1379946002" sldId="337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1379946002" sldId="337"/>
            <ac:inkMk id="3" creationId="{6D9EACDC-FB34-C3DF-D41F-0BAA8242B8D9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508083452" sldId="340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508083452" sldId="340"/>
            <ac:inkMk id="11" creationId="{E70BDDFA-6D2B-D886-A386-7AEED5F4104E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1757061586" sldId="341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1757061586" sldId="341"/>
            <ac:inkMk id="11" creationId="{6912B049-D178-046C-A93A-EFEA1561847D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3029673995" sldId="343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3029673995" sldId="343"/>
            <ac:inkMk id="8" creationId="{293A2905-FE6D-E551-52C4-BF5930E21BF5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3225904827" sldId="345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3225904827" sldId="345"/>
            <ac:inkMk id="7" creationId="{CF294C2B-A5E7-CABD-7C33-ED030CA7E7AC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2985627581" sldId="347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2985627581" sldId="347"/>
            <ac:inkMk id="7" creationId="{680C9725-C851-4603-2B70-9400F7846115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580786466" sldId="348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580786466" sldId="348"/>
            <ac:inkMk id="7" creationId="{1AE65247-4F27-149C-D286-D6B2BAF8B582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2537946873" sldId="355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2537946873" sldId="355"/>
            <ac:inkMk id="3" creationId="{752EBB63-E926-01EB-DB30-F487545ECA30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2266901553" sldId="357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2266901553" sldId="357"/>
            <ac:inkMk id="6" creationId="{33DC7B99-B374-0149-8130-29CBBF559C90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2589050326" sldId="358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2589050326" sldId="358"/>
            <ac:inkMk id="3" creationId="{84630F24-7531-3F86-C1B0-0769E9F5E18F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2962435463" sldId="360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2962435463" sldId="360"/>
            <ac:inkMk id="9" creationId="{0003D742-FAD4-93AB-87F9-A6F78732B637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1524184475" sldId="361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1524184475" sldId="361"/>
            <ac:inkMk id="6" creationId="{561C9727-95BD-F3EC-73F5-AA28D6939E1B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3966034841" sldId="363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3966034841" sldId="363"/>
            <ac:inkMk id="6" creationId="{40DA3FE6-FCF4-8312-BF70-4F1E2E551A62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1376510950" sldId="364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1376510950" sldId="364"/>
            <ac:inkMk id="7" creationId="{5E9E8234-1AA4-9DD6-8940-C5340813A3AC}"/>
          </ac:inkMkLst>
        </pc:inkChg>
      </pc:sldChg>
      <pc:sldChg chg="delSp mod">
        <pc:chgData name="Toby Donaldson" userId="2e6e5431-bb17-4c41-9985-d39c50d83c73" providerId="ADAL" clId="{F31BC264-820E-54C4-A6D1-F92AF9CC222E}" dt="2025-10-15T22:06:28.727" v="13" actId="33639"/>
        <pc:sldMkLst>
          <pc:docMk/>
          <pc:sldMk cId="4191785478" sldId="365"/>
        </pc:sldMkLst>
        <pc:inkChg chg="del">
          <ac:chgData name="Toby Donaldson" userId="2e6e5431-bb17-4c41-9985-d39c50d83c73" providerId="ADAL" clId="{F31BC264-820E-54C4-A6D1-F92AF9CC222E}" dt="2025-10-15T22:06:28.727" v="13" actId="33639"/>
          <ac:inkMkLst>
            <pc:docMk/>
            <pc:sldMk cId="4191785478" sldId="365"/>
            <ac:inkMk id="8" creationId="{33E386B9-6D92-9FB5-B6A3-950DF084C744}"/>
          </ac:inkMkLst>
        </pc:ink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6T22:38:32.386" v="2141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</pc:sldChg>
      <pc:sldChg chg="addSp">
        <pc:chgData name="Toby Donaldson" userId="2e6e5431-bb17-4c41-9985-d39c50d83c73" providerId="ADAL" clId="{0825D956-6B86-4A33-AE7B-8E9A1880C1EA}" dt="2024-11-06T22:38:32.386" v="2141"/>
        <pc:sldMkLst>
          <pc:docMk/>
          <pc:sldMk cId="1524184475" sldId="361"/>
        </pc:sldMkLst>
      </pc:sldChg>
      <pc:sldChg chg="addSp">
        <pc:chgData name="Toby Donaldson" userId="2e6e5431-bb17-4c41-9985-d39c50d83c73" providerId="ADAL" clId="{0825D956-6B86-4A33-AE7B-8E9A1880C1EA}" dt="2024-11-06T22:38:32.386" v="2141"/>
        <pc:sldMkLst>
          <pc:docMk/>
          <pc:sldMk cId="3966034841" sldId="363"/>
        </pc:sldMkLst>
      </pc:sldChg>
      <pc:sldChg chg="addSp">
        <pc:chgData name="Toby Donaldson" userId="2e6e5431-bb17-4c41-9985-d39c50d83c73" providerId="ADAL" clId="{0825D956-6B86-4A33-AE7B-8E9A1880C1EA}" dt="2024-11-06T22:38:32.386" v="2141"/>
        <pc:sldMkLst>
          <pc:docMk/>
          <pc:sldMk cId="1376510950" sldId="364"/>
        </pc:sldMkLst>
      </pc:sldChg>
      <pc:sldChg chg="addSp">
        <pc:chgData name="Toby Donaldson" userId="2e6e5431-bb17-4c41-9985-d39c50d83c73" providerId="ADAL" clId="{0825D956-6B86-4A33-AE7B-8E9A1880C1EA}" dt="2024-11-06T22:38:32.386" v="2141"/>
        <pc:sldMkLst>
          <pc:docMk/>
          <pc:sldMk cId="4191785478" sldId="365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6T01:21:58.844" v="7256" actId="20577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addSp delSp modSp add mod ord">
        <pc:chgData name="Toby Donaldson" userId="2e6e5431-bb17-4c41-9985-d39c50d83c73" providerId="ADAL" clId="{3BD5420F-8264-4A74-AD01-AFEC2C384065}" dt="2024-11-06T01:17:15.934" v="7147" actId="21"/>
        <pc:sldMkLst>
          <pc:docMk/>
          <pc:sldMk cId="1524184475" sldId="361"/>
        </pc:sldMkLst>
      </pc:sldChg>
      <pc:sldChg chg="addSp modSp add del mod">
        <pc:chgData name="Toby Donaldson" userId="2e6e5431-bb17-4c41-9985-d39c50d83c73" providerId="ADAL" clId="{3BD5420F-8264-4A74-AD01-AFEC2C384065}" dt="2024-11-06T01:20:51.443" v="7244" actId="2696"/>
        <pc:sldMkLst>
          <pc:docMk/>
          <pc:sldMk cId="233552701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Sp add mod">
        <pc:chgData name="Toby Donaldson" userId="2e6e5431-bb17-4c41-9985-d39c50d83c73" providerId="ADAL" clId="{3BD5420F-8264-4A74-AD01-AFEC2C384065}" dt="2024-11-06T01:17:34.560" v="7151" actId="21"/>
        <pc:sldMkLst>
          <pc:docMk/>
          <pc:sldMk cId="3966034841" sldId="363"/>
        </pc:sldMkLst>
      </pc:sldChg>
      <pc:sldChg chg="addSp modSp add mod">
        <pc:chgData name="Toby Donaldson" userId="2e6e5431-bb17-4c41-9985-d39c50d83c73" providerId="ADAL" clId="{3BD5420F-8264-4A74-AD01-AFEC2C384065}" dt="2024-11-06T01:18:07.369" v="7155" actId="1076"/>
        <pc:sldMkLst>
          <pc:docMk/>
          <pc:sldMk cId="1376510950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addSp modSp add mod">
        <pc:chgData name="Toby Donaldson" userId="2e6e5431-bb17-4c41-9985-d39c50d83c73" providerId="ADAL" clId="{3BD5420F-8264-4A74-AD01-AFEC2C384065}" dt="2024-11-06T01:21:58.844" v="7256" actId="20577"/>
        <pc:sldMkLst>
          <pc:docMk/>
          <pc:sldMk cId="4191785478" sldId="36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15/10/2025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15/10/2025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15/10/2025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8: Strings, Slices, </a:t>
            </a:r>
            <a:r>
              <a:rPr lang="en-CA"/>
              <a:t>and Writing to Files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120, Spring 2026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782C6-660B-3605-A4D2-E718D527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D37F-0374-F5F4-7AF4-42B99039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A3BC9-487C-7293-170A-C95222B3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66B3E3-347F-CC4E-9913-5908064939D7}"/>
              </a:ext>
            </a:extLst>
          </p:cNvPr>
          <p:cNvSpPr txBox="1"/>
          <p:nvPr/>
        </p:nvSpPr>
        <p:spPr>
          <a:xfrm>
            <a:off x="3351543" y="46614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656B6-0BCC-E554-7BE4-5EE4E520AFA8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CC74E-1650-FCB8-B47E-007C7EA405A1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4FF7A-D1F1-53B9-4A68-43FCD6C52B76}"/>
              </a:ext>
            </a:extLst>
          </p:cNvPr>
          <p:cNvGrpSpPr/>
          <p:nvPr/>
        </p:nvGrpSpPr>
        <p:grpSpPr>
          <a:xfrm>
            <a:off x="3351543" y="1688782"/>
            <a:ext cx="3147015" cy="1177120"/>
            <a:chOff x="4010327" y="155391"/>
            <a:chExt cx="3147015" cy="1177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A5B2EF-8254-26F7-C0A6-B45FCC1F761A}"/>
                </a:ext>
              </a:extLst>
            </p:cNvPr>
            <p:cNvSpPr txBox="1"/>
            <p:nvPr/>
          </p:nvSpPr>
          <p:spPr>
            <a:xfrm>
              <a:off x="4010327" y="255797"/>
              <a:ext cx="31470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"a"\'b'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80E6946-1EC5-5101-92E4-2AFF51F195F9}"/>
                </a:ext>
              </a:extLst>
            </p:cNvPr>
            <p:cNvSpPr/>
            <p:nvPr/>
          </p:nvSpPr>
          <p:spPr>
            <a:xfrm>
              <a:off x="4010327" y="155391"/>
              <a:ext cx="3147015" cy="1177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ACD3D29-6A6A-758D-1114-DC0EC381DE4B}"/>
              </a:ext>
            </a:extLst>
          </p:cNvPr>
          <p:cNvSpPr txBox="1"/>
          <p:nvPr/>
        </p:nvSpPr>
        <p:spPr>
          <a:xfrm>
            <a:off x="0" y="795867"/>
            <a:ext cx="314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string literal can replace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print</a:t>
            </a:r>
            <a:r>
              <a:rPr lang="en-CA" sz="2400" dirty="0"/>
              <a:t> so it prints this?</a:t>
            </a:r>
            <a:endParaRPr lang="en-AU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84509B-75C8-3B54-0F4F-A27082D79A66}"/>
              </a:ext>
            </a:extLst>
          </p:cNvPr>
          <p:cNvCxnSpPr>
            <a:cxnSpLocks/>
          </p:cNvCxnSpPr>
          <p:nvPr/>
        </p:nvCxnSpPr>
        <p:spPr>
          <a:xfrm>
            <a:off x="2473234" y="1789188"/>
            <a:ext cx="748937" cy="31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314B6A7-17C2-7305-FA61-4FE047655185}"/>
              </a:ext>
            </a:extLst>
          </p:cNvPr>
          <p:cNvGrpSpPr/>
          <p:nvPr/>
        </p:nvGrpSpPr>
        <p:grpSpPr>
          <a:xfrm>
            <a:off x="353147" y="3645060"/>
            <a:ext cx="8225329" cy="1015663"/>
            <a:chOff x="3653724" y="3684994"/>
            <a:chExt cx="8225329" cy="10156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5075B7-32A7-863E-5A62-4AD24EAAD598}"/>
                </a:ext>
              </a:extLst>
            </p:cNvPr>
            <p:cNvSpPr txBox="1"/>
            <p:nvPr/>
          </p:nvSpPr>
          <p:spPr>
            <a:xfrm>
              <a:off x="3653724" y="3684994"/>
              <a:ext cx="82253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print(</a:t>
              </a:r>
              <a:r>
                <a:rPr lang="en-CA" sz="6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CA" sz="6000" dirty="0">
                  <a:latin typeface="Consolas" panose="020B0609020204030204" pitchFamily="49" charset="0"/>
                </a:rPr>
                <a:t>"a"\\\'b\'</a:t>
              </a:r>
              <a:r>
                <a:rPr lang="en-CA" sz="6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CA" sz="6000" dirty="0">
                  <a:latin typeface="Consolas" panose="020B0609020204030204" pitchFamily="49" charset="0"/>
                </a:rPr>
                <a:t>)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4E98B0-1186-F0A5-4CFB-34BEC58D2315}"/>
                </a:ext>
              </a:extLst>
            </p:cNvPr>
            <p:cNvSpPr/>
            <p:nvPr/>
          </p:nvSpPr>
          <p:spPr>
            <a:xfrm>
              <a:off x="7968342" y="3818355"/>
              <a:ext cx="775063" cy="748937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D94A21-2725-16E6-EDB5-2C9BE6F9ED0E}"/>
                </a:ext>
              </a:extLst>
            </p:cNvPr>
            <p:cNvSpPr/>
            <p:nvPr/>
          </p:nvSpPr>
          <p:spPr>
            <a:xfrm>
              <a:off x="8799948" y="3818355"/>
              <a:ext cx="775063" cy="748937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1252F3-7A0F-77E3-BDD7-DC04AE20F7C7}"/>
                </a:ext>
              </a:extLst>
            </p:cNvPr>
            <p:cNvSpPr/>
            <p:nvPr/>
          </p:nvSpPr>
          <p:spPr>
            <a:xfrm>
              <a:off x="10080171" y="3818355"/>
              <a:ext cx="775063" cy="748937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37A870-1275-4C46-A852-7A59B81DC9B2}"/>
              </a:ext>
            </a:extLst>
          </p:cNvPr>
          <p:cNvSpPr txBox="1"/>
          <p:nvPr/>
        </p:nvSpPr>
        <p:spPr>
          <a:xfrm>
            <a:off x="338951" y="4587655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\"a\"\\'b'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1688E-A341-9616-A3E8-E7DF8C46DA3F}"/>
              </a:ext>
            </a:extLst>
          </p:cNvPr>
          <p:cNvSpPr/>
          <p:nvPr/>
        </p:nvSpPr>
        <p:spPr>
          <a:xfrm>
            <a:off x="3399470" y="4751994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BDCC86-427E-CB06-64E3-FE5E290BABDE}"/>
              </a:ext>
            </a:extLst>
          </p:cNvPr>
          <p:cNvSpPr/>
          <p:nvPr/>
        </p:nvSpPr>
        <p:spPr>
          <a:xfrm>
            <a:off x="4667765" y="4751994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BE8F1B-723A-804D-A3BA-CEC0A460D8A8}"/>
              </a:ext>
            </a:extLst>
          </p:cNvPr>
          <p:cNvSpPr/>
          <p:nvPr/>
        </p:nvSpPr>
        <p:spPr>
          <a:xfrm>
            <a:off x="5499370" y="4751994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1AB609-0A18-8624-8446-9CD92251D3E3}"/>
              </a:ext>
            </a:extLst>
          </p:cNvPr>
          <p:cNvSpPr txBox="1"/>
          <p:nvPr/>
        </p:nvSpPr>
        <p:spPr>
          <a:xfrm>
            <a:off x="324755" y="5463047"/>
            <a:ext cx="9071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"a"\\'b'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DFE855-2B83-0EE8-2ECE-B08F0EFD6354}"/>
              </a:ext>
            </a:extLst>
          </p:cNvPr>
          <p:cNvSpPr/>
          <p:nvPr/>
        </p:nvSpPr>
        <p:spPr>
          <a:xfrm>
            <a:off x="5499369" y="5642922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07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2C8BA-44A8-97C3-1169-1D708685A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57F89-71FE-6569-5F46-36C1B5D8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D1EB41-CC4A-A9BE-3204-58C7D3BE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A7A0FC-0B3D-9135-947D-8709D84E764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1291C-3890-70DA-E603-7EAD2A32E261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string in memory as a sequence of numbered boxes as shown.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5DA40E-1188-90E4-3328-6E8E7153147E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07060A-94AF-3E53-BF48-8E9895DDADEF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39DF0A-60E9-EA34-AFFA-90338EC3524A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42AA45-9AF8-D99B-37CD-6504EADA335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E159A0-3EF6-2290-984E-95F8A82E10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30DD2D-C572-1E96-A876-75A415CB7962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FC706C0-ABA0-11E8-83E3-5C8FD252C338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71ACBC-FA77-B08B-C03D-E152276AE1A9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D491AC-F423-0EA4-972C-B098D92D59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3D5E0E-73B7-F802-02DD-3C74BA9F4B6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B9AF00-FDBE-9B84-1289-4C53B3178677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D214C5-3150-19D2-819A-915F2B95963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F19539-3BA5-1C14-5162-A1DD65FF0B91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BDE6F7-0ABA-C672-A1E1-32A8DAC4EFB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EA343A-B282-F5C1-0BB8-53314774788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3AD5B54-3725-2AD4-98A5-4A16E80FFBE1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8419B7-2671-56C7-3C58-F251A3C3160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BD2F29-2013-39D3-A40F-7D70A3A441A0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711E1F-5118-1321-587B-1A160DE3537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A63318-C290-711B-84F3-EACFEA8F5E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C73F30-5A50-600B-669B-A5B76F5D1E96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EE449DE-9EAA-E819-62E3-370F2051788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366056D-2085-4D34-3F2D-C43F90CB6974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F48C05-EE21-CE91-CAE8-00F7E4B832D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E03440-7CA0-86C0-AAFA-ED2D010446F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C80C790-129C-4A8B-EE0E-15A87AC940DC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20418A-95BC-7317-17AA-425F7020496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FCAA4F7-6340-E7FC-5BE7-1E0353903B03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634D50-6F64-51DD-35ED-7D34197FD3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0DC791-2CFD-C477-88C7-0D86CA86EA8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31051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2F78E-4833-A74E-72BC-6B3414EEB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FA4E8-8712-3AB9-3EB7-A77EB6DE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783734-31CA-F18A-3CBF-162DF7014E4B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D946EA1-46EA-E789-21BF-0B2CFE42115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F82502-D552-9654-0417-9BE0C0058ED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4996-EFEE-4E69-4B5C-477A0A06665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D8C2CA-AEFE-C909-EAB2-78D47A09C79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C59DDA-DC9A-8D2A-5E3D-0B02FC2159DC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763275-AC34-1107-0950-F46399C61F4C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F810A3-D147-72EF-0643-69E3CECE9C2E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9A3798-C845-CB32-E5F2-D59D62790A9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1DB73E-6307-ACFA-1782-904D5CBC841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2CD687-45D0-E388-649C-506362C3FA54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5FE90D2-935C-C67E-A4EC-3D0FE203BD0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6806F-77DB-7E7C-B7F6-D930EE9DC2F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ABAD687-DE88-E783-10F8-C86A057F5DA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DD97CF-9DFE-11DD-9779-6150B61C08C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85FD12-E315-C9C3-C2B2-C25B6077F8E8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273E66-CE1E-3062-A408-76E5A3A81C7A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3A3890-4DE5-EDE6-A254-A8BB240DA8A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84BE96-6FC8-B636-AB6E-451DE33A7BB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987CC8-8CE7-D158-9491-C3667864859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5BF27-A3E6-864B-D8FF-416E07860997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EA8F2DF-B5A0-C916-8B0C-87906FFEE4A5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7F9E51-CD62-90F1-62FB-397E3CCCB2E8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1E255BB-B952-AF79-D24E-28F897F346F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C275F5-8606-AAA4-65C9-95AE1305102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C71BC95-368E-03C2-1E8B-54773EAF7ACA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63AED61-F300-AAF2-9B4D-48F92F1A6200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DF007C6-F1D4-9E3D-FDF7-DBBCEB53A4B9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25D3F50-B5FC-D944-9F5C-9C924CA1FFD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50E33A-202F-123F-634F-F44B3D8E6D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B4F2C273-ACEE-8E16-CA6B-1FE509D6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051D4-A87B-ABDC-7E48-E329D874350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66F62-31F9-D0F8-D4C3-E14C15DD300E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string in memory as a sequence of numbered boxes as shown.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98685-A776-0048-9E95-1E92F409B7DE}"/>
              </a:ext>
            </a:extLst>
          </p:cNvPr>
          <p:cNvSpPr/>
          <p:nvPr/>
        </p:nvSpPr>
        <p:spPr>
          <a:xfrm>
            <a:off x="4212360" y="2394856"/>
            <a:ext cx="6102331" cy="44816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5283A-8C48-62CC-B5F3-A0D27A649FE8}"/>
              </a:ext>
            </a:extLst>
          </p:cNvPr>
          <p:cNvSpPr txBox="1"/>
          <p:nvPr/>
        </p:nvSpPr>
        <p:spPr>
          <a:xfrm>
            <a:off x="5902185" y="291391"/>
            <a:ext cx="29631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index values</a:t>
            </a:r>
            <a:r>
              <a:rPr lang="en-CA" dirty="0"/>
              <a:t>, or </a:t>
            </a:r>
            <a:r>
              <a:rPr lang="en-CA" b="1" dirty="0"/>
              <a:t>indices</a:t>
            </a:r>
            <a:r>
              <a:rPr lang="en-CA" dirty="0"/>
              <a:t>, of the characters of the string.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503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8E47C-C5BE-6397-C752-474737065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4D974-EE86-7DEA-FE78-9888FF6F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0EF9E-760C-DC30-31CB-947333E2EBDD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2F949B9-77D9-1022-A7AE-60C02C7BC72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1491F0-5184-310F-EB47-1EE3D1FA328D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4660ED-3988-04B8-9D16-39487B63088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7E63A1-5EBB-36A5-4F36-30C3089310C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91E38A-1671-F395-886A-81F316C1753B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95F546-7D02-3E0B-E35C-A5A7090FBB2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9DBD85-7ACF-899C-28F5-2D8FDADCF2D3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390D14-4A75-CC6B-2EA1-82DC4301676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A5ED96-44B6-0ED0-9965-050F8A59115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23755F-8D73-13F4-BC62-FC577761F7A6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B09B81-AD2A-7FC2-D21A-21C1F4B8770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8CE895-524B-925E-F0BD-DC081B28FE09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4D3591E-E563-EBD2-DE70-C69667AEE7C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23EAE6-69BE-4C95-26F0-F4C8C8FA984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DCF84E-7D71-B6EE-12F3-ED7A8B21588E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C764C1A-EFAB-A289-A60E-753CE940C27F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94E02B-42DD-DF33-7292-6DAD0C62D4CE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61A0DA-62F3-A539-0FD0-08A5FC2ED0C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32BC7FA-5C21-A344-7A8D-07F7E9C6328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17B83A-F4F3-0787-7616-54347366C20A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1E331DE-CE90-4353-D1CE-E9D9DECDD58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1237DB-66BB-3BE5-F61C-99846E20A831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2A9EF6-84CE-4CFF-4D26-CDE45933DB6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7C5665-4F74-77C2-B3BB-40373CEF118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79E8BF2-AD62-74CE-27BF-9B487798CB06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E05F9C8-A727-FAEC-2BB4-8EFA41885FDD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5F7A519-0400-2DDA-8B7E-DCD3706A7F3C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6EB531-86A6-EE71-A724-1D0B5E35FDC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EE68E1-6B71-3207-574E-810BFC94BC3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E846F2C-0EBD-2C93-807A-3EE0B4FB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FB260-C18B-3E3A-B6A4-F6415942DA32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7FDEA-5567-5A54-8A13-0615C2B4D32A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string in memory as a sequence of numbered boxes as shown.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BB1864-1290-5BFB-A744-B8F37914F0D5}"/>
              </a:ext>
            </a:extLst>
          </p:cNvPr>
          <p:cNvSpPr/>
          <p:nvPr/>
        </p:nvSpPr>
        <p:spPr>
          <a:xfrm>
            <a:off x="4212360" y="2394856"/>
            <a:ext cx="6102331" cy="44816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D085D-53D3-666B-03B7-8B9377A3AA04}"/>
              </a:ext>
            </a:extLst>
          </p:cNvPr>
          <p:cNvSpPr txBox="1"/>
          <p:nvPr/>
        </p:nvSpPr>
        <p:spPr>
          <a:xfrm>
            <a:off x="5902185" y="291391"/>
            <a:ext cx="29631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index values</a:t>
            </a:r>
            <a:r>
              <a:rPr lang="en-CA" dirty="0"/>
              <a:t>, or </a:t>
            </a:r>
            <a:r>
              <a:rPr lang="en-CA" b="1" dirty="0"/>
              <a:t>indices</a:t>
            </a:r>
            <a:r>
              <a:rPr lang="en-CA" dirty="0"/>
              <a:t>, of the characters of the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BDB00-6AB3-69D2-A706-B8E74BD67FBD}"/>
              </a:ext>
            </a:extLst>
          </p:cNvPr>
          <p:cNvSpPr txBox="1"/>
          <p:nvPr/>
        </p:nvSpPr>
        <p:spPr>
          <a:xfrm>
            <a:off x="3653724" y="1638579"/>
            <a:ext cx="16128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first index </a:t>
            </a:r>
            <a:r>
              <a:rPr lang="en-CA" dirty="0"/>
              <a:t>is always 0.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CAF13-D48E-71C8-119A-3399088EEE8C}"/>
              </a:ext>
            </a:extLst>
          </p:cNvPr>
          <p:cNvSpPr txBox="1"/>
          <p:nvPr/>
        </p:nvSpPr>
        <p:spPr>
          <a:xfrm>
            <a:off x="9441451" y="1392604"/>
            <a:ext cx="230926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last index </a:t>
            </a:r>
            <a:r>
              <a:rPr lang="en-CA" dirty="0"/>
              <a:t>is always 1 less than the string’s length.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695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D388B-49A6-CFD2-0104-1A0E4942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5B35E-0C42-6C02-BE43-00B2BAF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982897-FF10-F371-6714-7FFB9A4AB8E4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A51305A-B7BA-0687-429E-44BCD4E758C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40848-4583-6FE9-F07A-B62604DC545E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E0743D-29B8-BA81-94E0-29870383C08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229A8A-2F69-AC44-3B5F-D82D3547B06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290D0C-7897-A331-F22E-53F5582362B1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C6145C-0C7F-2BC5-56C1-E1BF9EE95286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E1F97F-97B9-696F-BCDB-7E0118BEB2BA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4373B1-3354-096A-62F0-052A4EFBD0A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96DEB5-4E35-7F43-13F1-1DD020BE313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0F11603-5F38-E9D2-F343-3ED9E6691FAE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DCC25A-0413-4A73-6CEF-3D6A590182A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3F5D31-C097-7AEE-DB82-AE8DC0620DE6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65C50E-DAE6-13AE-19B7-67CC394C96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D95238-338E-8758-A34E-54FCBE4DF76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A1A9DA-50B5-4DFD-BAF2-829D04D190A2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03E87C-73F0-6552-F2F1-9CCD2AF6B92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19927C-A27D-B2D9-D5BF-F19A4DB06786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CAE5F3-2453-C208-4203-B4F8F6BDA0A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3CAED47-F65A-17FE-17D3-65F1A7F423F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581040-5362-CE82-BAD1-3C408376A69E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68D16B0-B574-9333-F48D-D86F5AFDFA3F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E25D86-4450-496C-A558-26BF5C0EDA90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D8AB2C-DB18-D8A0-373A-060AB17744E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3A10DA-5E58-1203-B0F0-67A8CB4984B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5CAE08-D117-3D8C-47D0-3CB81E446FEA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A68010C-6E0F-EF2B-A435-73C7BC9C4029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179913-067F-3A8C-9257-6FC912E824FF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F2901E-55DD-8FFD-B482-96B1BBDA74A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D7EDCD3-97E4-2013-0F4D-7826A58C52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D1E3C73-4396-D2BB-9A67-153F6DA3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AE489-6694-BD7B-4FD6-CB3DAD20BA36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DD9D9-5351-BA73-EE19-EF48C36FEABF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609A4E-8A15-803C-A985-75C53E390E66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9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71CE5-BB2B-3EFF-92F0-984126276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5FD11-0A38-2501-E775-EDFC3316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3BDF99-FC24-FBC2-3413-231CE66CFC75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033957-D0A9-03E1-3701-6A0679358FD7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D6BB8-A8BB-25C5-6DD4-D3441D6BD27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BC176C-43C3-58E1-5496-92440649736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BBA0C1-8E1A-3896-E71D-DD6FB136E5D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69925D-0FB5-2F2B-F4EF-36C9535AF93F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2770ADF-F35A-3CFC-AAA0-F7F575C5029F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F1F6C0-4863-6538-E315-4E252AA5FE89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440C74-7C27-1B37-A8FC-9922DAA5B1F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8FABC8-3D25-ADBE-1B0F-D5875F361E3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81D63F-F627-C1A7-803F-B91E82D870AB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5E57C25-B025-6A15-2CCC-FEA0F3EBD4A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7B708-5816-8840-C2E8-51FF443AF7E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F77423-F1DC-0B3B-9B0C-60A3A4629E0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631EE0-6031-F7E8-0351-27F5A209B02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DF00B7-CBFB-D0B7-6C34-D1774302DFF6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F96EFEF-D951-6326-C7FF-B4A251F35C1B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5EA472-C8BA-261D-5776-824DAD87BC96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B2583E1-26A2-08C0-2226-E11CB9E7DD0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1C27F0A-DA5F-88DF-D2B7-01941BD972E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A09CD9-0017-0EE4-2E82-5989FD02190B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1AE4607-DEDF-266B-D27A-ABF5BAD2D7EF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1F94AC-85A2-EA3E-3ED1-4B2B91CA7DC2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D17273-1AE0-7B19-2C8D-FB52D58AA7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8B6D92-3904-6FA9-4898-E51E8FAA314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873B34F-EE90-7142-B553-F5D98C2152E3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FABFC97-FBF5-D36E-E5DE-BE903DDCF5AA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8DE00C2-DB8C-8EE8-5379-66363481F9E6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7DB207-E6D4-9A41-C951-B8E16525D56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0EA557-2CB7-B9D4-8EF7-2641878DE58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3DF8CFB-3448-33E0-3552-B3FB49EF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C8F7B-09E8-4DF8-E796-67418B2D7F4C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FB6F3-94E0-5CF5-E626-C0D8C0E29E9B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C51C4-5EF8-5566-8BFA-62B8D276505C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A8294-22A0-D7D2-0492-0471C664FC43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E7DFB-857E-97FC-DC91-1DBF56D297ED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A4267C-DF71-EC02-5570-85B15C7900D0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81877-F012-D8B0-C84D-117311F57466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DBFF7-CC71-BAF6-38CC-341894351E40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613390-3153-8F54-74CF-A52470A946BA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00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D59BD-072C-CCE5-32EA-A0689D18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1FD99-287B-D02B-3B5E-6BEBBAD0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54B3F7-01B4-3615-2666-2CEE01BED75F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86BBED7-F611-9A89-0476-353B6499FE2F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CCDD8F-105C-E188-C8F7-FB33C5F47AD4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F38865-0E15-F4BF-E0D9-F1A7336EE63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DCBC35-DFFB-F7EB-6308-CF6ADE59DE4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F7807-4794-330D-B4B7-E5155637652F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D45F2F-1273-BB44-79AD-4018C32C98E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84C47D-BEA6-5E62-3A31-A545A31C0B08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2E3DF-D9E7-F199-FB6F-4A08CD2AD2E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50BBDD-B013-25A5-2C54-48AEFCB037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2F11BD-3E12-6EAC-B888-110BD7994FB1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E0F8417-E07A-8A3D-76D1-74AA0DCB6AF3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F9DC3-EB41-EC35-DEB9-81378966FFF8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37783A-C5E3-73D0-6FF2-090C45C6BEA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21170B-D8B6-F3D7-A66C-6F5B730916D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363BA7-2A22-32EA-6D44-3979F751C1C7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3C7376C-EC47-56E7-DAA1-744FDD69FF09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B55723-E4D7-5ADF-DB89-0C8B9A05443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0D2B7F-6666-8940-3382-A12D2CD2A9D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98C7A8-046F-7949-CFC1-84D2B0EED67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B75C07-02C9-0450-3ED9-868C48AFB321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3D0DED-6AF4-7005-73D9-E9DD9F7B2AF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DB16BDB-C72B-71A6-254D-4D0F69846739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53B90D-C59C-DF42-1A6C-3C7C7E341D4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FA7B38-8551-D257-E110-C984369C212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7BB066-F451-580B-D8CA-A810F9DDA45F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522264-E56D-00C1-3759-5C91A87C4A04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534E4A-4BF3-F95F-D0F7-6663BEDE1F4A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947CDE-3DEE-089B-1C68-D0F0B07AFE5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C2AB745-76E1-EE1C-AD03-C19EFE489FC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9672069-6632-4D05-5028-742146A5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000F-CC77-1961-43C6-543D245A8E3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210FD-3B66-97F3-BA79-ACD65CBFD87E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B81E6-B3F4-D6CA-5D93-654D3349C237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5C184-170B-D94C-B4BB-A80C3C847079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287F8-EEE3-E956-1499-E8484AED6187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E4E4F-F160-CC64-F02F-DB840C570CDE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648DB-B490-B7FB-2CB8-49D7BEA6AB2C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66A85-CE92-182A-52DD-9D32DF040680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7ECC6-2C1A-4DF1-A3A9-6D2A96F2E58E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AF74E-C649-1BFE-5282-F33E861F3561}"/>
              </a:ext>
            </a:extLst>
          </p:cNvPr>
          <p:cNvSpPr txBox="1"/>
          <p:nvPr/>
        </p:nvSpPr>
        <p:spPr>
          <a:xfrm>
            <a:off x="4852894" y="4515268"/>
            <a:ext cx="60612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print(s[0])  # P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print(s[3])  # e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print(s[5])  # !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print(s[6])  # </a:t>
            </a:r>
            <a:r>
              <a:rPr lang="en-CA" sz="3200" dirty="0" err="1">
                <a:latin typeface="Consolas" panose="020B0609020204030204" pitchFamily="49" charset="0"/>
              </a:rPr>
              <a:t>IndexError</a:t>
            </a:r>
            <a:r>
              <a:rPr lang="en-CA" sz="3200" dirty="0">
                <a:latin typeface="Consolas" panose="020B0609020204030204" pitchFamily="49" charset="0"/>
              </a:rPr>
              <a:t> </a:t>
            </a:r>
            <a:endParaRPr lang="en-A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0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A105B-2DBC-1D4C-E5CE-4A7F602D4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6CB15-A478-3C7F-87F4-D0B373D2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8D6FC9-D6ED-0295-77B7-4EC36349878C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112941-FA3B-002D-EEFF-74BFA7EA9C8E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7EAFD8-AAEB-D33E-898E-654E0BD90A1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A92FE6-960B-EEF8-A30A-BA71E0ACCD9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CEC701-F1C5-7B4D-4667-EAA519D3810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C8D2CC-0781-5CFD-79D1-BD0F418AA493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5459BD-71AA-B803-5426-DF5A1035F03A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B345E4-543F-7AC9-49FC-68E1E24202C2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8DA42D-69F4-636B-3AC7-931BFD828AB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CF8E5ED-10B2-3CAC-23CF-6B5C742C9BA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BE1331F-774C-162A-C3CE-9B7E23F83A38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668ED38-24D5-5B72-E883-E2FA4E9A1674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77AFE6-C767-F7D1-5D08-8B0D8CA6814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54898B-DBB2-B83F-910A-BDE2B57E753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067C2E-1E69-9CE2-11DE-749CCA9F941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A40FEE-56D2-7AE4-DFE0-B0226AE78DA9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2536517-F6B2-4870-A8C1-DE18633EA25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DA12E9-344D-5083-8C41-308A8A6DA8C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309B4C-2951-2F62-B132-6093BC25E77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E92E0D7-F905-9DD6-2F79-D9D761AB129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CD6D0C-F887-134C-5F33-491ECFD05305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8AA669-14FB-7132-CE43-0731603CA23D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2F635B1-BFA9-5C89-B9FA-3DDD54457AA4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66627B-EDF5-DD46-8C11-6EEE2C2C93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DC4364-FEF9-F8D3-BAC8-C62182F5093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F84E7FB-8171-DC87-48EA-1BC8276799EC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6AF3958-D475-D639-D377-B343D7630781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67C35A-1ABD-22D8-83B2-D0B53F600F4B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097F160-6034-F14E-C938-C17F911037E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92EC5EE-2372-842A-8876-27E9C09A5D2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08669EA-EA0A-ACA2-F8F4-643EA0D8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9BF44-2C73-0FF1-E0CB-3D31B652CB89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01C7A-349B-B59D-6C3B-D58B5DE63D42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BF2DB-3B78-71BE-050B-345F9F0144DB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D34F1-A782-09F8-2EA2-7D8820C3591E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9A953-A02B-9A18-2B7C-838A6CBD6D1F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2E0DFF-D79E-3F09-620B-2A6B80B4B614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C5FF1-73B2-DB84-9268-FEBEA88F0B8D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02934-01DA-E8A3-1787-833D02BCEE35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31B247-FC6B-EB75-2F81-B3AE371319E0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9EA813-E59C-BC22-DBEA-D46052B73B2A}"/>
              </a:ext>
            </a:extLst>
          </p:cNvPr>
          <p:cNvSpPr txBox="1"/>
          <p:nvPr/>
        </p:nvSpPr>
        <p:spPr>
          <a:xfrm>
            <a:off x="97815" y="4659372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for c in s: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print(c) </a:t>
            </a:r>
            <a:endParaRPr lang="en-AU" sz="3200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06DD64-92EC-56D1-C7C1-CD546C08C757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2BDF4D-CDAE-8073-E204-2A9B629E88FA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03D123-199C-5408-164B-B9FB203553A8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417CC506-F040-454E-57EB-C361C5214DF1}"/>
              </a:ext>
            </a:extLst>
          </p:cNvPr>
          <p:cNvSpPr/>
          <p:nvPr/>
        </p:nvSpPr>
        <p:spPr>
          <a:xfrm>
            <a:off x="3136358" y="5147077"/>
            <a:ext cx="826945" cy="39188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471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A7D5F-8D82-E97E-7B9D-D15CCD91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E5709-A4FF-3E74-9EE3-AA240502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1109CF-8289-446C-B5ED-C33B564583B5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B23197-60FD-2C2E-5215-145D29379453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D89054-3C80-A799-9373-121422325553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A5449-03C4-BB00-8280-A533F7CDA88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383563-3127-2A77-D175-7377FFD0D2D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15531-69A1-8B95-FF51-5752AE3B6D02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0374AA5-6B99-22B2-5AC3-D3324444D9AE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F6A107-1900-24CB-0277-03EE0AE77DE4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7C47CB-769E-9273-8985-FC5398C5756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861E23-9941-885F-005D-5A86F5324B1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4145D0-D18F-E403-2444-FC3326C41A3C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0E1940E-C85B-3FDA-904E-01E550A3F6F5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56BA3B1-7044-67BD-22EC-A20E265D94D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29BC5D-6197-5A40-8CEE-BFB4B15257D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E15113-F5B5-E9C2-79FD-8DD05E17F1C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AD74FC-3F35-1355-F5C4-A989DD2DBE40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22127E3-1117-BBA8-AEA0-FC5728F72BA4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DCA6DB-4957-FDB9-1455-58A23E483E35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F3E7B-4073-751A-1A8B-5A1CC0C4E6A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90B9965-8117-3D63-5A1D-D8ABD85DE69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79DB7A-56B5-CA90-0B57-9B5FE41CCFBA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E16211B-024A-87F6-E1DC-EF73BEC7002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CF2F43-272D-138E-8167-3889B6AF5BEF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877F8D-50F4-F27C-4CFC-8D163A063B8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6620CC-5AD5-2D62-F84E-AEA998274ED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6D6997-8732-2F43-3930-EF62C0753A29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E084B95-3A98-2C0A-E27B-AD6CC16D0FC6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55CF50-9151-962C-4EE5-38E5AB07AB60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CB476A-A162-05A8-B7A5-73B32A9BD9B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8A04EF-E2A8-52EC-C096-399DDC2FAF4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8D03BEF-EC20-8D11-A939-02D616DB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1C879-88F7-22E9-2828-AB7BEA602344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625EA-9D13-8199-62E8-B97F2A4068FB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B2900-E373-23AB-7FB5-9653EBB24402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D354A-4F4C-4E26-74EB-B6AD71AAA243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9FE08-2033-2C11-9535-0F98DBA186EA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06BE7-0D3C-C9CE-9965-0387B1EF68EC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70C2F-C9F7-0E41-5146-332D3E91E29F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9C3645-BBEC-8A29-D056-B709E1A7EC59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27330A-1E2D-B458-6A5B-5BF78A1AFC92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D0BCD-8C53-1A79-9525-44FC2E8B58F3}"/>
              </a:ext>
            </a:extLst>
          </p:cNvPr>
          <p:cNvSpPr txBox="1"/>
          <p:nvPr/>
        </p:nvSpPr>
        <p:spPr>
          <a:xfrm>
            <a:off x="97815" y="4659372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for c in s: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print(c) 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72202-DCC6-F0A8-DE9A-A7D8FB6AF39A}"/>
              </a:ext>
            </a:extLst>
          </p:cNvPr>
          <p:cNvSpPr txBox="1"/>
          <p:nvPr/>
        </p:nvSpPr>
        <p:spPr>
          <a:xfrm>
            <a:off x="4474052" y="4659372"/>
            <a:ext cx="40270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= 0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while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&lt; </a:t>
            </a:r>
            <a:r>
              <a:rPr lang="en-CA" sz="3200" dirty="0" err="1">
                <a:latin typeface="Consolas" panose="020B0609020204030204" pitchFamily="49" charset="0"/>
              </a:rPr>
              <a:t>len</a:t>
            </a:r>
            <a:r>
              <a:rPr lang="en-CA" sz="3200" dirty="0">
                <a:latin typeface="Consolas" panose="020B0609020204030204" pitchFamily="49" charset="0"/>
              </a:rPr>
              <a:t>(s):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print(s[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+= 1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EF63A4DD-6FB0-F7E7-845A-41BE122D2612}"/>
              </a:ext>
            </a:extLst>
          </p:cNvPr>
          <p:cNvSpPr/>
          <p:nvPr/>
        </p:nvSpPr>
        <p:spPr>
          <a:xfrm>
            <a:off x="3136358" y="5147077"/>
            <a:ext cx="826945" cy="39188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9896C2-B554-E2D3-49EE-766B9A0EE5BB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4261D0-D13F-9D15-E53C-4FAD05E23E49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4218774-8D76-3A07-9ED9-2C9A74019116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9452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2744A-B142-587C-AC05-E79F09B88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2F8A5-0F4F-194F-398D-C77743BC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CEF04B-D03B-0B74-78B5-8816CE831C4E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4BE125-8305-2029-4C97-F206294791E7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D31A42-6654-D2C6-5B0F-E2750909C623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8D153C-E964-D1FA-7F8A-774185D5C79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D1A790-78C3-F6BC-88DB-A5C6D8338B3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6BF07F-AF44-9F83-4C82-88597B698E87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CC5C73-34D1-F066-4616-64BE50E2FEB4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A38059-AE60-4F3E-ED8F-667FF7EBA29B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535D5F-559C-F119-39AF-00AE2CF60EF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6BECE10-807A-7968-4C9C-A5F673F5715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F8A6A9-13B2-1585-9D8C-0C2CD338652C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188541B-31AA-AF5D-F0D4-04395AAB30C1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D18DFB-9E4E-B3E4-6473-CC4711ACCC6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FDF188-67E0-3C9F-2ACD-4DF87285307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6F0E31-5987-1682-E053-A6CD99E3BC3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55EEB8-3A27-2AED-F26B-E87BCE070915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5654DB1-501A-1202-7DF1-35DE63DE2302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075AE3-5BAA-257B-3B7B-8D0209E77447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81471B-2A40-8F70-75B9-7B8CE088A64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E20D69-6E89-C5C4-F8C9-377C4DCFB71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002C8D-7574-E682-693B-419A8FEA7475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11899EE-14E9-C6A5-FD16-B9191D6E7EE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34A80F-ADDF-1770-33AF-99E872F7DACE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BCA274-4393-D3B5-400E-A118E70CA37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C03BDD-EEE8-C445-DB60-DBBE49257D7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1A89F6-0124-7586-B65D-972E8DC0548E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801A4AD-508B-8663-D428-999E8F0E549D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59773F9-C2FB-03C5-CBF5-3B623C1AE206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3CE37A-C2AB-DF42-8C29-7C3C63BBBCE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9BC19D4-DAB8-B81F-8543-B49B48C7C1B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49F9EB1-20DB-7E59-231A-F566F567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FCD95-5FAD-7515-8AB9-9D7AC575F398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0C45-994D-68E8-D1AE-7A36B2C80CF7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B9E9F-5F64-89BE-4341-D684CD2904BC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EFF3EE-42F9-EF5D-F700-61F317AC53E9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55F6D-9E47-E1AE-CB4A-83D9508C5A21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028B0A-BF15-814B-E2BC-FF83D3844F8B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B6A93-24EA-9488-7379-1D8C0C37FE3F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B71652-27AD-196C-AC2C-983DC80F7AE1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3D8D4E-7ABF-21D7-C5B6-E45A1213BF04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64466-574B-C9CD-3738-8FBBD8D37BF8}"/>
              </a:ext>
            </a:extLst>
          </p:cNvPr>
          <p:cNvSpPr txBox="1"/>
          <p:nvPr/>
        </p:nvSpPr>
        <p:spPr>
          <a:xfrm>
            <a:off x="33403" y="4689259"/>
            <a:ext cx="3096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Print letters</a:t>
            </a:r>
            <a:br>
              <a:rPr lang="en-CA" sz="3200" dirty="0"/>
            </a:br>
            <a:r>
              <a:rPr lang="en-CA" sz="3200" dirty="0"/>
              <a:t>in </a:t>
            </a:r>
            <a:r>
              <a:rPr lang="en-CA" sz="3200" b="1" dirty="0"/>
              <a:t>reverse</a:t>
            </a:r>
            <a:r>
              <a:rPr lang="en-CA" sz="3200" dirty="0"/>
              <a:t> using </a:t>
            </a:r>
            <a:br>
              <a:rPr lang="en-CA" sz="3200" dirty="0"/>
            </a:br>
            <a:r>
              <a:rPr lang="en-CA" sz="3200" dirty="0"/>
              <a:t>a while loop?</a:t>
            </a:r>
            <a:endParaRPr lang="en-AU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D2DD07-CE0C-B7C3-69CA-F5081345755B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7B8E23-7E2B-7906-FA21-056B407BBF61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D2A8E04-07A0-D632-57E7-D518C5397BFE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492D7E60-5DBD-63A9-F58D-EBBB0B1B29C1}"/>
              </a:ext>
            </a:extLst>
          </p:cNvPr>
          <p:cNvSpPr/>
          <p:nvPr/>
        </p:nvSpPr>
        <p:spPr>
          <a:xfrm>
            <a:off x="3351646" y="4981466"/>
            <a:ext cx="944919" cy="5399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56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3A31D-E742-6EA2-3A66-E7EF7F21155E}"/>
              </a:ext>
            </a:extLst>
          </p:cNvPr>
          <p:cNvSpPr txBox="1"/>
          <p:nvPr/>
        </p:nvSpPr>
        <p:spPr>
          <a:xfrm>
            <a:off x="4011655" y="679964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Web pages </a:t>
            </a:r>
            <a:r>
              <a:rPr lang="en-CA" dirty="0"/>
              <a:t>are often “big strings” … type </a:t>
            </a:r>
            <a:r>
              <a:rPr lang="en-CA" b="1" dirty="0"/>
              <a:t>ctrl-U on Chrome</a:t>
            </a:r>
            <a:r>
              <a:rPr lang="en-CA" dirty="0"/>
              <a:t> to see the text of  page …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6864FD-F799-F82E-2670-19A5785B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16" y="136525"/>
            <a:ext cx="4974829" cy="2426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005E07-6728-1669-553A-1D05E4709E6B}"/>
              </a:ext>
            </a:extLst>
          </p:cNvPr>
          <p:cNvSpPr txBox="1"/>
          <p:nvPr/>
        </p:nvSpPr>
        <p:spPr>
          <a:xfrm>
            <a:off x="4011655" y="3404311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Text files </a:t>
            </a:r>
            <a:r>
              <a:rPr lang="en-CA" dirty="0"/>
              <a:t>can be thought of as strings with names stored on a disk text file</a:t>
            </a:r>
            <a:r>
              <a:rPr lang="en-AU" dirty="0"/>
              <a:t> …</a:t>
            </a:r>
            <a:endParaRPr lang="en-CA" dirty="0"/>
          </a:p>
        </p:txBody>
      </p:sp>
      <p:pic>
        <p:nvPicPr>
          <p:cNvPr id="1026" name="Picture 2" descr="TXT File - Free computer icons">
            <a:extLst>
              <a:ext uri="{FF2B5EF4-FFF2-40B4-BE49-F238E27FC236}">
                <a16:creationId xmlns:a16="http://schemas.microsoft.com/office/drawing/2014/main" id="{9CE3234A-2E95-CBCC-2762-27882E629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16" y="2909610"/>
            <a:ext cx="1912733" cy="19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source code for extracting API calls (for API in entry.imports)... |  Download Scientific Diagram">
            <a:extLst>
              <a:ext uri="{FF2B5EF4-FFF2-40B4-BE49-F238E27FC236}">
                <a16:creationId xmlns:a16="http://schemas.microsoft.com/office/drawing/2014/main" id="{FC260E1D-3B39-2036-CAB3-DE8ED9DD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16" y="5264756"/>
            <a:ext cx="26574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E9185B-1DD9-E60F-60D4-326ACE64B77E}"/>
              </a:ext>
            </a:extLst>
          </p:cNvPr>
          <p:cNvSpPr txBox="1"/>
          <p:nvPr/>
        </p:nvSpPr>
        <p:spPr>
          <a:xfrm>
            <a:off x="4011655" y="5446507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</a:t>
            </a:r>
            <a:r>
              <a:rPr lang="en-CA" b="1" dirty="0"/>
              <a:t>source code </a:t>
            </a:r>
            <a:r>
              <a:rPr lang="en-CA" dirty="0"/>
              <a:t>is stored as a string …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BF736B8-C93F-7669-F7AD-A834CC36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72E8E-1529-AD09-DACE-002A79E6E2F3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B84B8-FFEC-E5C8-3B01-32B2E6D8E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CDFE5-0860-05EA-6C46-28D48CA6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839A36-663C-A931-C5F8-2D1F938F953D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D8A956E-A478-E270-09AB-137FB917E99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F2E6D1-E375-2A1D-F83D-C6D9ED6D8568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25D900-86D3-25B8-BF72-ACCCD65548A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93C1A7-AD41-AD94-B209-4FF69BBED03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828BC0-AA77-F44A-67EC-74157AB24208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C2A76AF-7406-90F0-690B-3A5F341B1BC2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0FD635-74AD-5FDF-00D8-4EA8D8D8C4D9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57FCAD-DB00-769E-8F43-4DBB077214B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D4D776-128E-C6FA-17B4-B1360612D60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5EFCB9-1E95-DAB4-AEFD-2828CBA35A40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0C93AE-A318-F3E5-2B4D-086D144BD6D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04B7083-3B09-B239-9CC2-6CF50BAEA54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A9819F-07BE-F546-F5F9-60AE9EEBF4A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9F11AE-9DD4-D51D-DDA4-8CE01705A54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8240AB-7B19-87B5-1627-1F4DEAFC3CC5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E833ECF-7E98-0F71-E98C-BB2B77547CB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4E91CD2-6B07-0A58-B757-1808654C435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101E57-84FD-5761-E7F5-DA2C11F3808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2CAD4E-D544-D110-52D1-1715B3FF532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F4BD0E-248D-7963-7F84-11C39795C051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9328F4-5A2D-B019-59CA-7301B49E38D9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09A221-7C04-6F9D-56A0-0528B8C5E097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3BDF27F-AE50-5A29-21CF-76D69EF1913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C921CB-2E89-28BB-BB06-3AE53127310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4B5FCF-A02F-4527-8C57-90DE2010096C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6E06213-E9DB-675E-5798-C6D9F94B9F7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918AF54-80A6-F6CC-A0BD-758EE8D196B4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94472D-2F4F-7B55-E8AA-B1C25080D02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F70BC99-0B99-0C22-ECB4-6161E6B4485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5CDBE0E-EC02-BFA7-A777-9D9729B2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717C0-44F8-A6A8-39A5-BEC309497537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CD01C-C2F4-0E1F-AAFD-D1DAA610E0AC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E66DE-C96C-1F5D-DC14-D71C78C89EC8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C3E965-392B-18BA-9729-9ABAD7784375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E1C5D-DD88-1090-71B5-69DDA7B4ECFA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F7396-9DE2-3DA2-BD00-12FB2BF7FC49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DD38D-7ACB-5245-1330-E1051F13AACD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85615-57E5-D415-FE92-3CBC0D1F6842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993844-86D1-F506-50D4-87BF0DF783AF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DD02D4-A9A6-92DE-7804-A1CE37FE007B}"/>
              </a:ext>
            </a:extLst>
          </p:cNvPr>
          <p:cNvSpPr txBox="1"/>
          <p:nvPr/>
        </p:nvSpPr>
        <p:spPr>
          <a:xfrm>
            <a:off x="33403" y="4689259"/>
            <a:ext cx="3096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Print letters</a:t>
            </a:r>
            <a:br>
              <a:rPr lang="en-CA" sz="3200" dirty="0"/>
            </a:br>
            <a:r>
              <a:rPr lang="en-CA" sz="3200" dirty="0"/>
              <a:t>in </a:t>
            </a:r>
            <a:r>
              <a:rPr lang="en-CA" sz="3200" b="1" dirty="0"/>
              <a:t>reverse</a:t>
            </a:r>
            <a:r>
              <a:rPr lang="en-CA" sz="3200" dirty="0"/>
              <a:t> using </a:t>
            </a:r>
            <a:br>
              <a:rPr lang="en-CA" sz="3200" dirty="0"/>
            </a:br>
            <a:r>
              <a:rPr lang="en-CA" sz="3200" dirty="0"/>
              <a:t>a while loop?</a:t>
            </a:r>
            <a:endParaRPr lang="en-AU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96ABE-0E3C-5ED2-9BF5-23F5F28C3C7B}"/>
              </a:ext>
            </a:extLst>
          </p:cNvPr>
          <p:cNvSpPr txBox="1"/>
          <p:nvPr/>
        </p:nvSpPr>
        <p:spPr>
          <a:xfrm>
            <a:off x="4474052" y="4659372"/>
            <a:ext cx="33489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=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(s) - 1</a:t>
            </a:r>
            <a:b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while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 &gt;= 0</a:t>
            </a:r>
            <a:r>
              <a:rPr lang="en-CA" sz="3200" dirty="0">
                <a:latin typeface="Consolas" panose="020B0609020204030204" pitchFamily="49" charset="0"/>
              </a:rPr>
              <a:t>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print(s[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-=</a:t>
            </a:r>
            <a:r>
              <a:rPr lang="en-CA" sz="3200" dirty="0">
                <a:latin typeface="Consolas" panose="020B0609020204030204" pitchFamily="49" charset="0"/>
              </a:rPr>
              <a:t> 1</a:t>
            </a:r>
            <a:endParaRPr lang="en-AU" sz="3200" dirty="0"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7CB6AE-070C-CF78-88A4-13798D0FBD00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9BBD31-39EF-0E54-451B-C5A0E3ABA0E0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3373C53-0F00-46D5-33F1-5CEA41922C9C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FDA4F438-0970-4851-87AC-155BAEB6F4DD}"/>
              </a:ext>
            </a:extLst>
          </p:cNvPr>
          <p:cNvSpPr/>
          <p:nvPr/>
        </p:nvSpPr>
        <p:spPr>
          <a:xfrm>
            <a:off x="3351646" y="4981466"/>
            <a:ext cx="944919" cy="5399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7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CCBA9-306E-B0B4-7CFC-64FEA702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F0D81-8DC0-5918-3F7A-D8508160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72864-98EB-E8BF-1427-05BF5B83C35E}"/>
              </a:ext>
            </a:extLst>
          </p:cNvPr>
          <p:cNvGrpSpPr/>
          <p:nvPr/>
        </p:nvGrpSpPr>
        <p:grpSpPr>
          <a:xfrm>
            <a:off x="4188823" y="147031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E2C0414-8832-978B-A242-EC66B31E9F85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24251-9D71-78C5-DCDB-96D30B3AFD74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11FE1-B997-791F-8066-4CE5D988743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8861D0-985C-683E-AE7C-43CC8A7CB38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B4514E-7854-9201-F6CF-F8FA72EC164B}"/>
              </a:ext>
            </a:extLst>
          </p:cNvPr>
          <p:cNvGrpSpPr/>
          <p:nvPr/>
        </p:nvGrpSpPr>
        <p:grpSpPr>
          <a:xfrm>
            <a:off x="5325291" y="147031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5B34722-ABA5-2DF8-5557-D0D5D31F4423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0A19D9-648C-084E-57C6-FE63BA41CAF2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C2FC52-06D6-0D91-B54E-911BDFA6CC4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E2DBAF-77FF-CE80-F166-9AB66D43F0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71CD63C-5B5B-A332-377C-3103B51B82FC}"/>
              </a:ext>
            </a:extLst>
          </p:cNvPr>
          <p:cNvGrpSpPr/>
          <p:nvPr/>
        </p:nvGrpSpPr>
        <p:grpSpPr>
          <a:xfrm>
            <a:off x="6467591" y="147031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0F10D9A-5F56-8C27-2222-5F7F667A81D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D84B94-EFB8-70EA-7F6C-320148FCA43A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18BAE7-9B37-3B51-6824-B6CEDBAF430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12C809-02B5-DAE0-13F5-0FF76007A82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DB0915-FC54-400B-123C-9841B7CE79C2}"/>
              </a:ext>
            </a:extLst>
          </p:cNvPr>
          <p:cNvGrpSpPr/>
          <p:nvPr/>
        </p:nvGrpSpPr>
        <p:grpSpPr>
          <a:xfrm>
            <a:off x="7606362" y="147031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87C9EA-9016-F742-052A-0C9155FE75F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006A33A-7DFC-368F-73EC-D8681149251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CEADD9-BE93-F742-7DB9-668FF5BE132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FD3A248-FF8A-1EB8-89E9-50C19D58FA9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C726829-0D94-FD5A-7FD4-92FCD7A81FCF}"/>
              </a:ext>
            </a:extLst>
          </p:cNvPr>
          <p:cNvGrpSpPr/>
          <p:nvPr/>
        </p:nvGrpSpPr>
        <p:grpSpPr>
          <a:xfrm>
            <a:off x="8745133" y="147031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2DE46EA-0782-3384-DA22-E9FE4FFE2CF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761F61C-E4D4-E0C7-7F10-8E69075BCE66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10DE1A-1011-5E2E-022D-1C3AD732947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C070ECF-6B50-A4DB-44BA-E7A7D1D2458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443653-33CF-D381-EC51-B462171A6CC6}"/>
              </a:ext>
            </a:extLst>
          </p:cNvPr>
          <p:cNvGrpSpPr/>
          <p:nvPr/>
        </p:nvGrpSpPr>
        <p:grpSpPr>
          <a:xfrm>
            <a:off x="9859626" y="147031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C350A26-02C4-6FF2-E676-913B5CC45C1A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715C0FE-212C-8287-FDB0-84A3248ED2BD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76CA1A-8F42-05C7-1DF8-75E48B1CF75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3B2B358-D74C-A7E8-BFD1-226F53D15E0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DE00AA8D-E505-FED4-D48D-C5AE0712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1B2A7-FCCE-D6EB-DBE4-52D6DF19A7B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0E478-2DE3-DFD8-ECA4-AFD8F8A93CEA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D86CB-E383-D2A8-FE89-5902D5B64254}"/>
              </a:ext>
            </a:extLst>
          </p:cNvPr>
          <p:cNvSpPr txBox="1"/>
          <p:nvPr/>
        </p:nvSpPr>
        <p:spPr>
          <a:xfrm>
            <a:off x="3209517" y="206938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DBD23-FCB2-57D3-D8A9-3C2E570B5AA9}"/>
              </a:ext>
            </a:extLst>
          </p:cNvPr>
          <p:cNvSpPr txBox="1"/>
          <p:nvPr/>
        </p:nvSpPr>
        <p:spPr>
          <a:xfrm>
            <a:off x="4036462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77785-B569-D1DB-9719-9560F4A476C8}"/>
              </a:ext>
            </a:extLst>
          </p:cNvPr>
          <p:cNvSpPr txBox="1"/>
          <p:nvPr/>
        </p:nvSpPr>
        <p:spPr>
          <a:xfrm>
            <a:off x="5164663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A534F-CECD-6D8A-33F5-FCE3A743FCB1}"/>
              </a:ext>
            </a:extLst>
          </p:cNvPr>
          <p:cNvSpPr txBox="1"/>
          <p:nvPr/>
        </p:nvSpPr>
        <p:spPr>
          <a:xfrm>
            <a:off x="6292864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1F1528-A9D8-8A07-A669-9C1BE4FC42BC}"/>
              </a:ext>
            </a:extLst>
          </p:cNvPr>
          <p:cNvSpPr txBox="1"/>
          <p:nvPr/>
        </p:nvSpPr>
        <p:spPr>
          <a:xfrm>
            <a:off x="7421065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92A68-FAA0-C51B-A55E-43C2ED433AD4}"/>
              </a:ext>
            </a:extLst>
          </p:cNvPr>
          <p:cNvSpPr txBox="1"/>
          <p:nvPr/>
        </p:nvSpPr>
        <p:spPr>
          <a:xfrm>
            <a:off x="8549266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0D50D-B876-2D56-F789-FDA615C3CFE4}"/>
              </a:ext>
            </a:extLst>
          </p:cNvPr>
          <p:cNvSpPr txBox="1"/>
          <p:nvPr/>
        </p:nvSpPr>
        <p:spPr>
          <a:xfrm>
            <a:off x="9677468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3E297-3B60-2014-4C1E-008EE734E10C}"/>
              </a:ext>
            </a:extLst>
          </p:cNvPr>
          <p:cNvSpPr txBox="1"/>
          <p:nvPr/>
        </p:nvSpPr>
        <p:spPr>
          <a:xfrm>
            <a:off x="239211" y="3480212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print the </a:t>
            </a:r>
            <a:r>
              <a:rPr lang="en-CA" b="1" dirty="0"/>
              <a:t>last</a:t>
            </a:r>
            <a:r>
              <a:rPr lang="en-CA" dirty="0"/>
              <a:t> character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C54EF-9232-24A4-356D-A9EAE9A8CB18}"/>
              </a:ext>
            </a:extLst>
          </p:cNvPr>
          <p:cNvSpPr txBox="1"/>
          <p:nvPr/>
        </p:nvSpPr>
        <p:spPr>
          <a:xfrm>
            <a:off x="845853" y="4426669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43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C2519-CA4A-464A-C4CB-052E5BF92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D77A0-06DF-80BE-46EA-040989EE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1B6A08-CF88-7625-FF89-31E416319C35}"/>
              </a:ext>
            </a:extLst>
          </p:cNvPr>
          <p:cNvGrpSpPr/>
          <p:nvPr/>
        </p:nvGrpSpPr>
        <p:grpSpPr>
          <a:xfrm>
            <a:off x="4188823" y="147031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F4B4743-9538-5617-F264-1F1F40D2135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8EBA0F-2871-D914-DA86-1993490EE83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BC5B18-A29F-A216-4B59-6F91209996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B09E6-4CBF-9FA5-6143-88A59D3FB00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CED3B3-050A-4C3F-B434-1D07FEE4578A}"/>
              </a:ext>
            </a:extLst>
          </p:cNvPr>
          <p:cNvGrpSpPr/>
          <p:nvPr/>
        </p:nvGrpSpPr>
        <p:grpSpPr>
          <a:xfrm>
            <a:off x="5325291" y="147031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44F0E68-CE70-9722-89C8-00DC3B99D578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52D6B3-6CDD-09EA-44FA-6DF5E0F57CFD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6F927-4230-E552-3B91-5307051FA4C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A7FC906-BB94-7E85-8537-C9F9673BB2A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C7C3D7-7FD1-5BEA-7F90-1420C78394CE}"/>
              </a:ext>
            </a:extLst>
          </p:cNvPr>
          <p:cNvGrpSpPr/>
          <p:nvPr/>
        </p:nvGrpSpPr>
        <p:grpSpPr>
          <a:xfrm>
            <a:off x="6467591" y="147031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0E18704-D48F-DF55-978D-743153AEABC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E72354-8B08-6592-0B48-D1E9772E4491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61BB8F-33F1-DBD9-B642-13C9002B8C3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471DF41-12F0-D98C-FA51-9D74B38479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1F5221-59DC-74D0-8C6C-354667EEDB21}"/>
              </a:ext>
            </a:extLst>
          </p:cNvPr>
          <p:cNvGrpSpPr/>
          <p:nvPr/>
        </p:nvGrpSpPr>
        <p:grpSpPr>
          <a:xfrm>
            <a:off x="7606362" y="147031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8AF560-4966-E3CB-D3DE-AA92B676F671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78B1CA-DC30-6C95-CB89-11F44F167DF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AECB9E-18F3-1AC6-3EBB-A431B08867B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FD80F8-4540-9E11-B4A8-7C09F3A8BC7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4A43F5-C5C2-5181-F2AE-F867138A0D74}"/>
              </a:ext>
            </a:extLst>
          </p:cNvPr>
          <p:cNvGrpSpPr/>
          <p:nvPr/>
        </p:nvGrpSpPr>
        <p:grpSpPr>
          <a:xfrm>
            <a:off x="8745133" y="147031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D46749-498E-B86D-821C-16D9C3B8F9B4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A10CAD6-0EB6-C09B-8C08-80174456832C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77BF49-B157-063B-9A37-40FCA8D1026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22B7AAD-6EE1-2329-EC1A-EBE71F410F6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D8A34E3-8D27-4280-2CD0-64FFC59BF151}"/>
              </a:ext>
            </a:extLst>
          </p:cNvPr>
          <p:cNvGrpSpPr/>
          <p:nvPr/>
        </p:nvGrpSpPr>
        <p:grpSpPr>
          <a:xfrm>
            <a:off x="9859626" y="147031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142E20E-EC25-AE62-6E70-EE26A0C10D82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E3CF2A9-235A-AF72-ABB1-D89AA060B24B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A249DA-9917-9C84-1755-53CDC56A883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62A8BC-A1AB-C25B-071B-C7362357EC9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CE7CE37-7BC9-FAB8-AEE6-02F4F352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1D36B-7CE7-3522-389C-5F0D3EE8EDBD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0F028-68F4-788F-4CC7-954D5FB1CE58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627D6-22B4-F2F1-F00B-E067D62B9EF7}"/>
              </a:ext>
            </a:extLst>
          </p:cNvPr>
          <p:cNvSpPr txBox="1"/>
          <p:nvPr/>
        </p:nvSpPr>
        <p:spPr>
          <a:xfrm>
            <a:off x="3209517" y="206938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F9F5C-0461-A30B-4269-F9971878301A}"/>
              </a:ext>
            </a:extLst>
          </p:cNvPr>
          <p:cNvSpPr txBox="1"/>
          <p:nvPr/>
        </p:nvSpPr>
        <p:spPr>
          <a:xfrm>
            <a:off x="4036462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4776E-0A59-CECF-590A-0EC36C01FDA4}"/>
              </a:ext>
            </a:extLst>
          </p:cNvPr>
          <p:cNvSpPr txBox="1"/>
          <p:nvPr/>
        </p:nvSpPr>
        <p:spPr>
          <a:xfrm>
            <a:off x="5164663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9B8D8B-B641-FE65-430A-6A92194D6C2E}"/>
              </a:ext>
            </a:extLst>
          </p:cNvPr>
          <p:cNvSpPr txBox="1"/>
          <p:nvPr/>
        </p:nvSpPr>
        <p:spPr>
          <a:xfrm>
            <a:off x="6292864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C1178-1245-DCDE-1D2D-3B7BBC1989EA}"/>
              </a:ext>
            </a:extLst>
          </p:cNvPr>
          <p:cNvSpPr txBox="1"/>
          <p:nvPr/>
        </p:nvSpPr>
        <p:spPr>
          <a:xfrm>
            <a:off x="7421065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66532D-1E06-515A-9582-D33373FF54B7}"/>
              </a:ext>
            </a:extLst>
          </p:cNvPr>
          <p:cNvSpPr txBox="1"/>
          <p:nvPr/>
        </p:nvSpPr>
        <p:spPr>
          <a:xfrm>
            <a:off x="8549266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D9BA4-50DC-8EAC-28FB-C1069BA0076C}"/>
              </a:ext>
            </a:extLst>
          </p:cNvPr>
          <p:cNvSpPr txBox="1"/>
          <p:nvPr/>
        </p:nvSpPr>
        <p:spPr>
          <a:xfrm>
            <a:off x="9677468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B910A-27BE-5460-5D41-F36920EDA174}"/>
              </a:ext>
            </a:extLst>
          </p:cNvPr>
          <p:cNvSpPr txBox="1"/>
          <p:nvPr/>
        </p:nvSpPr>
        <p:spPr>
          <a:xfrm>
            <a:off x="239211" y="3480212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print the </a:t>
            </a:r>
            <a:r>
              <a:rPr lang="en-CA" b="1" dirty="0"/>
              <a:t>last</a:t>
            </a:r>
            <a:r>
              <a:rPr lang="en-CA" dirty="0"/>
              <a:t> character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1D5CC-09E8-F6E2-9564-3EC795FF9394}"/>
              </a:ext>
            </a:extLst>
          </p:cNvPr>
          <p:cNvSpPr txBox="1"/>
          <p:nvPr/>
        </p:nvSpPr>
        <p:spPr>
          <a:xfrm>
            <a:off x="401821" y="4762133"/>
            <a:ext cx="70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print(s[</a:t>
            </a:r>
            <a:r>
              <a:rPr lang="en-CA" sz="5400" dirty="0" err="1">
                <a:latin typeface="Consolas" panose="020B0609020204030204" pitchFamily="49" charset="0"/>
              </a:rPr>
              <a:t>len</a:t>
            </a:r>
            <a:r>
              <a:rPr lang="en-CA" sz="5400" dirty="0">
                <a:latin typeface="Consolas" panose="020B0609020204030204" pitchFamily="49" charset="0"/>
              </a:rPr>
              <a:t>(s)-1])</a:t>
            </a:r>
            <a:endParaRPr lang="en-AU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77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F4F15-3ADE-8C06-CBD4-12E9C7FDB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BCA3B-C1A1-6BFA-108E-B56D0B01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33E21B-EA8A-31C0-AF3A-140B661E9822}"/>
              </a:ext>
            </a:extLst>
          </p:cNvPr>
          <p:cNvGrpSpPr/>
          <p:nvPr/>
        </p:nvGrpSpPr>
        <p:grpSpPr>
          <a:xfrm>
            <a:off x="4188823" y="147031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5985D61-9B7D-268D-3D1D-1F030016B38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4E2B4C-A08C-6D33-7699-CCBB5F77552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CC752-8D52-B3D2-EDC5-68613EDE09D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ACF0DE-5ADB-A657-9114-4121CE3D75B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4D18CE-E5A4-0992-6E46-50AB597879F8}"/>
              </a:ext>
            </a:extLst>
          </p:cNvPr>
          <p:cNvGrpSpPr/>
          <p:nvPr/>
        </p:nvGrpSpPr>
        <p:grpSpPr>
          <a:xfrm>
            <a:off x="5325291" y="147031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7078A-CB02-FC85-983B-ADBE9295EC16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4278B0-AAF2-D424-81E8-677F2916D538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73CC97-35E3-F7B1-E9D5-CDCE5BC8713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80C2D4-221E-3FC7-1E49-8E7B4D0C374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4EEB52-62C3-B942-47A5-23FEEDC3AA9B}"/>
              </a:ext>
            </a:extLst>
          </p:cNvPr>
          <p:cNvGrpSpPr/>
          <p:nvPr/>
        </p:nvGrpSpPr>
        <p:grpSpPr>
          <a:xfrm>
            <a:off x="6467591" y="147031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CB91200-AC67-B710-4CCB-D893E9698D4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C1BA03-CA20-7AE9-C961-4FB018D61F35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B009DE6-1120-0B3C-DD0A-E14FAF2C574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2FEF55-0450-DD8A-4EF6-67C2A8249A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640D96-C77D-6917-800C-13D665B0AEC7}"/>
              </a:ext>
            </a:extLst>
          </p:cNvPr>
          <p:cNvGrpSpPr/>
          <p:nvPr/>
        </p:nvGrpSpPr>
        <p:grpSpPr>
          <a:xfrm>
            <a:off x="7606362" y="147031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955DF1-6F93-842E-1233-07A4FE11588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876689-BB49-94C3-B046-A21A31AD281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6497B9-C40E-1A3E-65AA-4718B78B66F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8B8B81-0E38-89AB-AF05-B327E0A7AD5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216E2D-E696-2E70-3156-E426DABE4815}"/>
              </a:ext>
            </a:extLst>
          </p:cNvPr>
          <p:cNvGrpSpPr/>
          <p:nvPr/>
        </p:nvGrpSpPr>
        <p:grpSpPr>
          <a:xfrm>
            <a:off x="8745133" y="147031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A4F421F-F55D-00B3-0929-CB738EDC100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3537F5-4750-D562-E735-721FED6959BC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D65869-C72D-A3FA-B9BF-20C1C730060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7B57135-FCE3-DA12-D7EC-7FB719AB2E1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2A46E10-C9AB-3A0C-9886-9C3A8BE92921}"/>
              </a:ext>
            </a:extLst>
          </p:cNvPr>
          <p:cNvGrpSpPr/>
          <p:nvPr/>
        </p:nvGrpSpPr>
        <p:grpSpPr>
          <a:xfrm>
            <a:off x="9859626" y="147031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244BF7C-018A-16CB-F1D9-96B7DAB0CF80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97E55C-74BB-6D40-1995-DD80817F97C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C2A3F30-C7DF-F0C1-466D-9C2255AAACA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8CD0B3A-1FF1-FCD1-E8BA-70F65A36DE0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8C0E56E-45E0-A7D0-07B4-3E0496B2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6AF94-39FA-6C78-FE21-1E1D7FC172B1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AEA8D-1F5C-1883-97E6-9B03D0C96A41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4357C-EDC3-0EB3-B818-836A6EDE7914}"/>
              </a:ext>
            </a:extLst>
          </p:cNvPr>
          <p:cNvSpPr txBox="1"/>
          <p:nvPr/>
        </p:nvSpPr>
        <p:spPr>
          <a:xfrm>
            <a:off x="3209517" y="206938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B99DA-5E25-9306-4480-4A36109177FC}"/>
              </a:ext>
            </a:extLst>
          </p:cNvPr>
          <p:cNvSpPr txBox="1"/>
          <p:nvPr/>
        </p:nvSpPr>
        <p:spPr>
          <a:xfrm>
            <a:off x="4036462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DBAADE-137A-2970-CD72-A9DC53DDACD1}"/>
              </a:ext>
            </a:extLst>
          </p:cNvPr>
          <p:cNvSpPr txBox="1"/>
          <p:nvPr/>
        </p:nvSpPr>
        <p:spPr>
          <a:xfrm>
            <a:off x="5164663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2E6C9-FC02-E52D-1727-D99511FF5E46}"/>
              </a:ext>
            </a:extLst>
          </p:cNvPr>
          <p:cNvSpPr txBox="1"/>
          <p:nvPr/>
        </p:nvSpPr>
        <p:spPr>
          <a:xfrm>
            <a:off x="6292864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915D17-AECA-C98A-CAD4-F087BA5FFF21}"/>
              </a:ext>
            </a:extLst>
          </p:cNvPr>
          <p:cNvSpPr txBox="1"/>
          <p:nvPr/>
        </p:nvSpPr>
        <p:spPr>
          <a:xfrm>
            <a:off x="7421065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9CE731-5D9E-FB32-05D5-9CC42EE17122}"/>
              </a:ext>
            </a:extLst>
          </p:cNvPr>
          <p:cNvSpPr txBox="1"/>
          <p:nvPr/>
        </p:nvSpPr>
        <p:spPr>
          <a:xfrm>
            <a:off x="8549266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5782B-787A-FC35-7B7F-DCAA29C6C6F9}"/>
              </a:ext>
            </a:extLst>
          </p:cNvPr>
          <p:cNvSpPr txBox="1"/>
          <p:nvPr/>
        </p:nvSpPr>
        <p:spPr>
          <a:xfrm>
            <a:off x="9677468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054DE-F406-233A-96AC-EC1D16873F90}"/>
              </a:ext>
            </a:extLst>
          </p:cNvPr>
          <p:cNvSpPr txBox="1"/>
          <p:nvPr/>
        </p:nvSpPr>
        <p:spPr>
          <a:xfrm>
            <a:off x="239211" y="3480212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print the </a:t>
            </a:r>
            <a:r>
              <a:rPr lang="en-CA" b="1" dirty="0"/>
              <a:t>last</a:t>
            </a:r>
            <a:r>
              <a:rPr lang="en-CA" dirty="0"/>
              <a:t> character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C70FA-D2B5-FE38-D717-05AA40DA552B}"/>
              </a:ext>
            </a:extLst>
          </p:cNvPr>
          <p:cNvSpPr txBox="1"/>
          <p:nvPr/>
        </p:nvSpPr>
        <p:spPr>
          <a:xfrm>
            <a:off x="401821" y="4762133"/>
            <a:ext cx="70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print(s[</a:t>
            </a:r>
            <a:r>
              <a:rPr lang="en-CA" sz="5400" dirty="0" err="1">
                <a:latin typeface="Consolas" panose="020B0609020204030204" pitchFamily="49" charset="0"/>
              </a:rPr>
              <a:t>len</a:t>
            </a:r>
            <a:r>
              <a:rPr lang="en-CA" sz="5400" dirty="0">
                <a:latin typeface="Consolas" panose="020B0609020204030204" pitchFamily="49" charset="0"/>
              </a:rPr>
              <a:t>(s)-1])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ADE00-0473-551E-38E6-7614A159F873}"/>
              </a:ext>
            </a:extLst>
          </p:cNvPr>
          <p:cNvSpPr txBox="1"/>
          <p:nvPr/>
        </p:nvSpPr>
        <p:spPr>
          <a:xfrm>
            <a:off x="8745133" y="4414757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lot to write to get the last character!</a:t>
            </a:r>
            <a:br>
              <a:rPr lang="en-CA" dirty="0"/>
            </a:br>
            <a:r>
              <a:rPr lang="en-CA" dirty="0"/>
              <a:t>So Python provides another kind of indexing:</a:t>
            </a:r>
            <a:br>
              <a:rPr lang="en-CA" dirty="0"/>
            </a:br>
            <a:r>
              <a:rPr lang="en-CA" b="1" dirty="0"/>
              <a:t>negative indexing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826297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8E5D9-E28D-A170-94D5-76CFD1EB4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F40A0-9D73-7859-0C5C-85D8091E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AE46F6-96DE-0F22-C781-D27CA13F0962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E474CE3-2BC2-33D6-8ADB-38A997F513F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BAD109-9069-4291-C85B-6BF69B8AD5E3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655F29-8C63-5F51-FB08-2A9EB9C3985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026B63-2FB9-96BA-2FE8-D923A0E2D3A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809CD9-A9CD-0A6F-97A2-BA9CEECB7A48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411CA5D-63EF-FA83-C8E8-D5439A1470F8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FBE001-EA56-2A38-3759-70F956E1744E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879D6E-FC1D-4029-B2EA-A66AD2F72FF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8E381F-4363-F52C-572C-16309F5C9E3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78F681-1F2B-B0AF-B130-3EF3B68E3A69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0176E26-129F-A8B7-1B00-1AA4D03AA4D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371AA3-B147-BCDA-29D2-725BAB3B7FB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45D97-A193-3EDD-0520-30E7B98D5F9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CA4FB4-4620-77DF-CD2C-3E1D5E04FD5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C9E712-573E-05F4-9AAD-12F86C681596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16B3139-764F-8617-8178-76ED2926EE5E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EA41DA-2C99-168A-14BF-B83736B23757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6FF88D-DEAB-4228-CA66-97F3A92CEEB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21D74E-A0F1-5F71-486C-1D6D63CCD08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2801A7-5FC4-A76C-B2A7-82FF90D5A62A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425DA90-2C2F-610C-6962-06601314827A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009D7B-3C68-B295-AEBF-1AF09D33FF22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BEC0997-1A49-AA4D-2715-55A008E1D96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01EF44-1C4F-5DB6-29EC-167C9D34A78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D79E66C-F248-74D1-0B7A-4EF9CEE8D8F5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F182E71-21A9-D091-A894-A66A378F368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57C0F9-9053-CD3A-C0D9-72900FFC5ED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471416-45D6-73B0-85D6-C09F6BC2263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A9BE4E-32D8-016E-EF8A-8D3A691318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790330B-E057-000F-1B20-5BC60C81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EE102-8DCB-882C-9258-8D2EC11F61BA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4CBE3-EC18-1548-956F-CE00D4447E82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6AEF5-FC7D-E143-627A-E8C80E639E61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DFC2C-BB51-C8F1-FBE6-10762EFDE82B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B00E2-9F2C-38B9-CB9C-C0F90C438061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C5D342-AD31-DADB-B53F-D7791EE9E3E3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2E1F07-8B2A-AB33-783E-8B004909FA80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7C9D1-04C7-E324-DBE5-6FDB2529B191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1AD133-BFC2-ADC5-EE37-0C70B2159DB4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EA6C34-8783-6551-14B7-64E650F5E106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DD23A-4025-8FAF-99CC-5040C795A247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1A8A6-1216-C271-D62F-396616571FCA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BF58C-FA87-575F-8C60-26E3758C6F52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B2199-BD29-75B3-2145-489E472A7991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DD50AC-F205-40B2-0FE5-CC08BB6794E2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F757BD-957F-CECC-98F0-CFA3A78C04BB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FBE677-EC09-8985-E893-ED1C2844F845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D460EB-A23D-CC49-1FCE-9AF4D2D8EB18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39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836B5-933E-FCB0-90B5-DD2F6001F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CB28B-6024-0454-FCB8-371AA323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FE20A8-A9D9-876F-04CA-5EAAF61EC590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AA3A94-FFE5-E473-C859-18B6719B413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494130-9890-9AD5-C06C-AED3F36C9BA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0DADEF-0F2E-E1A5-0EDB-4E6C3966717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F39173-65DD-AC00-CBF7-5DCE9972C25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814E9-D5E8-4C87-4ABC-842657899F31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44063EC-ABA0-C8BD-8CD4-727B7A059E7A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1D336C-EBE3-FB94-DC6D-D7F59DFE52DE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1FFB8D-DB3A-E61E-17C0-90E5FCE9A3D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EB059D-354A-22E9-A531-B95F4B6EBE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0DFF6C-F1E0-79C8-7C3D-75FA0B3A4C4B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8155FD-F181-C3D4-FF09-B47D9EE703EE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BD6516-A609-1130-D190-D2C12326E6A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41DB6F-9EE5-B6FB-EFC8-664ACFAAA12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836F47-F7BC-54F2-C669-55FA0192ED3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88C042-D46C-653A-5532-02679AB5D1DC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32790D-F058-5E69-F8BA-83EDF0EF7A1A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93DB33-D98B-4857-8B7F-4B1498EA18A7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8E6CBD-AD68-AF4F-D6BD-0639ADCC5FA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AAB3E4-961A-568B-F7F3-5C0AA99D4A2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E05298-459C-7C31-727F-6C26B00DAC52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0F4DD4-1F8D-1D09-329E-1FF3B6B5B9CD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A2A83EE-B258-CBF4-5B28-9C6868F84A5E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E88577-AF50-0218-EDC2-3BD49168A6F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82D536-96F3-EE7D-C171-C067BCECE39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0746F4-EBA5-6811-5C15-6EE7CF137A68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F9FA1B-79A9-2229-E6ED-9B0683740B1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0ED66B-7D24-FA8A-5F31-91C24E4EE795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77FD9B-7FF1-1541-D3CE-EE0A1A452D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A4C077-D71A-8596-D0AD-524FC93BF51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2EEFB29-F9EB-359B-AF11-422D45D8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62C56-5583-85A4-BFDD-FBC6F0CD6927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9F48D0-8370-F68A-AA94-0B6B58AF5609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196AB-2515-3895-DCB3-90607395265E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E4719-EECA-3766-C84D-D3AB899DD8DC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185A9-4509-5E21-BCEF-5599970AAC12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3014D-1AEF-17C9-1AE0-6D01B1C17214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3FB7F-99AE-4F3F-B6A9-F3BBE443F004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41BE4-27E2-CA65-AF96-6A936034385A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22E1C-124B-8E15-4ABC-101F4271F509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D34CC9-FD21-B5DE-6976-BD2827A123A2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2B9F90-D465-30C4-AE7D-CE78B8FFDDB7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21446-A004-C0CA-8D34-7E017A4DAB81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E614EC-2A57-00DB-B0CE-6A7C94BEBCED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B2FC1-2336-9D10-4F60-B58AE285813E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0A35B6-79A1-872D-EB76-EED88643DC8A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3EBCCE-D5A0-01EE-3D5B-F30A6A2CF464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2ADA0C-AE18-2116-E7AA-983549D4121A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4448BBF-1F56-7AFB-1AA3-72E9E31FB769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ED753DC-2DB4-3876-F31D-A0ACD5E6478C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FA25B4-7CCB-4462-80AC-20656A00B3C8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EB2EB7-3C76-1822-BE19-526B5C80A0F4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B8DD5A-9670-3040-EF96-F2FFC9553F30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B65E3E3-61DD-4873-C7A1-1D5B2561ADC8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75B5C6-C145-F96D-7648-15CD90B84C45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8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F78D-B313-BBFE-46A2-BE29C2177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AFED3-4887-78A3-7565-809EA29E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AC66CF-DA99-7908-B8B2-8F98EBD61DCB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D3E004A-33E5-14F6-634E-6BF81B52B0D0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14204-AB48-62CD-267E-614037AD5F7E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882C78-E31B-AEC9-ECCA-823A9FA1796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BB9CA0-995D-2E75-90C1-1644B99EFE7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98B1E5-929A-75D2-0B85-A32D37F4320D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DD49CA7-9B41-63B6-9BA2-715CE8EF755D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03378-0C06-58D9-154F-44B8C2759A3C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D8EBCF-0466-88F6-1850-65F28898F28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5DA3F4-E01E-AAE8-145C-A7028A386F5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CCFFE8-5921-859D-FF59-924C5AF379AA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C952298-863C-55E9-7544-AD2D7670C5D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B07ACB-F47E-F1C3-894B-B1AF38E2E1BE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C38625-0C6B-C3BF-0924-1AE66672512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ED16AB-2E4A-D88F-CC02-04A678FAF25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6644B4-5A6B-0318-C7F1-D5B921EDF76B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24C292C-11F7-E58A-4860-E0B288582276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FEB60A-BDF9-8EDD-243C-4DA0F637904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493100-31D2-23ED-0ABD-27E1EAF9DAD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F7E96E-8882-AD1E-0FE2-8EF51DE6B1B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C16EED8-DCF8-D690-8789-54A23157CC3B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0326935-82D7-CDDF-CACF-C7B05B0A2E5D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E34500-8293-9C2B-868E-A8515B65854A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7C8F6C-EAB7-D63C-9083-DDEC856580A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11929C-9C3B-23CF-A1C0-3D4EDF62EF1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CC7CA1-1836-ED65-4FD4-3A9A4331A881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9E588C9-8F0C-C487-5325-4D8148594E5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BA2F2B-C98D-EE16-64D1-744BA3ACA6BF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471A02-9D37-CE2D-7EE8-E99581C23E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9F571D-74ED-644C-64FC-F39D072A442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CB592BE1-9CA5-DC79-A1A8-556B57D2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55B61-4AC3-1D1E-ADFE-3E30CEA83DA7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7CEB3-9909-FB45-2756-36CF9DAFCE4C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0F3DC-09AE-9479-EC3B-DDA7300AFC15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BF520-C976-54B4-17FA-DCD812EA514B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CB4F6-D00D-2342-D81F-DDF2B4F7E538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20964-E234-7DE3-9AE4-B395011CAA86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5700C6-BF0B-B3A8-EBE4-8B421C075796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3BA780-777F-0F54-26E5-8D43C0E8227A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D12FF0-1D54-2B17-7003-EB5F2A03952D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261AF-8184-3FBF-E19E-A917599CE826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73A9A-9440-261E-5BEE-4F08D81FC413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11D780-714E-08CF-B872-03C1A3018812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CCEDF-C00D-BEF6-7B04-34E6AA27DB4C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549A9-A60C-B890-175E-FDD7C1EA519E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BC9C9-194F-8364-D8A2-AAB9525FA92B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0CA2A0-09AC-2DBA-EF8E-41E323204E03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E3143F-F912-D4F6-622D-BDAAF6843200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D19476-8065-9D55-2267-011B497DE396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BE25C5F-B13D-2D5C-B071-C18809CFFB94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1F5940-6B6D-230E-FE6D-121188A044E4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505AA2-F73C-88AD-B6D1-2E707FBFCFC7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B2ACC1-50F9-D48C-0C22-BE411500E972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F52105-ADF0-0D39-16ED-671B81027B13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8C4F73-45AE-8BE4-9AF1-EF34A229D5B5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AB1E1-9AAC-31E2-639F-1CC215E7C96D}"/>
              </a:ext>
            </a:extLst>
          </p:cNvPr>
          <p:cNvSpPr txBox="1"/>
          <p:nvPr/>
        </p:nvSpPr>
        <p:spPr>
          <a:xfrm>
            <a:off x="353147" y="4864631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CA" sz="2400" dirty="0">
                <a:latin typeface="Consolas" panose="020B0609020204030204" pitchFamily="49" charset="0"/>
              </a:rPr>
              <a:t>])  # P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CA" sz="2400" dirty="0">
                <a:latin typeface="Consolas" panose="020B0609020204030204" pitchFamily="49" charset="0"/>
              </a:rPr>
              <a:t>])  # 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CA" sz="2400" dirty="0">
                <a:latin typeface="Consolas" panose="020B0609020204030204" pitchFamily="49" charset="0"/>
              </a:rPr>
              <a:t>])  # !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0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2D03A-B74D-0698-4938-957B41EA7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42139-C7C9-3F9B-31BF-DC9B8EEA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09ADDE-5EEF-96EC-D394-0BAE1DF91771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630710-E875-BEB4-CAB9-CBCF7F8D5CE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99E9A0-B519-543A-1552-D8BE4FAAFEFB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C47F00-51B1-490A-5C56-D8BD1685B85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3E4287-D995-700F-5BCC-71A513059A7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06DD0E-7457-2ABD-0A7A-51719CB08CCD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55A8F1-A2BB-9890-7269-0CC721752FB2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02EE47-64AA-DF08-E030-632ECF41F50D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541D18-1B36-79C6-C0BB-591DB7D1107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862B90-77D4-321B-28F0-CB30649755D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43EB4C-CA41-47D1-DEBB-757DD9E1519E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D371FEC-9D9E-781E-BBA7-89B919757CCE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E441BD-30A2-330A-E3D6-E51FDDB47129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998399-AA56-FCC8-A0E4-C01AF3A6E6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56440F9-585D-5BBB-5516-18CD9B26C8D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6AE89E6-F201-D866-E7F2-4CA6B0278F04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5B7D86-7F11-37FA-6EF0-DE32CFC06818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AAFC5E-54F1-3760-2393-DDAB6B05EB9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0D2087-9598-3066-A616-B3F1D960E3C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2500B8-E453-B765-CD82-8AC2FC6CD46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C70560-0417-F0D2-4900-0BFB7E75D388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734FFA7-8F47-A596-12C8-70F4DF3C870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1ACEF-852C-060D-45A4-72374F0C1DFB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9875EDD-2928-5B7A-61AF-DD62A48722E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0E33505-3523-19E4-8732-F945538E191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57991F-EAC8-A4E8-78E8-7849AAA25287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546C7A3-0955-1252-A613-C49134085932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8AFD5EA-369C-F951-3AE5-285E0FB6679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70C6E1-345C-B31E-6EAD-64CCF153CA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009B379-C106-BD3C-FB89-B397B5C3C17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ADBEA9E-DDA6-ADFD-6C18-26F04382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913B9-5EF5-8E9D-C621-132A117E2F29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CEB49-2376-E00D-8923-9C831689A4FE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A53B9-9D38-014F-A742-348D49A82C23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344B4-93C2-EB42-EDD5-00DFFBD2D23C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84685-DB2F-99B6-F83D-B4A7EAC9C8C7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E5E45-FB02-36CE-2BA6-708095B0BF94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F3DDB5-F8A9-EFE4-E244-8E79F1C780DD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41411-9243-8ECB-432F-0CD5D0DFB1BE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6D0AD-3FF7-46A9-0AF8-032DB48B0ECB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C0AC5-01EC-A457-1E35-A5B3D8ABE55B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82615-CCE2-1060-6265-36AAB2BD21B5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CA350-E6C8-32A5-4205-05CC87621CAD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98FF9-A957-162D-CEAE-740367EA2B32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6C575-B3BC-D393-BC71-E80236FFBFC9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A017C-31E5-C6B9-F398-22E8CDE707EA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E17BA4-4E3E-4E02-4F93-CA17E16A20AB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A5BBFC-0981-3822-B7D0-05476B54B4F4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D7CA45-D42C-CEE5-76A7-12117A794069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F538DD6-7126-20FA-6AF8-5457E8340477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89110A-796A-0827-393D-23CBA5C823E5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1ED08C-393E-6F36-01E5-CF1ABD973595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DCF9D0-EFE8-F1C0-D788-4FAA487F824A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44AE8E-DAA6-6A7B-B285-AB60A6FB2802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AFA5D4-2518-6249-4B56-A272071F7E98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59E0B-4B6C-C531-64E7-38664D02120C}"/>
              </a:ext>
            </a:extLst>
          </p:cNvPr>
          <p:cNvSpPr txBox="1"/>
          <p:nvPr/>
        </p:nvSpPr>
        <p:spPr>
          <a:xfrm>
            <a:off x="353147" y="4864631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CA" sz="2400" dirty="0">
                <a:latin typeface="Consolas" panose="020B0609020204030204" pitchFamily="49" charset="0"/>
              </a:rPr>
              <a:t>])  # P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CA" sz="2400" dirty="0">
                <a:latin typeface="Consolas" panose="020B0609020204030204" pitchFamily="49" charset="0"/>
              </a:rPr>
              <a:t>])  # 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CA" sz="2400" dirty="0">
                <a:latin typeface="Consolas" panose="020B0609020204030204" pitchFamily="49" charset="0"/>
              </a:rPr>
              <a:t>])  # !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B69F4-56BA-D886-AC4F-AC6F76556380}"/>
              </a:ext>
            </a:extLst>
          </p:cNvPr>
          <p:cNvSpPr txBox="1"/>
          <p:nvPr/>
        </p:nvSpPr>
        <p:spPr>
          <a:xfrm>
            <a:off x="6353269" y="4864631"/>
            <a:ext cx="4772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-6</a:t>
            </a:r>
            <a:r>
              <a:rPr lang="en-CA" sz="2400" dirty="0">
                <a:latin typeface="Consolas" panose="020B0609020204030204" pitchFamily="49" charset="0"/>
              </a:rPr>
              <a:t>])  # P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r>
              <a:rPr lang="en-CA" sz="2400" dirty="0">
                <a:latin typeface="Consolas" panose="020B0609020204030204" pitchFamily="49" charset="0"/>
              </a:rPr>
              <a:t>])  # 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CA" sz="2400" dirty="0">
                <a:latin typeface="Consolas" panose="020B0609020204030204" pitchFamily="49" charset="0"/>
              </a:rPr>
              <a:t>])  # !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-7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E6B85A9E-C1A3-0396-308D-2ADF4BBEB3C5}"/>
              </a:ext>
            </a:extLst>
          </p:cNvPr>
          <p:cNvSpPr/>
          <p:nvPr/>
        </p:nvSpPr>
        <p:spPr>
          <a:xfrm>
            <a:off x="4421366" y="5294811"/>
            <a:ext cx="1256623" cy="5232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72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3085E-936F-DF6E-E364-7D8BBC1B9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B450B-FFED-0EEC-B370-2C137030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29D4BE-E613-ADCD-2DB2-BFCC92E58E87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2E4D00-E7AE-D71B-3E0C-B23D49D04477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31422F-80E5-F29B-1B60-24265315BB2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74CA87-3A9B-74D8-0DC2-E8294DEC36C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0E7B5E-BFB1-F505-957F-E83FFDAD9EF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B9469B-D6B0-BC43-86FD-A316A2F5CD27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A3275A-C3E8-C37C-9882-781FE0233C0B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FA70FD-96F2-6BF0-3BFA-558643ADD102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A12FFC3-4AD9-1BE4-A863-62F090255EA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2FD22A-A3A3-5162-2F39-53147D2F5D6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6B45CB-9AD9-3B0C-09BD-70074D12860C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18789E4-A436-F572-07B6-1BCE8D72E2E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249001-1AE1-067C-4698-BFD6CAF5B76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595A68-8892-0E68-867E-B3C74B58043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DE2F29-F133-B414-C3F3-2D4A07234BF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F5286B-195C-9AD8-E74A-0D05FE8566C6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A79E25-7D8E-7BCC-264F-176040E3D015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00188-EF78-E883-A7D0-675B2ABED7DB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2DA61A-F26C-CD0C-F47B-6424763897D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C2704C7-720C-AA16-73DB-A3946D14263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3D8B80-8AEE-A560-244D-F2A6A061EA9C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4170BC-CD50-6537-D997-48DF47608B53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13D6573-34A7-7CA8-5A3F-A7F96366B1FB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E28BC28-706C-D982-ADA5-33CC2513406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F6998BB-DD4F-CCD3-5937-A3DEA604A82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BF35DDA-5C4A-BD93-755A-29EB16933C66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FBA0F4-63B7-4586-8C6C-4EFBC516B2E4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16A1F8-481E-5452-AC52-04EC09396152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1F876BF-8114-130D-52F2-47856E83BE2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83155A-B9A8-4376-98DB-7F2C5B9F666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37A3679-A03A-8B58-FF2F-B5378EE1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C148C-D2CA-1628-D06E-2F27BF488DC1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037C2-9723-EFEA-5C62-5784955A7B35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2C34-9C4D-95D3-0C5C-AD202F41CF41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7E9F7-DCA8-FFE7-AD1B-28AC3018A3A5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CE25F-E376-C6F6-1A1D-D9D0A6CD8825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6CB71-4069-2BAA-7333-7FCB1E13C1F6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44E2B9-AE12-8D23-2008-D7320D142F20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4B492C-E7C8-60F1-E31C-CDF4C368BF7F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C17B05-5F50-3B8B-5F27-F20F09F1C963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63F9C-00DD-B394-364F-77C3A55C673B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7FADC-1511-4F97-ADC4-34673D7DA465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284A0-66C1-CF2E-1D82-815B7744BB5D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425DB3-7EDD-80BB-E7E8-3A7105873358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817749-0380-595C-64B9-6063E01A3E08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320939-18F8-C16B-6C34-7944BCB944D6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8B0412-D8AB-8C54-CDA3-2EB9F257D339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7FDFA4-235A-21E7-2EAC-E0A8F5AFF57B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46A219-3B2E-FC95-24A0-649DF338ED62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D6383C-B26D-0F92-3DC7-4E11A344090A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5B0FBC-F57C-6B09-F09B-BA82AA6B33A0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0E94EE3-934B-52B5-2DF7-1FC0BF84C7D1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3296E6C-3EA0-4AF7-7C78-E4EFA7C16684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F39CAC-B7AD-D94A-DBA2-AEFF07B7BE0F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4AE974-ABA9-DD8D-6A0A-FB275C6ED76F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A302B-EB07-D3F0-81A9-7FA161A1EAF6}"/>
              </a:ext>
            </a:extLst>
          </p:cNvPr>
          <p:cNvSpPr txBox="1"/>
          <p:nvPr/>
        </p:nvSpPr>
        <p:spPr>
          <a:xfrm>
            <a:off x="763220" y="546381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(s) - 1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0C64AB-878B-AC73-9BA3-D0F4BBCDB2C4}"/>
              </a:ext>
            </a:extLst>
          </p:cNvPr>
          <p:cNvSpPr txBox="1"/>
          <p:nvPr/>
        </p:nvSpPr>
        <p:spPr>
          <a:xfrm>
            <a:off x="7993144" y="5463811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0CABC86-9CFC-ACA2-C28C-BA20C9562EB6}"/>
              </a:ext>
            </a:extLst>
          </p:cNvPr>
          <p:cNvSpPr/>
          <p:nvPr/>
        </p:nvSpPr>
        <p:spPr>
          <a:xfrm>
            <a:off x="6102437" y="5494588"/>
            <a:ext cx="1256623" cy="5232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57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338AF-3912-ACFE-35C5-CD69D7C81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FBB0-484C-78C0-24D6-992F76A4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49B1B-AD5A-CE7C-8311-BEE504A4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9C901-96C6-9F74-6544-5CC5C594147A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06730F-5ADC-DCAF-443E-E45452D1C9AC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F35A68-06D5-925F-75D1-82DC322679F1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5FAE3E-CE1F-2CEF-74A3-4BAA1DFA8CD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CF7D1F-F48F-D92E-96E2-B0F87D404B9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97CE70-78D7-D57A-2DD6-EDDA371594B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8072E6-1867-0920-782C-08527FAF9BDF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3C4F69-B3F4-EB0A-869C-62C5A5867E0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00CF8A-931A-F3D6-BAEE-EBB871E26EE1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CA121F-B786-DABB-D7F4-9790222AF1E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700301-2FAB-5AEF-D4EB-99A06731CF7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ED4362-6C89-8915-5F15-481FA4D17BB4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3E0BD78-FE3F-818A-7166-7070D5F2CD6C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E2C43B-04C8-86BA-1C3B-5554C241FB0D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87C6B0-BA56-036B-A634-E7F1A4E86C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822B3A-8F4F-DFFA-896A-D6F2D8054F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157789-F3DE-8310-165B-51E8C5D94933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76FEEC6-1E8E-39AB-F3F2-654DD2DE1056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182CEF-37C9-6248-58D7-D8A664095A92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D08002-41CB-A1B1-0EF3-6FE1FA86A5A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DDA066-CCF7-7BCC-D553-D819396E03B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30C6FA-4367-E03F-0140-2ECD9721B0E5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2459ED4-98D0-7290-2511-4E0B0BD257D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92D228-4E2F-36C7-9A91-298DE5AADEB0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38945A-3D96-0292-E571-E084DEC8C9A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BA2A9F-6957-FF56-55A8-146358398C4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151435-BA6D-ACB6-E2FC-49BCB608F580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7AF4875-56DD-0E66-7377-B11176014A84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B7D3C2-9D4A-9C9A-8C8A-5DF443644D44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685B17-215D-C0E7-1A47-4A4C6F2A8E5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78D818A-B74B-4C5C-643B-404C4EBFC1A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D0589F1-B645-DD10-F01D-66D1C2ACB481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3289A-1B52-74A4-71CD-96FC9013BA37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8D7850-7A47-0A97-9312-BAC78F2F8737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665FA2-69B0-3D51-2EF6-79A13FB71396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71B3A4-2E1D-88CB-E6D5-CB20E991F965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F99580-5A9C-C145-F9DE-0A6F2EB3A4CD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3522CD-8CE0-FAA5-B5FB-127EB7EED401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22F7-AB58-AC5E-F964-CA1B5EBC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C9580-B149-98C4-893C-C9F6284F9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437" y="376517"/>
            <a:ext cx="8708598" cy="5211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93831-C98F-5125-3FDE-D4BDB2DA75C5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Unicode</a:t>
            </a:r>
            <a:r>
              <a:rPr lang="en-CA" dirty="0"/>
              <a:t> is the standard encoding of characters that most of the world’s software uses. 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5BB7B-2AC8-368A-CD57-578DB35D721D}"/>
              </a:ext>
            </a:extLst>
          </p:cNvPr>
          <p:cNvSpPr txBox="1"/>
          <p:nvPr/>
        </p:nvSpPr>
        <p:spPr>
          <a:xfrm>
            <a:off x="113198" y="2618556"/>
            <a:ext cx="299522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Unicode</a:t>
            </a:r>
            <a:r>
              <a:rPr lang="en-CA" dirty="0"/>
              <a:t> gives a precise code number to all the worlds letters, punctuation, and symbols.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739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17D8-4274-89EB-8B41-7AD2DE9B6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FED1-DDBF-3BB6-E53B-24604D1B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93526-A2E2-301E-2196-5FE49CF0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06982-F9C9-5859-FC10-0CF29D843EAC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7FEAA-D507-BCA7-94DA-2F8EC2C6E267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46660C-2F6C-6619-C755-C2756F8C9CC9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07D740-EA3D-0129-C0FC-6494FA7D9234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847F6-B8EA-4F18-1A4B-072D2DC945C1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864216-799B-A542-45B7-A0F16CD8B2B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267C75-0EAA-70FD-A3D2-A80BC44CFF9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4AAE69-7610-1E1B-87FD-9625843EAD8F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32CEB0-BD87-3521-BC48-E9B3646025C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87407B-8A13-2D1A-6868-CAA604258E3B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7C30CE-CD3E-76A9-4927-46AB4406075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FC9BFB-E61B-8EFD-81FF-0E225D4C8BE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3CBC8-64F7-7305-6DD3-7AEED22F83BD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489CF9-B695-F9B3-3125-64F2624A677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2AEB3D-353F-EF84-184F-40C542FE433D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C5D0CB-1ADB-4BF8-FA6C-6C8F5253F32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F90021-62C1-96B3-A469-7CF21AF5F11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9B0D7A-D12E-B7C2-1B54-414698B04DF9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CBD01F-7CC6-C9D6-C1C5-7DC4BA24176D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4D7EC8-7B1D-8405-EEBB-EF7095C5F394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0EB1C-3F76-3F56-3939-706DC834164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CD5395-37BD-BD2B-9750-434DF094A2E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F1EA46-A028-E06C-8FD1-3DEABC60D5DD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371EB7-99D3-9AF9-FCEE-6F45ABA3DE0F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490DAB-4D82-C341-39EF-25C33C0187F1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1603C0-689B-B6EA-0984-E5BA808A2BE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FE1F13-FDBC-DD67-8047-C13CB0FD920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257F70-6DAD-7093-2EB4-287A4EC1EA11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035D736-2117-D41F-3AD6-B4764F08EEA3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64CDF1-A264-EC01-3970-25559C3CEBFE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F73896-CA03-FA28-4AFD-BE9B41EC90B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FC1F46-922A-65F2-234D-76C379DF1A3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1721BD7-5C15-DA3A-618E-2784DD7C3B69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8D4222-2884-3B66-F51F-E1DEA184301A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F051EA-4BD9-6493-21E9-ED9F07D042A6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C169E4-7C5B-3B2A-755D-E35F552B4BD6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F20D9B-DEB0-4463-D51F-220513FAF37B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477B-8037-3C29-5449-E3DAC086C243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3B72FD-CCA4-A0D4-0177-F4FC88228AC3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68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8D286-A432-9B5C-56C4-C21E642DB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F32A-F6BE-ADFA-EB1E-6C5E2FC9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37556-1A3C-95CD-ECC8-543AD8F5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DE05-2E82-7E39-80BE-EC36FDDC3EF9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50073-66EF-D757-8EBD-B2AFBAF34D22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7959F3-DF80-40B9-CBA7-7FA6C1768699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CC2C0A6-7502-DEC4-4E8D-3665B9B5A4E0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792DC9-8C4C-A42C-9335-6464E152ACE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E27803-4728-E48D-12C5-88B50798833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70ED5C-82D4-DED6-185F-AE020B3A4A6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8D4A97-E8B4-87AF-CDA8-B939DDB0E57A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4F233-6F0E-5ED9-0B33-1504272BD49C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7A1307-D61D-9E5B-1D85-1A958283A957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64B396-F871-169E-C147-4F27353920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F11976-777C-9D72-07C9-E24940F446E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0AEE0B-79B9-5E93-3F68-275A33FC846A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1116797-D4A8-6D9E-E0EC-0195E55A3BC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8BEEF5-44D4-5583-D915-10A3D45B6835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09E1E-FA7D-A5BC-966A-58EBE9BA988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AFBFEF-1668-F9FE-DB89-75DEED0476C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175731-0C18-5FD3-50F4-4376626E7B69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45A64D-458D-D8B4-5658-0C1529713F29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CA9297-D4BC-6B2E-3FCC-BCD274380654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B27F3E-8AA9-ABC4-5BC4-3C52EF74D1A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7F6920-342A-3DE0-26DE-659945B3B66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0D8015-53FF-130B-68D5-945ED8D748F3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CEC140-59FC-D5FA-CF22-A106E3417D7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E79D8A-9849-3196-477B-EFF8603F359F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1B498B-DACF-0184-88C7-7DD5B8ECE74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E5F28B-B923-3F38-6B87-33FF602AE69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799175-2DB3-73B5-7A2D-52E5778EFB4C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A5DA8F0-2DCB-6BF5-E79F-8904195FFF7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DC99DE-C578-18FB-4900-C555E52CECD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EF48AE-CD85-0608-4E19-3B9C2784C36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0D03F5-CE28-36B3-89CE-025A2E8A656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F6D680-D48F-49D8-C51B-99736D63021F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B3269E-CF77-C9C4-E7EF-8CE2B48442F3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A0D6A5-DFE6-58F9-75CE-18EF73609127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C134E1-239A-B344-23AD-3FBEACE25441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6B13E8-0C43-0CB3-0AE0-30AD4F22F453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097982-905B-F125-380A-6F42A27EB14E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D72C5-E855-0B42-73A5-F52CBDFCFEE1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AE4227-836D-5D56-6E6F-B4662F02A277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7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C21B9-44C1-0C3B-28C6-370019184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D2A5-8188-9AA6-405C-6CA8B734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833F3-42F4-C741-737E-F0B840F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78592-A885-54A1-FAC0-601B88CD42E6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130FE-403E-7B12-7D4A-64C1E55295D0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8861C7-2C10-5145-8397-6817EE027FDF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6346CCA-AA49-B54B-7758-1484EFB8C0D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49FE99-E0CF-94C8-9513-79AC6937226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CAD6EE-CA6E-A052-A783-37F0EDF13EE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E70B57-517E-B7C9-1EC8-BC64605C042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62A58C-F7A8-0CEF-18C7-6A3186CF4BD2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22FFFC3-7D6E-30DC-44D0-27DA923AD02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73B62E-419F-C55B-E212-29E494717E5D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645D91-0BA7-E621-C327-75EAB29CC71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D401A0-F6C2-7695-A6F7-FB22F4D3F15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DAD7D3-DEB2-C0BF-D3D1-C915EB512AB5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BAEE59-3369-5FBF-206D-25C76D451D51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256854-D34A-B5BF-1154-73AA1BA336A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136E92-2A88-1971-0B08-404A73DCA08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51B750-521A-7250-1F88-F0DD3903B04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64557E-7DE2-9660-BD05-2D2AD6989330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B85D70-14C6-234F-87BA-052F764AA712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79555E-1645-4FBB-0C16-6484570E7CA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57F3B8-47F5-111C-A0FF-625B02B4B45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E59540-6221-41C1-3DBB-824A25D738B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DC00F4-10E6-3214-F549-2EA2076F71F9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8E0C565-4F18-942E-891E-B91EF047C59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79AD23-8926-9B10-EEBB-2D10BBD3EAC4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EC6B5D-22DA-661E-6725-2DC180F1591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81D4B7-7756-3379-505E-2B9F447B10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523144-FD4B-9627-0905-9A9D7AF0EBEF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3767C76-5617-D38D-DD8C-C6CC6AA4C3E9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914D7A-634D-8074-4E10-ECD2E0C2BB7E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AB1D16-E59F-0873-9E1A-7182D395372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4DC6DA-1ECE-8D7E-0D4C-BF3F826DF84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4D6DC6A-8E0B-B160-72A4-FA1310B3F99B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CF742D-63F5-3B00-CFCA-BA7EEAFB96F9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6E8391-F8CB-1CB1-A4FC-44817D742ACF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900B0B-F6EA-9C8A-FE38-01645223936E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B17F2A-A6AC-5722-6986-63A45907B43B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8F5E66-2E63-2C43-ACA8-E2242B999B0C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B83107-060E-8BD4-08CB-C81CCD677FA5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D7BE21-F623-74DF-1D12-085992358EE5}"/>
              </a:ext>
            </a:extLst>
          </p:cNvPr>
          <p:cNvSpPr txBox="1"/>
          <p:nvPr/>
        </p:nvSpPr>
        <p:spPr>
          <a:xfrm>
            <a:off x="94904" y="4548470"/>
            <a:ext cx="35750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7663F1-4F57-9AA7-D216-23FFB01B6668}"/>
              </a:ext>
            </a:extLst>
          </p:cNvPr>
          <p:cNvSpPr txBox="1"/>
          <p:nvPr/>
        </p:nvSpPr>
        <p:spPr>
          <a:xfrm>
            <a:off x="5581290" y="4552052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D474D8-9E9C-2638-2348-CE73BA077DD3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46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5DA36-537A-5D13-62BC-0339B5F6A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619B-5226-4C4F-6551-B3EE5DDD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DFD0F-1CFF-6464-9626-36F84BA7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40D-904A-2740-ECE6-E95626A2C2B3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B2339-8395-119F-AB05-7688FF2D17DE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D57705-0401-9E78-C9AF-E5E651912D6F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0B3A8E-FDD0-C0E5-1CE2-CF5BFE734BD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73A819-1625-E452-0CAD-2A6B2522C868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1FFAF4-4D07-8F77-35C2-412A5478FDA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C716E5-0AD5-C79D-81F5-3BCEC4F7F30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7C54F-3615-7683-8F4F-644595382903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8DFE3EA-ECBD-79A6-87D0-41613776B97E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21CEFC-D8B8-3053-B7A9-9BE303DB798B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FF5684-1CE1-B1A8-7EB0-9D121BBFC67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6CE5E5-FE81-4ADA-36EA-D431F626F00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B038FF-7A3E-E44B-749E-87883AB0A86E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8C5211-0469-F2F8-9F8F-A3809887033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893358-4DD4-6197-80E7-52F7AECFB1B7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DCDA09-7FCC-2E27-6932-D117AEA1F6D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645CDE-6282-C7CE-3B3F-9BBA298B237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5BEEC3-4572-F6D4-35CD-FD6B26070941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83B3C3C-7A2B-F838-1CEA-B0CE96E2E879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53860D-F91E-C33F-9DD7-B026541FC1DC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3E2DC1-BEDF-400D-E1A8-C2F7C1ED67F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F3C739-4BF6-A42F-43D7-F34163E2508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20E819-BB31-4045-A9BA-0991F9F3B424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3BF47E-B8ED-CC46-9869-E63B07A511A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7B23A4-1B4C-D529-3F28-229062D0121C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FC5F53-02E7-DD15-58DD-EE723011647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9F8A07-D6A7-D676-5B41-63E3A4AFC05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B5D6E4-6DCF-A153-3D06-04AA261B37DF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0C14A86-FBC4-FDE2-6EF7-9596CD305E31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4E986F0-5692-3900-36D3-1E52360ED8ED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D53D88F-3324-E966-9FE8-5AED5C25752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08B966D-C13C-CEAC-2B57-A630E267AA5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5266308-45E9-5598-49CB-B26C5D1ABE1C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3259D0-8165-94A2-AB36-A9F8A61052FC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E9269B-5C2D-8765-9058-1C2070E6A146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BB6285-51E6-9260-9856-91EB604C8E1F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3745D-2C64-0A85-1598-E3FF3B49F3F0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D76535-EA27-6091-43F0-200B628A2EB3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A9F7E6-2A1F-7A5D-9635-CEC9ADF2914A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FACBCD-0023-CE1E-EAEA-B642152EE5EF}"/>
              </a:ext>
            </a:extLst>
          </p:cNvPr>
          <p:cNvSpPr txBox="1"/>
          <p:nvPr/>
        </p:nvSpPr>
        <p:spPr>
          <a:xfrm>
            <a:off x="94904" y="4548470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ape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r!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Paper!</a:t>
            </a:r>
            <a:endParaRPr lang="en-AU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0C622D-730B-93B1-6650-BE3089D36678}"/>
              </a:ext>
            </a:extLst>
          </p:cNvPr>
          <p:cNvSpPr txBox="1"/>
          <p:nvPr/>
        </p:nvSpPr>
        <p:spPr>
          <a:xfrm>
            <a:off x="5581290" y="4552052"/>
            <a:ext cx="6739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 dirty="0">
                <a:latin typeface="Consolas" panose="020B0609020204030204" pitchFamily="49" charset="0"/>
              </a:rPr>
              <a:t>]) # empty string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BDC8C-B765-DC87-0E71-04F90FD087BE}"/>
              </a:ext>
            </a:extLst>
          </p:cNvPr>
          <p:cNvSpPr txBox="1"/>
          <p:nvPr/>
        </p:nvSpPr>
        <p:spPr>
          <a:xfrm>
            <a:off x="7092018" y="5798145"/>
            <a:ext cx="25192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Notice that slice </a:t>
            </a:r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has length </a:t>
            </a:r>
            <a:r>
              <a:rPr lang="en-CA" dirty="0">
                <a:latin typeface="Consolas" panose="020B0609020204030204" pitchFamily="49" charset="0"/>
              </a:rPr>
              <a:t>end – start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353AF-082F-FD62-DF3F-189F38520C90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86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A71B-8C51-F7D9-8161-B5522293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2247-1F3A-8FBA-89BA-11686399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B1470-8F46-CEA6-35E1-6A625A32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C47EA-265B-DE4D-887C-377F665EBB7A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7EEE5-CFEE-DD15-53E5-8ED8B113923F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B460A3-002C-D410-DD64-6674AD8C0BAE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97498-656B-E42D-CADD-EBE13B9DB17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EE665D-656E-97A0-5A55-5AD57BDF8BE9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788BF2-37A5-92C4-504E-5A08CBDF873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C77354-AC30-ED23-B11F-904E243CDF5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B03146-0C21-8E89-8723-FFAAB20F79FC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294FA1-5729-5D58-9D24-0E2C1B60FDC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F33A47-CB6E-E614-64FA-F1B119030387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AC3AAB-102D-8034-8E82-C2CF70EC70E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39C70-FB2F-CA48-D4AC-CA52A02F149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971BFF-30DE-61CF-4B81-9DC0FD27C91A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7DEFA1-937C-44BB-4C4F-15F70667518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0F2E4B-75A9-830D-DDDD-22D063B7E26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4AE65F-BF16-554A-085E-1EA76DD283F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C6854C-FB84-1AB9-DB06-15AB4BD9CBC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C262A1-515F-3F37-2087-822791AB4B05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C5CE71-8078-0AB7-8CAB-CB3D4A562334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40F155-3971-ADF1-D34E-79437BCCC8C8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25ACB1-CF16-8767-3019-755036A1F5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64529E-D517-E918-82DF-D896E068F97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F10A07-0602-472B-6648-DC60A3FA87C2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A2E844-7413-4378-BEBD-A14B01821E07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6C7380-AF9C-D8B9-AE55-D868457110D2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FDDAC7-947B-E1B4-28FF-10C5C9FA1C7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FC24C5-462C-F38F-FE06-43F7220A67C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857B9E-A6FC-3AAD-5CB6-2783688B2CC7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489AB6B-7E36-4727-E912-0B882C9D691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0BD4B4-A432-7FC6-CB7F-44B9DF189135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9D68F-0463-80E8-B6BC-6C1AEAFF311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D00DB7-8265-76B4-6DBD-72870959239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9337795-73E0-E543-7E99-65AD766D5872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6C4F30-4664-B839-D19F-54E29C86B0F1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FF6832-0EC4-423B-3141-4AE8D5F798F6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372EE5-DE83-E815-C7EB-2CFC1D9AC4D3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619C74-EE1C-5716-F90B-2163A6EC153A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6971F7-8DE3-00C2-B79A-6D4D300B1EF9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B9BAE6-3A67-12B3-CF9D-CBD697778EFA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923BA6-9D89-E636-836E-4745007D6B0C}"/>
              </a:ext>
            </a:extLst>
          </p:cNvPr>
          <p:cNvSpPr txBox="1"/>
          <p:nvPr/>
        </p:nvSpPr>
        <p:spPr>
          <a:xfrm>
            <a:off x="2076142" y="4597507"/>
            <a:ext cx="3348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endParaRPr lang="en-CA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:5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endParaRPr lang="en-CA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CA" sz="3200" dirty="0">
                <a:latin typeface="Consolas" panose="020B0609020204030204" pitchFamily="49" charset="0"/>
              </a:rPr>
              <a:t>])  #</a:t>
            </a:r>
            <a:endParaRPr lang="en-CA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A1BB6D-12A4-5F57-ECEF-621707DC60D6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46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8C5F5-7233-670A-7FB0-0EC48F1AF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0D01-7E7E-7FDE-9EE2-7CE63CC6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3EA03-BA18-8AAD-560C-B451159F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AA00D-DAB7-0813-E5B4-A3FA3808FA55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BA4D-B3C9-172F-7601-690A789A586F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E354FA-155A-B721-8035-C254169F6873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16D90E-CBD2-3A44-94E5-0377F3D2279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9BEAF2-AB8F-097E-C38E-97DF37489D9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503AC1-634C-5416-3637-BC9548B8E42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B49B47-78A0-2282-E529-BCEEAFDA179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D5C91A-FF81-B48C-5074-7F1EB2F577CE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D866C8-9DDB-9D46-A7F6-7BC3A6D599D3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5C2A93-B51B-A58D-A854-34AB6E737555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AF19E2-236E-AC91-846F-3C8D9412D96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143A36-D7CE-95D6-872E-E8BCE831FB9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A6A1CF-06CD-60FB-2750-4EF872497C1A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FD14AF-AA45-B621-3142-996F33C9C734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A02352-835E-6CF5-608D-FD2C6D7C4146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1AB985-4FAA-7B71-40B7-3FC9B32E19A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AE288E-0E2F-44EC-D108-4E309C856E9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62A85B-C310-DBA2-034C-5246DF7E5B37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25DD6AC-0940-D80D-EC7F-521FC9DD11BA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2421DA-9AE4-FD70-6053-0BB305D52D42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5ABBFB-6EA1-D9A8-4B57-B7897C522F8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901B12-4415-1046-8D3D-DE4649AC5F1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48B3C6-9AD4-5067-18CC-622E633EF511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F6A6609-B1FB-C8C8-84BA-CC3E9D8A7EF0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02601F-B2ED-B383-5FD6-72F83358FCC5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878816-D242-CBFE-CFB7-F6F62B05C78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C4D251-6443-A300-5E04-45C47D49217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71D54A-257E-6ACC-0566-2AC2CA55B561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036657-D970-BB87-E7C7-002141293F2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E25FC9-B5D9-09FC-C338-FEE9902C72BF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28B8A4-78E8-626B-3DCF-7FFCBAD8AE5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0F226-9C39-6423-82CA-3E732D0DD72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ED689BB-DB4F-E94A-0A5F-61B1A274BD3C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D7DDD2-B764-A701-43CD-B282DF6CA5CE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3BCD48-C67C-7849-30EB-706E64F7EBD8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D5D1F2-D58E-88B6-060C-138E32DC6C75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BBC70D-AB8F-E52C-757E-87D9CAFD8DF7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266A03-3B06-649B-DB8D-AA83F4F93EEC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5B31BB-ADCE-D8FC-EB6C-4AB8EF5F9B9E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317ED1-DE2B-F319-D831-F63E5C219CA9}"/>
              </a:ext>
            </a:extLst>
          </p:cNvPr>
          <p:cNvSpPr txBox="1"/>
          <p:nvPr/>
        </p:nvSpPr>
        <p:spPr>
          <a:xfrm>
            <a:off x="2076142" y="4597507"/>
            <a:ext cx="49311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aper!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:5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CA" sz="3200" dirty="0">
                <a:latin typeface="Consolas" panose="020B0609020204030204" pitchFamily="49" charset="0"/>
              </a:rPr>
              <a:t>]) 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50BCC-A70B-1BF1-A3C5-5E6EF886BEFB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53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6C1D-59EC-23AA-D73A-CE5D4670F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6084-B61F-0FAA-F1CC-DBA54582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B8FAC-4DD0-C85A-07E6-4BE98575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5D3FE-95B7-58DB-9B00-2A7682023A8D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0A65E-F475-D6E2-B997-749E85216437}"/>
              </a:ext>
            </a:extLst>
          </p:cNvPr>
          <p:cNvSpPr txBox="1"/>
          <p:nvPr/>
        </p:nvSpPr>
        <p:spPr>
          <a:xfrm>
            <a:off x="3532132" y="431770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756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0FE70-4324-6004-A39B-40009C526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48AD-5CB3-87FF-37D7-40B164D2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5B60E-8458-6DC8-37A1-E8C68FA5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C82D1-D8EF-D9E1-D2D6-DBF89D0CFCA4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89F91-A3EC-A7A2-3EA3-7B0C7FB63F0A}"/>
              </a:ext>
            </a:extLst>
          </p:cNvPr>
          <p:cNvSpPr txBox="1"/>
          <p:nvPr/>
        </p:nvSpPr>
        <p:spPr>
          <a:xfrm>
            <a:off x="3532132" y="431770"/>
            <a:ext cx="84657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</p:txBody>
      </p:sp>
    </p:spTree>
    <p:extLst>
      <p:ext uri="{BB962C8B-B14F-4D97-AF65-F5344CB8AC3E}">
        <p14:creationId xmlns:p14="http://schemas.microsoft.com/office/powerpoint/2010/main" val="2802425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25BB4-E37B-048E-4409-9C13DABC2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AD42-A1C5-FDE0-A14D-D4B3CDC5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0B6C2-8F42-C3A4-28A8-F277257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98C60-FF64-56FA-EC63-54C4F40E9253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5F24A-F278-04FB-E808-A1929775A6C4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</p:spTree>
    <p:extLst>
      <p:ext uri="{BB962C8B-B14F-4D97-AF65-F5344CB8AC3E}">
        <p14:creationId xmlns:p14="http://schemas.microsoft.com/office/powerpoint/2010/main" val="2579216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98CF2-B883-0E6A-90D2-31D25195C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BE76-F607-E994-6DC5-3E59495E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A42C7-776E-6FF7-2477-C2EFA3E7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88EFE-7264-3314-E85A-8C2107434A29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2DAB4-04F9-DD14-285A-DD6663277876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827D1-D68E-2C3A-6154-9B0FD8F8F70B}"/>
              </a:ext>
            </a:extLst>
          </p:cNvPr>
          <p:cNvSpPr txBox="1"/>
          <p:nvPr/>
        </p:nvSpPr>
        <p:spPr>
          <a:xfrm>
            <a:off x="123333" y="4779616"/>
            <a:ext cx="411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Assignments</a:t>
            </a:r>
            <a:r>
              <a:rPr lang="en-US" sz="2800" dirty="0"/>
              <a:t> and </a:t>
            </a:r>
            <a:r>
              <a:rPr lang="en-US" sz="2800" b="1" dirty="0"/>
              <a:t>slices</a:t>
            </a:r>
            <a:r>
              <a:rPr lang="en-US" sz="2800" dirty="0"/>
              <a:t> are fast and cheap with immutable strings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E3941-D22E-CAA1-04EA-E4F86C459D44}"/>
              </a:ext>
            </a:extLst>
          </p:cNvPr>
          <p:cNvSpPr txBox="1"/>
          <p:nvPr/>
        </p:nvSpPr>
        <p:spPr>
          <a:xfrm>
            <a:off x="4936061" y="4877872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 = 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FDF9F-AC52-FC49-FAB5-5D21E3063A5D}"/>
              </a:ext>
            </a:extLst>
          </p:cNvPr>
          <p:cNvSpPr txBox="1"/>
          <p:nvPr/>
        </p:nvSpPr>
        <p:spPr>
          <a:xfrm>
            <a:off x="9511423" y="4948894"/>
            <a:ext cx="13676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Paper!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D87DE-7AD8-DDC3-FB86-7C095CE709E0}"/>
              </a:ext>
            </a:extLst>
          </p:cNvPr>
          <p:cNvSpPr txBox="1"/>
          <p:nvPr/>
        </p:nvSpPr>
        <p:spPr>
          <a:xfrm>
            <a:off x="8338794" y="4616262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A9FA3-DE12-6A2C-F239-22383017FFF2}"/>
              </a:ext>
            </a:extLst>
          </p:cNvPr>
          <p:cNvSpPr txBox="1"/>
          <p:nvPr/>
        </p:nvSpPr>
        <p:spPr>
          <a:xfrm>
            <a:off x="8363698" y="5472114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78A097-AAA1-8457-4E63-7DA9247CE7B7}"/>
              </a:ext>
            </a:extLst>
          </p:cNvPr>
          <p:cNvCxnSpPr>
            <a:stCxn id="9" idx="3"/>
          </p:cNvCxnSpPr>
          <p:nvPr/>
        </p:nvCxnSpPr>
        <p:spPr>
          <a:xfrm>
            <a:off x="8720630" y="4877872"/>
            <a:ext cx="790793" cy="173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D9DB09-6F1D-41F4-803C-7E5EC634E90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745534" y="5384026"/>
            <a:ext cx="765889" cy="349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BD0EE0-B072-EB19-AE8F-360B641C16F1}"/>
              </a:ext>
            </a:extLst>
          </p:cNvPr>
          <p:cNvSpPr txBox="1"/>
          <p:nvPr/>
        </p:nvSpPr>
        <p:spPr>
          <a:xfrm>
            <a:off x="5844420" y="5894685"/>
            <a:ext cx="25192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t</a:t>
            </a:r>
            <a:r>
              <a:rPr lang="en-CA" dirty="0"/>
              <a:t> can both safely refer to the same underlying string.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706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46A3D-4377-C1BC-B1C3-F51C9A392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476D-E2DE-5252-BB34-0A5B7A9A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EC29E-9280-093A-4B2B-9FA775C1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F8A92-4966-F38F-4362-3BC16EFD15F7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1DCB16-DFAB-6ACC-94F0-FB8C1529B198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C4E36-8B2F-7A76-AB1A-5BD833082AEF}"/>
              </a:ext>
            </a:extLst>
          </p:cNvPr>
          <p:cNvSpPr txBox="1"/>
          <p:nvPr/>
        </p:nvSpPr>
        <p:spPr>
          <a:xfrm>
            <a:off x="4827339" y="2075529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"Paper!"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175D58-16FD-33F2-C2DD-C08D0F8B0A93}"/>
              </a:ext>
            </a:extLst>
          </p:cNvPr>
          <p:cNvSpPr txBox="1"/>
          <p:nvPr/>
        </p:nvSpPr>
        <p:spPr>
          <a:xfrm>
            <a:off x="4827339" y="523952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'Paper!'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42359B-B41B-FFEF-AA83-F793E91CF138}"/>
              </a:ext>
            </a:extLst>
          </p:cNvPr>
          <p:cNvSpPr txBox="1"/>
          <p:nvPr/>
        </p:nvSpPr>
        <p:spPr>
          <a:xfrm>
            <a:off x="4827339" y="3627106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"""Paper!"""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8873D6-EDFE-721C-0358-D88BEDF978E3}"/>
              </a:ext>
            </a:extLst>
          </p:cNvPr>
          <p:cNvSpPr txBox="1"/>
          <p:nvPr/>
        </p:nvSpPr>
        <p:spPr>
          <a:xfrm>
            <a:off x="4827339" y="5178683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'''Paper!'''</a:t>
            </a:r>
            <a:endParaRPr lang="en-AU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51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C12BE-0987-7077-4CF6-CAC898961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244B-E468-2ACE-4EAC-C600188D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7012B-72C1-0FE9-36A1-0C076B43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D6124-2220-1534-5F38-0413059D4807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8477D-7BDC-DF27-ADA2-A7615171DE16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B4DBB-8B88-A9D5-BB75-46E6B3AC2D3A}"/>
              </a:ext>
            </a:extLst>
          </p:cNvPr>
          <p:cNvSpPr txBox="1"/>
          <p:nvPr/>
        </p:nvSpPr>
        <p:spPr>
          <a:xfrm>
            <a:off x="123333" y="4779616"/>
            <a:ext cx="411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Assignments</a:t>
            </a:r>
            <a:r>
              <a:rPr lang="en-US" sz="2800" dirty="0"/>
              <a:t> and </a:t>
            </a:r>
            <a:r>
              <a:rPr lang="en-US" sz="2800" b="1" dirty="0"/>
              <a:t>slices</a:t>
            </a:r>
            <a:r>
              <a:rPr lang="en-US" sz="2800" dirty="0"/>
              <a:t> are fast and cheap with immutable strings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790-5005-C5E0-2C56-2819130399DF}"/>
              </a:ext>
            </a:extLst>
          </p:cNvPr>
          <p:cNvSpPr txBox="1"/>
          <p:nvPr/>
        </p:nvSpPr>
        <p:spPr>
          <a:xfrm>
            <a:off x="4936061" y="4877872"/>
            <a:ext cx="3339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 = s[1:4] # 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EA2B7-D425-7F47-4C53-7BF36A247AC4}"/>
              </a:ext>
            </a:extLst>
          </p:cNvPr>
          <p:cNvSpPr txBox="1"/>
          <p:nvPr/>
        </p:nvSpPr>
        <p:spPr>
          <a:xfrm>
            <a:off x="9912017" y="4877872"/>
            <a:ext cx="13676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Paper!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4F24E-7E80-5DE2-9C5F-E381519498B7}"/>
              </a:ext>
            </a:extLst>
          </p:cNvPr>
          <p:cNvSpPr txBox="1"/>
          <p:nvPr/>
        </p:nvSpPr>
        <p:spPr>
          <a:xfrm>
            <a:off x="8739388" y="4676563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CA50C-DAE2-20FC-A456-B8AD174C5599}"/>
              </a:ext>
            </a:extLst>
          </p:cNvPr>
          <p:cNvSpPr txBox="1"/>
          <p:nvPr/>
        </p:nvSpPr>
        <p:spPr>
          <a:xfrm>
            <a:off x="10322504" y="5604036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D0CA0-B30E-8374-1779-5E1F475484FF}"/>
              </a:ext>
            </a:extLst>
          </p:cNvPr>
          <p:cNvCxnSpPr>
            <a:stCxn id="9" idx="3"/>
          </p:cNvCxnSpPr>
          <p:nvPr/>
        </p:nvCxnSpPr>
        <p:spPr>
          <a:xfrm>
            <a:off x="9121224" y="4938173"/>
            <a:ext cx="790793" cy="173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18691E61-9281-C42E-5753-1615B07667CD}"/>
              </a:ext>
            </a:extLst>
          </p:cNvPr>
          <p:cNvSpPr/>
          <p:nvPr/>
        </p:nvSpPr>
        <p:spPr>
          <a:xfrm rot="16200000">
            <a:off x="10305993" y="5244728"/>
            <a:ext cx="365124" cy="5156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B5D4-0B7D-A694-11C9-32C7B295447E}"/>
              </a:ext>
            </a:extLst>
          </p:cNvPr>
          <p:cNvSpPr txBox="1"/>
          <p:nvPr/>
        </p:nvSpPr>
        <p:spPr>
          <a:xfrm>
            <a:off x="7664135" y="6127227"/>
            <a:ext cx="28492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need to copy the characters to make a slice!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8083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A936B-A651-9A65-17A5-B274AD0A2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7E75-9182-CE7D-5BF0-5F61FA22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24604-8F4D-1AE5-217D-76693645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77687-9D25-4E16-4562-09E9664D39AA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9B0F6-54E1-C6D1-40D6-1A03183D86C4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AED55-32F1-B350-899F-5ACB74E9F152}"/>
              </a:ext>
            </a:extLst>
          </p:cNvPr>
          <p:cNvSpPr txBox="1"/>
          <p:nvPr/>
        </p:nvSpPr>
        <p:spPr>
          <a:xfrm>
            <a:off x="123333" y="4779616"/>
            <a:ext cx="411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On the downside, Python strings would be a </a:t>
            </a:r>
            <a:r>
              <a:rPr lang="en-US" sz="2800" b="1" dirty="0"/>
              <a:t>bad</a:t>
            </a:r>
            <a:r>
              <a:rPr lang="en-US" sz="2800" dirty="0"/>
              <a:t> choice for a text editor…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B0202-E68E-978E-6099-AD8DAA7CC6EC}"/>
              </a:ext>
            </a:extLst>
          </p:cNvPr>
          <p:cNvSpPr txBox="1"/>
          <p:nvPr/>
        </p:nvSpPr>
        <p:spPr>
          <a:xfrm>
            <a:off x="5373780" y="4570610"/>
            <a:ext cx="284928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Lines are frequently modified in a text editor, and having to re-copy them for every change would probably be too slow.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5086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3CAA4-0F17-1999-E946-884FCAB81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F7BB-2F63-B285-874C-A824204A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A43ED-BE1F-F5BE-8FBF-C10C0CB6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3C338-1B78-AF40-785D-E0C4C35F3A30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FC04C-33AB-96FF-812C-B3E337ADC5E7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</p:spTree>
    <p:extLst>
      <p:ext uri="{BB962C8B-B14F-4D97-AF65-F5344CB8AC3E}">
        <p14:creationId xmlns:p14="http://schemas.microsoft.com/office/powerpoint/2010/main" val="3675363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86049-2B6D-6E68-B81F-9C5E1B8B7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4EFE-3C66-87AE-712D-D220C99D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03711-C23A-4072-1EFC-95B49047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6C059-321A-06AB-D4C3-27DE8CB559CF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1BC48-05B1-0028-4F90-5D609F2EC005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FD38B-723A-94CD-38C7-072762AC3B11}"/>
              </a:ext>
            </a:extLst>
          </p:cNvPr>
          <p:cNvSpPr txBox="1"/>
          <p:nvPr/>
        </p:nvSpPr>
        <p:spPr>
          <a:xfrm>
            <a:off x="7897971" y="46646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8725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DB4FF-8A8C-C93B-2D2E-473E6B477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D8D0-DA5E-70BB-97F8-6FAB1E4C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25FFD-CDD5-704C-BB3E-914675A3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410D4-4CDA-F5DE-6899-CBE8ED02B0C7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F5F391-8681-E077-8CB7-2B729A0F94D7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A2354B-D642-9F25-0120-0245A24D77A1}"/>
              </a:ext>
            </a:extLst>
          </p:cNvPr>
          <p:cNvSpPr txBox="1"/>
          <p:nvPr/>
        </p:nvSpPr>
        <p:spPr>
          <a:xfrm>
            <a:off x="94904" y="3613522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Make a new string using slicing and appending.</a:t>
            </a:r>
            <a:endParaRPr lang="en-AU" sz="2400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C1E88D57-9810-7307-9DC0-91BA600E823A}"/>
              </a:ext>
            </a:extLst>
          </p:cNvPr>
          <p:cNvSpPr/>
          <p:nvPr/>
        </p:nvSpPr>
        <p:spPr>
          <a:xfrm rot="16200000">
            <a:off x="6372974" y="-109538"/>
            <a:ext cx="302150" cy="3331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2BB918-7F04-9733-3335-02040077234A}"/>
              </a:ext>
            </a:extLst>
          </p:cNvPr>
          <p:cNvSpPr/>
          <p:nvPr/>
        </p:nvSpPr>
        <p:spPr>
          <a:xfrm rot="16200000">
            <a:off x="9741015" y="165444"/>
            <a:ext cx="302150" cy="27816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196AAC-6CC5-9DFA-4366-67E5E99B2359}"/>
              </a:ext>
            </a:extLst>
          </p:cNvPr>
          <p:cNvSpPr txBox="1"/>
          <p:nvPr/>
        </p:nvSpPr>
        <p:spPr>
          <a:xfrm>
            <a:off x="5920745" y="168773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276D33-406F-C083-4E06-9530E2CFFA32}"/>
              </a:ext>
            </a:extLst>
          </p:cNvPr>
          <p:cNvSpPr txBox="1"/>
          <p:nvPr/>
        </p:nvSpPr>
        <p:spPr>
          <a:xfrm>
            <a:off x="9252341" y="1693980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D8AB69-2761-199D-8D7B-8F731BABAAA6}"/>
              </a:ext>
            </a:extLst>
          </p:cNvPr>
          <p:cNvSpPr txBox="1"/>
          <p:nvPr/>
        </p:nvSpPr>
        <p:spPr>
          <a:xfrm>
            <a:off x="7897971" y="46646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2435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2D9A8-E5A5-6C97-DF77-214F80ACF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EEDC-0FDF-F574-B5BF-429C61FC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0FD60-73C1-7982-F8E6-AD61BFE8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24B29-CBEF-DB82-CD2B-908CBCBE36A5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7381C-B32E-BE4C-41C5-408621EF0DF5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7FE3E8-F687-ED38-842A-FB86AE0FC2C0}"/>
              </a:ext>
            </a:extLst>
          </p:cNvPr>
          <p:cNvSpPr txBox="1"/>
          <p:nvPr/>
        </p:nvSpPr>
        <p:spPr>
          <a:xfrm>
            <a:off x="94904" y="3613522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Make a new string using slicing and appending.</a:t>
            </a:r>
            <a:endParaRPr lang="en-A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8F7FF8-CEEC-F3C9-64FB-9CE485C30AC8}"/>
              </a:ext>
            </a:extLst>
          </p:cNvPr>
          <p:cNvSpPr txBox="1"/>
          <p:nvPr/>
        </p:nvSpPr>
        <p:spPr>
          <a:xfrm>
            <a:off x="3395481" y="3362748"/>
            <a:ext cx="8930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nsolas" panose="020B0609020204030204" pitchFamily="49" charset="0"/>
              </a:rPr>
              <a:t>s_fixed</a:t>
            </a:r>
            <a:r>
              <a:rPr lang="en-US" sz="4000" dirty="0">
                <a:latin typeface="Consolas" panose="020B0609020204030204" pitchFamily="49" charset="0"/>
              </a:rPr>
              <a:t> = s[:12] +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'd'</a:t>
            </a:r>
            <a:r>
              <a:rPr lang="en-US" sz="4000" dirty="0">
                <a:latin typeface="Consolas" panose="020B0609020204030204" pitchFamily="49" charset="0"/>
              </a:rPr>
              <a:t> + s[13:]</a:t>
            </a:r>
            <a:br>
              <a:rPr lang="en-US" sz="4000" dirty="0">
                <a:latin typeface="Consolas" panose="020B0609020204030204" pitchFamily="49" charset="0"/>
              </a:rPr>
            </a:b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sz="4000" dirty="0">
                <a:latin typeface="Consolas" panose="020B0609020204030204" pitchFamily="49" charset="0"/>
              </a:rPr>
              <a:t>og barked.'</a:t>
            </a:r>
            <a:endParaRPr lang="en-CA" sz="4000" dirty="0">
              <a:latin typeface="Consolas" panose="020B0609020204030204" pitchFamily="49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C1F9A277-C262-05B0-F6B6-EC5BAB2D5641}"/>
              </a:ext>
            </a:extLst>
          </p:cNvPr>
          <p:cNvSpPr/>
          <p:nvPr/>
        </p:nvSpPr>
        <p:spPr>
          <a:xfrm rot="16200000">
            <a:off x="6372974" y="-109538"/>
            <a:ext cx="302150" cy="3331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EC8C96F-7E82-E575-922D-AA1245AAC765}"/>
              </a:ext>
            </a:extLst>
          </p:cNvPr>
          <p:cNvSpPr/>
          <p:nvPr/>
        </p:nvSpPr>
        <p:spPr>
          <a:xfrm rot="16200000">
            <a:off x="9741015" y="165444"/>
            <a:ext cx="302150" cy="27816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26B55-A6D9-7706-7CA8-6267878774D9}"/>
              </a:ext>
            </a:extLst>
          </p:cNvPr>
          <p:cNvSpPr txBox="1"/>
          <p:nvPr/>
        </p:nvSpPr>
        <p:spPr>
          <a:xfrm>
            <a:off x="5920745" y="168773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4388B2-3441-0F74-2A1E-9FE2A2D28F90}"/>
              </a:ext>
            </a:extLst>
          </p:cNvPr>
          <p:cNvSpPr txBox="1"/>
          <p:nvPr/>
        </p:nvSpPr>
        <p:spPr>
          <a:xfrm>
            <a:off x="9252341" y="1693980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DF6DB-27B1-BA67-08E1-9F6A5C7A6ED6}"/>
              </a:ext>
            </a:extLst>
          </p:cNvPr>
          <p:cNvSpPr txBox="1"/>
          <p:nvPr/>
        </p:nvSpPr>
        <p:spPr>
          <a:xfrm>
            <a:off x="7897971" y="46646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9050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28C51-9DD1-5276-9D27-88F0B8D9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20B3-6E90-419A-9CE5-052DE768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FC68-DB46-F224-0AE5-4C64A638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393A4-550F-89B0-B4F9-5BE06D589287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DD140-F951-2121-677B-F1B1B722F586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A2A49-99D5-457A-21B6-984C160AB560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01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18D84-BF25-8A70-6B7B-357EFFFF6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4679-2932-24C0-413A-C76BFD56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A6545-7D96-0404-69F4-E5A900FA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043E4-73CB-9225-B912-88F8E94936C8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52605-0F0B-F644-CB52-2E64BC3E0374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0B631-94E8-A42D-ABCF-CCC963543C8F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EB2B6-0F53-94D1-D6C5-0FC903BA7BAF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690A3-D412-1B1F-67C0-B3E7323D6594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30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71800-4C0E-2C56-93C1-71B20D09A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C2D3-A27D-B712-CBC7-B4CE33FB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2806B-CA7F-5B6E-1231-3A23BCD4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5ACCE-BF1D-DF7A-FCC0-B77E80B315C4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F5B80-F832-2186-F6B1-10C9F79D696A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D7483-8171-A7AF-0CE8-EA96AF81DAA3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5BEE8-FABD-E3BC-221B-BBF20EF417D8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5C209-20CC-89B8-D366-B501C4EF93C4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D312D-2899-2C26-A5B2-9CDF598B468D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AC75D-BFEC-0579-F7DF-970A5F206A46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A8416F-A07C-DEB4-319B-B6E47676BFFC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E6DCA-F759-DC21-5D41-FE02DB77D20D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904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702A2-B34C-A473-AEB4-C83DCE045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9CD2-2EA8-CE3A-DAB6-156A7EF3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7BDC1-C6D1-4FBF-7C54-5660C7AC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804ED-D4B8-796B-537A-C6995667C52C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7ABAC-3BE0-0F12-C23C-09D8758B45E8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33FE0-43B3-7BBB-BD3B-1FDAD999D5A4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9A54C-6944-F29B-618C-E36CFF8F0A81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4BFDC-F598-E437-9E4C-A8FC99088D43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6BB40-75A2-DA5B-AB34-9F8E66C0099A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DA3A0-B640-A655-E562-73269009A43F}"/>
              </a:ext>
            </a:extLst>
          </p:cNvPr>
          <p:cNvSpPr txBox="1"/>
          <p:nvPr/>
        </p:nvSpPr>
        <p:spPr>
          <a:xfrm>
            <a:off x="10088732" y="2487956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FE1FF-337C-F0A6-4773-9E9EEA804663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82EE5-A423-AD10-D945-D01AC4E5F7FF}"/>
              </a:ext>
            </a:extLst>
          </p:cNvPr>
          <p:cNvSpPr txBox="1"/>
          <p:nvPr/>
        </p:nvSpPr>
        <p:spPr>
          <a:xfrm>
            <a:off x="10088732" y="3459643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7F8B8F-5AA3-BBF8-717E-BB96377AE3A9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509956-8857-5425-7910-4884EF69D5BB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85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FB5FA-32D5-A479-657F-69E8A475E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F806-1A52-4E99-57FA-FA57F9CD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934AC-14F5-D917-A1CE-E6950770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C435B-B7E2-19E9-DF6D-8A72F9B4519C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914806-4E25-D565-7F86-10E89E1B7A69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4C6EEF-1CAA-7347-9A69-3C64967400BB}"/>
              </a:ext>
            </a:extLst>
          </p:cNvPr>
          <p:cNvSpPr txBox="1"/>
          <p:nvPr/>
        </p:nvSpPr>
        <p:spPr>
          <a:xfrm>
            <a:off x="4827339" y="2075529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99A772-2BD4-63C0-D7FC-2810A5AA1753}"/>
              </a:ext>
            </a:extLst>
          </p:cNvPr>
          <p:cNvSpPr txBox="1"/>
          <p:nvPr/>
        </p:nvSpPr>
        <p:spPr>
          <a:xfrm>
            <a:off x="4827339" y="523952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8A60BF-0605-3DBA-8F33-EDEBBC1DFD90}"/>
              </a:ext>
            </a:extLst>
          </p:cNvPr>
          <p:cNvSpPr txBox="1"/>
          <p:nvPr/>
        </p:nvSpPr>
        <p:spPr>
          <a:xfrm>
            <a:off x="4827339" y="3627106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41EFB7-EA01-BD36-A9F4-8FA4B918E0DA}"/>
              </a:ext>
            </a:extLst>
          </p:cNvPr>
          <p:cNvSpPr txBox="1"/>
          <p:nvPr/>
        </p:nvSpPr>
        <p:spPr>
          <a:xfrm>
            <a:off x="4827339" y="5178683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ECABC-E3B9-D1C0-CB00-E0ECA3BCC201}"/>
              </a:ext>
            </a:extLst>
          </p:cNvPr>
          <p:cNvSpPr txBox="1"/>
          <p:nvPr/>
        </p:nvSpPr>
        <p:spPr>
          <a:xfrm>
            <a:off x="239211" y="4763184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kind of quote marks are the start and end of a string literal must match.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2433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E5F35-C294-24FD-AAE1-62F388FF7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5BDA-5BDE-4ACC-F53F-7B8AB69C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4D3EE-82BD-E02F-D958-39EC55B2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0470D-4125-A4DE-6D40-068D01980671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04B71-D6F4-571A-41A8-FE646C638677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D70F5-6B80-CF08-AD58-84BD9657019B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94373-1BDD-6BBF-BB19-2928EB61D891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B68DA-63FF-69AE-9C05-70CAA0FC2683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D35BB-20B4-EED4-5B3A-7B1EB30BB968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C3819-D65C-6AE1-4204-D3141921ED94}"/>
              </a:ext>
            </a:extLst>
          </p:cNvPr>
          <p:cNvSpPr txBox="1"/>
          <p:nvPr/>
        </p:nvSpPr>
        <p:spPr>
          <a:xfrm>
            <a:off x="10088732" y="2487956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2A0AC-3978-1D44-4965-7C921AD5EB26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797BB4-B166-27AA-D786-094531B98855}"/>
              </a:ext>
            </a:extLst>
          </p:cNvPr>
          <p:cNvSpPr txBox="1"/>
          <p:nvPr/>
        </p:nvSpPr>
        <p:spPr>
          <a:xfrm>
            <a:off x="10088732" y="3459643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F2254-5E1B-249A-09BC-77C61220C338}"/>
              </a:ext>
            </a:extLst>
          </p:cNvPr>
          <p:cNvSpPr txBox="1"/>
          <p:nvPr/>
        </p:nvSpPr>
        <p:spPr>
          <a:xfrm>
            <a:off x="3591636" y="4717044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51BC90-786D-B12D-B52F-EE464E5FBADD}"/>
              </a:ext>
            </a:extLst>
          </p:cNvPr>
          <p:cNvSpPr txBox="1"/>
          <p:nvPr/>
        </p:nvSpPr>
        <p:spPr>
          <a:xfrm>
            <a:off x="3591636" y="5543927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FC13E-1B1C-9FBB-CC2A-274F6F676573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0C88F7-B137-7085-90E9-8A173CF78F77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82A31-45B2-8337-2FAA-B3C087114FC1}"/>
              </a:ext>
            </a:extLst>
          </p:cNvPr>
          <p:cNvSpPr/>
          <p:nvPr/>
        </p:nvSpPr>
        <p:spPr>
          <a:xfrm>
            <a:off x="5363237" y="483841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77A6FB-7B01-4673-2434-3AA71CC3F534}"/>
              </a:ext>
            </a:extLst>
          </p:cNvPr>
          <p:cNvSpPr/>
          <p:nvPr/>
        </p:nvSpPr>
        <p:spPr>
          <a:xfrm>
            <a:off x="8610600" y="484564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627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D607D-B81A-C52F-EA93-672477F4B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551D-37D9-102B-CBE3-B2AECD9F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9C1BB-4A2E-001D-751F-DCCD00C1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1E639-1F47-EFC6-EB9F-0C88B36A7055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EF00C-A7FD-52FA-F7C2-DDB1756EE5A5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170B-EAC6-1E91-83AB-C149E93F136F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A9428-2CA2-8246-7942-4544AE0BA301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6C599-6E9C-F023-64A7-0BE002BA347A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D97FC-D20E-550E-006A-F071DD566F3C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7C15A-C118-B66F-CE75-3E648C4B9373}"/>
              </a:ext>
            </a:extLst>
          </p:cNvPr>
          <p:cNvSpPr txBox="1"/>
          <p:nvPr/>
        </p:nvSpPr>
        <p:spPr>
          <a:xfrm>
            <a:off x="10088732" y="2487956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84BBE-827D-36EF-C262-1F0B269E5CA9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F1B094-0B43-8A14-07FD-C3842DF18C76}"/>
              </a:ext>
            </a:extLst>
          </p:cNvPr>
          <p:cNvSpPr txBox="1"/>
          <p:nvPr/>
        </p:nvSpPr>
        <p:spPr>
          <a:xfrm>
            <a:off x="10088732" y="3459643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A298D-211E-8DD8-660A-82287D71219C}"/>
              </a:ext>
            </a:extLst>
          </p:cNvPr>
          <p:cNvSpPr txBox="1"/>
          <p:nvPr/>
        </p:nvSpPr>
        <p:spPr>
          <a:xfrm>
            <a:off x="3591636" y="4717044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892D7-FDDB-E4B3-6065-8C045FB82CF3}"/>
              </a:ext>
            </a:extLst>
          </p:cNvPr>
          <p:cNvSpPr txBox="1"/>
          <p:nvPr/>
        </p:nvSpPr>
        <p:spPr>
          <a:xfrm>
            <a:off x="10088732" y="4717044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A7C4A-3156-F7FC-0C4A-1827962EC794}"/>
              </a:ext>
            </a:extLst>
          </p:cNvPr>
          <p:cNvSpPr txBox="1"/>
          <p:nvPr/>
        </p:nvSpPr>
        <p:spPr>
          <a:xfrm>
            <a:off x="3591636" y="5543927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33E8A-C72E-5BBB-5FA3-F7ADD99CFE6F}"/>
              </a:ext>
            </a:extLst>
          </p:cNvPr>
          <p:cNvSpPr txBox="1"/>
          <p:nvPr/>
        </p:nvSpPr>
        <p:spPr>
          <a:xfrm>
            <a:off x="10088732" y="5543927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9091CD-B477-86F9-8A7C-F28D4CF1EC22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91DF95-F20E-48F7-9784-C81AB61A929A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EFBE2A-B325-10DA-4907-BD64AFD23B1C}"/>
              </a:ext>
            </a:extLst>
          </p:cNvPr>
          <p:cNvSpPr/>
          <p:nvPr/>
        </p:nvSpPr>
        <p:spPr>
          <a:xfrm>
            <a:off x="5363237" y="483841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D0A4FF-C5BC-4149-54D6-25825FDB54B5}"/>
              </a:ext>
            </a:extLst>
          </p:cNvPr>
          <p:cNvSpPr/>
          <p:nvPr/>
        </p:nvSpPr>
        <p:spPr>
          <a:xfrm>
            <a:off x="8610600" y="484564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786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211BA-F868-3392-437F-8C3AE7306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D06F-00B6-10A5-5FE5-5E81B1A3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815E2-5322-5D80-14D6-50518906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AA3BF-EA68-3475-28FE-97AE4BB69E54}"/>
              </a:ext>
            </a:extLst>
          </p:cNvPr>
          <p:cNvSpPr txBox="1"/>
          <p:nvPr/>
        </p:nvSpPr>
        <p:spPr>
          <a:xfrm>
            <a:off x="331434" y="1909691"/>
            <a:ext cx="364289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Boolean function called </a:t>
            </a:r>
            <a:r>
              <a:rPr lang="en-CA" dirty="0">
                <a:latin typeface="Consolas" panose="020B0609020204030204" pitchFamily="49" charset="0"/>
              </a:rPr>
              <a:t>same(s, t)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dirty="0">
                <a:latin typeface="Consolas" panose="020B0609020204030204" pitchFamily="49" charset="0"/>
              </a:rPr>
              <a:t>s == t</a:t>
            </a:r>
            <a:r>
              <a:rPr lang="en-CA" dirty="0"/>
              <a:t>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 </a:t>
            </a:r>
            <a:br>
              <a:rPr lang="en-CA" dirty="0"/>
            </a:br>
            <a:r>
              <a:rPr lang="en-CA" b="1" dirty="0"/>
              <a:t>Do not </a:t>
            </a:r>
            <a:r>
              <a:rPr lang="en-CA" dirty="0"/>
              <a:t>use </a:t>
            </a:r>
            <a:r>
              <a:rPr lang="en-CA" dirty="0">
                <a:latin typeface="Consolas" panose="020B0609020204030204" pitchFamily="49" charset="0"/>
              </a:rPr>
              <a:t>==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!= </a:t>
            </a:r>
            <a:r>
              <a:rPr lang="en-CA" dirty="0"/>
              <a:t>or </a:t>
            </a:r>
            <a:r>
              <a:rPr lang="en-CA" dirty="0">
                <a:latin typeface="Consolas" panose="020B0609020204030204" pitchFamily="49" charset="0"/>
              </a:rPr>
              <a:t>&lt;</a:t>
            </a:r>
            <a:r>
              <a:rPr lang="en-CA" dirty="0"/>
              <a:t> etc. except to compare single characters.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2FD6E-9FED-884C-D53C-0B94D10532CA}"/>
              </a:ext>
            </a:extLst>
          </p:cNvPr>
          <p:cNvSpPr txBox="1"/>
          <p:nvPr/>
        </p:nvSpPr>
        <p:spPr>
          <a:xfrm>
            <a:off x="4422468" y="666639"/>
            <a:ext cx="7590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same(s, t):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"""Returns True if s == t, False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otherwise.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8F1AE-91DC-CDF9-1AA4-E9DCEDDDD380}"/>
              </a:ext>
            </a:extLst>
          </p:cNvPr>
          <p:cNvSpPr txBox="1"/>
          <p:nvPr/>
        </p:nvSpPr>
        <p:spPr>
          <a:xfrm>
            <a:off x="5001317" y="2321354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99D69-FD29-7F2E-A089-8935DB177822}"/>
              </a:ext>
            </a:extLst>
          </p:cNvPr>
          <p:cNvSpPr txBox="1"/>
          <p:nvPr/>
        </p:nvSpPr>
        <p:spPr>
          <a:xfrm>
            <a:off x="4472094" y="3573581"/>
            <a:ext cx="74911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test_same</a:t>
            </a:r>
            <a:r>
              <a:rPr lang="en-CA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print('testing same ...')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same('hello', 'hello')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same('hello', '</a:t>
            </a:r>
            <a:r>
              <a:rPr lang="en-CA" sz="2400" dirty="0" err="1">
                <a:latin typeface="Consolas" panose="020B0609020204030204" pitchFamily="49" charset="0"/>
              </a:rPr>
              <a:t>ello</a:t>
            </a:r>
            <a:r>
              <a:rPr lang="en-CA" sz="2400" dirty="0">
                <a:latin typeface="Consolas" panose="020B0609020204030204" pitchFamily="49" charset="0"/>
              </a:rPr>
              <a:t>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same('hello', 'Hello')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same('', '')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same('', 'a')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 ...all same tests passed')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3EDD6-29F7-9700-E782-F25CF0825BEE}"/>
              </a:ext>
            </a:extLst>
          </p:cNvPr>
          <p:cNvSpPr txBox="1"/>
          <p:nvPr/>
        </p:nvSpPr>
        <p:spPr>
          <a:xfrm>
            <a:off x="1917978" y="4580208"/>
            <a:ext cx="23052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this test function to help write it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967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E6017-ACF3-EA48-5406-D10ABA831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937F-35F8-A14C-40A1-098506BF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Reversing a</a:t>
            </a:r>
            <a:br>
              <a:rPr lang="en-CA" dirty="0"/>
            </a:br>
            <a:r>
              <a:rPr lang="en-CA" dirty="0"/>
              <a:t>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22EE1-1395-9E91-0E46-12BE3956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125B9-6D30-C7FE-5084-33116636D937}"/>
              </a:ext>
            </a:extLst>
          </p:cNvPr>
          <p:cNvSpPr txBox="1"/>
          <p:nvPr/>
        </p:nvSpPr>
        <p:spPr>
          <a:xfrm>
            <a:off x="331434" y="1909691"/>
            <a:ext cx="364289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function called </a:t>
            </a:r>
            <a:r>
              <a:rPr lang="en-CA" dirty="0">
                <a:latin typeface="Consolas" panose="020B0609020204030204" pitchFamily="49" charset="0"/>
              </a:rPr>
              <a:t>reverse(s)</a:t>
            </a:r>
            <a:r>
              <a:rPr lang="en-CA" dirty="0"/>
              <a:t> that returns a copy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with its characters in reverse order.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use any built-in Python reversing functions.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5CF22-D11E-55E8-BBB2-1F6E919F2566}"/>
              </a:ext>
            </a:extLst>
          </p:cNvPr>
          <p:cNvSpPr txBox="1"/>
          <p:nvPr/>
        </p:nvSpPr>
        <p:spPr>
          <a:xfrm>
            <a:off x="4422468" y="666639"/>
            <a:ext cx="7590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reverse(s):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"""Returns a copy of s reversed.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E.g. 'cat' becomes 'tac'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2BCF8-E4E1-CC4E-A0F7-DB7B0E89F046}"/>
              </a:ext>
            </a:extLst>
          </p:cNvPr>
          <p:cNvSpPr txBox="1"/>
          <p:nvPr/>
        </p:nvSpPr>
        <p:spPr>
          <a:xfrm>
            <a:off x="5001317" y="2321354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509AA-0E9B-953B-D488-65B6A7F52CB0}"/>
              </a:ext>
            </a:extLst>
          </p:cNvPr>
          <p:cNvSpPr txBox="1"/>
          <p:nvPr/>
        </p:nvSpPr>
        <p:spPr>
          <a:xfrm>
            <a:off x="4321173" y="3441680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test_reverse</a:t>
            </a:r>
            <a:r>
              <a:rPr lang="en-CA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print('testing reverse ...')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reverse('') == ''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reverse('a') == 'a'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reverse('ab') == '</a:t>
            </a:r>
            <a:r>
              <a:rPr lang="en-CA" sz="2400" dirty="0" err="1">
                <a:latin typeface="Consolas" panose="020B0609020204030204" pitchFamily="49" charset="0"/>
              </a:rPr>
              <a:t>ba</a:t>
            </a:r>
            <a:r>
              <a:rPr lang="en-CA" sz="2400" dirty="0">
                <a:latin typeface="Consolas" panose="020B0609020204030204" pitchFamily="49" charset="0"/>
              </a:rPr>
              <a:t>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</a:t>
            </a:r>
            <a:r>
              <a:rPr lang="en-CA" sz="2400" dirty="0" err="1">
                <a:latin typeface="Consolas" panose="020B0609020204030204" pitchFamily="49" charset="0"/>
              </a:rPr>
              <a:t>abc</a:t>
            </a:r>
            <a:r>
              <a:rPr lang="en-CA" sz="2400" dirty="0">
                <a:latin typeface="Consolas" panose="020B0609020204030204" pitchFamily="49" charset="0"/>
              </a:rPr>
              <a:t>') == 'cba'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reverse('hello!') == '!</a:t>
            </a:r>
            <a:r>
              <a:rPr lang="en-CA" sz="2400" dirty="0" err="1">
                <a:latin typeface="Consolas" panose="020B0609020204030204" pitchFamily="49" charset="0"/>
              </a:rPr>
              <a:t>olleh</a:t>
            </a:r>
            <a:r>
              <a:rPr lang="en-CA" sz="2400" dirty="0">
                <a:latin typeface="Consolas" panose="020B0609020204030204" pitchFamily="49" charset="0"/>
              </a:rPr>
              <a:t>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</a:t>
            </a:r>
            <a:r>
              <a:rPr lang="en-CA" sz="2400" dirty="0" err="1">
                <a:latin typeface="Consolas" panose="020B0609020204030204" pitchFamily="49" charset="0"/>
              </a:rPr>
              <a:t>racecar</a:t>
            </a:r>
            <a:r>
              <a:rPr lang="en-CA" sz="2400" dirty="0">
                <a:latin typeface="Consolas" panose="020B0609020204030204" pitchFamily="49" charset="0"/>
              </a:rPr>
              <a:t>') == '</a:t>
            </a:r>
            <a:r>
              <a:rPr lang="en-CA" sz="2400" dirty="0" err="1">
                <a:latin typeface="Consolas" panose="020B0609020204030204" pitchFamily="49" charset="0"/>
              </a:rPr>
              <a:t>racecar</a:t>
            </a:r>
            <a:r>
              <a:rPr lang="en-CA" sz="2400" dirty="0">
                <a:latin typeface="Consolas" panose="020B0609020204030204" pitchFamily="49" charset="0"/>
              </a:rPr>
              <a:t>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 ...all reverse tests passed')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5F84C-2545-3D44-508E-739EC25D47D2}"/>
              </a:ext>
            </a:extLst>
          </p:cNvPr>
          <p:cNvSpPr txBox="1"/>
          <p:nvPr/>
        </p:nvSpPr>
        <p:spPr>
          <a:xfrm>
            <a:off x="1917978" y="4580208"/>
            <a:ext cx="23052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this test function to help write it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5616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4D4CE-6F72-01B2-0B08-BCB2678A4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F4A0-EED9-FCFF-3033-E7DA527B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Checking</a:t>
            </a:r>
            <a:br>
              <a:rPr lang="en-CA" dirty="0"/>
            </a:br>
            <a:r>
              <a:rPr lang="en-CA" dirty="0"/>
              <a:t>Palindromes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A6E5-9A0A-D0A1-EB36-7C033009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2D1A3-2F76-3133-F59F-C279E0A46F33}"/>
              </a:ext>
            </a:extLst>
          </p:cNvPr>
          <p:cNvSpPr txBox="1"/>
          <p:nvPr/>
        </p:nvSpPr>
        <p:spPr>
          <a:xfrm>
            <a:off x="94904" y="1346254"/>
            <a:ext cx="3642896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Boolean function called </a:t>
            </a:r>
            <a:r>
              <a:rPr lang="en-CA" dirty="0" err="1">
                <a:latin typeface="Consolas" panose="020B0609020204030204" pitchFamily="49" charset="0"/>
              </a:rPr>
              <a:t>is_palindrome</a:t>
            </a:r>
            <a:r>
              <a:rPr lang="en-CA" dirty="0">
                <a:latin typeface="Consolas" panose="020B0609020204030204" pitchFamily="49" charset="0"/>
              </a:rPr>
              <a:t>(s)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is a palindrome, i.e. equal to its reverse,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use any built-in Python reversing functions.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5B8C8-F4EA-F634-B5FB-BD1306A22E3B}"/>
              </a:ext>
            </a:extLst>
          </p:cNvPr>
          <p:cNvSpPr txBox="1"/>
          <p:nvPr/>
        </p:nvSpPr>
        <p:spPr>
          <a:xfrm>
            <a:off x="3974330" y="93809"/>
            <a:ext cx="7590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is_palindrome</a:t>
            </a:r>
            <a:r>
              <a:rPr lang="en-US" sz="2800" dirty="0">
                <a:latin typeface="Consolas" panose="020B0609020204030204" pitchFamily="49" charset="0"/>
              </a:rPr>
              <a:t>(s):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"""Returns True if s is a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palindrome, False otherwise.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043B5-B065-F61A-1871-3C75916C15ED}"/>
              </a:ext>
            </a:extLst>
          </p:cNvPr>
          <p:cNvSpPr txBox="1"/>
          <p:nvPr/>
        </p:nvSpPr>
        <p:spPr>
          <a:xfrm>
            <a:off x="4553179" y="1748524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556E1-000F-E28A-3031-7E2B7315964C}"/>
              </a:ext>
            </a:extLst>
          </p:cNvPr>
          <p:cNvSpPr txBox="1"/>
          <p:nvPr/>
        </p:nvSpPr>
        <p:spPr>
          <a:xfrm>
            <a:off x="3974330" y="3193105"/>
            <a:ext cx="8170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test_is_palindrome</a:t>
            </a:r>
            <a:r>
              <a:rPr lang="en-CA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print('testing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 ...')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('a')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('ab')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('aa')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</a:t>
            </a:r>
            <a:r>
              <a:rPr lang="en-CA" sz="2400" dirty="0" err="1">
                <a:latin typeface="Consolas" panose="020B0609020204030204" pitchFamily="49" charset="0"/>
              </a:rPr>
              <a:t>aaa</a:t>
            </a:r>
            <a:r>
              <a:rPr lang="en-CA" sz="2400" dirty="0">
                <a:latin typeface="Consolas" panose="020B0609020204030204" pitchFamily="49" charset="0"/>
              </a:rPr>
              <a:t>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</a:t>
            </a:r>
            <a:r>
              <a:rPr lang="en-CA" sz="2400" dirty="0" err="1">
                <a:latin typeface="Consolas" panose="020B0609020204030204" pitchFamily="49" charset="0"/>
              </a:rPr>
              <a:t>racecar</a:t>
            </a:r>
            <a:r>
              <a:rPr lang="en-CA" sz="2400" dirty="0">
                <a:latin typeface="Consolas" panose="020B0609020204030204" pitchFamily="49" charset="0"/>
              </a:rPr>
              <a:t>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 ...all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 tests passed')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1DF91-82B6-68A1-12B7-FACDA4FE08DE}"/>
              </a:ext>
            </a:extLst>
          </p:cNvPr>
          <p:cNvSpPr txBox="1"/>
          <p:nvPr/>
        </p:nvSpPr>
        <p:spPr>
          <a:xfrm>
            <a:off x="2242864" y="4865415"/>
            <a:ext cx="23052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this test function to help write it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335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095D5-55AF-6397-FAA5-EFB0D048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B97B-B609-BDAE-F42D-DD7494A3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Writing to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9688A-939F-CFA6-69F8-463E960C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DEF67-218C-841B-B20B-8C324A7C8A78}"/>
              </a:ext>
            </a:extLst>
          </p:cNvPr>
          <p:cNvSpPr txBox="1"/>
          <p:nvPr/>
        </p:nvSpPr>
        <p:spPr>
          <a:xfrm>
            <a:off x="2933898" y="238385"/>
            <a:ext cx="36428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write to a text file, you must first open it with the </a:t>
            </a:r>
            <a:r>
              <a:rPr lang="en-CA" dirty="0">
                <a:latin typeface="Consolas" panose="020B0609020204030204" pitchFamily="49" charset="0"/>
              </a:rPr>
              <a:t>'w'</a:t>
            </a:r>
            <a:r>
              <a:rPr lang="en-CA" dirty="0"/>
              <a:t> option.</a:t>
            </a:r>
            <a:br>
              <a:rPr lang="en-CA" dirty="0"/>
            </a:br>
            <a:r>
              <a:rPr lang="en-CA" dirty="0"/>
              <a:t>Then use file object’s </a:t>
            </a:r>
            <a:r>
              <a:rPr lang="en-CA" dirty="0">
                <a:latin typeface="Consolas" panose="020B0609020204030204" pitchFamily="49" charset="0"/>
              </a:rPr>
              <a:t>write</a:t>
            </a:r>
            <a:r>
              <a:rPr lang="en-CA" dirty="0"/>
              <a:t> method append strings to it.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2F4F5-8F19-596D-0BFF-4FDA01B972E6}"/>
              </a:ext>
            </a:extLst>
          </p:cNvPr>
          <p:cNvSpPr txBox="1"/>
          <p:nvPr/>
        </p:nvSpPr>
        <p:spPr>
          <a:xfrm>
            <a:off x="621528" y="2112170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open('todo.txt',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'w'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41844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F786B-3510-67DD-3B3A-C9F798AEC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4DE2-AEAE-FEAC-046A-67837684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Writing to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31EC3-6AD0-C9EF-73ED-2CBFFD73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B9FEA-CA8B-24D9-1C90-DCBA0050B945}"/>
              </a:ext>
            </a:extLst>
          </p:cNvPr>
          <p:cNvSpPr txBox="1"/>
          <p:nvPr/>
        </p:nvSpPr>
        <p:spPr>
          <a:xfrm>
            <a:off x="2933898" y="238385"/>
            <a:ext cx="36428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write to a text file, you must first open it with the </a:t>
            </a:r>
            <a:r>
              <a:rPr lang="en-CA" dirty="0">
                <a:latin typeface="Consolas" panose="020B0609020204030204" pitchFamily="49" charset="0"/>
              </a:rPr>
              <a:t>'w'</a:t>
            </a:r>
            <a:r>
              <a:rPr lang="en-CA" dirty="0"/>
              <a:t> option.</a:t>
            </a:r>
            <a:br>
              <a:rPr lang="en-CA" dirty="0"/>
            </a:br>
            <a:r>
              <a:rPr lang="en-CA" dirty="0"/>
              <a:t>Then use file object’s </a:t>
            </a:r>
            <a:r>
              <a:rPr lang="en-CA" dirty="0">
                <a:latin typeface="Consolas" panose="020B0609020204030204" pitchFamily="49" charset="0"/>
              </a:rPr>
              <a:t>write</a:t>
            </a:r>
            <a:r>
              <a:rPr lang="en-CA" dirty="0"/>
              <a:t> method append strings to it.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C8C6C-5C2C-6489-8D68-353600E12E3F}"/>
              </a:ext>
            </a:extLst>
          </p:cNvPr>
          <p:cNvSpPr txBox="1"/>
          <p:nvPr/>
        </p:nvSpPr>
        <p:spPr>
          <a:xfrm>
            <a:off x="621528" y="2112170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open('todo.txt',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'w'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57CAC-C7A0-CFE9-27CF-A7ABA6ACC82D}"/>
              </a:ext>
            </a:extLst>
          </p:cNvPr>
          <p:cNvSpPr txBox="1"/>
          <p:nvPr/>
        </p:nvSpPr>
        <p:spPr>
          <a:xfrm>
            <a:off x="621528" y="3066805"/>
            <a:ext cx="11248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('1. Learn to write poems.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('2. Get a job at a poetry company.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('3. Profit!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966034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CB01E-6165-8D80-9F8D-2AE65988F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B9DA-4643-DD8D-17D4-7754B46F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Writing to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37B08-D27F-5CC6-9BF1-0C48B934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816F1-D120-8ED0-B048-6DFD924743E4}"/>
              </a:ext>
            </a:extLst>
          </p:cNvPr>
          <p:cNvSpPr txBox="1"/>
          <p:nvPr/>
        </p:nvSpPr>
        <p:spPr>
          <a:xfrm>
            <a:off x="2933898" y="238385"/>
            <a:ext cx="36428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write to a text file, you must first open it with the </a:t>
            </a:r>
            <a:r>
              <a:rPr lang="en-CA" dirty="0">
                <a:latin typeface="Consolas" panose="020B0609020204030204" pitchFamily="49" charset="0"/>
              </a:rPr>
              <a:t>'w'</a:t>
            </a:r>
            <a:r>
              <a:rPr lang="en-CA" dirty="0"/>
              <a:t> option.</a:t>
            </a:r>
            <a:br>
              <a:rPr lang="en-CA" dirty="0"/>
            </a:br>
            <a:r>
              <a:rPr lang="en-CA" dirty="0"/>
              <a:t>Then use file object’s </a:t>
            </a:r>
            <a:r>
              <a:rPr lang="en-CA" dirty="0">
                <a:latin typeface="Consolas" panose="020B0609020204030204" pitchFamily="49" charset="0"/>
              </a:rPr>
              <a:t>write</a:t>
            </a:r>
            <a:r>
              <a:rPr lang="en-CA" dirty="0"/>
              <a:t> method append strings to it.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C0407-BCB8-95C1-69DA-A29ECCC5D07D}"/>
              </a:ext>
            </a:extLst>
          </p:cNvPr>
          <p:cNvSpPr txBox="1"/>
          <p:nvPr/>
        </p:nvSpPr>
        <p:spPr>
          <a:xfrm>
            <a:off x="621528" y="2112170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open('todo.txt',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'w'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4245D-D25A-B54D-FE22-6997F1C633F9}"/>
              </a:ext>
            </a:extLst>
          </p:cNvPr>
          <p:cNvSpPr txBox="1"/>
          <p:nvPr/>
        </p:nvSpPr>
        <p:spPr>
          <a:xfrm>
            <a:off x="621528" y="3066805"/>
            <a:ext cx="11248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('1. Learn to write poems.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('2. Get a job at a poetry company.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('3. Profit!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BDB59-5C6B-6DC4-90C6-9F5B87BAB858}"/>
              </a:ext>
            </a:extLst>
          </p:cNvPr>
          <p:cNvSpPr txBox="1"/>
          <p:nvPr/>
        </p:nvSpPr>
        <p:spPr>
          <a:xfrm>
            <a:off x="621528" y="4883215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file_object.close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74BFF1-CD7B-280A-E9F3-EE03976CCECC}"/>
              </a:ext>
            </a:extLst>
          </p:cNvPr>
          <p:cNvSpPr txBox="1"/>
          <p:nvPr/>
        </p:nvSpPr>
        <p:spPr>
          <a:xfrm>
            <a:off x="4563756" y="4792908"/>
            <a:ext cx="26556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Content may not actually be written to the file until you call </a:t>
            </a:r>
            <a:r>
              <a:rPr lang="en-CA" dirty="0" err="1">
                <a:latin typeface="Consolas" panose="020B0609020204030204" pitchFamily="49" charset="0"/>
              </a:rPr>
              <a:t>file_object.close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5B4290-359D-8DFA-3345-A81FD48C9165}"/>
              </a:ext>
            </a:extLst>
          </p:cNvPr>
          <p:cNvGrpSpPr/>
          <p:nvPr/>
        </p:nvGrpSpPr>
        <p:grpSpPr>
          <a:xfrm>
            <a:off x="7677957" y="4293386"/>
            <a:ext cx="4476206" cy="1702878"/>
            <a:chOff x="7663543" y="105168"/>
            <a:chExt cx="4476206" cy="17028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318001-F039-164C-F6BE-47F99F073D2D}"/>
                </a:ext>
              </a:extLst>
            </p:cNvPr>
            <p:cNvSpPr txBox="1"/>
            <p:nvPr/>
          </p:nvSpPr>
          <p:spPr>
            <a:xfrm>
              <a:off x="7776054" y="768005"/>
              <a:ext cx="4363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1. Learn to write poems.</a:t>
              </a:r>
              <a:br>
                <a:rPr lang="en-CA" dirty="0">
                  <a:latin typeface="Consolas" panose="020B0609020204030204" pitchFamily="49" charset="0"/>
                </a:rPr>
              </a:br>
              <a:r>
                <a:rPr lang="en-CA" dirty="0">
                  <a:latin typeface="Consolas" panose="020B0609020204030204" pitchFamily="49" charset="0"/>
                </a:rPr>
                <a:t>2. Get a job at a poetry company.</a:t>
              </a:r>
            </a:p>
            <a:p>
              <a:r>
                <a:rPr lang="en-AU" dirty="0">
                  <a:latin typeface="Consolas" panose="020B0609020204030204" pitchFamily="49" charset="0"/>
                </a:rPr>
                <a:t>3. Profit!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F990A04-0219-B23F-F4B9-04A140AC7D5F}"/>
                </a:ext>
              </a:extLst>
            </p:cNvPr>
            <p:cNvSpPr/>
            <p:nvPr/>
          </p:nvSpPr>
          <p:spPr>
            <a:xfrm>
              <a:off x="7663543" y="607717"/>
              <a:ext cx="4433553" cy="12003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26EB01-A863-942C-43BC-C10DBA07396B}"/>
                </a:ext>
              </a:extLst>
            </p:cNvPr>
            <p:cNvSpPr txBox="1"/>
            <p:nvPr/>
          </p:nvSpPr>
          <p:spPr>
            <a:xfrm>
              <a:off x="8918454" y="105168"/>
              <a:ext cx="19237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Consolas" panose="020B0609020204030204" pitchFamily="49" charset="0"/>
                </a:rPr>
                <a:t>todo.txt</a:t>
              </a:r>
              <a:endParaRPr lang="en-A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510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9D415-BA73-FDD8-AA89-9123D7FD2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108F-D28E-B7ED-477C-5A954155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Writing to</a:t>
            </a:r>
            <a:br>
              <a:rPr lang="en-CA" dirty="0"/>
            </a:br>
            <a:r>
              <a:rPr lang="en-CA" dirty="0"/>
              <a:t>Text Files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39836-F169-5BC4-AF90-F821662F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0FC48-970F-E724-9184-970C704F8D43}"/>
              </a:ext>
            </a:extLst>
          </p:cNvPr>
          <p:cNvSpPr txBox="1"/>
          <p:nvPr/>
        </p:nvSpPr>
        <p:spPr>
          <a:xfrm>
            <a:off x="2933898" y="238385"/>
            <a:ext cx="36428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write to a text file, you must first open it with the </a:t>
            </a:r>
            <a:r>
              <a:rPr lang="en-CA" dirty="0">
                <a:latin typeface="Consolas" panose="020B0609020204030204" pitchFamily="49" charset="0"/>
              </a:rPr>
              <a:t>'w'</a:t>
            </a:r>
            <a:r>
              <a:rPr lang="en-CA" dirty="0"/>
              <a:t> option.</a:t>
            </a:r>
            <a:br>
              <a:rPr lang="en-CA" dirty="0"/>
            </a:br>
            <a:r>
              <a:rPr lang="en-CA" dirty="0"/>
              <a:t>Then use file object’s </a:t>
            </a:r>
            <a:r>
              <a:rPr lang="en-CA" dirty="0">
                <a:latin typeface="Consolas" panose="020B0609020204030204" pitchFamily="49" charset="0"/>
              </a:rPr>
              <a:t>write</a:t>
            </a:r>
            <a:r>
              <a:rPr lang="en-CA" dirty="0"/>
              <a:t> method append strings to it.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9605E-3083-02E3-FE1B-AA00C4CD8AD2}"/>
              </a:ext>
            </a:extLst>
          </p:cNvPr>
          <p:cNvSpPr txBox="1"/>
          <p:nvPr/>
        </p:nvSpPr>
        <p:spPr>
          <a:xfrm>
            <a:off x="621528" y="2112170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</a:t>
            </a:r>
            <a:r>
              <a:rPr lang="en-US" sz="2800" dirty="0">
                <a:latin typeface="Consolas" panose="020B0609020204030204" pitchFamily="49" charset="0"/>
              </a:rPr>
              <a:t> = open('todo.txt',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'w'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B8A43-AC9C-804F-E1B3-33C6BD952017}"/>
              </a:ext>
            </a:extLst>
          </p:cNvPr>
          <p:cNvSpPr txBox="1"/>
          <p:nvPr/>
        </p:nvSpPr>
        <p:spPr>
          <a:xfrm>
            <a:off x="621528" y="3066805"/>
            <a:ext cx="11248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('1. Learn to write poems.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('2. Get a job at a poetry company.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file_object.write</a:t>
            </a:r>
            <a:r>
              <a:rPr lang="en-US" sz="2800" dirty="0">
                <a:latin typeface="Consolas" panose="020B0609020204030204" pitchFamily="49" charset="0"/>
              </a:rPr>
              <a:t>('3. Profit!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8D8FA-6AF3-53BC-873B-F551E5E7EEBF}"/>
              </a:ext>
            </a:extLst>
          </p:cNvPr>
          <p:cNvSpPr txBox="1"/>
          <p:nvPr/>
        </p:nvSpPr>
        <p:spPr>
          <a:xfrm>
            <a:off x="621528" y="4883215"/>
            <a:ext cx="7590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file_object.close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9B4DF-8294-AAC8-D940-08844FC34B8B}"/>
              </a:ext>
            </a:extLst>
          </p:cNvPr>
          <p:cNvSpPr txBox="1"/>
          <p:nvPr/>
        </p:nvSpPr>
        <p:spPr>
          <a:xfrm>
            <a:off x="4563756" y="4792908"/>
            <a:ext cx="26556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Content may not actually be written to the file until you call </a:t>
            </a:r>
            <a:r>
              <a:rPr lang="en-CA" dirty="0" err="1">
                <a:latin typeface="Consolas" panose="020B0609020204030204" pitchFamily="49" charset="0"/>
              </a:rPr>
              <a:t>file_object.close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4E5F73-CB08-7314-9445-D10633DECB35}"/>
              </a:ext>
            </a:extLst>
          </p:cNvPr>
          <p:cNvGrpSpPr/>
          <p:nvPr/>
        </p:nvGrpSpPr>
        <p:grpSpPr>
          <a:xfrm>
            <a:off x="7677957" y="4293386"/>
            <a:ext cx="4476206" cy="1702878"/>
            <a:chOff x="7663543" y="105168"/>
            <a:chExt cx="4476206" cy="17028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ABDFD7-AD95-FE03-E0AB-F23E023D4D0C}"/>
                </a:ext>
              </a:extLst>
            </p:cNvPr>
            <p:cNvSpPr txBox="1"/>
            <p:nvPr/>
          </p:nvSpPr>
          <p:spPr>
            <a:xfrm>
              <a:off x="7776054" y="768005"/>
              <a:ext cx="4363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Consolas" panose="020B0609020204030204" pitchFamily="49" charset="0"/>
                </a:rPr>
                <a:t>1. Learn to write poems.</a:t>
              </a:r>
              <a:br>
                <a:rPr lang="en-CA" dirty="0">
                  <a:latin typeface="Consolas" panose="020B0609020204030204" pitchFamily="49" charset="0"/>
                </a:rPr>
              </a:br>
              <a:r>
                <a:rPr lang="en-CA" dirty="0">
                  <a:latin typeface="Consolas" panose="020B0609020204030204" pitchFamily="49" charset="0"/>
                </a:rPr>
                <a:t>2. Get a job at a poetry company.</a:t>
              </a:r>
            </a:p>
            <a:p>
              <a:r>
                <a:rPr lang="en-AU" dirty="0">
                  <a:latin typeface="Consolas" panose="020B0609020204030204" pitchFamily="49" charset="0"/>
                </a:rPr>
                <a:t>3. Profit!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24E6168-63E1-7E34-7210-1980AC39AFCC}"/>
                </a:ext>
              </a:extLst>
            </p:cNvPr>
            <p:cNvSpPr/>
            <p:nvPr/>
          </p:nvSpPr>
          <p:spPr>
            <a:xfrm>
              <a:off x="7663543" y="607717"/>
              <a:ext cx="4433553" cy="12003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AF5F25-0574-3BFA-05FB-85AB273D8197}"/>
                </a:ext>
              </a:extLst>
            </p:cNvPr>
            <p:cNvSpPr txBox="1"/>
            <p:nvPr/>
          </p:nvSpPr>
          <p:spPr>
            <a:xfrm>
              <a:off x="8918454" y="105168"/>
              <a:ext cx="19237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Consolas" panose="020B0609020204030204" pitchFamily="49" charset="0"/>
                </a:rPr>
                <a:t>todo.txt</a:t>
              </a:r>
              <a:endParaRPr lang="en-AU" sz="28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1D04736-D661-6CD7-3A37-BE91E1EF53B9}"/>
              </a:ext>
            </a:extLst>
          </p:cNvPr>
          <p:cNvSpPr txBox="1"/>
          <p:nvPr/>
        </p:nvSpPr>
        <p:spPr>
          <a:xfrm>
            <a:off x="94904" y="5550465"/>
            <a:ext cx="4010301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Strings are typically written to a “buffer” in memory, and then </a:t>
            </a:r>
            <a:r>
              <a:rPr lang="en-CA" sz="1600"/>
              <a:t>the buffer </a:t>
            </a:r>
            <a:r>
              <a:rPr lang="en-CA" sz="1600" dirty="0"/>
              <a:t>is written when closed. This is usually faster than writing to the file on each call to </a:t>
            </a:r>
            <a:r>
              <a:rPr lang="en-CA" sz="1600" dirty="0">
                <a:latin typeface="Consolas" panose="020B0609020204030204" pitchFamily="49" charset="0"/>
              </a:rPr>
              <a:t>write</a:t>
            </a:r>
            <a:r>
              <a:rPr lang="en-CA" sz="1600" dirty="0"/>
              <a:t>.</a:t>
            </a:r>
            <a:endParaRPr lang="en-AU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B7A1C-F6FD-1CBE-D627-D2C29E8C34A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105205" y="5993237"/>
            <a:ext cx="458551" cy="95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924231-3C31-62D8-22A6-8C309A4B71BD}"/>
              </a:ext>
            </a:extLst>
          </p:cNvPr>
          <p:cNvSpPr txBox="1"/>
          <p:nvPr/>
        </p:nvSpPr>
        <p:spPr>
          <a:xfrm>
            <a:off x="8087963" y="238384"/>
            <a:ext cx="3851488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todo.txt</a:t>
            </a:r>
            <a:r>
              <a:rPr lang="en-CA" dirty="0"/>
              <a:t> </a:t>
            </a:r>
            <a:r>
              <a:rPr lang="en-CA" b="1" dirty="0"/>
              <a:t>doesn’t exist </a:t>
            </a:r>
            <a:r>
              <a:rPr lang="en-CA" dirty="0"/>
              <a:t>before calling open, it will be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todo.txt</a:t>
            </a:r>
            <a:r>
              <a:rPr lang="en-CA" dirty="0"/>
              <a:t> </a:t>
            </a:r>
            <a:r>
              <a:rPr lang="en-CA" b="1" dirty="0"/>
              <a:t>already exists </a:t>
            </a:r>
            <a:r>
              <a:rPr lang="en-CA" dirty="0"/>
              <a:t>before calling open, it will be erased(!).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must call </a:t>
            </a:r>
            <a:r>
              <a:rPr lang="en-CA" dirty="0">
                <a:latin typeface="Consolas" panose="020B0609020204030204" pitchFamily="49" charset="0"/>
              </a:rPr>
              <a:t>.close() </a:t>
            </a:r>
            <a:r>
              <a:rPr lang="en-CA" dirty="0"/>
              <a:t>to ensure the content is actually written to the file.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178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5AD11-3667-415C-4DD1-ADD530B16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36A6-9452-EB1A-8BC6-8F05C667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AF9B3-6FAD-7910-6471-C04698BA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10E1B-4FD4-1049-D256-8FC2F12D288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7D829E-969A-F09D-B85E-7CEBE3C5CB40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86C4A1-E384-0F15-36F1-134D77C28DFF}"/>
              </a:ext>
            </a:extLst>
          </p:cNvPr>
          <p:cNvSpPr txBox="1"/>
          <p:nvPr/>
        </p:nvSpPr>
        <p:spPr>
          <a:xfrm>
            <a:off x="4278699" y="1345122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'a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CA" sz="60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CA" sz="6000" dirty="0" err="1">
                <a:latin typeface="Consolas" panose="020B0609020204030204" pitchFamily="49" charset="0"/>
              </a:rPr>
              <a:t>b</a:t>
            </a:r>
            <a:r>
              <a:rPr lang="en-CA" sz="6000" dirty="0">
                <a:latin typeface="Consolas" panose="020B0609020204030204" pitchFamily="49" charset="0"/>
              </a:rPr>
              <a:t>'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B8FC1-D2FC-D835-A1B4-48332D94BD97}"/>
              </a:ext>
            </a:extLst>
          </p:cNvPr>
          <p:cNvSpPr txBox="1"/>
          <p:nvPr/>
        </p:nvSpPr>
        <p:spPr>
          <a:xfrm>
            <a:off x="8621187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295CF-3C01-2AA1-8991-F79A747E7C4A}"/>
              </a:ext>
            </a:extLst>
          </p:cNvPr>
          <p:cNvSpPr txBox="1"/>
          <p:nvPr/>
        </p:nvSpPr>
        <p:spPr>
          <a:xfrm>
            <a:off x="8621187" y="185295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\n</a:t>
            </a:r>
            <a:r>
              <a:rPr lang="en-CA" dirty="0"/>
              <a:t> is an escape character called newline. It is usually used to represent a new line in a string or file.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82108-2704-E68F-5F66-FC2E7364021B}"/>
              </a:ext>
            </a:extLst>
          </p:cNvPr>
          <p:cNvSpPr txBox="1"/>
          <p:nvPr/>
        </p:nvSpPr>
        <p:spPr>
          <a:xfrm>
            <a:off x="8621187" y="3410535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Even though it is written as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an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, in a string literal it is represents a single character, a newline.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1AE39-3A46-D4E1-347E-C50F54606799}"/>
              </a:ext>
            </a:extLst>
          </p:cNvPr>
          <p:cNvSpPr txBox="1"/>
          <p:nvPr/>
        </p:nvSpPr>
        <p:spPr>
          <a:xfrm>
            <a:off x="4755829" y="2591618"/>
            <a:ext cx="189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\n </a:t>
            </a:r>
            <a:r>
              <a:rPr lang="en-CA" dirty="0"/>
              <a:t>is treated as one character in the string</a:t>
            </a:r>
            <a:endParaRPr lang="en-AU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545E107-0219-2B85-3F94-D9CCF3AD95F5}"/>
              </a:ext>
            </a:extLst>
          </p:cNvPr>
          <p:cNvSpPr/>
          <p:nvPr/>
        </p:nvSpPr>
        <p:spPr>
          <a:xfrm rot="16200000">
            <a:off x="5554874" y="1902057"/>
            <a:ext cx="171472" cy="7459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13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8A5BB-9A76-1672-F00F-F01447557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B501-96AB-4634-875D-9107ADE1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05D03-0EE6-2AA4-B14E-74E95529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40509-117F-EBD1-4FAD-312CA6377C44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02C835-23E5-D531-8D92-4598EF6752EA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D8E1C3-51FF-04CB-7707-4E64E6CB591D}"/>
              </a:ext>
            </a:extLst>
          </p:cNvPr>
          <p:cNvSpPr txBox="1"/>
          <p:nvPr/>
        </p:nvSpPr>
        <p:spPr>
          <a:xfrm>
            <a:off x="4016695" y="1345122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\t\t\t</a:t>
            </a:r>
            <a:r>
              <a:rPr lang="en-CA" sz="6000" dirty="0">
                <a:latin typeface="Consolas" panose="020B0609020204030204" pitchFamily="49" charset="0"/>
              </a:rPr>
              <a:t>'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F0180-99E7-B5C6-8229-8D3817F1269F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11766-3903-7EB7-57AD-66720E899025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F6878-68FE-151C-5336-E0DFF0337F1A}"/>
              </a:ext>
            </a:extLst>
          </p:cNvPr>
          <p:cNvSpPr txBox="1"/>
          <p:nvPr/>
        </p:nvSpPr>
        <p:spPr>
          <a:xfrm>
            <a:off x="8614819" y="3885285"/>
            <a:ext cx="309617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an escape character represents </a:t>
            </a:r>
            <a:r>
              <a:rPr lang="en-CA" b="1" dirty="0"/>
              <a:t>one character </a:t>
            </a:r>
            <a:r>
              <a:rPr lang="en-CA" dirty="0"/>
              <a:t>in the string, despite being written with two characters.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7F795-E009-1577-00AC-98FC2CF5A7D1}"/>
              </a:ext>
            </a:extLst>
          </p:cNvPr>
          <p:cNvSpPr txBox="1"/>
          <p:nvPr/>
        </p:nvSpPr>
        <p:spPr>
          <a:xfrm>
            <a:off x="4728956" y="2505670"/>
            <a:ext cx="189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string consists of </a:t>
            </a:r>
            <a:r>
              <a:rPr lang="en-CA" b="1" dirty="0"/>
              <a:t>three</a:t>
            </a:r>
            <a:r>
              <a:rPr lang="en-CA" dirty="0"/>
              <a:t> tab characters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675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00BF8-C217-D87C-24CA-DB282A244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F091-3DD0-EC59-EDB1-2DD1A1CE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F619-557E-32A6-A3EB-03AA87FA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469FF4-D556-1040-17D7-8466995E735B}"/>
              </a:ext>
            </a:extLst>
          </p:cNvPr>
          <p:cNvSpPr txBox="1"/>
          <p:nvPr/>
        </p:nvSpPr>
        <p:spPr>
          <a:xfrm>
            <a:off x="3351543" y="46614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2AEC9-0BEE-DF72-E6EC-881217193BD3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22B3A-8459-7C9B-E9AD-F40D4124F990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29DDAB-A146-6782-AFE5-ABB7BB067534}"/>
              </a:ext>
            </a:extLst>
          </p:cNvPr>
          <p:cNvGrpSpPr/>
          <p:nvPr/>
        </p:nvGrpSpPr>
        <p:grpSpPr>
          <a:xfrm>
            <a:off x="3351543" y="1688782"/>
            <a:ext cx="3147015" cy="1177120"/>
            <a:chOff x="4010327" y="155391"/>
            <a:chExt cx="3147015" cy="1177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BF31D8-F219-CD2F-A6B8-095123A81978}"/>
                </a:ext>
              </a:extLst>
            </p:cNvPr>
            <p:cNvSpPr txBox="1"/>
            <p:nvPr/>
          </p:nvSpPr>
          <p:spPr>
            <a:xfrm>
              <a:off x="4010327" y="255797"/>
              <a:ext cx="31470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"a"\'b'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D57719D-A960-E1D7-2744-D8630D2A76B1}"/>
                </a:ext>
              </a:extLst>
            </p:cNvPr>
            <p:cNvSpPr/>
            <p:nvPr/>
          </p:nvSpPr>
          <p:spPr>
            <a:xfrm>
              <a:off x="4010327" y="155391"/>
              <a:ext cx="3147015" cy="1177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631948-2DE5-5E21-72D1-1888D160DD09}"/>
              </a:ext>
            </a:extLst>
          </p:cNvPr>
          <p:cNvSpPr txBox="1"/>
          <p:nvPr/>
        </p:nvSpPr>
        <p:spPr>
          <a:xfrm>
            <a:off x="0" y="795867"/>
            <a:ext cx="314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string literal can replace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print</a:t>
            </a:r>
            <a:r>
              <a:rPr lang="en-CA" sz="2400" dirty="0"/>
              <a:t> so it prints this?</a:t>
            </a:r>
            <a:endParaRPr lang="en-AU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F028CD-9905-DC70-3F90-9628825EDE75}"/>
              </a:ext>
            </a:extLst>
          </p:cNvPr>
          <p:cNvCxnSpPr>
            <a:cxnSpLocks/>
          </p:cNvCxnSpPr>
          <p:nvPr/>
        </p:nvCxnSpPr>
        <p:spPr>
          <a:xfrm>
            <a:off x="2473234" y="1789188"/>
            <a:ext cx="748937" cy="31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1C5908-2F57-0F7D-EDE5-E2E8A868C436}"/>
              </a:ext>
            </a:extLst>
          </p:cNvPr>
          <p:cNvSpPr txBox="1"/>
          <p:nvPr/>
        </p:nvSpPr>
        <p:spPr>
          <a:xfrm>
            <a:off x="177596" y="3431085"/>
            <a:ext cx="120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                   '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7A199-CFC4-7DC6-67F0-CD58CF8F658E}"/>
              </a:ext>
            </a:extLst>
          </p:cNvPr>
          <p:cNvSpPr txBox="1"/>
          <p:nvPr/>
        </p:nvSpPr>
        <p:spPr>
          <a:xfrm>
            <a:off x="177596" y="4483344"/>
            <a:ext cx="120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                   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B64875-D7AF-B596-3FBE-7BC70FBCE6AD}"/>
              </a:ext>
            </a:extLst>
          </p:cNvPr>
          <p:cNvSpPr txBox="1"/>
          <p:nvPr/>
        </p:nvSpPr>
        <p:spPr>
          <a:xfrm>
            <a:off x="177596" y="5429089"/>
            <a:ext cx="120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               """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9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47D20-B92F-1967-710A-8C8838057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2012-3F88-2BE7-533A-B0064935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C1FD2-9CFE-FF9A-FD54-C68376B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7AB14F-075D-D619-85AB-29C5E5CD16D1}"/>
              </a:ext>
            </a:extLst>
          </p:cNvPr>
          <p:cNvSpPr txBox="1"/>
          <p:nvPr/>
        </p:nvSpPr>
        <p:spPr>
          <a:xfrm>
            <a:off x="3351543" y="46614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6FAF7-B55E-0B6E-B9C6-966AED40E830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ABB89-7AB9-89DB-873D-E6A9BC2F95E8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E1EBA7-15E0-2FC9-6B22-17E37C1CF496}"/>
              </a:ext>
            </a:extLst>
          </p:cNvPr>
          <p:cNvGrpSpPr/>
          <p:nvPr/>
        </p:nvGrpSpPr>
        <p:grpSpPr>
          <a:xfrm>
            <a:off x="3351543" y="1688782"/>
            <a:ext cx="3147015" cy="1177120"/>
            <a:chOff x="4010327" y="155391"/>
            <a:chExt cx="3147015" cy="1177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4F05EA-36F6-DD75-495C-827741830655}"/>
                </a:ext>
              </a:extLst>
            </p:cNvPr>
            <p:cNvSpPr txBox="1"/>
            <p:nvPr/>
          </p:nvSpPr>
          <p:spPr>
            <a:xfrm>
              <a:off x="4010327" y="255797"/>
              <a:ext cx="31470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"a"\'b'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7664B2A-89E2-DE0A-FD93-45FF7F517963}"/>
                </a:ext>
              </a:extLst>
            </p:cNvPr>
            <p:cNvSpPr/>
            <p:nvPr/>
          </p:nvSpPr>
          <p:spPr>
            <a:xfrm>
              <a:off x="4010327" y="155391"/>
              <a:ext cx="3147015" cy="1177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6B0717-732C-FF9D-7223-6D8D7F740E57}"/>
              </a:ext>
            </a:extLst>
          </p:cNvPr>
          <p:cNvSpPr txBox="1"/>
          <p:nvPr/>
        </p:nvSpPr>
        <p:spPr>
          <a:xfrm>
            <a:off x="0" y="795867"/>
            <a:ext cx="314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string literal can replace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print</a:t>
            </a:r>
            <a:r>
              <a:rPr lang="en-CA" sz="2400" dirty="0"/>
              <a:t> so it prints this?</a:t>
            </a:r>
            <a:endParaRPr lang="en-AU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2BA036-1259-D308-FCA8-459225D5FBD2}"/>
              </a:ext>
            </a:extLst>
          </p:cNvPr>
          <p:cNvCxnSpPr>
            <a:cxnSpLocks/>
          </p:cNvCxnSpPr>
          <p:nvPr/>
        </p:nvCxnSpPr>
        <p:spPr>
          <a:xfrm>
            <a:off x="2473234" y="1789188"/>
            <a:ext cx="748937" cy="31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140927-4863-98DE-7BDC-022980B60340}"/>
              </a:ext>
            </a:extLst>
          </p:cNvPr>
          <p:cNvSpPr txBox="1"/>
          <p:nvPr/>
        </p:nvSpPr>
        <p:spPr>
          <a:xfrm>
            <a:off x="353147" y="3645060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6000" dirty="0">
                <a:latin typeface="Consolas" panose="020B0609020204030204" pitchFamily="49" charset="0"/>
              </a:rPr>
              <a:t>"a"\\\'b\'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B6F7A2-CFC6-389D-01A4-9B0D65E852BA}"/>
              </a:ext>
            </a:extLst>
          </p:cNvPr>
          <p:cNvSpPr txBox="1"/>
          <p:nvPr/>
        </p:nvSpPr>
        <p:spPr>
          <a:xfrm>
            <a:off x="338951" y="4587655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\"a\"\\'b'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B6DA2C-81B1-229F-8007-9D27A0209845}"/>
              </a:ext>
            </a:extLst>
          </p:cNvPr>
          <p:cNvSpPr txBox="1"/>
          <p:nvPr/>
        </p:nvSpPr>
        <p:spPr>
          <a:xfrm>
            <a:off x="324755" y="5463047"/>
            <a:ext cx="9071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"a"\\'b'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9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5240</Words>
  <Application>Microsoft Macintosh PowerPoint</Application>
  <PresentationFormat>Widescreen</PresentationFormat>
  <Paragraphs>990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Aptos</vt:lpstr>
      <vt:lpstr>Aptos Display</vt:lpstr>
      <vt:lpstr>Arial</vt:lpstr>
      <vt:lpstr>Consolas</vt:lpstr>
      <vt:lpstr>Office Theme</vt:lpstr>
      <vt:lpstr>Chapter 8: Strings, Slices, and Writing to Files</vt:lpstr>
      <vt:lpstr>Strings</vt:lpstr>
      <vt:lpstr>PowerPoint Presentation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 Slices</vt:lpstr>
      <vt:lpstr>String Slices</vt:lpstr>
      <vt:lpstr>String Slices</vt:lpstr>
      <vt:lpstr>String Slices</vt:lpstr>
      <vt:lpstr>String Slices</vt:lpstr>
      <vt:lpstr>String Slices</vt:lpstr>
      <vt:lpstr>String Slices</vt:lpstr>
      <vt:lpstr>String Immutability</vt:lpstr>
      <vt:lpstr>String Immutability</vt:lpstr>
      <vt:lpstr>String Immutability</vt:lpstr>
      <vt:lpstr>String Immutability</vt:lpstr>
      <vt:lpstr>String Immutability</vt:lpstr>
      <vt:lpstr>String Immutability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Reversing a String</vt:lpstr>
      <vt:lpstr>Checking Palindromes</vt:lpstr>
      <vt:lpstr>Writing to Text Files</vt:lpstr>
      <vt:lpstr>Writing to Text Files</vt:lpstr>
      <vt:lpstr>Writing to Text Files</vt:lpstr>
      <vt:lpstr>Writing to Text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2</cp:revision>
  <cp:lastPrinted>2024-11-06T20:03:29Z</cp:lastPrinted>
  <dcterms:created xsi:type="dcterms:W3CDTF">2024-09-15T21:36:40Z</dcterms:created>
  <dcterms:modified xsi:type="dcterms:W3CDTF">2025-10-15T22:06:38Z</dcterms:modified>
</cp:coreProperties>
</file>