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5" r:id="rId3"/>
    <p:sldId id="346" r:id="rId4"/>
    <p:sldId id="263" r:id="rId5"/>
    <p:sldId id="345" r:id="rId6"/>
    <p:sldId id="286" r:id="rId7"/>
    <p:sldId id="287" r:id="rId8"/>
    <p:sldId id="276" r:id="rId9"/>
    <p:sldId id="281" r:id="rId10"/>
    <p:sldId id="282" r:id="rId11"/>
    <p:sldId id="288" r:id="rId12"/>
    <p:sldId id="320" r:id="rId13"/>
    <p:sldId id="337" r:id="rId14"/>
    <p:sldId id="324" r:id="rId15"/>
    <p:sldId id="299" r:id="rId16"/>
    <p:sldId id="302" r:id="rId17"/>
    <p:sldId id="304" r:id="rId18"/>
    <p:sldId id="313" r:id="rId19"/>
    <p:sldId id="314" r:id="rId20"/>
    <p:sldId id="315" r:id="rId21"/>
    <p:sldId id="316" r:id="rId22"/>
    <p:sldId id="325" r:id="rId23"/>
    <p:sldId id="326" r:id="rId24"/>
    <p:sldId id="327" r:id="rId25"/>
    <p:sldId id="328" r:id="rId26"/>
    <p:sldId id="330" r:id="rId27"/>
    <p:sldId id="329" r:id="rId28"/>
    <p:sldId id="331" r:id="rId29"/>
    <p:sldId id="332" r:id="rId30"/>
    <p:sldId id="333" r:id="rId31"/>
    <p:sldId id="334" r:id="rId32"/>
    <p:sldId id="335" r:id="rId33"/>
    <p:sldId id="339" r:id="rId34"/>
    <p:sldId id="340" r:id="rId35"/>
    <p:sldId id="341" r:id="rId36"/>
    <p:sldId id="343" r:id="rId37"/>
    <p:sldId id="342" r:id="rId38"/>
    <p:sldId id="344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4D36E-CEA0-4DD8-98BD-886C4E7D9722}">
          <p14:sldIdLst>
            <p14:sldId id="256"/>
          </p14:sldIdLst>
        </p14:section>
        <p14:section name="Review of Trees" id="{E066E81A-009C-498B-BAFC-326683A6A2A0}">
          <p14:sldIdLst>
            <p14:sldId id="285"/>
            <p14:sldId id="346"/>
            <p14:sldId id="263"/>
            <p14:sldId id="345"/>
            <p14:sldId id="286"/>
            <p14:sldId id="287"/>
            <p14:sldId id="276"/>
            <p14:sldId id="281"/>
            <p14:sldId id="282"/>
            <p14:sldId id="288"/>
            <p14:sldId id="320"/>
            <p14:sldId id="337"/>
            <p14:sldId id="324"/>
            <p14:sldId id="299"/>
            <p14:sldId id="302"/>
            <p14:sldId id="304"/>
            <p14:sldId id="313"/>
            <p14:sldId id="314"/>
            <p14:sldId id="315"/>
            <p14:sldId id="316"/>
          </p14:sldIdLst>
        </p14:section>
        <p14:section name="Binary Tree Properties" id="{574C91B7-F819-4FC4-891C-0A2BD483097A}">
          <p14:sldIdLst>
            <p14:sldId id="325"/>
            <p14:sldId id="326"/>
            <p14:sldId id="327"/>
            <p14:sldId id="328"/>
            <p14:sldId id="330"/>
            <p14:sldId id="329"/>
            <p14:sldId id="331"/>
            <p14:sldId id="332"/>
            <p14:sldId id="333"/>
            <p14:sldId id="334"/>
            <p14:sldId id="335"/>
            <p14:sldId id="339"/>
            <p14:sldId id="340"/>
            <p14:sldId id="341"/>
            <p14:sldId id="343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7486" autoAdjust="0"/>
  </p:normalViewPr>
  <p:slideViewPr>
    <p:cSldViewPr snapToGrid="0">
      <p:cViewPr varScale="1">
        <p:scale>
          <a:sx n="127" d="100"/>
          <a:sy n="127" d="100"/>
        </p:scale>
        <p:origin x="138" y="402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A633978-4176-453B-9B2A-8D23B4FDD9B5}"/>
    <pc:docChg chg="custSel modSld addSection modSection">
      <pc:chgData name="Toby Donaldson" userId="2e6e5431-bb17-4c41-9985-d39c50d83c73" providerId="ADAL" clId="{AA633978-4176-453B-9B2A-8D23B4FDD9B5}" dt="2023-10-10T20:53:47.426" v="23" actId="20577"/>
      <pc:docMkLst>
        <pc:docMk/>
      </pc:docMkLst>
      <pc:sldChg chg="modSp mod">
        <pc:chgData name="Toby Donaldson" userId="2e6e5431-bb17-4c41-9985-d39c50d83c73" providerId="ADAL" clId="{AA633978-4176-453B-9B2A-8D23B4FDD9B5}" dt="2023-10-10T20:52:47.655" v="16"/>
        <pc:sldMkLst>
          <pc:docMk/>
          <pc:sldMk cId="1299445055" sldId="328"/>
        </pc:sldMkLst>
        <pc:spChg chg="mod">
          <ac:chgData name="Toby Donaldson" userId="2e6e5431-bb17-4c41-9985-d39c50d83c73" providerId="ADAL" clId="{AA633978-4176-453B-9B2A-8D23B4FDD9B5}" dt="2023-10-10T20:52:47.655" v="16"/>
          <ac:spMkLst>
            <pc:docMk/>
            <pc:sldMk cId="1299445055" sldId="328"/>
            <ac:spMk id="28" creationId="{FE505CB3-C025-07A3-6F14-72A5C4025DAD}"/>
          </ac:spMkLst>
        </pc:spChg>
      </pc:sldChg>
      <pc:sldChg chg="modSp mod">
        <pc:chgData name="Toby Donaldson" userId="2e6e5431-bb17-4c41-9985-d39c50d83c73" providerId="ADAL" clId="{AA633978-4176-453B-9B2A-8D23B4FDD9B5}" dt="2023-10-10T20:53:18.298" v="20" actId="20577"/>
        <pc:sldMkLst>
          <pc:docMk/>
          <pc:sldMk cId="2077400411" sldId="332"/>
        </pc:sldMkLst>
        <pc:spChg chg="mod">
          <ac:chgData name="Toby Donaldson" userId="2e6e5431-bb17-4c41-9985-d39c50d83c73" providerId="ADAL" clId="{AA633978-4176-453B-9B2A-8D23B4FDD9B5}" dt="2023-10-10T20:53:18.298" v="20" actId="20577"/>
          <ac:spMkLst>
            <pc:docMk/>
            <pc:sldMk cId="2077400411" sldId="332"/>
            <ac:spMk id="42" creationId="{D5EFAE6C-2A64-7D5F-AB5C-D2BEC3F88CD5}"/>
          </ac:spMkLst>
        </pc:spChg>
      </pc:sldChg>
      <pc:sldChg chg="modSp mod">
        <pc:chgData name="Toby Donaldson" userId="2e6e5431-bb17-4c41-9985-d39c50d83c73" providerId="ADAL" clId="{AA633978-4176-453B-9B2A-8D23B4FDD9B5}" dt="2023-10-10T20:53:47.426" v="23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AA633978-4176-453B-9B2A-8D23B4FDD9B5}" dt="2023-10-10T20:53:47.426" v="23" actId="20577"/>
          <ac:spMkLst>
            <pc:docMk/>
            <pc:sldMk cId="4182739517" sldId="335"/>
            <ac:spMk id="40" creationId="{D4BB9CC9-F6E8-A6CF-39F4-90F51974B8E3}"/>
          </ac:spMkLst>
        </pc:spChg>
      </pc:sldChg>
      <pc:sldChg chg="delSp mod">
        <pc:chgData name="Toby Donaldson" userId="2e6e5431-bb17-4c41-9985-d39c50d83c73" providerId="ADAL" clId="{AA633978-4176-453B-9B2A-8D23B4FDD9B5}" dt="2023-10-06T05:18:24.788" v="13" actId="21"/>
        <pc:sldMkLst>
          <pc:docMk/>
          <pc:sldMk cId="1680349918" sldId="343"/>
        </pc:sldMkLst>
        <pc:picChg chg="del">
          <ac:chgData name="Toby Donaldson" userId="2e6e5431-bb17-4c41-9985-d39c50d83c73" providerId="ADAL" clId="{AA633978-4176-453B-9B2A-8D23B4FDD9B5}" dt="2023-10-06T05:18:24.788" v="13" actId="21"/>
          <ac:picMkLst>
            <pc:docMk/>
            <pc:sldMk cId="1680349918" sldId="343"/>
            <ac:picMk id="14" creationId="{9AC2498A-3265-8853-1459-FDB21B1E1DC2}"/>
          </ac:picMkLst>
        </pc:pic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10/10/2023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10/10/2023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10/10/2023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.png"/><Relationship Id="rId4" Type="http://schemas.openxmlformats.org/officeDocument/2006/relationships/image" Target="../media/image1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If </a:t>
            </a:r>
            <a:r>
              <a:rPr lang="en-CA" b="1" dirty="0"/>
              <a:t>T</a:t>
            </a:r>
            <a:r>
              <a:rPr lang="en-CA" dirty="0"/>
              <a:t> is a tree, then we usually assume these functions are available:</a:t>
            </a:r>
          </a:p>
          <a:p>
            <a:r>
              <a:rPr lang="en-CA" b="1" dirty="0" err="1"/>
              <a:t>T.root</a:t>
            </a:r>
            <a:r>
              <a:rPr lang="en-CA" b="1" dirty="0"/>
              <a:t>() </a:t>
            </a:r>
            <a:r>
              <a:rPr lang="en-CA" dirty="0"/>
              <a:t>returns the </a:t>
            </a:r>
            <a:r>
              <a:rPr lang="en-CA" b="1" dirty="0"/>
              <a:t>root</a:t>
            </a:r>
            <a:r>
              <a:rPr lang="en-CA" dirty="0"/>
              <a:t> node of the tree; error if the tree is empty</a:t>
            </a:r>
          </a:p>
          <a:p>
            <a:r>
              <a:rPr lang="en-CA" b="1" dirty="0" err="1"/>
              <a:t>T.empty</a:t>
            </a:r>
            <a:r>
              <a:rPr lang="en-CA" b="1" dirty="0"/>
              <a:t>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tree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</a:p>
          <a:p>
            <a:r>
              <a:rPr lang="en-CA" b="1" dirty="0" err="1"/>
              <a:t>T.size</a:t>
            </a:r>
            <a:r>
              <a:rPr lang="en-CA" b="1" dirty="0"/>
              <a:t>() </a:t>
            </a:r>
            <a:r>
              <a:rPr lang="en-CA" dirty="0"/>
              <a:t>returns the number of nodes in the tree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</a:t>
            </a:r>
            <a:r>
              <a:rPr lang="en-CA" sz="3200" i="1" dirty="0"/>
              <a:t>not</a:t>
            </a:r>
            <a:r>
              <a:rPr lang="en-CA" sz="3200" dirty="0"/>
              <a:t>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09954" y="377219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43155" y="476497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63545" y="474984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31225" y="587168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11088" y="587168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8396001" y="425535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672168" y="425535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684071" y="533102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396001" y="533102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866242-A7F2-3253-DA0F-5E5FF9114E32}"/>
              </a:ext>
            </a:extLst>
          </p:cNvPr>
          <p:cNvGrpSpPr/>
          <p:nvPr/>
        </p:nvGrpSpPr>
        <p:grpSpPr>
          <a:xfrm>
            <a:off x="7759695" y="188235"/>
            <a:ext cx="2889314" cy="3041854"/>
            <a:chOff x="7759694" y="188234"/>
            <a:chExt cx="3655429" cy="37722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B4FD04-199E-79B1-AD2B-B78428126E82}"/>
                </a:ext>
              </a:extLst>
            </p:cNvPr>
            <p:cNvGrpSpPr/>
            <p:nvPr/>
          </p:nvGrpSpPr>
          <p:grpSpPr>
            <a:xfrm>
              <a:off x="9538423" y="188234"/>
              <a:ext cx="923109" cy="566057"/>
              <a:chOff x="4084320" y="836023"/>
              <a:chExt cx="923109" cy="5660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5A8AE4-57F8-7FAD-4CD2-AB1A89F51C1B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</a:t>
                </a:r>
                <a:endParaRPr lang="en-AU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BC59A1C-B559-B5F8-9A47-C19B3FD1621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76BA-3E21-65C9-6EF9-4D33350EE3D6}"/>
                </a:ext>
              </a:extLst>
            </p:cNvPr>
            <p:cNvGrpSpPr/>
            <p:nvPr/>
          </p:nvGrpSpPr>
          <p:grpSpPr>
            <a:xfrm>
              <a:off x="8471624" y="1181012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DED83D-FA64-284F-E2A5-883C69C337B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33EE224-9FE7-F48D-F133-DCAC373EEAF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4B1C93-2BE7-5C62-5AF6-57C0EFAD8E60}"/>
                </a:ext>
              </a:extLst>
            </p:cNvPr>
            <p:cNvGrpSpPr/>
            <p:nvPr/>
          </p:nvGrpSpPr>
          <p:grpSpPr>
            <a:xfrm>
              <a:off x="10492014" y="1165882"/>
              <a:ext cx="923109" cy="566057"/>
              <a:chOff x="4084320" y="836023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43EA3E-6367-18A1-85AD-CDFC35E3520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C</a:t>
                </a:r>
                <a:endParaRPr lang="en-AU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D5842F1-9BB9-6AFA-4A38-EAC57795313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015448-CE26-B003-238C-54547EA793AF}"/>
                </a:ext>
              </a:extLst>
            </p:cNvPr>
            <p:cNvGrpSpPr/>
            <p:nvPr/>
          </p:nvGrpSpPr>
          <p:grpSpPr>
            <a:xfrm>
              <a:off x="7759694" y="2287723"/>
              <a:ext cx="923109" cy="566057"/>
              <a:chOff x="4084320" y="836023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E6DA91-C29E-6DB7-4F7C-1F605AEFCA7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D</a:t>
                </a:r>
                <a:endParaRPr lang="en-AU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FBE1F7-7B81-CB4A-4956-BCEA8D09DBC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AA9738-5568-2138-628B-0EB7B9A84C58}"/>
                </a:ext>
              </a:extLst>
            </p:cNvPr>
            <p:cNvGrpSpPr/>
            <p:nvPr/>
          </p:nvGrpSpPr>
          <p:grpSpPr>
            <a:xfrm>
              <a:off x="8839557" y="2287723"/>
              <a:ext cx="923109" cy="566057"/>
              <a:chOff x="4084320" y="836023"/>
              <a:chExt cx="923109" cy="56605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D0B7D-60B5-D130-2F20-EF10D20A797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</a:t>
                </a:r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8331DCB-590A-4AC1-AA4F-5D466AFBAE2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1BF4C03-FA29-195D-6E08-EB6770AA26EE}"/>
                </a:ext>
              </a:extLst>
            </p:cNvPr>
            <p:cNvCxnSpPr>
              <a:stCxn id="12" idx="3"/>
              <a:endCxn id="18" idx="0"/>
            </p:cNvCxnSpPr>
            <p:nvPr/>
          </p:nvCxnSpPr>
          <p:spPr>
            <a:xfrm flipH="1">
              <a:off x="8924470" y="671394"/>
              <a:ext cx="857430" cy="509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9F206DC-1DC6-BF5E-A7EC-E5FCF04474C7}"/>
                </a:ext>
              </a:extLst>
            </p:cNvPr>
            <p:cNvCxnSpPr>
              <a:stCxn id="12" idx="5"/>
              <a:endCxn id="27" idx="0"/>
            </p:cNvCxnSpPr>
            <p:nvPr/>
          </p:nvCxnSpPr>
          <p:spPr>
            <a:xfrm>
              <a:off x="10200637" y="671394"/>
              <a:ext cx="744223" cy="494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FE5B72-645D-91A0-739E-6B9855C1F48E}"/>
                </a:ext>
              </a:extLst>
            </p:cNvPr>
            <p:cNvCxnSpPr>
              <a:stCxn id="18" idx="4"/>
              <a:endCxn id="34" idx="0"/>
            </p:cNvCxnSpPr>
            <p:nvPr/>
          </p:nvCxnSpPr>
          <p:spPr>
            <a:xfrm flipH="1">
              <a:off x="8212540" y="1747069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8F660C-FB66-23F3-8B5A-64B6F730F8F1}"/>
                </a:ext>
              </a:extLst>
            </p:cNvPr>
            <p:cNvCxnSpPr>
              <a:stCxn id="18" idx="4"/>
              <a:endCxn id="38" idx="0"/>
            </p:cNvCxnSpPr>
            <p:nvPr/>
          </p:nvCxnSpPr>
          <p:spPr>
            <a:xfrm>
              <a:off x="8924470" y="1747069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4E85099-ADD4-01F6-93C7-E973B8A6B87D}"/>
                </a:ext>
              </a:extLst>
            </p:cNvPr>
            <p:cNvGrpSpPr/>
            <p:nvPr/>
          </p:nvGrpSpPr>
          <p:grpSpPr>
            <a:xfrm>
              <a:off x="8166823" y="3394434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5BD04-061E-C146-A0B4-3FED204042C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F</a:t>
                </a:r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A2A6D84-9D17-22DF-9209-9F2F2DE6FDC6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551256-47E4-0C50-19FE-60137FE7EAF1}"/>
                </a:ext>
              </a:extLst>
            </p:cNvPr>
            <p:cNvGrpSpPr/>
            <p:nvPr/>
          </p:nvGrpSpPr>
          <p:grpSpPr>
            <a:xfrm>
              <a:off x="9246686" y="3394434"/>
              <a:ext cx="923109" cy="566057"/>
              <a:chOff x="4084320" y="836023"/>
              <a:chExt cx="923109" cy="56605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A8630A-140A-6EE8-8DC8-1605BDF21C4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</a:t>
                </a:r>
                <a:endParaRPr lang="en-AU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BC58A7B-4173-D24A-299E-15097AAB1D9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7820CC-95B2-F67C-0DBA-E3A0A7D73EEA}"/>
                </a:ext>
              </a:extLst>
            </p:cNvPr>
            <p:cNvCxnSpPr>
              <a:endCxn id="46" idx="0"/>
            </p:cNvCxnSpPr>
            <p:nvPr/>
          </p:nvCxnSpPr>
          <p:spPr>
            <a:xfrm flipH="1">
              <a:off x="8619669" y="2853780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5DD9E9D-A9A0-BD01-12F8-84F79918B254}"/>
                </a:ext>
              </a:extLst>
            </p:cNvPr>
            <p:cNvCxnSpPr>
              <a:endCxn id="49" idx="0"/>
            </p:cNvCxnSpPr>
            <p:nvPr/>
          </p:nvCxnSpPr>
          <p:spPr>
            <a:xfrm>
              <a:off x="9331599" y="2853780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4625FB3-54C4-03C1-F577-C481723A6FC6}"/>
              </a:ext>
            </a:extLst>
          </p:cNvPr>
          <p:cNvSpPr txBox="1"/>
          <p:nvPr/>
        </p:nvSpPr>
        <p:spPr>
          <a:xfrm>
            <a:off x="9716599" y="1748944"/>
            <a:ext cx="135065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 </a:t>
            </a:r>
            <a:r>
              <a:rPr lang="en-CA" sz="2000" b="1" dirty="0"/>
              <a:t>proper</a:t>
            </a:r>
            <a:r>
              <a:rPr lang="en-CA" sz="2000" dirty="0"/>
              <a:t> binary tree</a:t>
            </a:r>
            <a:endParaRPr lang="en-AU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B6C50E-BE2E-63D1-383B-F4CB664A33A0}"/>
              </a:ext>
            </a:extLst>
          </p:cNvPr>
          <p:cNvSpPr txBox="1"/>
          <p:nvPr/>
        </p:nvSpPr>
        <p:spPr>
          <a:xfrm>
            <a:off x="10391927" y="3824700"/>
            <a:ext cx="157459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An </a:t>
            </a:r>
            <a:r>
              <a:rPr lang="en-CA" sz="2000" b="1" dirty="0"/>
              <a:t>improper</a:t>
            </a:r>
            <a:r>
              <a:rPr lang="en-CA" sz="2000" dirty="0"/>
              <a:t> binary tree</a:t>
            </a:r>
            <a:endParaRPr lang="en-AU" sz="2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1E7E3F-40BA-4BA2-C8F1-86A35B189D36}"/>
              </a:ext>
            </a:extLst>
          </p:cNvPr>
          <p:cNvGrpSpPr/>
          <p:nvPr/>
        </p:nvGrpSpPr>
        <p:grpSpPr>
          <a:xfrm>
            <a:off x="9963545" y="5840937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682827-A71A-7E52-A029-DA6E1E4330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72F2803-6E0D-6CDA-AF4E-AEC04F4FE76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BC0C49-072B-41D5-E850-2ACC96E9525C}"/>
              </a:ext>
            </a:extLst>
          </p:cNvPr>
          <p:cNvCxnSpPr>
            <a:cxnSpLocks/>
            <a:stCxn id="15" idx="4"/>
            <a:endCxn id="57" idx="0"/>
          </p:cNvCxnSpPr>
          <p:nvPr/>
        </p:nvCxnSpPr>
        <p:spPr>
          <a:xfrm>
            <a:off x="10416391" y="5315897"/>
            <a:ext cx="0" cy="52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a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261AB-5BE8-2867-7304-9B8AA48759A1}"/>
              </a:ext>
            </a:extLst>
          </p:cNvPr>
          <p:cNvSpPr txBox="1"/>
          <p:nvPr/>
        </p:nvSpPr>
        <p:spPr>
          <a:xfrm>
            <a:off x="9997274" y="617537"/>
            <a:ext cx="135065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depth of the root is always 0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</a:t>
            </a:r>
            <a:r>
              <a:rPr lang="en-AU" b="1" dirty="0"/>
              <a:t>max</a:t>
            </a:r>
            <a:r>
              <a:rPr lang="en-AU" dirty="0"/>
              <a:t>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7735515" y="4556303"/>
            <a:ext cx="21813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from the leaves upwards. Leaves have height 0.</a:t>
            </a:r>
            <a:endParaRPr lang="en-AU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4801144" y="100783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3734345" y="20006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4744540" y="199804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5754735" y="198548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5754735" y="303475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3022415" y="310732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4102278" y="310732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5754735" y="399772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4187191" y="149099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197386" y="157389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5463358" y="149099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3475261" y="256667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4187191" y="256667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6207581" y="255154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6207581" y="360081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526462" y="1065616"/>
            <a:ext cx="26810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down all the </a:t>
            </a:r>
            <a:r>
              <a:rPr lang="en-CA" sz="2400" b="1" dirty="0"/>
              <a:t>root-to-leaf paths </a:t>
            </a:r>
            <a:r>
              <a:rPr lang="en-CA" sz="2400" dirty="0"/>
              <a:t>for this tree.</a:t>
            </a:r>
            <a:endParaRPr lang="en-AU" sz="24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11F82-AFC0-B41B-8C54-5165762AC068}"/>
              </a:ext>
            </a:extLst>
          </p:cNvPr>
          <p:cNvGrpSpPr/>
          <p:nvPr/>
        </p:nvGrpSpPr>
        <p:grpSpPr>
          <a:xfrm>
            <a:off x="6799764" y="3995156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0D32D-3247-DD32-2D06-C590E44E43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J</a:t>
              </a:r>
              <a:endParaRPr lang="en-AU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B5FF94-689B-5F84-AE25-EF9D36F6235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E67F44-5E8C-B2DF-D984-218345A21EE9}"/>
              </a:ext>
            </a:extLst>
          </p:cNvPr>
          <p:cNvCxnSpPr>
            <a:cxnSpLocks/>
            <a:stCxn id="18" idx="5"/>
            <a:endCxn id="38" idx="1"/>
          </p:cNvCxnSpPr>
          <p:nvPr/>
        </p:nvCxnSpPr>
        <p:spPr>
          <a:xfrm>
            <a:off x="6416949" y="3517917"/>
            <a:ext cx="626292" cy="5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8C7F97-67A1-154C-E724-424BE798BCB8}"/>
              </a:ext>
            </a:extLst>
          </p:cNvPr>
          <p:cNvGrpSpPr/>
          <p:nvPr/>
        </p:nvGrpSpPr>
        <p:grpSpPr>
          <a:xfrm>
            <a:off x="3564705" y="402937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17E874-5402-4FAB-5FF1-13CB086C290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7D76621-1412-3481-B34C-9223910569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81377-1006-D763-C5F2-C30168424B90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4017551" y="3673383"/>
            <a:ext cx="537573" cy="35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DE4EC-A85B-3A56-F587-FE42402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5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tall</a:t>
            </a:r>
            <a:r>
              <a:rPr lang="en-CA" dirty="0"/>
              <a:t>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6964-90BF-0911-03C6-6CB7DFDF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0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tall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8B774F-D5E3-EAC6-861E-F788CB32FD70}"/>
              </a:ext>
            </a:extLst>
          </p:cNvPr>
          <p:cNvGrpSpPr/>
          <p:nvPr/>
        </p:nvGrpSpPr>
        <p:grpSpPr>
          <a:xfrm>
            <a:off x="7805062" y="481670"/>
            <a:ext cx="3716390" cy="4804563"/>
            <a:chOff x="1743883" y="581494"/>
            <a:chExt cx="3716390" cy="48045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E97ACA-5E3F-13E2-4D77-E58142F08414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C3A49-EFA7-09FE-D316-2AB95E2C9433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6C8D701-48AE-EB57-5BD9-57A8D55E13F3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5D45DB-8CB3-38FC-162E-E5D73538FD9B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75F479-F850-FF6B-1271-ED2E7474755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0E9250-E8F1-3229-1BEF-166EF892552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A3A444-0C68-88C3-0D2E-625178DB1407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351968-3351-AB61-D5BB-B42DA12651F5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0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62AE9A-DA5D-0D7C-00F9-F3ED6B7F7308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A11716-5B99-E8F3-E946-470A1904AD08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566D5-6703-C850-5A1D-AB095BE337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DE6C8-3418-C47A-425B-C4C7E758516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3ADD23-A287-FCCB-2606-BD13C9D45E4E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0F9DEA-C652-8125-422C-8E0599F6308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FD342DF-258F-2DB1-A537-14C270E0E3F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A24943-E444-8685-A0EC-52C9FCE6A601}"/>
                </a:ext>
              </a:extLst>
            </p:cNvPr>
            <p:cNvCxnSpPr>
              <a:stCxn id="22" idx="3"/>
              <a:endCxn id="20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AB80B7-93DB-BD51-0DC4-7AED86FBA908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24666C-C765-DFE6-AA16-F86C083B997C}"/>
                </a:ext>
              </a:extLst>
            </p:cNvPr>
            <p:cNvCxnSpPr>
              <a:cxnSpLocks/>
              <a:stCxn id="20" idx="3"/>
              <a:endCxn id="16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2B049-B131-977A-53B8-5D25472919EC}"/>
                </a:ext>
              </a:extLst>
            </p:cNvPr>
            <p:cNvCxnSpPr>
              <a:cxnSpLocks/>
              <a:stCxn id="16" idx="3"/>
              <a:endCxn id="14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32332A2-91E0-28E2-F7B1-9EAE1EE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0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If T has n nodes, then the height of a tree like this is </a:t>
            </a:r>
            <a:r>
              <a:rPr lang="en-CA" dirty="0">
                <a:highlight>
                  <a:srgbClr val="FFFF00"/>
                </a:highlight>
              </a:rPr>
              <a:t>n-1</a:t>
            </a:r>
            <a:r>
              <a:rPr lang="en-CA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97ACA-5E3F-13E2-4D77-E58142F08414}"/>
              </a:ext>
            </a:extLst>
          </p:cNvPr>
          <p:cNvGrpSpPr/>
          <p:nvPr/>
        </p:nvGrpSpPr>
        <p:grpSpPr>
          <a:xfrm>
            <a:off x="10598343" y="48167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C3A49-EFA7-09FE-D316-2AB95E2C943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n-1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C8D701-48AE-EB57-5BD9-57A8D55E13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5D45DB-8CB3-38FC-162E-E5D73538FD9B}"/>
              </a:ext>
            </a:extLst>
          </p:cNvPr>
          <p:cNvGrpSpPr/>
          <p:nvPr/>
        </p:nvGrpSpPr>
        <p:grpSpPr>
          <a:xfrm>
            <a:off x="9675234" y="1541296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75F479-F850-FF6B-1271-ED2E747475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n-2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0E9250-E8F1-3229-1BEF-166EF892552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3A444-0C68-88C3-0D2E-625178DB1407}"/>
              </a:ext>
            </a:extLst>
          </p:cNvPr>
          <p:cNvGrpSpPr/>
          <p:nvPr/>
        </p:nvGrpSpPr>
        <p:grpSpPr>
          <a:xfrm>
            <a:off x="7805062" y="472017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351968-3351-AB61-D5BB-B42DA12651F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62AE9A-DA5D-0D7C-00F9-F3ED6B7F730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A11716-5B99-E8F3-E946-470A1904AD08}"/>
              </a:ext>
            </a:extLst>
          </p:cNvPr>
          <p:cNvGrpSpPr/>
          <p:nvPr/>
        </p:nvGrpSpPr>
        <p:grpSpPr>
          <a:xfrm>
            <a:off x="8963304" y="260092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566D5-6703-C850-5A1D-AB095BE337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DE6C8-3418-C47A-425B-C4C7E758516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3ADD23-A287-FCCB-2606-BD13C9D45E4E}"/>
              </a:ext>
            </a:extLst>
          </p:cNvPr>
          <p:cNvGrpSpPr/>
          <p:nvPr/>
        </p:nvGrpSpPr>
        <p:grpSpPr>
          <a:xfrm>
            <a:off x="8414663" y="36605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0F9DEA-C652-8125-422C-8E0599F63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D342DF-258F-2DB1-A537-14C270E0E3F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24943-E444-8685-A0EC-52C9FCE6A601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 flipH="1">
            <a:off x="10128080" y="964830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B80B7-93DB-BD51-0DC4-7AED86FBA908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8257908" y="4143708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24666C-C765-DFE6-AA16-F86C083B997C}"/>
              </a:ext>
            </a:extLst>
          </p:cNvPr>
          <p:cNvCxnSpPr>
            <a:cxnSpLocks/>
          </p:cNvCxnSpPr>
          <p:nvPr/>
        </p:nvCxnSpPr>
        <p:spPr>
          <a:xfrm flipH="1">
            <a:off x="9598501" y="2124390"/>
            <a:ext cx="287912" cy="428635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92B049-B131-977A-53B8-5D25472919EC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8867509" y="3084082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505CB3-C025-07A3-6F14-72A5C4025DAD}"/>
              </a:ext>
            </a:extLst>
          </p:cNvPr>
          <p:cNvSpPr txBox="1"/>
          <p:nvPr/>
        </p:nvSpPr>
        <p:spPr>
          <a:xfrm>
            <a:off x="9667444" y="3746280"/>
            <a:ext cx="227200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nodes in the tree</a:t>
            </a:r>
            <a:br>
              <a:rPr lang="en-CA" dirty="0"/>
            </a:br>
            <a:r>
              <a:rPr lang="en-CA" dirty="0"/>
              <a:t>leaf starts at 0</a:t>
            </a:r>
            <a:br>
              <a:rPr lang="en-CA" dirty="0"/>
            </a:br>
            <a:r>
              <a:rPr lang="en-CA" dirty="0"/>
              <a:t>each node is 1 higher</a:t>
            </a:r>
          </a:p>
          <a:p>
            <a:pPr algn="ctr"/>
            <a:r>
              <a:rPr lang="en-AU" b="0" i="0" dirty="0">
                <a:effectLst/>
                <a:latin typeface="SegoeUIVariable"/>
              </a:rPr>
              <a:t>∴</a:t>
            </a:r>
            <a:r>
              <a:rPr lang="en-CA" dirty="0"/>
              <a:t> root is height n-1</a:t>
            </a:r>
            <a:br>
              <a:rPr lang="en-CA" dirty="0"/>
            </a:br>
            <a:r>
              <a:rPr lang="en-AU" b="0" i="0" dirty="0">
                <a:effectLst/>
                <a:latin typeface="SegoeUIVariable"/>
              </a:rPr>
              <a:t>∴</a:t>
            </a:r>
            <a:r>
              <a:rPr lang="en-CA" dirty="0"/>
              <a:t> tree is height n-1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085A2-9971-8432-BE4C-97B16E8F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944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553B3-5318-7135-31EC-3901DA51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71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F0ADC-B5B4-5D0B-602F-890479D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27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581434" y="354550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626463" y="3542940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10034280" y="3090656"/>
            <a:ext cx="415840" cy="45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450120" y="3090656"/>
            <a:ext cx="629189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86CDA5-E3C7-98C8-79D7-81A507493B21}"/>
              </a:ext>
            </a:extLst>
          </p:cNvPr>
          <p:cNvSpPr txBox="1"/>
          <p:nvPr/>
        </p:nvSpPr>
        <p:spPr>
          <a:xfrm>
            <a:off x="10349969" y="719415"/>
            <a:ext cx="13543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height of this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3C558F7-A0E3-88A7-7255-BBA00ED3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42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FAE6C-2A64-7D5F-AB5C-D2BEC3F88CD5}"/>
              </a:ext>
            </a:extLst>
          </p:cNvPr>
          <p:cNvSpPr txBox="1"/>
          <p:nvPr/>
        </p:nvSpPr>
        <p:spPr>
          <a:xfrm>
            <a:off x="9766495" y="4519671"/>
            <a:ext cx="17790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you continue this pattern, how many nodes are in each </a:t>
            </a:r>
            <a:r>
              <a:rPr lang="en-CA" b="1" dirty="0"/>
              <a:t>level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58E5CD3-DADA-A787-6D1C-417B32F8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4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4801144" y="100783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3734345" y="20006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4744540" y="199804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5754735" y="198548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5754735" y="303475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3022415" y="310732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4102278" y="310732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5754735" y="399772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4187191" y="149099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197386" y="157389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5463358" y="149099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3475261" y="256667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4187191" y="256667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6207581" y="255154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6207581" y="360081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526462" y="1065616"/>
            <a:ext cx="26810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down all the </a:t>
            </a:r>
            <a:r>
              <a:rPr lang="en-CA" sz="2400" b="1" dirty="0"/>
              <a:t>root-to-leaf paths </a:t>
            </a:r>
            <a:r>
              <a:rPr lang="en-CA" sz="2400" dirty="0"/>
              <a:t>for this tree.</a:t>
            </a:r>
            <a:endParaRPr lang="en-AU" sz="24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11F82-AFC0-B41B-8C54-5165762AC068}"/>
              </a:ext>
            </a:extLst>
          </p:cNvPr>
          <p:cNvGrpSpPr/>
          <p:nvPr/>
        </p:nvGrpSpPr>
        <p:grpSpPr>
          <a:xfrm>
            <a:off x="6799764" y="3995156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0D32D-3247-DD32-2D06-C590E44E43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J</a:t>
              </a:r>
              <a:endParaRPr lang="en-AU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B5FF94-689B-5F84-AE25-EF9D36F6235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E67F44-5E8C-B2DF-D984-218345A21EE9}"/>
              </a:ext>
            </a:extLst>
          </p:cNvPr>
          <p:cNvCxnSpPr>
            <a:cxnSpLocks/>
            <a:stCxn id="18" idx="5"/>
            <a:endCxn id="38" idx="1"/>
          </p:cNvCxnSpPr>
          <p:nvPr/>
        </p:nvCxnSpPr>
        <p:spPr>
          <a:xfrm>
            <a:off x="6416949" y="3517917"/>
            <a:ext cx="626292" cy="5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8C7F97-67A1-154C-E724-424BE798BCB8}"/>
              </a:ext>
            </a:extLst>
          </p:cNvPr>
          <p:cNvGrpSpPr/>
          <p:nvPr/>
        </p:nvGrpSpPr>
        <p:grpSpPr>
          <a:xfrm>
            <a:off x="3564705" y="402937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17E874-5402-4FAB-5FF1-13CB086C290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7D76621-1412-3481-B34C-9223910569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81377-1006-D763-C5F2-C30168424B90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4017551" y="3673383"/>
            <a:ext cx="537573" cy="35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5F6A57-A75B-9084-7AE0-67EEE57E8E56}"/>
              </a:ext>
            </a:extLst>
          </p:cNvPr>
          <p:cNvSpPr txBox="1"/>
          <p:nvPr/>
        </p:nvSpPr>
        <p:spPr>
          <a:xfrm>
            <a:off x="8021782" y="1007837"/>
            <a:ext cx="692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ABE</a:t>
            </a:r>
            <a:br>
              <a:rPr lang="en-CA" dirty="0"/>
            </a:br>
            <a:r>
              <a:rPr lang="en-CA" dirty="0"/>
              <a:t>ABFH</a:t>
            </a:r>
            <a:br>
              <a:rPr lang="en-CA" dirty="0"/>
            </a:br>
            <a:r>
              <a:rPr lang="en-CA" dirty="0"/>
              <a:t>AC</a:t>
            </a:r>
            <a:br>
              <a:rPr lang="en-CA" dirty="0"/>
            </a:br>
            <a:r>
              <a:rPr lang="en-CA" dirty="0"/>
              <a:t>ADGI</a:t>
            </a:r>
            <a:br>
              <a:rPr lang="en-CA" dirty="0"/>
            </a:br>
            <a:r>
              <a:rPr lang="en-CA" dirty="0"/>
              <a:t>ADJ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0CB554-5ACD-1D16-1FC6-05E2FDC39372}"/>
              </a:ext>
            </a:extLst>
          </p:cNvPr>
          <p:cNvSpPr txBox="1"/>
          <p:nvPr/>
        </p:nvSpPr>
        <p:spPr>
          <a:xfrm>
            <a:off x="9423070" y="1335974"/>
            <a:ext cx="2136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There is one path for</a:t>
            </a:r>
            <a:br>
              <a:rPr lang="en-CA" dirty="0"/>
            </a:br>
            <a:r>
              <a:rPr lang="en-CA" dirty="0"/>
              <a:t>each leaf.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553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4329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4329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3388-693F-7865-57C0-6E401BD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308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368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level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368072"/>
              </a:xfrm>
              <a:blipFill>
                <a:blip r:embed="rId6"/>
                <a:stretch>
                  <a:fillRect l="-2760" t="-7111" r="-1445"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631CAF2-BEDA-3FF1-2F84-729F9EF9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486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level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  <a:blipFill>
                <a:blip r:embed="rId6"/>
                <a:stretch>
                  <a:fillRect l="-2760" t="-5405" r="-14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/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blipFill>
                <a:blip r:embed="rId8"/>
                <a:stretch>
                  <a:fillRect l="-8511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/>
              <p:nvPr/>
            </p:nvSpPr>
            <p:spPr>
              <a:xfrm>
                <a:off x="590055" y="5358771"/>
                <a:ext cx="11787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5" y="5358771"/>
                <a:ext cx="11787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4BB9CC9-F6E8-A6CF-39F4-90F51974B8E3}"/>
              </a:ext>
            </a:extLst>
          </p:cNvPr>
          <p:cNvSpPr txBox="1"/>
          <p:nvPr/>
        </p:nvSpPr>
        <p:spPr>
          <a:xfrm>
            <a:off x="2163065" y="4807055"/>
            <a:ext cx="1970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You can figure this out by inspection, or use the formula for the sum of a geometric series ...</a:t>
            </a:r>
            <a:endParaRPr lang="en-A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/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CD8254-4ABA-49D8-9C78-7E88D598AE43}"/>
              </a:ext>
            </a:extLst>
          </p:cNvPr>
          <p:cNvCxnSpPr>
            <a:cxnSpLocks/>
          </p:cNvCxnSpPr>
          <p:nvPr/>
        </p:nvCxnSpPr>
        <p:spPr>
          <a:xfrm>
            <a:off x="4025735" y="5511158"/>
            <a:ext cx="831145" cy="45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262FDD30-86F5-D84D-58C6-E47996E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7FE53ED1-51CA-4802-B480-D6DC1C8B140A}"/>
              </a:ext>
            </a:extLst>
          </p:cNvPr>
          <p:cNvSpPr/>
          <p:nvPr/>
        </p:nvSpPr>
        <p:spPr>
          <a:xfrm rot="16200000">
            <a:off x="1147199" y="4855140"/>
            <a:ext cx="172192" cy="929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739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909705" cy="22870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nodes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at least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909705" cy="2287046"/>
              </a:xfrm>
              <a:blipFill>
                <a:blip r:embed="rId5"/>
                <a:stretch>
                  <a:fillRect l="-2609" t="-5867" r="-27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4BBF1-C244-AED6-AA50-BB0D26C0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969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at least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A" dirty="0"/>
                  <a:t>A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 and so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  <a:blipFill>
                <a:blip r:embed="rId6"/>
                <a:stretch>
                  <a:fillRect l="-2365" t="-88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D272816-910C-79DB-E8DA-2E12350D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3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0638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nodes and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/>
                  <a:t>, then: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063888"/>
              </a:xfrm>
              <a:blipFill>
                <a:blip r:embed="rId5"/>
                <a:stretch>
                  <a:fillRect l="-2760" t="-9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747" y="3170909"/>
                <a:ext cx="5480056" cy="672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" y="3170909"/>
                <a:ext cx="5480056" cy="672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B09B449-37F3-6070-6123-5E73B4E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347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CA" sz="3200" dirty="0"/>
                  <a:t>What is the </a:t>
                </a:r>
                <a:r>
                  <a:rPr lang="en-CA" sz="3200" b="1" dirty="0"/>
                  <a:t>min</a:t>
                </a:r>
                <a:r>
                  <a:rPr lang="en-CA" sz="3200" dirty="0"/>
                  <a:t> height of T?</a:t>
                </a:r>
              </a:p>
              <a:p>
                <a:pPr marL="0" indent="0">
                  <a:buNone/>
                </a:pPr>
                <a:endParaRPr lang="en-CA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  <a:blipFill>
                <a:blip r:embed="rId2"/>
                <a:stretch>
                  <a:fillRect l="-2533" t="-70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/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/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0ED8453-28EB-A0D6-570E-CD508AC0AB01}"/>
              </a:ext>
            </a:extLst>
          </p:cNvPr>
          <p:cNvSpPr/>
          <p:nvPr/>
        </p:nvSpPr>
        <p:spPr>
          <a:xfrm>
            <a:off x="8865672" y="1485198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/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/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4A9F3202-E01F-C6A8-ED22-75F78BB7883A}"/>
              </a:ext>
            </a:extLst>
          </p:cNvPr>
          <p:cNvSpPr/>
          <p:nvPr/>
        </p:nvSpPr>
        <p:spPr>
          <a:xfrm>
            <a:off x="8865671" y="2380309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92A4204-6F09-95FF-F5BE-2C693F76DF63}"/>
              </a:ext>
            </a:extLst>
          </p:cNvPr>
          <p:cNvSpPr/>
          <p:nvPr/>
        </p:nvSpPr>
        <p:spPr>
          <a:xfrm>
            <a:off x="8865670" y="3326894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6449B-541C-99A6-9A4C-2AD8F193EA93}"/>
              </a:ext>
            </a:extLst>
          </p:cNvPr>
          <p:cNvSpPr txBox="1"/>
          <p:nvPr/>
        </p:nvSpPr>
        <p:spPr>
          <a:xfrm>
            <a:off x="9138805" y="4214184"/>
            <a:ext cx="20240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shows that a binary tree with n nodes must have a height of at least </a:t>
            </a:r>
            <a:r>
              <a:rPr lang="en-CA" b="1" dirty="0"/>
              <a:t>O(log n)</a:t>
            </a:r>
            <a:endParaRPr lang="en-AU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B7B85-CC95-3DFB-7372-2B9DA37E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0795C2-B001-FB73-AD89-BBAAB7E43601}"/>
              </a:ext>
            </a:extLst>
          </p:cNvPr>
          <p:cNvCxnSpPr>
            <a:cxnSpLocks/>
          </p:cNvCxnSpPr>
          <p:nvPr/>
        </p:nvCxnSpPr>
        <p:spPr>
          <a:xfrm flipV="1">
            <a:off x="5355771" y="1347849"/>
            <a:ext cx="2280063" cy="197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49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1A121-21E9-6970-D5BB-1AA3FEF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505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See Proposition 7.10 (pages 288-289) in the textbook for some more facts like this.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C292F-C23E-8EC7-A640-F6010340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2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37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0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Descendants of C</a:t>
            </a:r>
            <a:r>
              <a:rPr lang="en-CA" dirty="0"/>
              <a:t>: C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Ordered tree</a:t>
            </a:r>
            <a:r>
              <a:rPr lang="en-CA" dirty="0"/>
              <a:t>: the </a:t>
            </a:r>
            <a:r>
              <a:rPr lang="en-CA" i="1" dirty="0"/>
              <a:t>children</a:t>
            </a:r>
            <a:r>
              <a:rPr lang="en-CA" dirty="0"/>
              <a:t> of nodes have                </a:t>
            </a:r>
          </a:p>
          <a:p>
            <a:r>
              <a:rPr lang="en-CA" dirty="0"/>
              <a:t>                          a well-defined order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tree may, or may not, be ordered.</a:t>
            </a:r>
            <a:br>
              <a:rPr lang="en-CA" dirty="0"/>
            </a:br>
            <a:r>
              <a:rPr lang="en-CA" dirty="0"/>
              <a:t>If it is ordered, you must say so, and also say</a:t>
            </a:r>
            <a:br>
              <a:rPr lang="en-CA" dirty="0"/>
            </a:br>
            <a:r>
              <a:rPr lang="en-CA" dirty="0"/>
              <a:t>exactly how the child nodes are ordered.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an </a:t>
            </a:r>
            <a:r>
              <a:rPr lang="en-CA" b="1" dirty="0"/>
              <a:t>ordered tree</a:t>
            </a:r>
            <a:r>
              <a:rPr lang="en-CA" dirty="0"/>
              <a:t>: the child nodes are in alphabetical order from left to right.</a:t>
            </a:r>
            <a:endParaRPr lang="en-AU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2808</Words>
  <Application>Microsoft Office PowerPoint</Application>
  <PresentationFormat>Widescreen</PresentationFormat>
  <Paragraphs>562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SegoeUIVariable</vt:lpstr>
      <vt:lpstr>Symbol</vt:lpstr>
      <vt:lpstr>Office Theme</vt:lpstr>
      <vt:lpstr>Chapter 7: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2023-10-10T20:53:58Z</dcterms:modified>
</cp:coreProperties>
</file>