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906000"/>
  <p:notesSz cx="6807200" cy="99393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6023">
          <p15:clr>
            <a:srgbClr val="A4A3A4"/>
          </p15:clr>
        </p15:guide>
        <p15:guide id="3" pos="217">
          <p15:clr>
            <a:srgbClr val="A4A3A4"/>
          </p15:clr>
        </p15:guide>
        <p15:guide id="4" orient="horz" pos="981">
          <p15:clr>
            <a:srgbClr val="A4A3A4"/>
          </p15:clr>
        </p15:guide>
        <p15:guide id="5" orient="horz" pos="3974">
          <p15:clr>
            <a:srgbClr val="A4A3A4"/>
          </p15:clr>
        </p15:guide>
        <p15:guide id="6" orient="horz" pos="2260">
          <p15:clr>
            <a:srgbClr val="A4A3A4"/>
          </p15:clr>
        </p15:guide>
        <p15:guide id="7" pos="3120">
          <p15:clr>
            <a:srgbClr val="A4A3A4"/>
          </p15:clr>
        </p15:guide>
        <p15:guide id="8" orient="horz" pos="62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218381-34DA-4B90-BD49-524EDBBA3C71}">
  <a:tblStyle styleId="{CB218381-34DA-4B90-BD49-524EDBBA3C7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ADAA78-E46B-4835-9F4B-73D654C502C9}"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E0A3B54-AFD8-4368-BD35-BB2227B35890}"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6023"/>
        <p:guide pos="217"/>
        <p:guide pos="981" orient="horz"/>
        <p:guide pos="3974" orient="horz"/>
        <p:guide pos="2260" orient="horz"/>
        <p:guide pos="3120"/>
        <p:guide pos="6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2949787" cy="49869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5839" y="1"/>
            <a:ext cx="2949787" cy="49869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720" y="4783308"/>
            <a:ext cx="5445760" cy="39136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1" y="9440648"/>
            <a:ext cx="2949787" cy="49869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5839" y="9440648"/>
            <a:ext cx="2949787" cy="49869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 name="Google Shape;32;p1:notes"/>
          <p:cNvSpPr txBox="1"/>
          <p:nvPr>
            <p:ph idx="1" type="body"/>
          </p:nvPr>
        </p:nvSpPr>
        <p:spPr>
          <a:xfrm>
            <a:off x="680720" y="4783308"/>
            <a:ext cx="5445760" cy="39136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안녕하세</a:t>
            </a:r>
            <a:r>
              <a:rPr lang="ko-KR"/>
              <a:t>요. 저희 4조 분석 결과 보고서를 시작하겠습니다. 저희는 다음과 같이 1. 프로젝트 개요, 2. 비즈니스 요구사항, 3. 데이터 분석, 4. 비즈니스 모델 제시. 5. 과제 요약 및 자체 평가 의견 순서대로 발표를 진행하겠습니다.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KR"/>
              <a:t>EDA 피크시간 예측</a:t>
            </a:r>
            <a:endParaRPr/>
          </a:p>
          <a:p>
            <a:pPr indent="0" lvl="0" marL="0" rtl="0" algn="l">
              <a:spcBef>
                <a:spcPts val="0"/>
              </a:spcBef>
              <a:spcAft>
                <a:spcPts val="0"/>
              </a:spcAft>
              <a:buNone/>
            </a:pPr>
            <a:r>
              <a:rPr lang="ko-KR"/>
              <a:t>xgboost만 회귀 분석</a:t>
            </a:r>
            <a:endParaRPr/>
          </a:p>
          <a:p>
            <a:pPr indent="0" lvl="0" marL="0" rtl="0" algn="l">
              <a:spcBef>
                <a:spcPts val="0"/>
              </a:spcBef>
              <a:spcAft>
                <a:spcPts val="0"/>
              </a:spcAft>
              <a:buNone/>
            </a:pPr>
            <a:r>
              <a:rPr lang="ko-KR"/>
              <a:t>나머지는 시계열 </a:t>
            </a:r>
            <a:endParaRPr/>
          </a:p>
          <a:p>
            <a:pPr indent="0" lvl="0" marL="0" rtl="0" algn="l">
              <a:spcBef>
                <a:spcPts val="0"/>
              </a:spcBef>
              <a:spcAft>
                <a:spcPts val="0"/>
              </a:spcAft>
              <a:buNone/>
            </a:pPr>
            <a:r>
              <a:rPr lang="ko-KR"/>
              <a:t>시계열 정상성 만족해서 모델링</a:t>
            </a:r>
            <a:endParaRPr/>
          </a:p>
        </p:txBody>
      </p:sp>
      <p:sp>
        <p:nvSpPr>
          <p:cNvPr id="33" name="Google Shape;33;p1:notes"/>
          <p:cNvSpPr txBox="1"/>
          <p:nvPr>
            <p:ph idx="12" type="sldNum"/>
          </p:nvPr>
        </p:nvSpPr>
        <p:spPr>
          <a:xfrm>
            <a:off x="3855839" y="9440648"/>
            <a:ext cx="2949787" cy="49869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255fe606b_3_95: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7255fe606b_3_95: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0ab21fa2c_4_4: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e0ab21fa2c_4_4: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26a677b1a_2_1: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726a677b1a_2_1: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0ab21fa2c_4_291: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e0ab21fa2c_4_291: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0ab21fa2c_4_96: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e0ab21fa2c_4_96: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0ab21fa2c_4_45: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e0ab21fa2c_4_45: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0ab21fa2c_4_313: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e0ab21fa2c_4_313: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0ab21fa2c_4_150: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e0ab21fa2c_4_150: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1: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ko-KR"/>
              <a:t>## 프로젝</a:t>
            </a:r>
            <a:r>
              <a:rPr lang="ko-KR"/>
              <a:t>트 주제 및 선정 배경</a:t>
            </a:r>
            <a:endParaRPr/>
          </a:p>
          <a:p>
            <a:pPr indent="0" lvl="0" marL="0" rtl="0" algn="l">
              <a:spcBef>
                <a:spcPts val="0"/>
              </a:spcBef>
              <a:spcAft>
                <a:spcPts val="0"/>
              </a:spcAft>
              <a:buNone/>
            </a:pPr>
            <a:r>
              <a:rPr lang="ko-KR"/>
              <a:t>**프로젝트 주제**</a:t>
            </a:r>
            <a:br>
              <a:rPr lang="ko-KR"/>
            </a:br>
            <a:r>
              <a:rPr lang="ko-KR"/>
              <a:t>저</a:t>
            </a:r>
            <a:r>
              <a:rPr lang="ko-KR"/>
              <a:t>희 조는 고압전력사용기관에서의 피크시간 관리를 도움 주는 플랫폼으로 건물의 전력 사용량 데이터를 분석하여 전력 소비가 높은 시설에서 에너지 사용을 효율적으로 관리하고 비용 절감을 위한 시스템을 설계하는 것을 주제로 선정했습니다.</a:t>
            </a:r>
            <a:br>
              <a:rPr lang="ko-KR"/>
            </a:br>
            <a:endParaRPr/>
          </a:p>
          <a:p>
            <a:pPr indent="0" lvl="0" marL="0" rtl="0" algn="l">
              <a:spcBef>
                <a:spcPts val="0"/>
              </a:spcBef>
              <a:spcAft>
                <a:spcPts val="0"/>
              </a:spcAft>
              <a:buNone/>
            </a:pPr>
            <a:r>
              <a:rPr lang="ko-KR"/>
              <a:t>**선정 배경**</a:t>
            </a:r>
            <a:br>
              <a:rPr lang="ko-KR"/>
            </a:br>
            <a:r>
              <a:rPr lang="ko-KR"/>
              <a:t>저희가 이러한 주제를 선정한 배경에는 </a:t>
            </a:r>
            <a:endParaRPr/>
          </a:p>
          <a:p>
            <a:pPr indent="0" lvl="0" marL="0" rtl="0" algn="l">
              <a:spcBef>
                <a:spcPts val="0"/>
              </a:spcBef>
              <a:spcAft>
                <a:spcPts val="0"/>
              </a:spcAft>
              <a:buNone/>
            </a:pPr>
            <a:r>
              <a:rPr lang="ko-KR"/>
              <a:t>먼저, 피크 시간대 전력 소비로 인한 경제적 손실이 발생할 수 있기 때문입니다.전력 공급 회사는 최대 전력 수요를 기준으로 기본요금을 설정하기 떄문에, 피크시간대의 높은 소비가 장기적인 경제적 손실을 초래할 수 있게 됩니다.</a:t>
            </a:r>
            <a:br>
              <a:rPr lang="ko-KR"/>
            </a:br>
            <a:br>
              <a:rPr lang="ko-KR"/>
            </a:br>
            <a:r>
              <a:rPr lang="ko-KR"/>
              <a:t>두번째로는 전력망 안전성 저해 문제가 있기 때문입니다. 피크시간대 높은 전력 소비는 전력망에 부담을 주고 전력 공급의 안전성을 저해하며 과부하로 이어질 수 있기에 전력 중단과 같은 결과를 초래할 수도 있기에 </a:t>
            </a:r>
            <a:r>
              <a:rPr lang="ko-KR"/>
              <a:t>피크시간 관리가 필요하다고 생각했습니다.</a:t>
            </a:r>
            <a:br>
              <a:rPr lang="ko-KR"/>
            </a:br>
            <a:endParaRPr/>
          </a:p>
          <a:p>
            <a:pPr indent="0" lvl="0" marL="0" rtl="0" algn="l">
              <a:spcBef>
                <a:spcPts val="0"/>
              </a:spcBef>
              <a:spcAft>
                <a:spcPts val="0"/>
              </a:spcAft>
              <a:buNone/>
            </a:pPr>
            <a:r>
              <a:rPr lang="ko-KR"/>
              <a:t>**기획의도**</a:t>
            </a:r>
            <a:br>
              <a:rPr lang="ko-KR"/>
            </a:br>
            <a:r>
              <a:rPr lang="ko-KR"/>
              <a:t>따라서 저희는 피크시간 관리 플랫폼 개발을 통해 전력 사용량을 실시간 모니터링하며, 피크 시간대의 소비를 줄이며, 스마트한 제어를 통해 에너지 절약을 실현하고자 이번 프로젝트를 기획했습니다.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KR"/>
              <a:t>## 프로젝트 내용</a:t>
            </a:r>
            <a:endParaRPr/>
          </a:p>
          <a:p>
            <a:pPr indent="0" lvl="0" marL="0" rtl="0" algn="l">
              <a:spcBef>
                <a:spcPts val="0"/>
              </a:spcBef>
              <a:spcAft>
                <a:spcPts val="0"/>
              </a:spcAft>
              <a:buNone/>
            </a:pPr>
            <a:r>
              <a:rPr lang="ko-KR"/>
              <a:t>**사용한 분석 방법 및 알고리즘**</a:t>
            </a:r>
            <a:endParaRPr/>
          </a:p>
          <a:p>
            <a:pPr indent="0" lvl="0" marL="0" rtl="0" algn="l">
              <a:spcBef>
                <a:spcPts val="0"/>
              </a:spcBef>
              <a:spcAft>
                <a:spcPts val="0"/>
              </a:spcAft>
              <a:buClr>
                <a:schemeClr val="dk1"/>
              </a:buClr>
              <a:buSzPts val="1100"/>
              <a:buFont typeface="Arial"/>
              <a:buNone/>
            </a:pPr>
            <a:r>
              <a:rPr lang="ko-KR"/>
              <a:t>프로젝트를 진행과정에서 전력 사용량 분석이 필요했습니다.. 분석 시 다음과 같은 개발환경과 알고리즘등을 이용해서 분석을 진행했습니다.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KR"/>
              <a:t>—-------</a:t>
            </a:r>
            <a:endParaRPr/>
          </a:p>
          <a:p>
            <a:pPr indent="0" lvl="0" marL="0" rtl="0" algn="l">
              <a:lnSpc>
                <a:spcPct val="120000"/>
              </a:lnSpc>
              <a:spcBef>
                <a:spcPts val="1200"/>
              </a:spcBef>
              <a:spcAft>
                <a:spcPts val="0"/>
              </a:spcAft>
              <a:buNone/>
            </a:pPr>
            <a:br>
              <a:rPr lang="ko-KR" sz="950">
                <a:latin typeface="Arial"/>
                <a:ea typeface="Arial"/>
                <a:cs typeface="Arial"/>
                <a:sym typeface="Arial"/>
              </a:rPr>
            </a:br>
            <a:r>
              <a:rPr b="1" lang="ko-KR" sz="950">
                <a:latin typeface="Arial"/>
                <a:ea typeface="Arial"/>
                <a:cs typeface="Arial"/>
                <a:sym typeface="Arial"/>
              </a:rPr>
              <a:t>2) 최대 용량 가동 시 발전소 설비의 효율 저하</a:t>
            </a:r>
            <a:br>
              <a:rPr lang="ko-KR" sz="950">
                <a:latin typeface="Arial"/>
                <a:ea typeface="Arial"/>
                <a:cs typeface="Arial"/>
                <a:sym typeface="Arial"/>
              </a:rPr>
            </a:br>
            <a:r>
              <a:rPr lang="ko-KR" sz="950">
                <a:latin typeface="Arial"/>
                <a:ea typeface="Arial"/>
                <a:cs typeface="Arial"/>
                <a:sym typeface="Arial"/>
              </a:rPr>
              <a:t> 피크 시간대에는 전력 수요가 급증하여 발전소가 최대 용량으로 가동될 가능성이 높다. 이로 인해 효율 저하, 운영 비용 증가, 유지보수 문제 등의 문제가 발생할 수 있다. 이러한 상황에서는 설비의 열 손실과 기계적 마모가 증가하여 최적의 효율을 유지하기 어렵다.</a:t>
            </a:r>
            <a:br>
              <a:rPr lang="ko-KR" sz="950">
                <a:latin typeface="Arial"/>
                <a:ea typeface="Arial"/>
                <a:cs typeface="Arial"/>
                <a:sym typeface="Arial"/>
              </a:rPr>
            </a:br>
            <a:br>
              <a:rPr lang="ko-KR" sz="950">
                <a:latin typeface="Arial"/>
                <a:ea typeface="Arial"/>
                <a:cs typeface="Arial"/>
                <a:sym typeface="Arial"/>
              </a:rPr>
            </a:br>
            <a:r>
              <a:rPr lang="ko-KR"/>
              <a:t>두번째로는 최대 용량 가동 시 발전소 설비의 효율 저하가 있기 때문입니다. 피크 시간대에는 전력 수요가 급증하여 발전소가 최대 용량으로 가동되서 효율 저하, 운영 비용 증가 등의 문제가 발생되어 효율을 저하시키게 때문에 피크시간 관리가 필요하다고 생각했습니다.</a:t>
            </a:r>
            <a:br>
              <a:rPr lang="ko-KR"/>
            </a:br>
            <a:br>
              <a:rPr lang="ko-KR"/>
            </a:br>
            <a:r>
              <a:rPr lang="ko-KR"/>
              <a:t>- 기획의도</a:t>
            </a:r>
            <a:endParaRPr/>
          </a:p>
          <a:p>
            <a:pPr indent="0" lvl="0" marL="0" rtl="0" algn="l">
              <a:lnSpc>
                <a:spcPct val="120000"/>
              </a:lnSpc>
              <a:spcBef>
                <a:spcPts val="1200"/>
              </a:spcBef>
              <a:spcAft>
                <a:spcPts val="0"/>
              </a:spcAft>
              <a:buNone/>
            </a:pPr>
            <a:r>
              <a:rPr lang="ko-KR" sz="950">
                <a:latin typeface="Arial"/>
                <a:ea typeface="Arial"/>
                <a:cs typeface="Arial"/>
                <a:sym typeface="Arial"/>
              </a:rPr>
              <a:t>3) </a:t>
            </a:r>
            <a:r>
              <a:rPr b="1" lang="ko-KR" sz="950">
                <a:latin typeface="Arial"/>
                <a:ea typeface="Arial"/>
                <a:cs typeface="Arial"/>
                <a:sym typeface="Arial"/>
              </a:rPr>
              <a:t>알림 시스템</a:t>
            </a:r>
            <a:r>
              <a:rPr lang="ko-KR" sz="950">
                <a:latin typeface="Arial"/>
                <a:ea typeface="Arial"/>
                <a:cs typeface="Arial"/>
                <a:sym typeface="Arial"/>
              </a:rPr>
              <a:t> : 피크 시간대가 다가올 때 알림을 통해 관리자가 신속하게 대응할 수 있도록 한다.</a:t>
            </a:r>
            <a:endParaRPr sz="950">
              <a:latin typeface="Arial"/>
              <a:ea typeface="Arial"/>
              <a:cs typeface="Arial"/>
              <a:sym typeface="Arial"/>
            </a:endParaRPr>
          </a:p>
          <a:p>
            <a:pPr indent="0" lvl="0" marL="0" rtl="0" algn="l">
              <a:lnSpc>
                <a:spcPct val="120000"/>
              </a:lnSpc>
              <a:spcBef>
                <a:spcPts val="1200"/>
              </a:spcBef>
              <a:spcAft>
                <a:spcPts val="600"/>
              </a:spcAft>
              <a:buClr>
                <a:schemeClr val="dk1"/>
              </a:buClr>
              <a:buSzPts val="1100"/>
              <a:buFont typeface="Arial"/>
              <a:buNone/>
            </a:pPr>
            <a:r>
              <a:rPr lang="ko-KR" sz="950">
                <a:latin typeface="Arial"/>
                <a:ea typeface="Arial"/>
                <a:cs typeface="Arial"/>
                <a:sym typeface="Arial"/>
              </a:rPr>
              <a:t>5) </a:t>
            </a:r>
            <a:r>
              <a:rPr b="1" lang="ko-KR" sz="950">
                <a:latin typeface="Arial"/>
                <a:ea typeface="Arial"/>
                <a:cs typeface="Arial"/>
                <a:sym typeface="Arial"/>
              </a:rPr>
              <a:t>대시보드 생성</a:t>
            </a:r>
            <a:r>
              <a:rPr lang="ko-KR" sz="950">
                <a:latin typeface="Arial"/>
                <a:ea typeface="Arial"/>
                <a:cs typeface="Arial"/>
                <a:sym typeface="Arial"/>
              </a:rPr>
              <a:t> : 전력사용패턴과 절감 효과를 시각화한 대시보드를 통하여 관리자가 쉽게 이해할 수 있도록 한다.</a:t>
            </a:r>
            <a:endParaRPr sz="950">
              <a:latin typeface="Arial"/>
              <a:ea typeface="Arial"/>
              <a:cs typeface="Arial"/>
              <a:sym typeface="Arial"/>
            </a:endParaRPr>
          </a:p>
        </p:txBody>
      </p:sp>
      <p:sp>
        <p:nvSpPr>
          <p:cNvPr id="45" name="Google Shape;45;p2: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0ab21fa2c_4_437: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e0ab21fa2c_4_437: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0ab21fa2c_4_383: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e0ab21fa2c_4_383: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2: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2: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3: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0ab21fa2c_4_394: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2e0ab21fa2c_4_394: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4: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4: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ab21fa2c_4_263:notes"/>
          <p:cNvSpPr txBox="1"/>
          <p:nvPr>
            <p:ph idx="1" type="body"/>
          </p:nvPr>
        </p:nvSpPr>
        <p:spPr>
          <a:xfrm>
            <a:off x="680720" y="4783308"/>
            <a:ext cx="5445900" cy="391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e0ab21fa2c_4_263:notes"/>
          <p:cNvSpPr/>
          <p:nvPr>
            <p:ph idx="2" type="sldImg"/>
          </p:nvPr>
        </p:nvSpPr>
        <p:spPr>
          <a:xfrm>
            <a:off x="981075" y="1243013"/>
            <a:ext cx="4845000" cy="3354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0720" y="4783308"/>
            <a:ext cx="5445760" cy="3913614"/>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ko-KR"/>
              <a:t>공휴일지정</a:t>
            </a:r>
            <a:endParaRPr/>
          </a:p>
          <a:p>
            <a:pPr indent="-298450" lvl="0" marL="457200" rtl="0" algn="l">
              <a:lnSpc>
                <a:spcPct val="115000"/>
              </a:lnSpc>
              <a:spcBef>
                <a:spcPts val="0"/>
              </a:spcBef>
              <a:spcAft>
                <a:spcPts val="0"/>
              </a:spcAft>
              <a:buClr>
                <a:schemeClr val="dk1"/>
              </a:buClr>
              <a:buSzPts val="1100"/>
              <a:buChar char="●"/>
            </a:pPr>
            <a:r>
              <a:rPr lang="ko-KR"/>
              <a:t>태양광, 냉방전력 drop</a:t>
            </a:r>
            <a:endParaRPr/>
          </a:p>
          <a:p>
            <a:pPr indent="-298450" lvl="0" marL="457200" rtl="0" algn="l">
              <a:lnSpc>
                <a:spcPct val="115000"/>
              </a:lnSpc>
              <a:spcBef>
                <a:spcPts val="0"/>
              </a:spcBef>
              <a:spcAft>
                <a:spcPts val="0"/>
              </a:spcAft>
              <a:buClr>
                <a:schemeClr val="dk1"/>
              </a:buClr>
              <a:buSzPts val="1100"/>
              <a:buChar char="●"/>
            </a:pPr>
            <a:r>
              <a:rPr lang="ko-KR"/>
              <a:t>시간 변수 추가했던것</a:t>
            </a:r>
            <a:endParaRPr/>
          </a:p>
          <a:p>
            <a:pPr indent="0" lvl="0" marL="0" rtl="0" algn="l">
              <a:spcBef>
                <a:spcPts val="1200"/>
              </a:spcBef>
              <a:spcAft>
                <a:spcPts val="0"/>
              </a:spcAft>
              <a:buNone/>
            </a:pPr>
            <a:r>
              <a:t/>
            </a:r>
            <a:endParaRPr/>
          </a:p>
        </p:txBody>
      </p:sp>
      <p:sp>
        <p:nvSpPr>
          <p:cNvPr id="172" name="Google Shape;172;p8:notes"/>
          <p:cNvSpPr/>
          <p:nvPr>
            <p:ph idx="2" type="sldImg"/>
          </p:nvPr>
        </p:nvSpPr>
        <p:spPr>
          <a:xfrm>
            <a:off x="981075" y="1243013"/>
            <a:ext cx="4845050" cy="3354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빈 화면"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p:cSld name="빈 화면">
    <p:spTree>
      <p:nvGrpSpPr>
        <p:cNvPr id="14" name="Shape 14"/>
        <p:cNvGrpSpPr/>
        <p:nvPr/>
      </p:nvGrpSpPr>
      <p:grpSpPr>
        <a:xfrm>
          <a:off x="0" y="0"/>
          <a:ext cx="0" cy="0"/>
          <a:chOff x="0" y="0"/>
          <a:chExt cx="0" cy="0"/>
        </a:xfrm>
      </p:grpSpPr>
      <p:cxnSp>
        <p:nvCxnSpPr>
          <p:cNvPr id="15" name="Google Shape;15;p3"/>
          <p:cNvCxnSpPr/>
          <p:nvPr/>
        </p:nvCxnSpPr>
        <p:spPr>
          <a:xfrm>
            <a:off x="0" y="614363"/>
            <a:ext cx="9906000" cy="0"/>
          </a:xfrm>
          <a:prstGeom prst="straightConnector1">
            <a:avLst/>
          </a:prstGeom>
          <a:noFill/>
          <a:ln cap="flat" cmpd="sng" w="25400">
            <a:solidFill>
              <a:srgbClr val="D9EAF1"/>
            </a:solidFill>
            <a:prstDash val="solid"/>
            <a:round/>
            <a:headEnd len="med" w="med" type="none"/>
            <a:tailEnd len="med" w="med" type="none"/>
          </a:ln>
        </p:spPr>
      </p:cxnSp>
      <p:sp>
        <p:nvSpPr>
          <p:cNvPr id="16" name="Google Shape;16;p3"/>
          <p:cNvSpPr txBox="1"/>
          <p:nvPr/>
        </p:nvSpPr>
        <p:spPr>
          <a:xfrm>
            <a:off x="4219350" y="6583935"/>
            <a:ext cx="1467301" cy="22944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fld id="{00000000-1234-1234-1234-123412341234}" type="slidenum">
              <a:rPr b="1" i="0" lang="ko-KR" sz="1000" u="none" cap="none" strike="noStrike">
                <a:solidFill>
                  <a:srgbClr val="7F7F7F"/>
                </a:solidFill>
                <a:latin typeface="Malgun Gothic"/>
                <a:ea typeface="Malgun Gothic"/>
                <a:cs typeface="Malgun Gothic"/>
                <a:sym typeface="Malgun Gothic"/>
              </a:rPr>
              <a:t>‹#›</a:t>
            </a:fld>
            <a:r>
              <a:rPr b="1" i="0" lang="ko-KR" sz="1000" u="none" cap="none" strike="noStrike">
                <a:solidFill>
                  <a:srgbClr val="7F7F7F"/>
                </a:solidFill>
                <a:latin typeface="Malgun Gothic"/>
                <a:ea typeface="Malgun Gothic"/>
                <a:cs typeface="Malgun Gothic"/>
                <a:sym typeface="Malgun Gothic"/>
              </a:rPr>
              <a:t>   /   19</a:t>
            </a:r>
            <a:endParaRPr/>
          </a:p>
        </p:txBody>
      </p:sp>
      <p:sp>
        <p:nvSpPr>
          <p:cNvPr id="17" name="Google Shape;17;p3"/>
          <p:cNvSpPr txBox="1"/>
          <p:nvPr>
            <p:ph idx="1" type="body"/>
          </p:nvPr>
        </p:nvSpPr>
        <p:spPr>
          <a:xfrm>
            <a:off x="345513" y="736489"/>
            <a:ext cx="9216000" cy="648000"/>
          </a:xfrm>
          <a:prstGeom prst="rect">
            <a:avLst/>
          </a:prstGeom>
          <a:noFill/>
          <a:ln>
            <a:noFill/>
          </a:ln>
        </p:spPr>
        <p:txBody>
          <a:bodyPr anchorCtr="0" anchor="t" bIns="45700" lIns="91425" spcFirstLastPara="1" rIns="91425" wrap="square" tIns="45700">
            <a:noAutofit/>
          </a:bodyPr>
          <a:lstStyle>
            <a:lvl1pPr indent="-342900" lvl="0" marL="457200" algn="l">
              <a:lnSpc>
                <a:spcPct val="133333"/>
              </a:lnSpc>
              <a:spcBef>
                <a:spcPts val="1000"/>
              </a:spcBef>
              <a:spcAft>
                <a:spcPts val="0"/>
              </a:spcAft>
              <a:buClr>
                <a:schemeClr val="dk1"/>
              </a:buClr>
              <a:buSzPts val="1800"/>
              <a:buChar char="•"/>
              <a:defRPr b="1" sz="1800">
                <a:latin typeface="Malgun Gothic"/>
                <a:ea typeface="Malgun Gothic"/>
                <a:cs typeface="Malgun Gothic"/>
                <a:sym typeface="Malgun Gothic"/>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type="title"/>
          </p:nvPr>
        </p:nvSpPr>
        <p:spPr>
          <a:xfrm>
            <a:off x="345513" y="209756"/>
            <a:ext cx="4607487" cy="360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120">
          <p15:clr>
            <a:srgbClr val="FBAE40"/>
          </p15:clr>
        </p15:guide>
        <p15:guide id="3" orient="horz" pos="572">
          <p15:clr>
            <a:srgbClr val="FBAE40"/>
          </p15:clr>
        </p15:guide>
        <p15:guide id="4" pos="217">
          <p15:clr>
            <a:srgbClr val="FBAE40"/>
          </p15:clr>
        </p15:guide>
        <p15:guide id="5" pos="6023">
          <p15:clr>
            <a:srgbClr val="FBAE40"/>
          </p15:clr>
        </p15:guide>
        <p15:guide id="6" orient="horz" pos="40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빈 화면">
  <p:cSld name="1_빈 화면">
    <p:spTree>
      <p:nvGrpSpPr>
        <p:cNvPr id="19" name="Shape 19"/>
        <p:cNvGrpSpPr/>
        <p:nvPr/>
      </p:nvGrpSpPr>
      <p:grpSpPr>
        <a:xfrm>
          <a:off x="0" y="0"/>
          <a:ext cx="0" cy="0"/>
          <a:chOff x="0" y="0"/>
          <a:chExt cx="0" cy="0"/>
        </a:xfrm>
      </p:grpSpPr>
      <p:cxnSp>
        <p:nvCxnSpPr>
          <p:cNvPr id="20" name="Google Shape;20;p4"/>
          <p:cNvCxnSpPr/>
          <p:nvPr/>
        </p:nvCxnSpPr>
        <p:spPr>
          <a:xfrm>
            <a:off x="0" y="614363"/>
            <a:ext cx="9906000" cy="0"/>
          </a:xfrm>
          <a:prstGeom prst="straightConnector1">
            <a:avLst/>
          </a:prstGeom>
          <a:noFill/>
          <a:ln cap="flat" cmpd="sng" w="25400">
            <a:solidFill>
              <a:srgbClr val="D9EAF1"/>
            </a:solidFill>
            <a:prstDash val="solid"/>
            <a:round/>
            <a:headEnd len="med" w="med" type="none"/>
            <a:tailEnd len="med" w="med" type="none"/>
          </a:ln>
        </p:spPr>
      </p:cxnSp>
      <p:sp>
        <p:nvSpPr>
          <p:cNvPr id="21" name="Google Shape;21;p4"/>
          <p:cNvSpPr txBox="1"/>
          <p:nvPr/>
        </p:nvSpPr>
        <p:spPr>
          <a:xfrm>
            <a:off x="4219350" y="6583935"/>
            <a:ext cx="1467301" cy="229443"/>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1" lang="ko-KR" sz="1000">
                <a:solidFill>
                  <a:srgbClr val="7F7F7F"/>
                </a:solidFill>
                <a:latin typeface="Malgun Gothic"/>
                <a:ea typeface="Malgun Gothic"/>
                <a:cs typeface="Malgun Gothic"/>
                <a:sym typeface="Malgun Gothic"/>
              </a:rPr>
              <a:t>[참고]</a:t>
            </a:r>
            <a:endParaRPr b="1" sz="1000">
              <a:solidFill>
                <a:srgbClr val="7F7F7F"/>
              </a:solidFill>
              <a:latin typeface="Malgun Gothic"/>
              <a:ea typeface="Malgun Gothic"/>
              <a:cs typeface="Malgun Gothic"/>
              <a:sym typeface="Malgun Gothic"/>
            </a:endParaRPr>
          </a:p>
        </p:txBody>
      </p:sp>
      <p:sp>
        <p:nvSpPr>
          <p:cNvPr id="22" name="Google Shape;22;p4"/>
          <p:cNvSpPr txBox="1"/>
          <p:nvPr>
            <p:ph idx="1" type="body"/>
          </p:nvPr>
        </p:nvSpPr>
        <p:spPr>
          <a:xfrm>
            <a:off x="345513" y="736489"/>
            <a:ext cx="9216000" cy="648000"/>
          </a:xfrm>
          <a:prstGeom prst="rect">
            <a:avLst/>
          </a:prstGeom>
          <a:noFill/>
          <a:ln>
            <a:noFill/>
          </a:ln>
        </p:spPr>
        <p:txBody>
          <a:bodyPr anchorCtr="0" anchor="t" bIns="45700" lIns="91425" spcFirstLastPara="1" rIns="91425" wrap="square" tIns="45700">
            <a:noAutofit/>
          </a:bodyPr>
          <a:lstStyle>
            <a:lvl1pPr indent="-342900" lvl="0" marL="457200" algn="l">
              <a:lnSpc>
                <a:spcPct val="133333"/>
              </a:lnSpc>
              <a:spcBef>
                <a:spcPts val="1000"/>
              </a:spcBef>
              <a:spcAft>
                <a:spcPts val="0"/>
              </a:spcAft>
              <a:buClr>
                <a:schemeClr val="dk1"/>
              </a:buClr>
              <a:buSzPts val="1800"/>
              <a:buChar char="•"/>
              <a:defRPr b="1" sz="1800">
                <a:latin typeface="Malgun Gothic"/>
                <a:ea typeface="Malgun Gothic"/>
                <a:cs typeface="Malgun Gothic"/>
                <a:sym typeface="Malgun Gothic"/>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type="title"/>
          </p:nvPr>
        </p:nvSpPr>
        <p:spPr>
          <a:xfrm>
            <a:off x="345513" y="209756"/>
            <a:ext cx="4607487" cy="360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120">
          <p15:clr>
            <a:srgbClr val="FBAE40"/>
          </p15:clr>
        </p15:guide>
        <p15:guide id="3" orient="horz" pos="572">
          <p15:clr>
            <a:srgbClr val="FBAE40"/>
          </p15:clr>
        </p15:guide>
        <p15:guide id="4" pos="217">
          <p15:clr>
            <a:srgbClr val="FBAE40"/>
          </p15:clr>
        </p15:guide>
        <p15:guide id="5" pos="6023">
          <p15:clr>
            <a:srgbClr val="FBAE40"/>
          </p15:clr>
        </p15:guide>
        <p15:guide id="6" orient="horz" pos="40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4" name="Shape 24"/>
        <p:cNvGrpSpPr/>
        <p:nvPr/>
      </p:nvGrpSpPr>
      <p:grpSpPr>
        <a:xfrm>
          <a:off x="0" y="0"/>
          <a:ext cx="0" cy="0"/>
          <a:chOff x="0" y="0"/>
          <a:chExt cx="0" cy="0"/>
        </a:xfrm>
      </p:grpSpPr>
      <p:sp>
        <p:nvSpPr>
          <p:cNvPr id="25" name="Google Shape;25;p5"/>
          <p:cNvSpPr txBox="1"/>
          <p:nvPr>
            <p:ph type="ctrTitle"/>
          </p:nvPr>
        </p:nvSpPr>
        <p:spPr>
          <a:xfrm>
            <a:off x="742950" y="2130426"/>
            <a:ext cx="8420100" cy="14700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888888"/>
              </a:buClr>
              <a:buSzPts val="2800"/>
              <a:buNone/>
              <a:defRPr>
                <a:solidFill>
                  <a:srgbClr val="888888"/>
                </a:solidFil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
        <p:nvSpPr>
          <p:cNvPr id="27" name="Google Shape;27;p5"/>
          <p:cNvSpPr txBox="1"/>
          <p:nvPr>
            <p:ph idx="10" type="dt"/>
          </p:nvPr>
        </p:nvSpPr>
        <p:spPr>
          <a:xfrm>
            <a:off x="495300" y="6356351"/>
            <a:ext cx="2311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1" type="ftr"/>
          </p:nvPr>
        </p:nvSpPr>
        <p:spPr>
          <a:xfrm>
            <a:off x="3384550" y="6356351"/>
            <a:ext cx="31369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4408752" y="6476996"/>
            <a:ext cx="1088496" cy="261610"/>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4408752" y="6476996"/>
            <a:ext cx="1088496" cy="26161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b="0" i="0" sz="1100" u="none" cap="none" strike="noStrike">
                <a:solidFill>
                  <a:schemeClr val="dk1"/>
                </a:solidFill>
                <a:latin typeface="Calibri"/>
                <a:ea typeface="Calibri"/>
                <a:cs typeface="Calibri"/>
                <a:sym typeface="Calibri"/>
              </a:defRPr>
            </a:lvl1pPr>
            <a:lvl2pPr indent="0" lvl="1" marL="0" marR="0" rtl="0" algn="ctr">
              <a:spcBef>
                <a:spcPts val="0"/>
              </a:spcBef>
              <a:buNone/>
              <a:defRPr b="0" i="0" sz="1100" u="none" cap="none" strike="noStrike">
                <a:solidFill>
                  <a:schemeClr val="dk1"/>
                </a:solidFill>
                <a:latin typeface="Calibri"/>
                <a:ea typeface="Calibri"/>
                <a:cs typeface="Calibri"/>
                <a:sym typeface="Calibri"/>
              </a:defRPr>
            </a:lvl2pPr>
            <a:lvl3pPr indent="0" lvl="2" marL="0" marR="0" rtl="0" algn="ctr">
              <a:spcBef>
                <a:spcPts val="0"/>
              </a:spcBef>
              <a:buNone/>
              <a:defRPr b="0" i="0" sz="1100" u="none" cap="none" strike="noStrike">
                <a:solidFill>
                  <a:schemeClr val="dk1"/>
                </a:solidFill>
                <a:latin typeface="Calibri"/>
                <a:ea typeface="Calibri"/>
                <a:cs typeface="Calibri"/>
                <a:sym typeface="Calibri"/>
              </a:defRPr>
            </a:lvl3pPr>
            <a:lvl4pPr indent="0" lvl="3" marL="0" marR="0" rtl="0" algn="ctr">
              <a:spcBef>
                <a:spcPts val="0"/>
              </a:spcBef>
              <a:buNone/>
              <a:defRPr b="0" i="0" sz="1100" u="none" cap="none" strike="noStrike">
                <a:solidFill>
                  <a:schemeClr val="dk1"/>
                </a:solidFill>
                <a:latin typeface="Calibri"/>
                <a:ea typeface="Calibri"/>
                <a:cs typeface="Calibri"/>
                <a:sym typeface="Calibri"/>
              </a:defRPr>
            </a:lvl4pPr>
            <a:lvl5pPr indent="0" lvl="4" marL="0" marR="0" rtl="0" algn="ctr">
              <a:spcBef>
                <a:spcPts val="0"/>
              </a:spcBef>
              <a:buNone/>
              <a:defRPr b="0" i="0" sz="1100" u="none" cap="none" strike="noStrike">
                <a:solidFill>
                  <a:schemeClr val="dk1"/>
                </a:solidFill>
                <a:latin typeface="Calibri"/>
                <a:ea typeface="Calibri"/>
                <a:cs typeface="Calibri"/>
                <a:sym typeface="Calibri"/>
              </a:defRPr>
            </a:lvl5pPr>
            <a:lvl6pPr indent="0" lvl="5" marL="0" marR="0" rtl="0" algn="ctr">
              <a:spcBef>
                <a:spcPts val="0"/>
              </a:spcBef>
              <a:buNone/>
              <a:defRPr b="0" i="0" sz="1100" u="none" cap="none" strike="noStrike">
                <a:solidFill>
                  <a:schemeClr val="dk1"/>
                </a:solidFill>
                <a:latin typeface="Calibri"/>
                <a:ea typeface="Calibri"/>
                <a:cs typeface="Calibri"/>
                <a:sym typeface="Calibri"/>
              </a:defRPr>
            </a:lvl6pPr>
            <a:lvl7pPr indent="0" lvl="6" marL="0" marR="0" rtl="0" algn="ctr">
              <a:spcBef>
                <a:spcPts val="0"/>
              </a:spcBef>
              <a:buNone/>
              <a:defRPr b="0" i="0" sz="1100" u="none" cap="none" strike="noStrike">
                <a:solidFill>
                  <a:schemeClr val="dk1"/>
                </a:solidFill>
                <a:latin typeface="Calibri"/>
                <a:ea typeface="Calibri"/>
                <a:cs typeface="Calibri"/>
                <a:sym typeface="Calibri"/>
              </a:defRPr>
            </a:lvl7pPr>
            <a:lvl8pPr indent="0" lvl="7" marL="0" marR="0" rtl="0" algn="ctr">
              <a:spcBef>
                <a:spcPts val="0"/>
              </a:spcBef>
              <a:buNone/>
              <a:defRPr b="0" i="0" sz="1100" u="none" cap="none" strike="noStrike">
                <a:solidFill>
                  <a:schemeClr val="dk1"/>
                </a:solidFill>
                <a:latin typeface="Calibri"/>
                <a:ea typeface="Calibri"/>
                <a:cs typeface="Calibri"/>
                <a:sym typeface="Calibri"/>
              </a:defRPr>
            </a:lvl8pPr>
            <a:lvl9pPr indent="0" lvl="8" marL="0" marR="0" rtl="0" algn="ctr">
              <a:spcBef>
                <a:spcPts val="0"/>
              </a:spcBef>
              <a:buNone/>
              <a:defRPr b="0" i="0" sz="1100" u="none" cap="none" strike="noStrike">
                <a:solidFill>
                  <a:schemeClr val="dk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9.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cxnSp>
        <p:nvCxnSpPr>
          <p:cNvPr id="35" name="Google Shape;35;p6"/>
          <p:cNvCxnSpPr/>
          <p:nvPr/>
        </p:nvCxnSpPr>
        <p:spPr>
          <a:xfrm>
            <a:off x="895976" y="766896"/>
            <a:ext cx="8079124" cy="0"/>
          </a:xfrm>
          <a:prstGeom prst="straightConnector1">
            <a:avLst/>
          </a:prstGeom>
          <a:noFill/>
          <a:ln cap="flat" cmpd="sng" w="12700">
            <a:solidFill>
              <a:srgbClr val="1D1D75"/>
            </a:solidFill>
            <a:prstDash val="solid"/>
            <a:round/>
            <a:headEnd len="med" w="med" type="none"/>
            <a:tailEnd len="med" w="med" type="none"/>
          </a:ln>
        </p:spPr>
      </p:cxnSp>
      <p:sp>
        <p:nvSpPr>
          <p:cNvPr id="36" name="Google Shape;36;p6"/>
          <p:cNvSpPr/>
          <p:nvPr/>
        </p:nvSpPr>
        <p:spPr>
          <a:xfrm>
            <a:off x="462851" y="304036"/>
            <a:ext cx="9010458" cy="932371"/>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None/>
            </a:pPr>
            <a:r>
              <a:rPr b="1" i="0" lang="ko-KR" sz="2400" u="none" cap="none" strike="noStrike">
                <a:solidFill>
                  <a:schemeClr val="dk1"/>
                </a:solidFill>
                <a:latin typeface="Malgun Gothic"/>
                <a:ea typeface="Malgun Gothic"/>
                <a:cs typeface="Malgun Gothic"/>
                <a:sym typeface="Malgun Gothic"/>
              </a:rPr>
              <a:t>LS Bigdata School </a:t>
            </a:r>
            <a:endParaRPr/>
          </a:p>
          <a:p>
            <a:pPr indent="0" lvl="0" marL="0" marR="0" rtl="0" algn="ctr">
              <a:lnSpc>
                <a:spcPct val="110000"/>
              </a:lnSpc>
              <a:spcBef>
                <a:spcPts val="0"/>
              </a:spcBef>
              <a:spcAft>
                <a:spcPts val="0"/>
              </a:spcAft>
              <a:buNone/>
            </a:pPr>
            <a:r>
              <a:rPr b="1" lang="ko-KR" sz="2800">
                <a:latin typeface="Malgun Gothic"/>
                <a:ea typeface="Malgun Gothic"/>
                <a:cs typeface="Malgun Gothic"/>
                <a:sym typeface="Malgun Gothic"/>
              </a:rPr>
              <a:t>4</a:t>
            </a:r>
            <a:r>
              <a:rPr b="1" i="0" lang="ko-KR" sz="2800" u="none" cap="none" strike="noStrike">
                <a:solidFill>
                  <a:srgbClr val="000000"/>
                </a:solidFill>
                <a:latin typeface="Malgun Gothic"/>
                <a:ea typeface="Malgun Gothic"/>
                <a:cs typeface="Malgun Gothic"/>
                <a:sym typeface="Malgun Gothic"/>
              </a:rPr>
              <a:t>조 분석 결과 보고서</a:t>
            </a:r>
            <a:endParaRPr b="1" i="0" sz="3600" u="none" cap="none" strike="noStrike">
              <a:solidFill>
                <a:srgbClr val="000000"/>
              </a:solidFill>
              <a:latin typeface="Malgun Gothic"/>
              <a:ea typeface="Malgun Gothic"/>
              <a:cs typeface="Malgun Gothic"/>
              <a:sym typeface="Malgun Gothic"/>
            </a:endParaRPr>
          </a:p>
        </p:txBody>
      </p:sp>
      <p:grpSp>
        <p:nvGrpSpPr>
          <p:cNvPr id="37" name="Google Shape;37;p6"/>
          <p:cNvGrpSpPr/>
          <p:nvPr/>
        </p:nvGrpSpPr>
        <p:grpSpPr>
          <a:xfrm>
            <a:off x="3909903" y="5498438"/>
            <a:ext cx="2100332" cy="363564"/>
            <a:chOff x="4206296" y="5874520"/>
            <a:chExt cx="1440656" cy="341599"/>
          </a:xfrm>
        </p:grpSpPr>
        <p:sp>
          <p:nvSpPr>
            <p:cNvPr id="38" name="Google Shape;38;p6"/>
            <p:cNvSpPr/>
            <p:nvPr/>
          </p:nvSpPr>
          <p:spPr>
            <a:xfrm>
              <a:off x="4383041" y="5874520"/>
              <a:ext cx="1173300" cy="3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chemeClr val="dk1"/>
                  </a:solidFill>
                  <a:latin typeface="Malgun Gothic"/>
                  <a:ea typeface="Malgun Gothic"/>
                  <a:cs typeface="Malgun Gothic"/>
                  <a:sym typeface="Malgun Gothic"/>
                </a:rPr>
                <a:t> 24</a:t>
              </a:r>
              <a:r>
                <a:rPr b="1" i="0" lang="ko-KR" sz="1600" u="none" cap="none" strike="noStrike">
                  <a:solidFill>
                    <a:schemeClr val="dk1"/>
                  </a:solidFill>
                  <a:latin typeface="Malgun Gothic"/>
                  <a:ea typeface="Malgun Gothic"/>
                  <a:cs typeface="Malgun Gothic"/>
                  <a:sym typeface="Malgun Gothic"/>
                </a:rPr>
                <a:t>. </a:t>
              </a:r>
              <a:r>
                <a:rPr b="1" lang="ko-KR" sz="1600">
                  <a:solidFill>
                    <a:schemeClr val="dk1"/>
                  </a:solidFill>
                  <a:latin typeface="Malgun Gothic"/>
                  <a:ea typeface="Malgun Gothic"/>
                  <a:cs typeface="Malgun Gothic"/>
                  <a:sym typeface="Malgun Gothic"/>
                </a:rPr>
                <a:t>05</a:t>
              </a:r>
              <a:r>
                <a:rPr b="1" i="0" lang="ko-KR" sz="1600" u="none" cap="none" strike="noStrike">
                  <a:solidFill>
                    <a:schemeClr val="dk1"/>
                  </a:solidFill>
                  <a:latin typeface="Malgun Gothic"/>
                  <a:ea typeface="Malgun Gothic"/>
                  <a:cs typeface="Malgun Gothic"/>
                  <a:sym typeface="Malgun Gothic"/>
                </a:rPr>
                <a:t>. </a:t>
              </a:r>
              <a:r>
                <a:rPr b="1" lang="ko-KR" sz="1600">
                  <a:solidFill>
                    <a:schemeClr val="dk1"/>
                  </a:solidFill>
                  <a:latin typeface="Malgun Gothic"/>
                  <a:ea typeface="Malgun Gothic"/>
                  <a:cs typeface="Malgun Gothic"/>
                  <a:sym typeface="Malgun Gothic"/>
                </a:rPr>
                <a:t>28</a:t>
              </a:r>
              <a:r>
                <a:rPr b="1" i="0" lang="ko-KR" sz="1600" u="none" cap="none" strike="noStrike">
                  <a:solidFill>
                    <a:schemeClr val="dk1"/>
                  </a:solidFill>
                  <a:latin typeface="Malgun Gothic"/>
                  <a:ea typeface="Malgun Gothic"/>
                  <a:cs typeface="Malgun Gothic"/>
                  <a:sym typeface="Malgun Gothic"/>
                </a:rPr>
                <a:t>(</a:t>
              </a:r>
              <a:r>
                <a:rPr b="1" i="0" lang="ko-KR" sz="1600" u="none" cap="none" strike="noStrike">
                  <a:solidFill>
                    <a:schemeClr val="dk1"/>
                  </a:solidFill>
                  <a:latin typeface="Malgun Gothic"/>
                  <a:ea typeface="Malgun Gothic"/>
                  <a:cs typeface="Malgun Gothic"/>
                  <a:sym typeface="Malgun Gothic"/>
                </a:rPr>
                <a:t>水</a:t>
              </a:r>
              <a:r>
                <a:rPr b="1" i="0" lang="ko-KR" sz="1600" u="none" cap="none" strike="noStrike">
                  <a:solidFill>
                    <a:schemeClr val="dk1"/>
                  </a:solidFill>
                  <a:latin typeface="Malgun Gothic"/>
                  <a:ea typeface="Malgun Gothic"/>
                  <a:cs typeface="Malgun Gothic"/>
                  <a:sym typeface="Malgun Gothic"/>
                </a:rPr>
                <a:t>)</a:t>
              </a:r>
              <a:endParaRPr b="1" i="0" sz="1600" u="none" cap="none" strike="noStrike">
                <a:solidFill>
                  <a:schemeClr val="dk1"/>
                </a:solidFill>
                <a:latin typeface="Malgun Gothic"/>
                <a:ea typeface="Malgun Gothic"/>
                <a:cs typeface="Malgun Gothic"/>
                <a:sym typeface="Malgun Gothic"/>
              </a:endParaRPr>
            </a:p>
          </p:txBody>
        </p:sp>
        <p:cxnSp>
          <p:nvCxnSpPr>
            <p:cNvPr id="39" name="Google Shape;39;p6"/>
            <p:cNvCxnSpPr/>
            <p:nvPr/>
          </p:nvCxnSpPr>
          <p:spPr>
            <a:xfrm>
              <a:off x="4206296" y="6216119"/>
              <a:ext cx="1440656" cy="0"/>
            </a:xfrm>
            <a:prstGeom prst="straightConnector1">
              <a:avLst/>
            </a:prstGeom>
            <a:noFill/>
            <a:ln cap="flat" cmpd="sng" w="19050">
              <a:solidFill>
                <a:schemeClr val="dk1"/>
              </a:solidFill>
              <a:prstDash val="solid"/>
              <a:round/>
              <a:headEnd len="med" w="med" type="none"/>
              <a:tailEnd len="med" w="med" type="none"/>
            </a:ln>
          </p:spPr>
        </p:cxnSp>
      </p:grpSp>
      <p:sp>
        <p:nvSpPr>
          <p:cNvPr id="40" name="Google Shape;40;p6"/>
          <p:cNvSpPr/>
          <p:nvPr/>
        </p:nvSpPr>
        <p:spPr>
          <a:xfrm>
            <a:off x="3058275" y="5959375"/>
            <a:ext cx="3967500" cy="2781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1"/>
              </a:buClr>
              <a:buSzPts val="1100"/>
              <a:buFont typeface="Arial"/>
              <a:buNone/>
            </a:pPr>
            <a:r>
              <a:rPr b="1" lang="ko-KR" sz="1300">
                <a:solidFill>
                  <a:schemeClr val="dk1"/>
                </a:solidFill>
              </a:rPr>
              <a:t>4조 김서정, 박성민, 서성호, 윤주영, 이채원, 임유빈</a:t>
            </a:r>
            <a:endParaRPr b="1" sz="1300">
              <a:solidFill>
                <a:schemeClr val="dk1"/>
              </a:solidFill>
            </a:endParaRPr>
          </a:p>
          <a:p>
            <a:pPr indent="0" lvl="0" marL="0" marR="0" rtl="0" algn="ctr">
              <a:lnSpc>
                <a:spcPct val="110000"/>
              </a:lnSpc>
              <a:spcBef>
                <a:spcPts val="0"/>
              </a:spcBef>
              <a:spcAft>
                <a:spcPts val="0"/>
              </a:spcAft>
              <a:buNone/>
            </a:pPr>
            <a:r>
              <a:t/>
            </a:r>
            <a:endParaRPr b="1" sz="1300">
              <a:latin typeface="Malgun Gothic"/>
              <a:ea typeface="Malgun Gothic"/>
              <a:cs typeface="Malgun Gothic"/>
              <a:sym typeface="Malgun Gothic"/>
            </a:endParaRPr>
          </a:p>
        </p:txBody>
      </p:sp>
      <p:sp>
        <p:nvSpPr>
          <p:cNvPr id="41" name="Google Shape;41;p6"/>
          <p:cNvSpPr/>
          <p:nvPr/>
        </p:nvSpPr>
        <p:spPr>
          <a:xfrm>
            <a:off x="1912725" y="1205600"/>
            <a:ext cx="6258600" cy="4099200"/>
          </a:xfrm>
          <a:prstGeom prst="rect">
            <a:avLst/>
          </a:prstGeom>
          <a:solidFill>
            <a:srgbClr val="FFFFFF"/>
          </a:solidFill>
          <a:ln cap="flat" cmpd="sng" w="9525">
            <a:solidFill>
              <a:srgbClr val="808080"/>
            </a:solidFill>
            <a:prstDash val="solid"/>
            <a:miter lim="800000"/>
            <a:headEnd len="sm" w="sm" type="none"/>
            <a:tailEnd len="sm" w="sm" type="none"/>
          </a:ln>
          <a:effectLst>
            <a:outerShdw rotWithShape="0" algn="ctr" dir="2700000" dist="35921">
              <a:srgbClr val="808080"/>
            </a:outerShdw>
          </a:effectLst>
        </p:spPr>
        <p:txBody>
          <a:bodyPr anchorCtr="0" anchor="t" bIns="45700" lIns="108000" spcFirstLastPara="1" rIns="91425" wrap="square" tIns="45700">
            <a:noAutofit/>
          </a:bodyPr>
          <a:lstStyle/>
          <a:p>
            <a:pPr indent="-317500" lvl="0" marL="457200" marR="0" rtl="0" algn="l">
              <a:lnSpc>
                <a:spcPct val="175000"/>
              </a:lnSpc>
              <a:spcBef>
                <a:spcPts val="1000"/>
              </a:spcBef>
              <a:spcAft>
                <a:spcPts val="0"/>
              </a:spcAft>
              <a:buClr>
                <a:srgbClr val="000000"/>
              </a:buClr>
              <a:buSzPts val="1400"/>
              <a:buFont typeface="Malgun Gothic"/>
              <a:buAutoNum type="arabicPeriod"/>
            </a:pPr>
            <a:r>
              <a:rPr b="1" i="0" lang="ko-KR" u="none" cap="none" strike="noStrike">
                <a:solidFill>
                  <a:srgbClr val="000000"/>
                </a:solidFill>
                <a:latin typeface="Malgun Gothic"/>
                <a:ea typeface="Malgun Gothic"/>
                <a:cs typeface="Malgun Gothic"/>
                <a:sym typeface="Malgun Gothic"/>
              </a:rPr>
              <a:t>프로젝트 개요 및 팀 구성</a:t>
            </a:r>
            <a:endParaRPr b="1" i="0" u="none" cap="none" strike="noStrike">
              <a:solidFill>
                <a:srgbClr val="000000"/>
              </a:solidFill>
              <a:latin typeface="Malgun Gothic"/>
              <a:ea typeface="Malgun Gothic"/>
              <a:cs typeface="Malgun Gothic"/>
              <a:sym typeface="Malgun Gothic"/>
            </a:endParaRPr>
          </a:p>
          <a:p>
            <a:pPr indent="-317500" lvl="0" marL="457200" marR="0" rtl="0" algn="l">
              <a:lnSpc>
                <a:spcPct val="175000"/>
              </a:lnSpc>
              <a:spcBef>
                <a:spcPts val="0"/>
              </a:spcBef>
              <a:spcAft>
                <a:spcPts val="0"/>
              </a:spcAft>
              <a:buClr>
                <a:srgbClr val="000000"/>
              </a:buClr>
              <a:buSzPts val="1400"/>
              <a:buFont typeface="Malgun Gothic"/>
              <a:buAutoNum type="arabicPeriod"/>
            </a:pPr>
            <a:r>
              <a:rPr b="1" i="0" lang="ko-KR" u="none" cap="none" strike="noStrike">
                <a:solidFill>
                  <a:srgbClr val="000000"/>
                </a:solidFill>
                <a:latin typeface="Malgun Gothic"/>
                <a:ea typeface="Malgun Gothic"/>
                <a:cs typeface="Malgun Gothic"/>
                <a:sym typeface="Malgun Gothic"/>
              </a:rPr>
              <a:t>비즈니스 요구사항</a:t>
            </a:r>
            <a:endParaRPr b="1" i="0" u="none" cap="none" strike="noStrike">
              <a:solidFill>
                <a:srgbClr val="000000"/>
              </a:solidFill>
              <a:latin typeface="Malgun Gothic"/>
              <a:ea typeface="Malgun Gothic"/>
              <a:cs typeface="Malgun Gothic"/>
              <a:sym typeface="Malgun Gothic"/>
            </a:endParaRPr>
          </a:p>
          <a:p>
            <a:pPr indent="-317500" lvl="0" marL="457200" marR="0" rtl="0" algn="l">
              <a:lnSpc>
                <a:spcPct val="175000"/>
              </a:lnSpc>
              <a:spcBef>
                <a:spcPts val="0"/>
              </a:spcBef>
              <a:spcAft>
                <a:spcPts val="0"/>
              </a:spcAft>
              <a:buClr>
                <a:srgbClr val="000000"/>
              </a:buClr>
              <a:buSzPts val="1400"/>
              <a:buFont typeface="Malgun Gothic"/>
              <a:buAutoNum type="arabicPeriod"/>
            </a:pPr>
            <a:r>
              <a:rPr b="1" lang="ko-KR">
                <a:latin typeface="Malgun Gothic"/>
                <a:ea typeface="Malgun Gothic"/>
                <a:cs typeface="Malgun Gothic"/>
                <a:sym typeface="Malgun Gothic"/>
              </a:rPr>
              <a:t>데이터 분석</a:t>
            </a:r>
            <a:br>
              <a:rPr b="1" lang="ko-KR">
                <a:latin typeface="Malgun Gothic"/>
                <a:ea typeface="Malgun Gothic"/>
                <a:cs typeface="Malgun Gothic"/>
                <a:sym typeface="Malgun Gothic"/>
              </a:rPr>
            </a:br>
            <a:r>
              <a:rPr b="1" i="0" lang="ko-KR" sz="1200" u="none" cap="none" strike="noStrike">
                <a:solidFill>
                  <a:srgbClr val="000000"/>
                </a:solidFill>
                <a:latin typeface="Malgun Gothic"/>
                <a:ea typeface="Malgun Gothic"/>
                <a:cs typeface="Malgun Gothic"/>
                <a:sym typeface="Malgun Gothic"/>
              </a:rPr>
              <a:t>1) </a:t>
            </a:r>
            <a:r>
              <a:rPr b="1" lang="ko-KR" sz="1200">
                <a:solidFill>
                  <a:schemeClr val="dk1"/>
                </a:solidFill>
                <a:latin typeface="Malgun Gothic"/>
                <a:ea typeface="Malgun Gothic"/>
                <a:cs typeface="Malgun Gothic"/>
                <a:sym typeface="Malgun Gothic"/>
              </a:rPr>
              <a:t>데이터에 귀를 귀울여 보았습니다. </a:t>
            </a:r>
            <a:endParaRPr b="1" sz="1200">
              <a:solidFill>
                <a:schemeClr val="dk1"/>
              </a:solidFill>
              <a:latin typeface="Malgun Gothic"/>
              <a:ea typeface="Malgun Gothic"/>
              <a:cs typeface="Malgun Gothic"/>
              <a:sym typeface="Malgun Gothic"/>
            </a:endParaRPr>
          </a:p>
          <a:p>
            <a:pPr indent="0" lvl="0" marL="457200" marR="0" rtl="0" algn="l">
              <a:lnSpc>
                <a:spcPct val="175000"/>
              </a:lnSpc>
              <a:spcBef>
                <a:spcPts val="0"/>
              </a:spcBef>
              <a:spcAft>
                <a:spcPts val="0"/>
              </a:spcAft>
              <a:buNone/>
            </a:pPr>
            <a:r>
              <a:rPr b="1" i="0" lang="ko-KR" sz="1200" u="none" cap="none" strike="noStrike">
                <a:solidFill>
                  <a:srgbClr val="000000"/>
                </a:solidFill>
                <a:latin typeface="Malgun Gothic"/>
                <a:ea typeface="Malgun Gothic"/>
                <a:cs typeface="Malgun Gothic"/>
                <a:sym typeface="Malgun Gothic"/>
              </a:rPr>
              <a:t>2) </a:t>
            </a:r>
            <a:r>
              <a:rPr b="1" lang="ko-KR" sz="1200">
                <a:solidFill>
                  <a:schemeClr val="dk1"/>
                </a:solidFill>
                <a:latin typeface="Malgun Gothic"/>
                <a:ea typeface="Malgun Gothic"/>
                <a:cs typeface="Malgun Gothic"/>
                <a:sym typeface="Malgun Gothic"/>
              </a:rPr>
              <a:t>데이터를 연결하고 이해하였습니다.  </a:t>
            </a:r>
            <a:endParaRPr sz="1200"/>
          </a:p>
          <a:p>
            <a:pPr indent="0" lvl="0" marL="457200" marR="0" rtl="0" algn="l">
              <a:lnSpc>
                <a:spcPct val="175000"/>
              </a:lnSpc>
              <a:spcBef>
                <a:spcPts val="0"/>
              </a:spcBef>
              <a:spcAft>
                <a:spcPts val="0"/>
              </a:spcAft>
              <a:buNone/>
            </a:pPr>
            <a:r>
              <a:rPr b="1" i="0" lang="ko-KR" sz="1200" u="none" cap="none" strike="noStrike">
                <a:solidFill>
                  <a:srgbClr val="000000"/>
                </a:solidFill>
                <a:latin typeface="Malgun Gothic"/>
                <a:ea typeface="Malgun Gothic"/>
                <a:cs typeface="Malgun Gothic"/>
                <a:sym typeface="Malgun Gothic"/>
              </a:rPr>
              <a:t>3) </a:t>
            </a:r>
            <a:r>
              <a:rPr b="1" lang="ko-KR" sz="1200">
                <a:solidFill>
                  <a:schemeClr val="dk1"/>
                </a:solidFill>
                <a:latin typeface="Malgun Gothic"/>
                <a:ea typeface="Malgun Gothic"/>
                <a:cs typeface="Malgun Gothic"/>
                <a:sym typeface="Malgun Gothic"/>
              </a:rPr>
              <a:t>시계열 데이터를 이해하였습니다.</a:t>
            </a:r>
            <a:br>
              <a:rPr lang="ko-KR" sz="1200"/>
            </a:br>
            <a:r>
              <a:rPr b="1" i="0" lang="ko-KR" sz="1200" u="none" cap="none" strike="noStrike">
                <a:solidFill>
                  <a:srgbClr val="000000"/>
                </a:solidFill>
                <a:latin typeface="Malgun Gothic"/>
                <a:ea typeface="Malgun Gothic"/>
                <a:cs typeface="Malgun Gothic"/>
                <a:sym typeface="Malgun Gothic"/>
              </a:rPr>
              <a:t>4)</a:t>
            </a:r>
            <a:r>
              <a:rPr b="1" lang="ko-KR" sz="1200">
                <a:latin typeface="Malgun Gothic"/>
                <a:ea typeface="Malgun Gothic"/>
                <a:cs typeface="Malgun Gothic"/>
                <a:sym typeface="Malgun Gothic"/>
              </a:rPr>
              <a:t> 모델링을 통해 예측력을 높였습니다. </a:t>
            </a:r>
            <a:endParaRPr sz="1200"/>
          </a:p>
          <a:p>
            <a:pPr indent="-317500" lvl="0" marL="457200" marR="0" rtl="0" algn="l">
              <a:lnSpc>
                <a:spcPct val="175000"/>
              </a:lnSpc>
              <a:spcBef>
                <a:spcPts val="0"/>
              </a:spcBef>
              <a:spcAft>
                <a:spcPts val="0"/>
              </a:spcAft>
              <a:buSzPts val="1400"/>
              <a:buFont typeface="Malgun Gothic"/>
              <a:buAutoNum type="arabicPeriod"/>
            </a:pPr>
            <a:r>
              <a:rPr b="1" lang="ko-KR">
                <a:latin typeface="Malgun Gothic"/>
                <a:ea typeface="Malgun Gothic"/>
                <a:cs typeface="Malgun Gothic"/>
                <a:sym typeface="Malgun Gothic"/>
              </a:rPr>
              <a:t>비즈니스 모델 제시</a:t>
            </a:r>
            <a:r>
              <a:rPr b="1" i="0" lang="ko-KR" u="none" cap="none" strike="noStrike">
                <a:solidFill>
                  <a:srgbClr val="000000"/>
                </a:solidFill>
                <a:latin typeface="Malgun Gothic"/>
                <a:ea typeface="Malgun Gothic"/>
                <a:cs typeface="Malgun Gothic"/>
                <a:sym typeface="Malgun Gothic"/>
              </a:rPr>
              <a:t> </a:t>
            </a:r>
            <a:br>
              <a:rPr b="1" lang="ko-KR">
                <a:latin typeface="Malgun Gothic"/>
                <a:ea typeface="Malgun Gothic"/>
                <a:cs typeface="Malgun Gothic"/>
                <a:sym typeface="Malgun Gothic"/>
              </a:rPr>
            </a:br>
            <a:r>
              <a:rPr b="1" i="0" lang="ko-KR" sz="1200" u="none" cap="none" strike="noStrike">
                <a:solidFill>
                  <a:srgbClr val="000000"/>
                </a:solidFill>
                <a:latin typeface="Malgun Gothic"/>
                <a:ea typeface="Malgun Gothic"/>
                <a:cs typeface="Malgun Gothic"/>
                <a:sym typeface="Malgun Gothic"/>
              </a:rPr>
              <a:t>1) </a:t>
            </a:r>
            <a:r>
              <a:rPr b="1" lang="ko-KR" sz="1200">
                <a:latin typeface="Malgun Gothic"/>
                <a:ea typeface="Malgun Gothic"/>
                <a:cs typeface="Malgun Gothic"/>
                <a:sym typeface="Malgun Gothic"/>
              </a:rPr>
              <a:t>DB</a:t>
            </a:r>
            <a:br>
              <a:rPr b="1" lang="ko-KR" sz="1200">
                <a:latin typeface="Malgun Gothic"/>
                <a:ea typeface="Malgun Gothic"/>
                <a:cs typeface="Malgun Gothic"/>
                <a:sym typeface="Malgun Gothic"/>
              </a:rPr>
            </a:br>
            <a:r>
              <a:rPr b="1" i="0" lang="ko-KR" sz="1200" u="none" cap="none" strike="noStrike">
                <a:solidFill>
                  <a:srgbClr val="000000"/>
                </a:solidFill>
                <a:latin typeface="Malgun Gothic"/>
                <a:ea typeface="Malgun Gothic"/>
                <a:cs typeface="Malgun Gothic"/>
                <a:sym typeface="Malgun Gothic"/>
              </a:rPr>
              <a:t>2) UI</a:t>
            </a:r>
            <a:endParaRPr sz="1200"/>
          </a:p>
          <a:p>
            <a:pPr indent="-317500" lvl="0" marL="457200" marR="0" rtl="0" algn="l">
              <a:lnSpc>
                <a:spcPct val="175000"/>
              </a:lnSpc>
              <a:spcBef>
                <a:spcPts val="0"/>
              </a:spcBef>
              <a:spcAft>
                <a:spcPts val="0"/>
              </a:spcAft>
              <a:buClr>
                <a:srgbClr val="000000"/>
              </a:buClr>
              <a:buSzPts val="1400"/>
              <a:buFont typeface="Malgun Gothic"/>
              <a:buAutoNum type="arabicPeriod"/>
            </a:pPr>
            <a:r>
              <a:rPr b="1" i="0" lang="ko-KR" u="none" cap="none" strike="noStrike">
                <a:solidFill>
                  <a:srgbClr val="000000"/>
                </a:solidFill>
                <a:latin typeface="Malgun Gothic"/>
                <a:ea typeface="Malgun Gothic"/>
                <a:cs typeface="Malgun Gothic"/>
                <a:sym typeface="Malgun Gothic"/>
              </a:rPr>
              <a:t>과제 요약 및 자체 평가 의견</a:t>
            </a:r>
            <a:endParaRPr b="1" i="0" u="none" cap="none" strike="noStrike">
              <a:solidFill>
                <a:srgbClr val="000000"/>
              </a:solidFill>
              <a:latin typeface="Malgun Gothic"/>
              <a:ea typeface="Malgun Gothic"/>
              <a:cs typeface="Malgun Gothic"/>
              <a:sym typeface="Malgun Gothic"/>
            </a:endParaRPr>
          </a:p>
          <a:p>
            <a:pPr indent="-317500" lvl="0" marL="457200" marR="0" rtl="0" algn="l">
              <a:lnSpc>
                <a:spcPct val="175000"/>
              </a:lnSpc>
              <a:spcBef>
                <a:spcPts val="0"/>
              </a:spcBef>
              <a:spcAft>
                <a:spcPts val="0"/>
              </a:spcAft>
              <a:buSzPts val="1400"/>
              <a:buFont typeface="Malgun Gothic"/>
              <a:buAutoNum type="arabicPeriod"/>
            </a:pPr>
            <a:r>
              <a:rPr b="1" lang="ko-KR">
                <a:latin typeface="Malgun Gothic"/>
                <a:ea typeface="Malgun Gothic"/>
                <a:cs typeface="Malgun Gothic"/>
                <a:sym typeface="Malgun Gothic"/>
              </a:rPr>
              <a:t>부록 (</a:t>
            </a:r>
            <a:r>
              <a:rPr b="1" lang="ko-KR">
                <a:solidFill>
                  <a:schemeClr val="dk1"/>
                </a:solidFill>
                <a:latin typeface="Malgun Gothic"/>
                <a:ea typeface="Malgun Gothic"/>
                <a:cs typeface="Malgun Gothic"/>
                <a:sym typeface="Malgun Gothic"/>
              </a:rPr>
              <a:t>61번 청주공장 , 분석 시행착오)</a:t>
            </a:r>
            <a:endParaRPr b="1">
              <a:latin typeface="Malgun Gothic"/>
              <a:ea typeface="Malgun Gothic"/>
              <a:cs typeface="Malgun Gothic"/>
              <a:sym typeface="Malgun Gothic"/>
            </a:endParaRPr>
          </a:p>
          <a:p>
            <a:pPr indent="0" lvl="0" marL="0" marR="0" rtl="0" algn="l">
              <a:lnSpc>
                <a:spcPct val="175000"/>
              </a:lnSpc>
              <a:spcBef>
                <a:spcPts val="0"/>
              </a:spcBef>
              <a:spcAft>
                <a:spcPts val="0"/>
              </a:spcAft>
              <a:buNone/>
            </a:pPr>
            <a:r>
              <a:t/>
            </a:r>
            <a:endParaRPr b="1" i="0" sz="1300" u="none" cap="none" strike="noStrike">
              <a:solidFill>
                <a:srgbClr val="000000"/>
              </a:solidFill>
              <a:latin typeface="Malgun Gothic"/>
              <a:ea typeface="Malgun Gothic"/>
              <a:cs typeface="Malgun Gothic"/>
              <a:sym typeface="Malgun Gothic"/>
            </a:endParaRPr>
          </a:p>
        </p:txBody>
      </p:sp>
      <p:pic>
        <p:nvPicPr>
          <p:cNvPr id="42" name="Google Shape;42;p6"/>
          <p:cNvPicPr preferRelativeResize="0"/>
          <p:nvPr/>
        </p:nvPicPr>
        <p:blipFill>
          <a:blip r:embed="rId3">
            <a:alphaModFix/>
          </a:blip>
          <a:stretch>
            <a:fillRect/>
          </a:stretch>
        </p:blipFill>
        <p:spPr>
          <a:xfrm rot="537247">
            <a:off x="8380728" y="5306895"/>
            <a:ext cx="1097040" cy="11621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147812" y="1684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1</a:t>
            </a:r>
            <a:r>
              <a:rPr lang="ko-KR" sz="1700">
                <a:latin typeface="Calibri"/>
                <a:ea typeface="Calibri"/>
                <a:cs typeface="Calibri"/>
                <a:sym typeface="Calibri"/>
              </a:rPr>
              <a:t>) 데이터에 귀를 귀울여 보았습니다. (</a:t>
            </a:r>
            <a:r>
              <a:rPr lang="ko-KR" sz="1700"/>
              <a:t>2</a:t>
            </a:r>
            <a:r>
              <a:rPr lang="ko-KR" sz="1700">
                <a:latin typeface="Calibri"/>
                <a:ea typeface="Calibri"/>
                <a:cs typeface="Calibri"/>
                <a:sym typeface="Calibri"/>
              </a:rPr>
              <a:t>/2) </a:t>
            </a:r>
            <a:endParaRPr sz="1700"/>
          </a:p>
        </p:txBody>
      </p:sp>
      <p:cxnSp>
        <p:nvCxnSpPr>
          <p:cNvPr id="195" name="Google Shape;195;p15"/>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196" name="Google Shape;196;p15"/>
          <p:cNvGrpSpPr/>
          <p:nvPr/>
        </p:nvGrpSpPr>
        <p:grpSpPr>
          <a:xfrm>
            <a:off x="5126142" y="833613"/>
            <a:ext cx="4250700" cy="325924"/>
            <a:chOff x="5126142" y="833613"/>
            <a:chExt cx="4250700" cy="325924"/>
          </a:xfrm>
        </p:grpSpPr>
        <p:sp>
          <p:nvSpPr>
            <p:cNvPr id="197" name="Google Shape;197;p15"/>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파생변수1 생성</a:t>
              </a:r>
              <a:endParaRPr/>
            </a:p>
          </p:txBody>
        </p:sp>
        <p:cxnSp>
          <p:nvCxnSpPr>
            <p:cNvPr id="198" name="Google Shape;198;p15"/>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sp>
        <p:nvSpPr>
          <p:cNvPr id="199" name="Google Shape;199;p15"/>
          <p:cNvSpPr/>
          <p:nvPr/>
        </p:nvSpPr>
        <p:spPr>
          <a:xfrm>
            <a:off x="5246079" y="1159516"/>
            <a:ext cx="4210500" cy="308700"/>
          </a:xfrm>
          <a:prstGeom prst="rect">
            <a:avLst/>
          </a:prstGeom>
          <a:noFill/>
          <a:ln>
            <a:noFill/>
          </a:ln>
        </p:spPr>
        <p:txBody>
          <a:bodyPr anchorCtr="0" anchor="t" bIns="45700" lIns="91425" spcFirstLastPara="1" rIns="91425" wrap="square" tIns="45700">
            <a:noAutofit/>
          </a:bodyPr>
          <a:lstStyle/>
          <a:p>
            <a:pPr indent="-174625" lvl="1" marL="180975" marR="0" rtl="0" algn="l">
              <a:lnSpc>
                <a:spcPct val="120000"/>
              </a:lnSpc>
              <a:spcBef>
                <a:spcPts val="0"/>
              </a:spcBef>
              <a:spcAft>
                <a:spcPts val="0"/>
              </a:spcAft>
              <a:buClr>
                <a:schemeClr val="dk1"/>
              </a:buClr>
              <a:buSzPts val="1200"/>
              <a:buFont typeface="Noto Sans Symbols"/>
              <a:buChar char="▪"/>
            </a:pPr>
            <a:r>
              <a:rPr b="1" lang="ko-KR" sz="1200">
                <a:latin typeface="Malgun Gothic"/>
                <a:ea typeface="Malgun Gothic"/>
                <a:cs typeface="Malgun Gothic"/>
                <a:sym typeface="Malgun Gothic"/>
              </a:rPr>
              <a:t>건물 별 불쾌지수에 따른 전력 사용량 시각화</a:t>
            </a:r>
            <a:endParaRPr b="1" i="0" sz="1200" u="none" cap="none" strike="noStrike">
              <a:solidFill>
                <a:srgbClr val="000000"/>
              </a:solidFill>
              <a:latin typeface="Malgun Gothic"/>
              <a:ea typeface="Malgun Gothic"/>
              <a:cs typeface="Malgun Gothic"/>
              <a:sym typeface="Malgun Gothic"/>
            </a:endParaRPr>
          </a:p>
        </p:txBody>
      </p:sp>
      <p:sp>
        <p:nvSpPr>
          <p:cNvPr id="200" name="Google Shape;200;p15"/>
          <p:cNvSpPr txBox="1"/>
          <p:nvPr/>
        </p:nvSpPr>
        <p:spPr>
          <a:xfrm>
            <a:off x="53808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파생변수1 생성</a:t>
            </a:r>
            <a:endParaRPr/>
          </a:p>
        </p:txBody>
      </p:sp>
      <p:sp>
        <p:nvSpPr>
          <p:cNvPr id="201" name="Google Shape;201;p15"/>
          <p:cNvSpPr/>
          <p:nvPr/>
        </p:nvSpPr>
        <p:spPr>
          <a:xfrm>
            <a:off x="447000" y="1139025"/>
            <a:ext cx="4426800" cy="308700"/>
          </a:xfrm>
          <a:prstGeom prst="rect">
            <a:avLst/>
          </a:prstGeom>
          <a:noFill/>
          <a:ln>
            <a:noFill/>
          </a:ln>
        </p:spPr>
        <p:txBody>
          <a:bodyPr anchorCtr="0" anchor="t" bIns="45700" lIns="91425" spcFirstLastPara="1" rIns="91425" wrap="square" tIns="45700">
            <a:noAutofit/>
          </a:bodyPr>
          <a:lstStyle/>
          <a:p>
            <a:pPr indent="-174625" lvl="1" marL="180975" marR="0" rtl="0" algn="l">
              <a:lnSpc>
                <a:spcPct val="120000"/>
              </a:lnSpc>
              <a:spcBef>
                <a:spcPts val="0"/>
              </a:spcBef>
              <a:spcAft>
                <a:spcPts val="0"/>
              </a:spcAft>
              <a:buClr>
                <a:schemeClr val="dk1"/>
              </a:buClr>
              <a:buSzPts val="1200"/>
              <a:buFont typeface="Noto Sans Symbols"/>
              <a:buChar char="▪"/>
            </a:pPr>
            <a:r>
              <a:rPr b="1" lang="ko-KR" sz="1200">
                <a:solidFill>
                  <a:schemeClr val="dk1"/>
                </a:solidFill>
                <a:latin typeface="Malgun Gothic"/>
                <a:ea typeface="Malgun Gothic"/>
                <a:cs typeface="Malgun Gothic"/>
                <a:sym typeface="Malgun Gothic"/>
              </a:rPr>
              <a:t>불쾌지수(THI)</a:t>
            </a:r>
            <a:r>
              <a:rPr b="1" lang="ko-KR" sz="1200">
                <a:latin typeface="Malgun Gothic"/>
                <a:ea typeface="Malgun Gothic"/>
                <a:cs typeface="Malgun Gothic"/>
                <a:sym typeface="Malgun Gothic"/>
              </a:rPr>
              <a:t>=1.8T-0.55(1-RH)(1.8T-26)+32</a:t>
            </a:r>
            <a:br>
              <a:rPr b="1" lang="ko-KR" sz="1200">
                <a:latin typeface="Malgun Gothic"/>
                <a:ea typeface="Malgun Gothic"/>
                <a:cs typeface="Malgun Gothic"/>
                <a:sym typeface="Malgun Gothic"/>
              </a:rPr>
            </a:br>
            <a:r>
              <a:rPr b="1" lang="ko-KR" sz="1200">
                <a:latin typeface="Malgun Gothic"/>
                <a:ea typeface="Malgun Gothic"/>
                <a:cs typeface="Malgun Gothic"/>
                <a:sym typeface="Malgun Gothic"/>
              </a:rPr>
              <a:t>T=기온(°𝐶), RH=상대습도(%)</a:t>
            </a:r>
            <a:endParaRPr b="1" sz="1200">
              <a:latin typeface="Malgun Gothic"/>
              <a:ea typeface="Malgun Gothic"/>
              <a:cs typeface="Malgun Gothic"/>
              <a:sym typeface="Malgun Gothic"/>
            </a:endParaRPr>
          </a:p>
        </p:txBody>
      </p:sp>
      <p:graphicFrame>
        <p:nvGraphicFramePr>
          <p:cNvPr id="202" name="Google Shape;202;p15"/>
          <p:cNvGraphicFramePr/>
          <p:nvPr/>
        </p:nvGraphicFramePr>
        <p:xfrm>
          <a:off x="367788" y="1749650"/>
          <a:ext cx="3000000" cy="3000000"/>
        </p:xfrm>
        <a:graphic>
          <a:graphicData uri="http://schemas.openxmlformats.org/drawingml/2006/table">
            <a:tbl>
              <a:tblPr>
                <a:noFill/>
                <a:tableStyleId>{0E0A3B54-AFD8-4368-BD35-BB2227B35890}</a:tableStyleId>
              </a:tblPr>
              <a:tblGrid>
                <a:gridCol w="853200"/>
                <a:gridCol w="907400"/>
                <a:gridCol w="2824600"/>
              </a:tblGrid>
              <a:tr h="336175">
                <a:tc>
                  <a:txBody>
                    <a:bodyPr/>
                    <a:lstStyle/>
                    <a:p>
                      <a:pPr indent="0" lvl="0" marL="0" rtl="0" algn="l">
                        <a:spcBef>
                          <a:spcPts val="0"/>
                        </a:spcBef>
                        <a:spcAft>
                          <a:spcPts val="0"/>
                        </a:spcAft>
                        <a:buNone/>
                      </a:pPr>
                      <a:r>
                        <a:rPr b="1" lang="ko-KR" sz="900"/>
                        <a:t>단계</a:t>
                      </a:r>
                      <a:endParaRPr b="1" sz="900"/>
                    </a:p>
                  </a:txBody>
                  <a:tcPr marT="91425" marB="91425" marR="91425" marL="91425">
                    <a:solidFill>
                      <a:srgbClr val="BFBFBF"/>
                    </a:solidFill>
                  </a:tcPr>
                </a:tc>
                <a:tc>
                  <a:txBody>
                    <a:bodyPr/>
                    <a:lstStyle/>
                    <a:p>
                      <a:pPr indent="0" lvl="0" marL="0" rtl="0" algn="l">
                        <a:spcBef>
                          <a:spcPts val="0"/>
                        </a:spcBef>
                        <a:spcAft>
                          <a:spcPts val="0"/>
                        </a:spcAft>
                        <a:buNone/>
                      </a:pPr>
                      <a:r>
                        <a:rPr b="1" lang="ko-KR" sz="900"/>
                        <a:t>지수범위</a:t>
                      </a:r>
                      <a:endParaRPr b="1" sz="900"/>
                    </a:p>
                  </a:txBody>
                  <a:tcPr marT="91425" marB="91425" marR="91425" marL="91425">
                    <a:solidFill>
                      <a:srgbClr val="BFBFBF"/>
                    </a:solidFill>
                  </a:tcPr>
                </a:tc>
                <a:tc>
                  <a:txBody>
                    <a:bodyPr/>
                    <a:lstStyle/>
                    <a:p>
                      <a:pPr indent="0" lvl="0" marL="0" rtl="0" algn="l">
                        <a:spcBef>
                          <a:spcPts val="0"/>
                        </a:spcBef>
                        <a:spcAft>
                          <a:spcPts val="0"/>
                        </a:spcAft>
                        <a:buNone/>
                      </a:pPr>
                      <a:r>
                        <a:rPr b="1" lang="ko-KR" sz="900"/>
                        <a:t>대응요령</a:t>
                      </a:r>
                      <a:endParaRPr b="1" sz="900"/>
                    </a:p>
                  </a:txBody>
                  <a:tcPr marT="91425" marB="91425" marR="91425" marL="91425">
                    <a:solidFill>
                      <a:srgbClr val="BFBFBF"/>
                    </a:solidFill>
                  </a:tcPr>
                </a:tc>
              </a:tr>
              <a:tr h="832525">
                <a:tc>
                  <a:txBody>
                    <a:bodyPr/>
                    <a:lstStyle/>
                    <a:p>
                      <a:pPr indent="0" lvl="0" marL="0" rtl="0" algn="l">
                        <a:spcBef>
                          <a:spcPts val="0"/>
                        </a:spcBef>
                        <a:spcAft>
                          <a:spcPts val="0"/>
                        </a:spcAft>
                        <a:buNone/>
                      </a:pPr>
                      <a:r>
                        <a:rPr lang="ko-KR" sz="800"/>
                        <a:t>Very High</a:t>
                      </a:r>
                      <a:endParaRPr sz="800"/>
                    </a:p>
                  </a:txBody>
                  <a:tcPr marT="91425" marB="91425" marR="91425" marL="91425"/>
                </a:tc>
                <a:tc>
                  <a:txBody>
                    <a:bodyPr/>
                    <a:lstStyle/>
                    <a:p>
                      <a:pPr indent="0" lvl="0" marL="0" rtl="0" algn="l">
                        <a:spcBef>
                          <a:spcPts val="0"/>
                        </a:spcBef>
                        <a:spcAft>
                          <a:spcPts val="0"/>
                        </a:spcAft>
                        <a:buNone/>
                      </a:pPr>
                      <a:r>
                        <a:rPr lang="ko-KR" sz="800"/>
                        <a:t>80 이상</a:t>
                      </a:r>
                      <a:endParaRPr sz="800"/>
                    </a:p>
                  </a:txBody>
                  <a:tcPr marT="91425" marB="91425" marR="91425" marL="91425"/>
                </a:tc>
                <a:tc>
                  <a:txBody>
                    <a:bodyPr/>
                    <a:lstStyle/>
                    <a:p>
                      <a:pPr indent="0" lvl="0" marL="0" rtl="0" algn="l">
                        <a:spcBef>
                          <a:spcPts val="0"/>
                        </a:spcBef>
                        <a:spcAft>
                          <a:spcPts val="0"/>
                        </a:spcAft>
                        <a:buNone/>
                      </a:pPr>
                      <a:r>
                        <a:rPr lang="ko-KR" sz="800"/>
                        <a:t>전원 불쾌감을 느낌</a:t>
                      </a:r>
                      <a:endParaRPr sz="800"/>
                    </a:p>
                    <a:p>
                      <a:pPr indent="0" lvl="0" marL="0" rtl="0" algn="l">
                        <a:spcBef>
                          <a:spcPts val="0"/>
                        </a:spcBef>
                        <a:spcAft>
                          <a:spcPts val="0"/>
                        </a:spcAft>
                        <a:buNone/>
                      </a:pPr>
                      <a:r>
                        <a:rPr lang="ko-KR" sz="800"/>
                        <a:t>어린이, 노약자 등 더위에 취약한 사람들이 수분을 충분히 섭취하고 야외활동을 자제함</a:t>
                      </a:r>
                      <a:endParaRPr sz="800"/>
                    </a:p>
                    <a:p>
                      <a:pPr indent="0" lvl="0" marL="0" rtl="0" algn="l">
                        <a:spcBef>
                          <a:spcPts val="0"/>
                        </a:spcBef>
                        <a:spcAft>
                          <a:spcPts val="0"/>
                        </a:spcAft>
                        <a:buNone/>
                      </a:pPr>
                      <a:r>
                        <a:rPr lang="ko-KR" sz="800"/>
                        <a:t>에어컨, 제습기 등을 이용해 실내 온,습도 조절하거나 무더위 쉼터 등으로 이동</a:t>
                      </a:r>
                      <a:endParaRPr sz="800"/>
                    </a:p>
                  </a:txBody>
                  <a:tcPr marT="91425" marB="91425" marR="91425" marL="91425"/>
                </a:tc>
              </a:tr>
              <a:tr h="704450">
                <a:tc>
                  <a:txBody>
                    <a:bodyPr/>
                    <a:lstStyle/>
                    <a:p>
                      <a:pPr indent="0" lvl="0" marL="0" rtl="0" algn="l">
                        <a:spcBef>
                          <a:spcPts val="0"/>
                        </a:spcBef>
                        <a:spcAft>
                          <a:spcPts val="0"/>
                        </a:spcAft>
                        <a:buNone/>
                      </a:pPr>
                      <a:r>
                        <a:rPr lang="ko-KR" sz="800"/>
                        <a:t>High </a:t>
                      </a:r>
                      <a:endParaRPr sz="800"/>
                    </a:p>
                  </a:txBody>
                  <a:tcPr marT="91425" marB="91425" marR="91425" marL="91425"/>
                </a:tc>
                <a:tc>
                  <a:txBody>
                    <a:bodyPr/>
                    <a:lstStyle/>
                    <a:p>
                      <a:pPr indent="0" lvl="0" marL="0" rtl="0" algn="l">
                        <a:spcBef>
                          <a:spcPts val="0"/>
                        </a:spcBef>
                        <a:spcAft>
                          <a:spcPts val="0"/>
                        </a:spcAft>
                        <a:buNone/>
                      </a:pPr>
                      <a:r>
                        <a:rPr lang="ko-KR" sz="800"/>
                        <a:t>75 이상 80 미만</a:t>
                      </a:r>
                      <a:endParaRPr sz="800"/>
                    </a:p>
                  </a:txBody>
                  <a:tcPr marT="91425" marB="91425" marR="91425" marL="91425"/>
                </a:tc>
                <a:tc>
                  <a:txBody>
                    <a:bodyPr/>
                    <a:lstStyle/>
                    <a:p>
                      <a:pPr indent="0" lvl="0" marL="0" rtl="0" algn="l">
                        <a:spcBef>
                          <a:spcPts val="0"/>
                        </a:spcBef>
                        <a:spcAft>
                          <a:spcPts val="0"/>
                        </a:spcAft>
                        <a:buNone/>
                      </a:pPr>
                      <a:r>
                        <a:rPr lang="ko-KR" sz="800"/>
                        <a:t>50% 정도 불쾌감을 느낌</a:t>
                      </a:r>
                      <a:endParaRPr sz="800"/>
                    </a:p>
                    <a:p>
                      <a:pPr indent="0" lvl="0" marL="0" rtl="0" algn="l">
                        <a:spcBef>
                          <a:spcPts val="0"/>
                        </a:spcBef>
                        <a:spcAft>
                          <a:spcPts val="0"/>
                        </a:spcAft>
                        <a:buNone/>
                      </a:pPr>
                      <a:r>
                        <a:rPr lang="ko-KR" sz="800"/>
                        <a:t>어린이, 노약자 등 더위에 취약한 사람들은 12~05시 사이에는 야외활동을 자제하거나 가벼운 옷을 입기</a:t>
                      </a:r>
                      <a:endParaRPr sz="800"/>
                    </a:p>
                    <a:p>
                      <a:pPr indent="0" lvl="0" marL="0" rtl="0" algn="l">
                        <a:spcBef>
                          <a:spcPts val="0"/>
                        </a:spcBef>
                        <a:spcAft>
                          <a:spcPts val="0"/>
                        </a:spcAft>
                        <a:buNone/>
                      </a:pPr>
                      <a:r>
                        <a:rPr lang="ko-KR" sz="800"/>
                        <a:t>에어컨, 제습기 등을 이용해 실내 온,습도 조절</a:t>
                      </a:r>
                      <a:endParaRPr sz="800"/>
                    </a:p>
                  </a:txBody>
                  <a:tcPr marT="91425" marB="91425" marR="91425" marL="91425"/>
                </a:tc>
              </a:tr>
              <a:tr h="576350">
                <a:tc>
                  <a:txBody>
                    <a:bodyPr/>
                    <a:lstStyle/>
                    <a:p>
                      <a:pPr indent="0" lvl="0" marL="0" rtl="0" algn="l">
                        <a:spcBef>
                          <a:spcPts val="0"/>
                        </a:spcBef>
                        <a:spcAft>
                          <a:spcPts val="0"/>
                        </a:spcAft>
                        <a:buNone/>
                      </a:pPr>
                      <a:r>
                        <a:rPr lang="ko-KR" sz="800"/>
                        <a:t>Moderate</a:t>
                      </a:r>
                      <a:endParaRPr sz="800"/>
                    </a:p>
                  </a:txBody>
                  <a:tcPr marT="91425" marB="91425" marR="91425" marL="91425"/>
                </a:tc>
                <a:tc>
                  <a:txBody>
                    <a:bodyPr/>
                    <a:lstStyle/>
                    <a:p>
                      <a:pPr indent="0" lvl="0" marL="0" rtl="0" algn="l">
                        <a:spcBef>
                          <a:spcPts val="0"/>
                        </a:spcBef>
                        <a:spcAft>
                          <a:spcPts val="0"/>
                        </a:spcAft>
                        <a:buNone/>
                      </a:pPr>
                      <a:r>
                        <a:rPr lang="ko-KR" sz="800"/>
                        <a:t>68  이상 75 미만</a:t>
                      </a:r>
                      <a:endParaRPr sz="800"/>
                    </a:p>
                  </a:txBody>
                  <a:tcPr marT="91425" marB="91425" marR="91425" marL="91425"/>
                </a:tc>
                <a:tc>
                  <a:txBody>
                    <a:bodyPr/>
                    <a:lstStyle/>
                    <a:p>
                      <a:pPr indent="0" lvl="0" marL="0" rtl="0" algn="l">
                        <a:spcBef>
                          <a:spcPts val="0"/>
                        </a:spcBef>
                        <a:spcAft>
                          <a:spcPts val="0"/>
                        </a:spcAft>
                        <a:buNone/>
                      </a:pPr>
                      <a:r>
                        <a:rPr lang="ko-KR" sz="800"/>
                        <a:t>불쾌감을 나타내기 시작함</a:t>
                      </a:r>
                      <a:endParaRPr sz="800"/>
                    </a:p>
                    <a:p>
                      <a:pPr indent="0" lvl="0" marL="0" rtl="0" algn="l">
                        <a:spcBef>
                          <a:spcPts val="0"/>
                        </a:spcBef>
                        <a:spcAft>
                          <a:spcPts val="0"/>
                        </a:spcAft>
                        <a:buNone/>
                      </a:pPr>
                      <a:r>
                        <a:rPr lang="ko-KR" sz="800"/>
                        <a:t>어린이, 노약자 등 더위에 취약한 사람들은 야외활동 시 가벼운 옷을 입기</a:t>
                      </a:r>
                      <a:endParaRPr sz="800"/>
                    </a:p>
                  </a:txBody>
                  <a:tcPr marT="91425" marB="91425" marR="91425" marL="91425"/>
                </a:tc>
              </a:tr>
              <a:tr h="320175">
                <a:tc>
                  <a:txBody>
                    <a:bodyPr/>
                    <a:lstStyle/>
                    <a:p>
                      <a:pPr indent="0" lvl="0" marL="0" rtl="0" algn="l">
                        <a:spcBef>
                          <a:spcPts val="0"/>
                        </a:spcBef>
                        <a:spcAft>
                          <a:spcPts val="0"/>
                        </a:spcAft>
                        <a:buNone/>
                      </a:pPr>
                      <a:r>
                        <a:rPr lang="ko-KR" sz="800"/>
                        <a:t>Low</a:t>
                      </a:r>
                      <a:endParaRPr sz="800"/>
                    </a:p>
                  </a:txBody>
                  <a:tcPr marT="91425" marB="91425" marR="91425" marL="91425"/>
                </a:tc>
                <a:tc>
                  <a:txBody>
                    <a:bodyPr/>
                    <a:lstStyle/>
                    <a:p>
                      <a:pPr indent="0" lvl="0" marL="0" rtl="0" algn="l">
                        <a:spcBef>
                          <a:spcPts val="0"/>
                        </a:spcBef>
                        <a:spcAft>
                          <a:spcPts val="0"/>
                        </a:spcAft>
                        <a:buNone/>
                      </a:pPr>
                      <a:r>
                        <a:rPr lang="ko-KR" sz="800"/>
                        <a:t>68 미만</a:t>
                      </a:r>
                      <a:endParaRPr sz="800"/>
                    </a:p>
                  </a:txBody>
                  <a:tcPr marT="91425" marB="91425" marR="91425" marL="91425"/>
                </a:tc>
                <a:tc>
                  <a:txBody>
                    <a:bodyPr/>
                    <a:lstStyle/>
                    <a:p>
                      <a:pPr indent="0" lvl="0" marL="0" rtl="0" algn="l">
                        <a:spcBef>
                          <a:spcPts val="0"/>
                        </a:spcBef>
                        <a:spcAft>
                          <a:spcPts val="0"/>
                        </a:spcAft>
                        <a:buNone/>
                      </a:pPr>
                      <a:r>
                        <a:rPr lang="ko-KR" sz="800"/>
                        <a:t>전원 쾌적함을 느낌</a:t>
                      </a:r>
                      <a:endParaRPr sz="800"/>
                    </a:p>
                  </a:txBody>
                  <a:tcPr marT="91425" marB="91425" marR="91425" marL="91425"/>
                </a:tc>
              </a:tr>
            </a:tbl>
          </a:graphicData>
        </a:graphic>
      </p:graphicFrame>
      <p:pic>
        <p:nvPicPr>
          <p:cNvPr id="203" name="Google Shape;203;p15"/>
          <p:cNvPicPr preferRelativeResize="0"/>
          <p:nvPr/>
        </p:nvPicPr>
        <p:blipFill>
          <a:blip r:embed="rId3">
            <a:alphaModFix/>
          </a:blip>
          <a:stretch>
            <a:fillRect/>
          </a:stretch>
        </p:blipFill>
        <p:spPr>
          <a:xfrm>
            <a:off x="5335575" y="1464750"/>
            <a:ext cx="4031526" cy="4725376"/>
          </a:xfrm>
          <a:prstGeom prst="rect">
            <a:avLst/>
          </a:prstGeom>
          <a:noFill/>
          <a:ln>
            <a:noFill/>
          </a:ln>
        </p:spPr>
      </p:pic>
      <p:sp>
        <p:nvSpPr>
          <p:cNvPr id="204" name="Google Shape;204;p15"/>
          <p:cNvSpPr txBox="1"/>
          <p:nvPr/>
        </p:nvSpPr>
        <p:spPr>
          <a:xfrm>
            <a:off x="350990" y="4666275"/>
            <a:ext cx="4433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003366"/>
                </a:solidFill>
                <a:latin typeface="Calibri"/>
                <a:ea typeface="Calibri"/>
                <a:cs typeface="Calibri"/>
                <a:sym typeface="Calibri"/>
              </a:rPr>
              <a:t>Case 1. 불쾌지수와 관련 없이 전력 사용량의 평균이 비슷한 케이스</a:t>
            </a:r>
            <a:endParaRPr b="1" sz="1100">
              <a:solidFill>
                <a:srgbClr val="003366"/>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예시: 건물 1,3,5,9,15,16,31,32,33</a:t>
            </a:r>
            <a:endParaRPr sz="11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예측: 건물 자체의 이용이 주가 되는 용도 건물 -&gt; </a:t>
            </a:r>
            <a:r>
              <a:rPr b="1" lang="ko-KR" sz="1100">
                <a:solidFill>
                  <a:srgbClr val="3A3838"/>
                </a:solidFill>
                <a:latin typeface="Calibri"/>
                <a:ea typeface="Calibri"/>
                <a:cs typeface="Calibri"/>
                <a:sym typeface="Calibri"/>
              </a:rPr>
              <a:t>공장, 창고</a:t>
            </a:r>
            <a:endParaRPr b="1" sz="1100">
              <a:solidFill>
                <a:srgbClr val="3A3838"/>
              </a:solidFill>
              <a:latin typeface="Calibri"/>
              <a:ea typeface="Calibri"/>
              <a:cs typeface="Calibri"/>
              <a:sym typeface="Calibri"/>
            </a:endParaRPr>
          </a:p>
        </p:txBody>
      </p:sp>
      <p:sp>
        <p:nvSpPr>
          <p:cNvPr id="205" name="Google Shape;205;p15"/>
          <p:cNvSpPr txBox="1"/>
          <p:nvPr/>
        </p:nvSpPr>
        <p:spPr>
          <a:xfrm>
            <a:off x="367790" y="5506525"/>
            <a:ext cx="4433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003366"/>
                </a:solidFill>
                <a:latin typeface="Calibri"/>
                <a:ea typeface="Calibri"/>
                <a:cs typeface="Calibri"/>
                <a:sym typeface="Calibri"/>
              </a:rPr>
              <a:t>Case 2. 불쾌지수가 높을수록 전력 사용량이 늘어나는 케이스</a:t>
            </a:r>
            <a:endParaRPr b="1" sz="1100">
              <a:solidFill>
                <a:srgbClr val="003366"/>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예시: 건물 2,4,6,7,8,10,11,12,13,14,17-30,34-60</a:t>
            </a:r>
            <a:endParaRPr sz="11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예측: 사람들이 직접 이용하는 건물 -&gt; </a:t>
            </a:r>
            <a:r>
              <a:rPr b="1" lang="ko-KR" sz="1100">
                <a:solidFill>
                  <a:srgbClr val="3A3838"/>
                </a:solidFill>
                <a:latin typeface="Calibri"/>
                <a:ea typeface="Calibri"/>
                <a:cs typeface="Calibri"/>
                <a:sym typeface="Calibri"/>
              </a:rPr>
              <a:t>주거, 집회, 사업</a:t>
            </a:r>
            <a:endParaRPr b="1" sz="1100">
              <a:solidFill>
                <a:srgbClr val="3A383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147812" y="1684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1</a:t>
            </a:r>
            <a:r>
              <a:rPr lang="ko-KR" sz="1700">
                <a:latin typeface="Calibri"/>
                <a:ea typeface="Calibri"/>
                <a:cs typeface="Calibri"/>
                <a:sym typeface="Calibri"/>
              </a:rPr>
              <a:t>) 데이터에 귀를 귀울여 보았습니다. (</a:t>
            </a:r>
            <a:r>
              <a:rPr lang="ko-KR" sz="1700"/>
              <a:t>2</a:t>
            </a:r>
            <a:r>
              <a:rPr lang="ko-KR" sz="1700">
                <a:latin typeface="Calibri"/>
                <a:ea typeface="Calibri"/>
                <a:cs typeface="Calibri"/>
                <a:sym typeface="Calibri"/>
              </a:rPr>
              <a:t>/2) </a:t>
            </a:r>
            <a:endParaRPr sz="1700"/>
          </a:p>
        </p:txBody>
      </p:sp>
      <p:cxnSp>
        <p:nvCxnSpPr>
          <p:cNvPr id="211" name="Google Shape;211;p16"/>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212" name="Google Shape;212;p16"/>
          <p:cNvGrpSpPr/>
          <p:nvPr/>
        </p:nvGrpSpPr>
        <p:grpSpPr>
          <a:xfrm>
            <a:off x="5126142" y="833613"/>
            <a:ext cx="4250700" cy="325924"/>
            <a:chOff x="5126142" y="833613"/>
            <a:chExt cx="4250700" cy="325924"/>
          </a:xfrm>
        </p:grpSpPr>
        <p:sp>
          <p:nvSpPr>
            <p:cNvPr id="213" name="Google Shape;213;p16"/>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파생변수2 생성</a:t>
              </a:r>
              <a:endParaRPr/>
            </a:p>
          </p:txBody>
        </p:sp>
        <p:cxnSp>
          <p:nvCxnSpPr>
            <p:cNvPr id="214" name="Google Shape;214;p16"/>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sp>
        <p:nvSpPr>
          <p:cNvPr id="215" name="Google Shape;215;p16"/>
          <p:cNvSpPr/>
          <p:nvPr/>
        </p:nvSpPr>
        <p:spPr>
          <a:xfrm>
            <a:off x="5246079" y="1159516"/>
            <a:ext cx="4210500" cy="308700"/>
          </a:xfrm>
          <a:prstGeom prst="rect">
            <a:avLst/>
          </a:prstGeom>
          <a:noFill/>
          <a:ln>
            <a:noFill/>
          </a:ln>
        </p:spPr>
        <p:txBody>
          <a:bodyPr anchorCtr="0" anchor="t" bIns="45700" lIns="91425" spcFirstLastPara="1" rIns="91425" wrap="square" tIns="45700">
            <a:noAutofit/>
          </a:bodyPr>
          <a:lstStyle/>
          <a:p>
            <a:pPr indent="-174625" lvl="1" marL="180975" marR="0" rtl="0" algn="l">
              <a:lnSpc>
                <a:spcPct val="120000"/>
              </a:lnSpc>
              <a:spcBef>
                <a:spcPts val="0"/>
              </a:spcBef>
              <a:spcAft>
                <a:spcPts val="0"/>
              </a:spcAft>
              <a:buClr>
                <a:schemeClr val="dk1"/>
              </a:buClr>
              <a:buSzPts val="1200"/>
              <a:buFont typeface="Noto Sans Symbols"/>
              <a:buChar char="▪"/>
            </a:pPr>
            <a:r>
              <a:rPr b="1" lang="ko-KR" sz="1200">
                <a:latin typeface="Malgun Gothic"/>
                <a:ea typeface="Malgun Gothic"/>
                <a:cs typeface="Malgun Gothic"/>
                <a:sym typeface="Malgun Gothic"/>
              </a:rPr>
              <a:t>건물 별 체감온도에 따른 전력 사용량 시각화</a:t>
            </a:r>
            <a:endParaRPr b="1" i="0" sz="1200" u="none" cap="none" strike="noStrike">
              <a:solidFill>
                <a:srgbClr val="000000"/>
              </a:solidFill>
              <a:latin typeface="Malgun Gothic"/>
              <a:ea typeface="Malgun Gothic"/>
              <a:cs typeface="Malgun Gothic"/>
              <a:sym typeface="Malgun Gothic"/>
            </a:endParaRPr>
          </a:p>
        </p:txBody>
      </p:sp>
      <p:sp>
        <p:nvSpPr>
          <p:cNvPr id="216" name="Google Shape;216;p16"/>
          <p:cNvSpPr txBox="1"/>
          <p:nvPr/>
        </p:nvSpPr>
        <p:spPr>
          <a:xfrm>
            <a:off x="53808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파생변수2 생성</a:t>
            </a:r>
            <a:endParaRPr/>
          </a:p>
        </p:txBody>
      </p:sp>
      <p:sp>
        <p:nvSpPr>
          <p:cNvPr id="217" name="Google Shape;217;p16"/>
          <p:cNvSpPr/>
          <p:nvPr/>
        </p:nvSpPr>
        <p:spPr>
          <a:xfrm>
            <a:off x="447000" y="1139025"/>
            <a:ext cx="4426800" cy="308700"/>
          </a:xfrm>
          <a:prstGeom prst="rect">
            <a:avLst/>
          </a:prstGeom>
          <a:noFill/>
          <a:ln>
            <a:noFill/>
          </a:ln>
        </p:spPr>
        <p:txBody>
          <a:bodyPr anchorCtr="0" anchor="t" bIns="45700" lIns="91425" spcFirstLastPara="1" rIns="91425" wrap="square" tIns="45700">
            <a:noAutofit/>
          </a:bodyPr>
          <a:lstStyle/>
          <a:p>
            <a:pPr indent="-168275" lvl="1" marL="180975" marR="0" rtl="0" algn="l">
              <a:lnSpc>
                <a:spcPct val="120000"/>
              </a:lnSpc>
              <a:spcBef>
                <a:spcPts val="0"/>
              </a:spcBef>
              <a:spcAft>
                <a:spcPts val="0"/>
              </a:spcAft>
              <a:buClr>
                <a:schemeClr val="dk1"/>
              </a:buClr>
              <a:buSzPts val="1100"/>
              <a:buFont typeface="Noto Sans Symbols"/>
              <a:buChar char="▪"/>
            </a:pPr>
            <a:r>
              <a:rPr b="1" lang="ko-KR" sz="1100">
                <a:solidFill>
                  <a:schemeClr val="dk1"/>
                </a:solidFill>
                <a:latin typeface="Malgun Gothic"/>
                <a:ea typeface="Malgun Gothic"/>
                <a:cs typeface="Malgun Gothic"/>
                <a:sym typeface="Malgun Gothic"/>
              </a:rPr>
              <a:t>체감온도(AT)=13.12+0.6125T-13.947V(0.16)+0.486TV(0.16)</a:t>
            </a:r>
            <a:br>
              <a:rPr b="1" lang="ko-KR" sz="1100">
                <a:solidFill>
                  <a:schemeClr val="dk1"/>
                </a:solidFill>
                <a:latin typeface="Malgun Gothic"/>
                <a:ea typeface="Malgun Gothic"/>
                <a:cs typeface="Malgun Gothic"/>
                <a:sym typeface="Malgun Gothic"/>
              </a:rPr>
            </a:br>
            <a:r>
              <a:rPr b="1" lang="ko-KR" sz="1200">
                <a:solidFill>
                  <a:schemeClr val="dk1"/>
                </a:solidFill>
                <a:latin typeface="Malgun Gothic"/>
                <a:ea typeface="Malgun Gothic"/>
                <a:cs typeface="Malgun Gothic"/>
                <a:sym typeface="Malgun Gothic"/>
              </a:rPr>
              <a:t>T=기온(°𝐶), V=풍속(m/s)</a:t>
            </a:r>
            <a:endParaRPr b="1" sz="1100">
              <a:solidFill>
                <a:schemeClr val="dk1"/>
              </a:solidFill>
              <a:latin typeface="Malgun Gothic"/>
              <a:ea typeface="Malgun Gothic"/>
              <a:cs typeface="Malgun Gothic"/>
              <a:sym typeface="Malgun Gothic"/>
            </a:endParaRPr>
          </a:p>
        </p:txBody>
      </p:sp>
      <p:graphicFrame>
        <p:nvGraphicFramePr>
          <p:cNvPr id="218" name="Google Shape;218;p16"/>
          <p:cNvGraphicFramePr/>
          <p:nvPr/>
        </p:nvGraphicFramePr>
        <p:xfrm>
          <a:off x="367788" y="1749650"/>
          <a:ext cx="3000000" cy="3000000"/>
        </p:xfrm>
        <a:graphic>
          <a:graphicData uri="http://schemas.openxmlformats.org/drawingml/2006/table">
            <a:tbl>
              <a:tblPr>
                <a:noFill/>
                <a:tableStyleId>{0E0A3B54-AFD8-4368-BD35-BB2227B35890}</a:tableStyleId>
              </a:tblPr>
              <a:tblGrid>
                <a:gridCol w="853200"/>
                <a:gridCol w="907400"/>
                <a:gridCol w="2824600"/>
              </a:tblGrid>
              <a:tr h="336175">
                <a:tc>
                  <a:txBody>
                    <a:bodyPr/>
                    <a:lstStyle/>
                    <a:p>
                      <a:pPr indent="0" lvl="0" marL="0" rtl="0" algn="l">
                        <a:spcBef>
                          <a:spcPts val="0"/>
                        </a:spcBef>
                        <a:spcAft>
                          <a:spcPts val="0"/>
                        </a:spcAft>
                        <a:buNone/>
                      </a:pPr>
                      <a:r>
                        <a:rPr b="1" lang="ko-KR" sz="900"/>
                        <a:t>단계</a:t>
                      </a:r>
                      <a:endParaRPr b="1" sz="900"/>
                    </a:p>
                  </a:txBody>
                  <a:tcPr marT="91425" marB="91425" marR="91425" marL="91425">
                    <a:solidFill>
                      <a:srgbClr val="BFBFBF"/>
                    </a:solidFill>
                  </a:tcPr>
                </a:tc>
                <a:tc>
                  <a:txBody>
                    <a:bodyPr/>
                    <a:lstStyle/>
                    <a:p>
                      <a:pPr indent="0" lvl="0" marL="0" rtl="0" algn="l">
                        <a:spcBef>
                          <a:spcPts val="0"/>
                        </a:spcBef>
                        <a:spcAft>
                          <a:spcPts val="0"/>
                        </a:spcAft>
                        <a:buNone/>
                      </a:pPr>
                      <a:r>
                        <a:rPr b="1" lang="ko-KR" sz="900"/>
                        <a:t>지수범위</a:t>
                      </a:r>
                      <a:endParaRPr b="1" sz="900"/>
                    </a:p>
                  </a:txBody>
                  <a:tcPr marT="91425" marB="91425" marR="91425" marL="91425">
                    <a:solidFill>
                      <a:srgbClr val="BFBFBF"/>
                    </a:solidFill>
                  </a:tcPr>
                </a:tc>
                <a:tc>
                  <a:txBody>
                    <a:bodyPr/>
                    <a:lstStyle/>
                    <a:p>
                      <a:pPr indent="0" lvl="0" marL="0" rtl="0" algn="l">
                        <a:spcBef>
                          <a:spcPts val="0"/>
                        </a:spcBef>
                        <a:spcAft>
                          <a:spcPts val="0"/>
                        </a:spcAft>
                        <a:buNone/>
                      </a:pPr>
                      <a:r>
                        <a:rPr b="1" lang="ko-KR" sz="900"/>
                        <a:t>대응요령</a:t>
                      </a:r>
                      <a:endParaRPr b="1" sz="900"/>
                    </a:p>
                  </a:txBody>
                  <a:tcPr marT="91425" marB="91425" marR="91425" marL="91425">
                    <a:solidFill>
                      <a:srgbClr val="BFBFBF"/>
                    </a:solidFill>
                  </a:tcPr>
                </a:tc>
              </a:tr>
              <a:tr h="574775">
                <a:tc>
                  <a:txBody>
                    <a:bodyPr/>
                    <a:lstStyle/>
                    <a:p>
                      <a:pPr indent="0" lvl="0" marL="0" rtl="0" algn="l">
                        <a:spcBef>
                          <a:spcPts val="0"/>
                        </a:spcBef>
                        <a:spcAft>
                          <a:spcPts val="0"/>
                        </a:spcAft>
                        <a:buNone/>
                      </a:pPr>
                      <a:r>
                        <a:rPr lang="ko-KR" sz="800"/>
                        <a:t>Danger</a:t>
                      </a:r>
                      <a:endParaRPr sz="800"/>
                    </a:p>
                  </a:txBody>
                  <a:tcPr marT="91425" marB="91425" marR="91425" marL="91425"/>
                </a:tc>
                <a:tc>
                  <a:txBody>
                    <a:bodyPr/>
                    <a:lstStyle/>
                    <a:p>
                      <a:pPr indent="0" lvl="0" marL="0" rtl="0" algn="l">
                        <a:spcBef>
                          <a:spcPts val="0"/>
                        </a:spcBef>
                        <a:spcAft>
                          <a:spcPts val="0"/>
                        </a:spcAft>
                        <a:buNone/>
                      </a:pPr>
                      <a:r>
                        <a:rPr lang="ko-KR" sz="800"/>
                        <a:t>37 이상</a:t>
                      </a:r>
                      <a:endParaRPr sz="800"/>
                    </a:p>
                  </a:txBody>
                  <a:tcPr marT="91425" marB="91425" marR="91425" marL="91425"/>
                </a:tc>
                <a:tc>
                  <a:txBody>
                    <a:bodyPr/>
                    <a:lstStyle/>
                    <a:p>
                      <a:pPr indent="0" lvl="0" marL="0" rtl="0" algn="l">
                        <a:spcBef>
                          <a:spcPts val="0"/>
                        </a:spcBef>
                        <a:spcAft>
                          <a:spcPts val="0"/>
                        </a:spcAft>
                        <a:buNone/>
                      </a:pPr>
                      <a:r>
                        <a:rPr lang="ko-KR" sz="800"/>
                        <a:t>실내 온습도 조절</a:t>
                      </a:r>
                      <a:endParaRPr sz="800"/>
                    </a:p>
                    <a:p>
                      <a:pPr indent="0" lvl="0" marL="0" rtl="0" algn="l">
                        <a:spcBef>
                          <a:spcPts val="0"/>
                        </a:spcBef>
                        <a:spcAft>
                          <a:spcPts val="0"/>
                        </a:spcAft>
                        <a:buNone/>
                      </a:pPr>
                      <a:r>
                        <a:rPr lang="ko-KR" sz="800"/>
                        <a:t>독거노인 등 수시로 상태 점검</a:t>
                      </a:r>
                      <a:endParaRPr sz="800"/>
                    </a:p>
                    <a:p>
                      <a:pPr indent="0" lvl="0" marL="0" rtl="0" algn="l">
                        <a:spcBef>
                          <a:spcPts val="0"/>
                        </a:spcBef>
                        <a:spcAft>
                          <a:spcPts val="0"/>
                        </a:spcAft>
                        <a:buNone/>
                      </a:pPr>
                      <a:r>
                        <a:rPr lang="ko-KR" sz="800"/>
                        <a:t>증상 나타나면 119에 신고</a:t>
                      </a:r>
                      <a:endParaRPr sz="800"/>
                    </a:p>
                  </a:txBody>
                  <a:tcPr marT="91425" marB="91425" marR="91425" marL="91425"/>
                </a:tc>
              </a:tr>
              <a:tr h="592375">
                <a:tc>
                  <a:txBody>
                    <a:bodyPr/>
                    <a:lstStyle/>
                    <a:p>
                      <a:pPr indent="0" lvl="0" marL="0" rtl="0" algn="l">
                        <a:spcBef>
                          <a:spcPts val="0"/>
                        </a:spcBef>
                        <a:spcAft>
                          <a:spcPts val="0"/>
                        </a:spcAft>
                        <a:buNone/>
                      </a:pPr>
                      <a:r>
                        <a:rPr lang="ko-KR" sz="800"/>
                        <a:t>Warning</a:t>
                      </a:r>
                      <a:endParaRPr sz="800"/>
                    </a:p>
                  </a:txBody>
                  <a:tcPr marT="91425" marB="91425" marR="91425" marL="91425"/>
                </a:tc>
                <a:tc>
                  <a:txBody>
                    <a:bodyPr/>
                    <a:lstStyle/>
                    <a:p>
                      <a:pPr indent="0" lvl="0" marL="0" rtl="0" algn="l">
                        <a:spcBef>
                          <a:spcPts val="0"/>
                        </a:spcBef>
                        <a:spcAft>
                          <a:spcPts val="0"/>
                        </a:spcAft>
                        <a:buNone/>
                      </a:pPr>
                      <a:r>
                        <a:rPr lang="ko-KR" sz="800"/>
                        <a:t>34 이상 37 미만</a:t>
                      </a:r>
                      <a:endParaRPr sz="800"/>
                    </a:p>
                  </a:txBody>
                  <a:tcPr marT="91425" marB="91425" marR="91425" marL="91425"/>
                </a:tc>
                <a:tc>
                  <a:txBody>
                    <a:bodyPr/>
                    <a:lstStyle/>
                    <a:p>
                      <a:pPr indent="0" lvl="0" marL="0" rtl="0" algn="l">
                        <a:spcBef>
                          <a:spcPts val="0"/>
                        </a:spcBef>
                        <a:spcAft>
                          <a:spcPts val="0"/>
                        </a:spcAft>
                        <a:buNone/>
                      </a:pPr>
                      <a:r>
                        <a:rPr lang="ko-KR" sz="800"/>
                        <a:t>냉방기기 사용</a:t>
                      </a:r>
                      <a:endParaRPr sz="800"/>
                    </a:p>
                    <a:p>
                      <a:pPr indent="0" lvl="0" marL="0" rtl="0" algn="l">
                        <a:spcBef>
                          <a:spcPts val="0"/>
                        </a:spcBef>
                        <a:spcAft>
                          <a:spcPts val="0"/>
                        </a:spcAft>
                        <a:buNone/>
                      </a:pPr>
                      <a:r>
                        <a:rPr lang="ko-KR" sz="800"/>
                        <a:t>독거노인 등 상태 점검</a:t>
                      </a:r>
                      <a:endParaRPr sz="800"/>
                    </a:p>
                    <a:p>
                      <a:pPr indent="0" lvl="0" marL="0" rtl="0" algn="l">
                        <a:spcBef>
                          <a:spcPts val="0"/>
                        </a:spcBef>
                        <a:spcAft>
                          <a:spcPts val="0"/>
                        </a:spcAft>
                        <a:buNone/>
                      </a:pPr>
                      <a:r>
                        <a:rPr lang="ko-KR" sz="800"/>
                        <a:t>증상 나타나면 119에 신고</a:t>
                      </a:r>
                      <a:endParaRPr sz="800"/>
                    </a:p>
                  </a:txBody>
                  <a:tcPr marT="91425" marB="91425" marR="91425" marL="91425"/>
                </a:tc>
              </a:tr>
              <a:tr h="576350">
                <a:tc>
                  <a:txBody>
                    <a:bodyPr/>
                    <a:lstStyle/>
                    <a:p>
                      <a:pPr indent="0" lvl="0" marL="0" rtl="0" algn="l">
                        <a:spcBef>
                          <a:spcPts val="0"/>
                        </a:spcBef>
                        <a:spcAft>
                          <a:spcPts val="0"/>
                        </a:spcAft>
                        <a:buNone/>
                      </a:pPr>
                      <a:r>
                        <a:rPr lang="ko-KR" sz="800"/>
                        <a:t>Caution</a:t>
                      </a:r>
                      <a:endParaRPr sz="800"/>
                    </a:p>
                  </a:txBody>
                  <a:tcPr marT="91425" marB="91425" marR="91425" marL="91425"/>
                </a:tc>
                <a:tc>
                  <a:txBody>
                    <a:bodyPr/>
                    <a:lstStyle/>
                    <a:p>
                      <a:pPr indent="0" lvl="0" marL="0" rtl="0" algn="l">
                        <a:spcBef>
                          <a:spcPts val="0"/>
                        </a:spcBef>
                        <a:spcAft>
                          <a:spcPts val="0"/>
                        </a:spcAft>
                        <a:buNone/>
                      </a:pPr>
                      <a:r>
                        <a:rPr lang="ko-KR" sz="800"/>
                        <a:t>31 이상 34 미만</a:t>
                      </a:r>
                      <a:endParaRPr sz="800"/>
                    </a:p>
                  </a:txBody>
                  <a:tcPr marT="91425" marB="91425" marR="91425" marL="91425"/>
                </a:tc>
                <a:tc>
                  <a:txBody>
                    <a:bodyPr/>
                    <a:lstStyle/>
                    <a:p>
                      <a:pPr indent="0" lvl="0" marL="0" rtl="0" algn="l">
                        <a:spcBef>
                          <a:spcPts val="0"/>
                        </a:spcBef>
                        <a:spcAft>
                          <a:spcPts val="0"/>
                        </a:spcAft>
                        <a:buNone/>
                      </a:pPr>
                      <a:r>
                        <a:rPr lang="ko-KR" sz="800"/>
                        <a:t>차 안 온도 주의</a:t>
                      </a:r>
                      <a:endParaRPr sz="800"/>
                    </a:p>
                    <a:p>
                      <a:pPr indent="0" lvl="0" marL="0" rtl="0" algn="l">
                        <a:spcBef>
                          <a:spcPts val="0"/>
                        </a:spcBef>
                        <a:spcAft>
                          <a:spcPts val="0"/>
                        </a:spcAft>
                        <a:buNone/>
                      </a:pPr>
                      <a:r>
                        <a:rPr lang="ko-KR" sz="800"/>
                        <a:t>독거노인 등 상태 점검</a:t>
                      </a:r>
                      <a:endParaRPr sz="800"/>
                    </a:p>
                    <a:p>
                      <a:pPr indent="0" lvl="0" marL="0" rtl="0" algn="l">
                        <a:spcBef>
                          <a:spcPts val="0"/>
                        </a:spcBef>
                        <a:spcAft>
                          <a:spcPts val="0"/>
                        </a:spcAft>
                        <a:buNone/>
                      </a:pPr>
                      <a:r>
                        <a:rPr lang="ko-KR" sz="800"/>
                        <a:t>무더위 쉼터 이용</a:t>
                      </a:r>
                      <a:endParaRPr sz="800"/>
                    </a:p>
                  </a:txBody>
                  <a:tcPr marT="91425" marB="91425" marR="91425" marL="91425"/>
                </a:tc>
              </a:tr>
              <a:tr h="320175">
                <a:tc>
                  <a:txBody>
                    <a:bodyPr/>
                    <a:lstStyle/>
                    <a:p>
                      <a:pPr indent="0" lvl="0" marL="0" rtl="0" algn="l">
                        <a:spcBef>
                          <a:spcPts val="0"/>
                        </a:spcBef>
                        <a:spcAft>
                          <a:spcPts val="0"/>
                        </a:spcAft>
                        <a:buNone/>
                      </a:pPr>
                      <a:r>
                        <a:rPr lang="ko-KR" sz="800"/>
                        <a:t>Attention</a:t>
                      </a:r>
                      <a:endParaRPr sz="800"/>
                    </a:p>
                  </a:txBody>
                  <a:tcPr marT="91425" marB="91425" marR="91425" marL="91425"/>
                </a:tc>
                <a:tc>
                  <a:txBody>
                    <a:bodyPr/>
                    <a:lstStyle/>
                    <a:p>
                      <a:pPr indent="0" lvl="0" marL="0" rtl="0" algn="l">
                        <a:spcBef>
                          <a:spcPts val="0"/>
                        </a:spcBef>
                        <a:spcAft>
                          <a:spcPts val="0"/>
                        </a:spcAft>
                        <a:buNone/>
                      </a:pPr>
                      <a:r>
                        <a:rPr lang="ko-KR" sz="800"/>
                        <a:t>29 이상 31 미만</a:t>
                      </a:r>
                      <a:endParaRPr sz="800"/>
                    </a:p>
                  </a:txBody>
                  <a:tcPr marT="91425" marB="91425" marR="91425" marL="91425"/>
                </a:tc>
                <a:tc>
                  <a:txBody>
                    <a:bodyPr/>
                    <a:lstStyle/>
                    <a:p>
                      <a:pPr indent="0" lvl="0" marL="0" rtl="0" algn="l">
                        <a:spcBef>
                          <a:spcPts val="0"/>
                        </a:spcBef>
                        <a:spcAft>
                          <a:spcPts val="0"/>
                        </a:spcAft>
                        <a:buNone/>
                      </a:pPr>
                      <a:r>
                        <a:rPr lang="ko-KR" sz="800"/>
                        <a:t>야외 활동 줄이기</a:t>
                      </a:r>
                      <a:endParaRPr sz="800"/>
                    </a:p>
                    <a:p>
                      <a:pPr indent="0" lvl="0" marL="0" rtl="0" algn="l">
                        <a:spcBef>
                          <a:spcPts val="0"/>
                        </a:spcBef>
                        <a:spcAft>
                          <a:spcPts val="0"/>
                        </a:spcAft>
                        <a:buNone/>
                      </a:pPr>
                      <a:r>
                        <a:rPr lang="ko-KR" sz="800"/>
                        <a:t>수시로 상태 확인</a:t>
                      </a:r>
                      <a:endParaRPr sz="800"/>
                    </a:p>
                  </a:txBody>
                  <a:tcPr marT="91425" marB="91425" marR="91425" marL="91425"/>
                </a:tc>
              </a:tr>
              <a:tr h="320175">
                <a:tc>
                  <a:txBody>
                    <a:bodyPr/>
                    <a:lstStyle/>
                    <a:p>
                      <a:pPr indent="0" lvl="0" marL="0" rtl="0" algn="l">
                        <a:spcBef>
                          <a:spcPts val="0"/>
                        </a:spcBef>
                        <a:spcAft>
                          <a:spcPts val="0"/>
                        </a:spcAft>
                        <a:buNone/>
                      </a:pPr>
                      <a:r>
                        <a:rPr lang="ko-KR" sz="800"/>
                        <a:t>-</a:t>
                      </a:r>
                      <a:endParaRPr sz="800"/>
                    </a:p>
                  </a:txBody>
                  <a:tcPr marT="91425" marB="91425" marR="91425" marL="91425"/>
                </a:tc>
                <a:tc>
                  <a:txBody>
                    <a:bodyPr/>
                    <a:lstStyle/>
                    <a:p>
                      <a:pPr indent="0" lvl="0" marL="0" rtl="0" algn="l">
                        <a:spcBef>
                          <a:spcPts val="0"/>
                        </a:spcBef>
                        <a:spcAft>
                          <a:spcPts val="0"/>
                        </a:spcAft>
                        <a:buNone/>
                      </a:pPr>
                      <a:r>
                        <a:rPr lang="ko-KR" sz="800"/>
                        <a:t>29 미만</a:t>
                      </a:r>
                      <a:endParaRPr sz="800"/>
                    </a:p>
                  </a:txBody>
                  <a:tcPr marT="91425" marB="91425" marR="91425" marL="91425"/>
                </a:tc>
                <a:tc>
                  <a:txBody>
                    <a:bodyPr/>
                    <a:lstStyle/>
                    <a:p>
                      <a:pPr indent="0" lvl="0" marL="0" rtl="0" algn="l">
                        <a:spcBef>
                          <a:spcPts val="0"/>
                        </a:spcBef>
                        <a:spcAft>
                          <a:spcPts val="0"/>
                        </a:spcAft>
                        <a:buNone/>
                      </a:pPr>
                      <a:r>
                        <a:rPr lang="ko-KR" sz="800"/>
                        <a:t>관심 단계에 도달하지 않은 상태</a:t>
                      </a:r>
                      <a:endParaRPr sz="800"/>
                    </a:p>
                  </a:txBody>
                  <a:tcPr marT="91425" marB="91425" marR="91425" marL="91425"/>
                </a:tc>
              </a:tr>
            </a:tbl>
          </a:graphicData>
        </a:graphic>
      </p:graphicFrame>
      <p:sp>
        <p:nvSpPr>
          <p:cNvPr id="219" name="Google Shape;219;p16"/>
          <p:cNvSpPr txBox="1"/>
          <p:nvPr/>
        </p:nvSpPr>
        <p:spPr>
          <a:xfrm>
            <a:off x="350990" y="4742475"/>
            <a:ext cx="4433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003366"/>
                </a:solidFill>
                <a:latin typeface="Calibri"/>
                <a:ea typeface="Calibri"/>
                <a:cs typeface="Calibri"/>
                <a:sym typeface="Calibri"/>
              </a:rPr>
              <a:t>Case 1. 체감온도의 수준과 전력 사용량의 차이가 거의 없는 건물</a:t>
            </a:r>
            <a:endParaRPr b="1" sz="1100">
              <a:solidFill>
                <a:srgbClr val="003366"/>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예시: 건물 1,3,5,9,15,16,31,32,33</a:t>
            </a:r>
            <a:endParaRPr sz="11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예측: 건물 자체의 이용이 주가 되는 용도 건물 -&gt; </a:t>
            </a:r>
            <a:r>
              <a:rPr b="1" lang="ko-KR" sz="1100">
                <a:solidFill>
                  <a:srgbClr val="3A3838"/>
                </a:solidFill>
                <a:latin typeface="Calibri"/>
                <a:ea typeface="Calibri"/>
                <a:cs typeface="Calibri"/>
                <a:sym typeface="Calibri"/>
              </a:rPr>
              <a:t>공장, 창고</a:t>
            </a:r>
            <a:endParaRPr b="1" sz="1100">
              <a:solidFill>
                <a:srgbClr val="3A3838"/>
              </a:solidFill>
              <a:latin typeface="Calibri"/>
              <a:ea typeface="Calibri"/>
              <a:cs typeface="Calibri"/>
              <a:sym typeface="Calibri"/>
            </a:endParaRPr>
          </a:p>
        </p:txBody>
      </p:sp>
      <p:sp>
        <p:nvSpPr>
          <p:cNvPr id="220" name="Google Shape;220;p16"/>
          <p:cNvSpPr txBox="1"/>
          <p:nvPr/>
        </p:nvSpPr>
        <p:spPr>
          <a:xfrm>
            <a:off x="367790" y="5582725"/>
            <a:ext cx="4433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003366"/>
                </a:solidFill>
                <a:latin typeface="Calibri"/>
                <a:ea typeface="Calibri"/>
                <a:cs typeface="Calibri"/>
                <a:sym typeface="Calibri"/>
              </a:rPr>
              <a:t>Case 2. 체감온도가 높을수록 전력 사용량이 늘어나는 케이스</a:t>
            </a:r>
            <a:endParaRPr b="1" sz="1100">
              <a:solidFill>
                <a:srgbClr val="003366"/>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예시: 건물 2,4,6,7,8,10,11,12,13,14,17-30,34-60</a:t>
            </a:r>
            <a:endParaRPr sz="11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None/>
            </a:pPr>
            <a:r>
              <a:rPr lang="ko-KR" sz="1100">
                <a:solidFill>
                  <a:srgbClr val="3A3838"/>
                </a:solidFill>
                <a:latin typeface="Calibri"/>
                <a:ea typeface="Calibri"/>
                <a:cs typeface="Calibri"/>
                <a:sym typeface="Calibri"/>
              </a:rPr>
              <a:t>예측: 사람들이 직접 이용하는 건물 -&gt; </a:t>
            </a:r>
            <a:r>
              <a:rPr b="1" lang="ko-KR" sz="1100">
                <a:solidFill>
                  <a:srgbClr val="3A3838"/>
                </a:solidFill>
                <a:latin typeface="Calibri"/>
                <a:ea typeface="Calibri"/>
                <a:cs typeface="Calibri"/>
                <a:sym typeface="Calibri"/>
              </a:rPr>
              <a:t>주거, 집회, 사업</a:t>
            </a:r>
            <a:endParaRPr b="1" sz="1100">
              <a:solidFill>
                <a:srgbClr val="3A3838"/>
              </a:solidFill>
              <a:latin typeface="Calibri"/>
              <a:ea typeface="Calibri"/>
              <a:cs typeface="Calibri"/>
              <a:sym typeface="Calibri"/>
            </a:endParaRPr>
          </a:p>
        </p:txBody>
      </p:sp>
      <p:pic>
        <p:nvPicPr>
          <p:cNvPr id="221" name="Google Shape;221;p16"/>
          <p:cNvPicPr preferRelativeResize="0"/>
          <p:nvPr/>
        </p:nvPicPr>
        <p:blipFill>
          <a:blip r:embed="rId3">
            <a:alphaModFix/>
          </a:blip>
          <a:stretch>
            <a:fillRect/>
          </a:stretch>
        </p:blipFill>
        <p:spPr>
          <a:xfrm>
            <a:off x="5338888" y="1388550"/>
            <a:ext cx="4024874" cy="4644336"/>
          </a:xfrm>
          <a:prstGeom prst="rect">
            <a:avLst/>
          </a:prstGeom>
          <a:noFill/>
          <a:ln>
            <a:noFill/>
          </a:ln>
        </p:spPr>
      </p:pic>
      <p:sp>
        <p:nvSpPr>
          <p:cNvPr id="222" name="Google Shape;222;p16"/>
          <p:cNvSpPr txBox="1"/>
          <p:nvPr/>
        </p:nvSpPr>
        <p:spPr>
          <a:xfrm>
            <a:off x="5081825" y="6076375"/>
            <a:ext cx="4539000" cy="4647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100">
                <a:solidFill>
                  <a:srgbClr val="000000"/>
                </a:solidFill>
                <a:latin typeface="Malgun Gothic"/>
                <a:ea typeface="Malgun Gothic"/>
                <a:cs typeface="Malgun Gothic"/>
                <a:sym typeface="Malgun Gothic"/>
              </a:rPr>
              <a:t> </a:t>
            </a:r>
            <a:r>
              <a:rPr b="1" lang="ko-KR" sz="1100">
                <a:latin typeface="Malgun Gothic"/>
                <a:ea typeface="Malgun Gothic"/>
                <a:cs typeface="Malgun Gothic"/>
                <a:sym typeface="Malgun Gothic"/>
              </a:rPr>
              <a:t>Insight</a:t>
            </a:r>
            <a:r>
              <a:rPr lang="ko-KR" sz="1100">
                <a:latin typeface="Malgun Gothic"/>
                <a:ea typeface="Malgun Gothic"/>
                <a:cs typeface="Malgun Gothic"/>
                <a:sym typeface="Malgun Gothic"/>
              </a:rPr>
              <a:t> : 체감온도와 평균 사용전력양의 시각화를 통해 두 분류가 </a:t>
            </a:r>
            <a:br>
              <a:rPr lang="ko-KR" sz="1100">
                <a:latin typeface="Malgun Gothic"/>
                <a:ea typeface="Malgun Gothic"/>
                <a:cs typeface="Malgun Gothic"/>
                <a:sym typeface="Malgun Gothic"/>
              </a:rPr>
            </a:br>
            <a:r>
              <a:rPr lang="ko-KR" sz="1100">
                <a:latin typeface="Malgun Gothic"/>
                <a:ea typeface="Malgun Gothic"/>
                <a:cs typeface="Malgun Gothic"/>
                <a:sym typeface="Malgun Gothic"/>
              </a:rPr>
              <a:t>위 불쾌지수를 통해 나눈 분류와 동일한 결과를 나타냄을 알 수 있음</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147812" y="1684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1</a:t>
            </a:r>
            <a:r>
              <a:rPr lang="ko-KR" sz="1700">
                <a:latin typeface="Calibri"/>
                <a:ea typeface="Calibri"/>
                <a:cs typeface="Calibri"/>
                <a:sym typeface="Calibri"/>
              </a:rPr>
              <a:t>) 데이터에 귀를 귀울여 보았습니다. (</a:t>
            </a:r>
            <a:r>
              <a:rPr lang="ko-KR" sz="1700"/>
              <a:t>2</a:t>
            </a:r>
            <a:r>
              <a:rPr lang="ko-KR" sz="1700">
                <a:latin typeface="Calibri"/>
                <a:ea typeface="Calibri"/>
                <a:cs typeface="Calibri"/>
                <a:sym typeface="Calibri"/>
              </a:rPr>
              <a:t>/2) </a:t>
            </a:r>
            <a:endParaRPr sz="1700"/>
          </a:p>
        </p:txBody>
      </p:sp>
      <p:cxnSp>
        <p:nvCxnSpPr>
          <p:cNvPr id="228" name="Google Shape;228;p17"/>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229" name="Google Shape;229;p17"/>
          <p:cNvGrpSpPr/>
          <p:nvPr/>
        </p:nvGrpSpPr>
        <p:grpSpPr>
          <a:xfrm>
            <a:off x="5126142" y="833613"/>
            <a:ext cx="4250700" cy="325924"/>
            <a:chOff x="5126142" y="833613"/>
            <a:chExt cx="4250700" cy="325924"/>
          </a:xfrm>
        </p:grpSpPr>
        <p:sp>
          <p:nvSpPr>
            <p:cNvPr id="230" name="Google Shape;230;p17"/>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시간 관련 변수 생성</a:t>
              </a:r>
              <a:endParaRPr/>
            </a:p>
          </p:txBody>
        </p:sp>
        <p:cxnSp>
          <p:nvCxnSpPr>
            <p:cNvPr id="231" name="Google Shape;231;p17"/>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sp>
        <p:nvSpPr>
          <p:cNvPr id="232" name="Google Shape;232;p17"/>
          <p:cNvSpPr txBox="1"/>
          <p:nvPr/>
        </p:nvSpPr>
        <p:spPr>
          <a:xfrm>
            <a:off x="53808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파생변수3 생성</a:t>
            </a:r>
            <a:endParaRPr/>
          </a:p>
        </p:txBody>
      </p:sp>
      <p:sp>
        <p:nvSpPr>
          <p:cNvPr id="233" name="Google Shape;233;p17"/>
          <p:cNvSpPr/>
          <p:nvPr/>
        </p:nvSpPr>
        <p:spPr>
          <a:xfrm>
            <a:off x="447000" y="1139025"/>
            <a:ext cx="3874800" cy="308700"/>
          </a:xfrm>
          <a:prstGeom prst="rect">
            <a:avLst/>
          </a:prstGeom>
          <a:noFill/>
          <a:ln>
            <a:noFill/>
          </a:ln>
        </p:spPr>
        <p:txBody>
          <a:bodyPr anchorCtr="0" anchor="t" bIns="45700" lIns="91425" spcFirstLastPara="1" rIns="91425" wrap="square" tIns="45700">
            <a:noAutofit/>
          </a:bodyPr>
          <a:lstStyle/>
          <a:p>
            <a:pPr indent="-168275" lvl="1" marL="180975" marR="0" rtl="0" algn="l">
              <a:lnSpc>
                <a:spcPct val="120000"/>
              </a:lnSpc>
              <a:spcBef>
                <a:spcPts val="0"/>
              </a:spcBef>
              <a:spcAft>
                <a:spcPts val="0"/>
              </a:spcAft>
              <a:buClr>
                <a:schemeClr val="dk1"/>
              </a:buClr>
              <a:buSzPts val="1100"/>
              <a:buFont typeface="Noto Sans Symbols"/>
              <a:buChar char="▪"/>
            </a:pPr>
            <a:r>
              <a:rPr b="1" lang="ko-KR" sz="1000">
                <a:solidFill>
                  <a:schemeClr val="dk1"/>
                </a:solidFill>
                <a:latin typeface="Malgun Gothic"/>
                <a:ea typeface="Malgun Gothic"/>
                <a:cs typeface="Malgun Gothic"/>
                <a:sym typeface="Malgun Gothic"/>
              </a:rPr>
              <a:t>냉방도시(CDH) : 기온이 특정 기준 온도보다 높을 때, 시간 단위로 냉방 필요성을 평가</a:t>
            </a:r>
            <a:br>
              <a:rPr b="1" lang="ko-KR" sz="1000">
                <a:solidFill>
                  <a:schemeClr val="dk1"/>
                </a:solidFill>
                <a:latin typeface="Malgun Gothic"/>
                <a:ea typeface="Malgun Gothic"/>
                <a:cs typeface="Malgun Gothic"/>
                <a:sym typeface="Malgun Gothic"/>
              </a:rPr>
            </a:br>
            <a:r>
              <a:rPr b="1" lang="ko-KR" sz="1000">
                <a:solidFill>
                  <a:schemeClr val="dk1"/>
                </a:solidFill>
                <a:latin typeface="Malgun Gothic"/>
                <a:ea typeface="Malgun Gothic"/>
                <a:cs typeface="Malgun Gothic"/>
                <a:sym typeface="Malgun Gothic"/>
              </a:rPr>
              <a:t>CDH=Σ(시간별 기온 - 기준 온도), 이때 냉방 기준 온도 26</a:t>
            </a:r>
            <a:r>
              <a:rPr b="1" lang="ko-KR" sz="1100">
                <a:solidFill>
                  <a:schemeClr val="dk1"/>
                </a:solidFill>
                <a:latin typeface="Malgun Gothic"/>
                <a:ea typeface="Malgun Gothic"/>
                <a:cs typeface="Malgun Gothic"/>
                <a:sym typeface="Malgun Gothic"/>
              </a:rPr>
              <a:t>°𝐶</a:t>
            </a:r>
            <a:endParaRPr b="1" sz="1000">
              <a:solidFill>
                <a:schemeClr val="dk1"/>
              </a:solidFill>
              <a:latin typeface="Malgun Gothic"/>
              <a:ea typeface="Malgun Gothic"/>
              <a:cs typeface="Malgun Gothic"/>
              <a:sym typeface="Malgun Gothic"/>
            </a:endParaRPr>
          </a:p>
        </p:txBody>
      </p:sp>
      <p:sp>
        <p:nvSpPr>
          <p:cNvPr id="234" name="Google Shape;234;p17"/>
          <p:cNvSpPr/>
          <p:nvPr/>
        </p:nvSpPr>
        <p:spPr>
          <a:xfrm>
            <a:off x="4953000" y="1210900"/>
            <a:ext cx="4899300" cy="4308000"/>
          </a:xfrm>
          <a:prstGeom prst="rect">
            <a:avLst/>
          </a:prstGeom>
          <a:noFill/>
          <a:ln>
            <a:noFill/>
          </a:ln>
        </p:spPr>
        <p:txBody>
          <a:bodyPr anchorCtr="0" anchor="t" bIns="45700" lIns="91425" spcFirstLastPara="1" rIns="91425" wrap="square" tIns="45700">
            <a:noAutofit/>
          </a:bodyPr>
          <a:lstStyle/>
          <a:p>
            <a:pPr indent="-304800" lvl="0" marL="457200" rtl="0" algn="l">
              <a:lnSpc>
                <a:spcPct val="120000"/>
              </a:lnSpc>
              <a:spcBef>
                <a:spcPts val="0"/>
              </a:spcBef>
              <a:spcAft>
                <a:spcPts val="0"/>
              </a:spcAft>
              <a:buSzPts val="1200"/>
              <a:buFont typeface="Malgun Gothic"/>
              <a:buAutoNum type="arabicPeriod"/>
            </a:pPr>
            <a:r>
              <a:rPr b="1" lang="ko-KR" sz="1200">
                <a:latin typeface="Malgun Gothic"/>
                <a:ea typeface="Malgun Gothic"/>
                <a:cs typeface="Malgun Gothic"/>
                <a:sym typeface="Malgun Gothic"/>
              </a:rPr>
              <a:t>월(month) 변수</a:t>
            </a:r>
            <a:endParaRPr b="1" sz="1200">
              <a:latin typeface="Malgun Gothic"/>
              <a:ea typeface="Malgun Gothic"/>
              <a:cs typeface="Malgun Gothic"/>
              <a:sym typeface="Malgun Gothic"/>
            </a:endParaRPr>
          </a:p>
          <a:p>
            <a:pPr indent="0" lvl="0" marL="457200" rtl="0" algn="l">
              <a:lnSpc>
                <a:spcPct val="120000"/>
              </a:lnSpc>
              <a:spcBef>
                <a:spcPts val="0"/>
              </a:spcBef>
              <a:spcAft>
                <a:spcPts val="0"/>
              </a:spcAft>
              <a:buNone/>
            </a:pPr>
            <a:r>
              <a:rPr lang="ko-KR" sz="1200">
                <a:latin typeface="Malgun Gothic"/>
                <a:ea typeface="Malgun Gothic"/>
                <a:cs typeface="Malgun Gothic"/>
                <a:sym typeface="Malgun Gothic"/>
              </a:rPr>
              <a:t>: 날짜(datetime)에서 월(month) 정보를 추출하여 변수 생성</a:t>
            </a:r>
            <a:endParaRPr sz="1200">
              <a:latin typeface="Malgun Gothic"/>
              <a:ea typeface="Malgun Gothic"/>
              <a:cs typeface="Malgun Gothic"/>
              <a:sym typeface="Malgun Gothic"/>
            </a:endParaRPr>
          </a:p>
          <a:p>
            <a:pPr indent="0" lvl="0" marL="457200" rtl="0" algn="l">
              <a:lnSpc>
                <a:spcPct val="120000"/>
              </a:lnSpc>
              <a:spcBef>
                <a:spcPts val="0"/>
              </a:spcBef>
              <a:spcAft>
                <a:spcPts val="0"/>
              </a:spcAft>
              <a:buNone/>
            </a:pPr>
            <a:r>
              <a:t/>
            </a:r>
            <a:endParaRPr b="1" sz="1200">
              <a:latin typeface="Malgun Gothic"/>
              <a:ea typeface="Malgun Gothic"/>
              <a:cs typeface="Malgun Gothic"/>
              <a:sym typeface="Malgun Gothic"/>
            </a:endParaRPr>
          </a:p>
          <a:p>
            <a:pPr indent="-304800" lvl="0" marL="457200" rtl="0" algn="l">
              <a:lnSpc>
                <a:spcPct val="120000"/>
              </a:lnSpc>
              <a:spcBef>
                <a:spcPts val="0"/>
              </a:spcBef>
              <a:spcAft>
                <a:spcPts val="0"/>
              </a:spcAft>
              <a:buSzPts val="1200"/>
              <a:buFont typeface="Malgun Gothic"/>
              <a:buAutoNum type="arabicPeriod"/>
            </a:pPr>
            <a:r>
              <a:rPr b="1" lang="ko-KR" sz="1200">
                <a:latin typeface="Malgun Gothic"/>
                <a:ea typeface="Malgun Gothic"/>
                <a:cs typeface="Malgun Gothic"/>
                <a:sym typeface="Malgun Gothic"/>
              </a:rPr>
              <a:t>일(day) 변수 </a:t>
            </a:r>
            <a:br>
              <a:rPr b="1" lang="ko-KR" sz="1200">
                <a:latin typeface="Malgun Gothic"/>
                <a:ea typeface="Malgun Gothic"/>
                <a:cs typeface="Malgun Gothic"/>
                <a:sym typeface="Malgun Gothic"/>
              </a:rPr>
            </a:br>
            <a:r>
              <a:rPr lang="ko-KR" sz="1200">
                <a:latin typeface="Malgun Gothic"/>
                <a:ea typeface="Malgun Gothic"/>
                <a:cs typeface="Malgun Gothic"/>
                <a:sym typeface="Malgun Gothic"/>
              </a:rPr>
              <a:t>: 날짜에서 일(day) 정보를 </a:t>
            </a:r>
            <a:r>
              <a:rPr lang="ko-KR" sz="1200">
                <a:solidFill>
                  <a:schemeClr val="dk1"/>
                </a:solidFill>
                <a:latin typeface="Malgun Gothic"/>
                <a:ea typeface="Malgun Gothic"/>
                <a:cs typeface="Malgun Gothic"/>
                <a:sym typeface="Malgun Gothic"/>
              </a:rPr>
              <a:t>추출하여 변수 생성</a:t>
            </a:r>
            <a:endParaRPr sz="1200">
              <a:latin typeface="Malgun Gothic"/>
              <a:ea typeface="Malgun Gothic"/>
              <a:cs typeface="Malgun Gothic"/>
              <a:sym typeface="Malgun Gothic"/>
            </a:endParaRPr>
          </a:p>
          <a:p>
            <a:pPr indent="0" lvl="0" marL="457200" rtl="0" algn="l">
              <a:lnSpc>
                <a:spcPct val="120000"/>
              </a:lnSpc>
              <a:spcBef>
                <a:spcPts val="0"/>
              </a:spcBef>
              <a:spcAft>
                <a:spcPts val="0"/>
              </a:spcAft>
              <a:buNone/>
            </a:pPr>
            <a:r>
              <a:t/>
            </a:r>
            <a:endParaRPr b="1" sz="1200">
              <a:latin typeface="Malgun Gothic"/>
              <a:ea typeface="Malgun Gothic"/>
              <a:cs typeface="Malgun Gothic"/>
              <a:sym typeface="Malgun Gothic"/>
            </a:endParaRPr>
          </a:p>
          <a:p>
            <a:pPr indent="-304800" lvl="0" marL="457200" rtl="0" algn="l">
              <a:lnSpc>
                <a:spcPct val="120000"/>
              </a:lnSpc>
              <a:spcBef>
                <a:spcPts val="0"/>
              </a:spcBef>
              <a:spcAft>
                <a:spcPts val="0"/>
              </a:spcAft>
              <a:buSzPts val="1200"/>
              <a:buFont typeface="Malgun Gothic"/>
              <a:buAutoNum type="arabicPeriod"/>
            </a:pPr>
            <a:r>
              <a:rPr b="1" lang="ko-KR" sz="1200">
                <a:latin typeface="Malgun Gothic"/>
                <a:ea typeface="Malgun Gothic"/>
                <a:cs typeface="Malgun Gothic"/>
                <a:sym typeface="Malgun Gothic"/>
              </a:rPr>
              <a:t>시간(hour) 변수</a:t>
            </a:r>
            <a:endParaRPr b="1" sz="1200">
              <a:latin typeface="Malgun Gothic"/>
              <a:ea typeface="Malgun Gothic"/>
              <a:cs typeface="Malgun Gothic"/>
              <a:sym typeface="Malgun Gothic"/>
            </a:endParaRPr>
          </a:p>
          <a:p>
            <a:pPr indent="457200" lvl="0" marL="0" rtl="0" algn="l">
              <a:lnSpc>
                <a:spcPct val="120000"/>
              </a:lnSpc>
              <a:spcBef>
                <a:spcPts val="0"/>
              </a:spcBef>
              <a:spcAft>
                <a:spcPts val="0"/>
              </a:spcAft>
              <a:buClr>
                <a:schemeClr val="dk1"/>
              </a:buClr>
              <a:buSzPts val="1100"/>
              <a:buFont typeface="Arial"/>
              <a:buNone/>
            </a:pPr>
            <a:r>
              <a:rPr lang="ko-KR" sz="1200">
                <a:latin typeface="Malgun Gothic"/>
                <a:ea typeface="Malgun Gothic"/>
                <a:cs typeface="Malgun Gothic"/>
                <a:sym typeface="Malgun Gothic"/>
              </a:rPr>
              <a:t>: 날짜에서 시간(hour) 정보를 </a:t>
            </a:r>
            <a:r>
              <a:rPr lang="ko-KR" sz="1200">
                <a:solidFill>
                  <a:schemeClr val="dk1"/>
                </a:solidFill>
                <a:latin typeface="Malgun Gothic"/>
                <a:ea typeface="Malgun Gothic"/>
                <a:cs typeface="Malgun Gothic"/>
                <a:sym typeface="Malgun Gothic"/>
              </a:rPr>
              <a:t>추출하여 변수 생성</a:t>
            </a:r>
            <a:endParaRPr sz="1200">
              <a:latin typeface="Malgun Gothic"/>
              <a:ea typeface="Malgun Gothic"/>
              <a:cs typeface="Malgun Gothic"/>
              <a:sym typeface="Malgun Gothic"/>
            </a:endParaRPr>
          </a:p>
          <a:p>
            <a:pPr indent="457200" lvl="0" marL="0" rtl="0" algn="l">
              <a:lnSpc>
                <a:spcPct val="120000"/>
              </a:lnSpc>
              <a:spcBef>
                <a:spcPts val="0"/>
              </a:spcBef>
              <a:spcAft>
                <a:spcPts val="0"/>
              </a:spcAft>
              <a:buClr>
                <a:schemeClr val="dk1"/>
              </a:buClr>
              <a:buSzPts val="1100"/>
              <a:buFont typeface="Arial"/>
              <a:buNone/>
            </a:pPr>
            <a:r>
              <a:t/>
            </a:r>
            <a:endParaRPr b="1" sz="1200">
              <a:latin typeface="Malgun Gothic"/>
              <a:ea typeface="Malgun Gothic"/>
              <a:cs typeface="Malgun Gothic"/>
              <a:sym typeface="Malgun Gothic"/>
            </a:endParaRPr>
          </a:p>
          <a:p>
            <a:pPr indent="-304800" lvl="0" marL="457200" rtl="0" algn="l">
              <a:lnSpc>
                <a:spcPct val="120000"/>
              </a:lnSpc>
              <a:spcBef>
                <a:spcPts val="0"/>
              </a:spcBef>
              <a:spcAft>
                <a:spcPts val="0"/>
              </a:spcAft>
              <a:buSzPts val="1200"/>
              <a:buFont typeface="Malgun Gothic"/>
              <a:buAutoNum type="arabicPeriod"/>
            </a:pPr>
            <a:r>
              <a:rPr b="1" lang="ko-KR" sz="1200">
                <a:latin typeface="Malgun Gothic"/>
                <a:ea typeface="Malgun Gothic"/>
                <a:cs typeface="Malgun Gothic"/>
                <a:sym typeface="Malgun Gothic"/>
              </a:rPr>
              <a:t>요일(weekday) 변수</a:t>
            </a:r>
            <a:endParaRPr b="1" sz="1200">
              <a:latin typeface="Malgun Gothic"/>
              <a:ea typeface="Malgun Gothic"/>
              <a:cs typeface="Malgun Gothic"/>
              <a:sym typeface="Malgun Gothic"/>
            </a:endParaRPr>
          </a:p>
          <a:p>
            <a:pPr indent="457200" lvl="0" marL="0" rtl="0" algn="l">
              <a:lnSpc>
                <a:spcPct val="120000"/>
              </a:lnSpc>
              <a:spcBef>
                <a:spcPts val="0"/>
              </a:spcBef>
              <a:spcAft>
                <a:spcPts val="0"/>
              </a:spcAft>
              <a:buClr>
                <a:schemeClr val="dk1"/>
              </a:buClr>
              <a:buSzPts val="1100"/>
              <a:buFont typeface="Arial"/>
              <a:buNone/>
            </a:pPr>
            <a:r>
              <a:rPr lang="ko-KR" sz="1200">
                <a:latin typeface="Malgun Gothic"/>
                <a:ea typeface="Malgun Gothic"/>
                <a:cs typeface="Malgun Gothic"/>
                <a:sym typeface="Malgun Gothic"/>
              </a:rPr>
              <a:t>: 날짜의 요일 정보를 기반으로 요일을 Monday, Tuesday 등으로 표현</a:t>
            </a:r>
            <a:endParaRPr sz="1200">
              <a:latin typeface="Malgun Gothic"/>
              <a:ea typeface="Malgun Gothic"/>
              <a:cs typeface="Malgun Gothic"/>
              <a:sym typeface="Malgun Gothic"/>
            </a:endParaRPr>
          </a:p>
          <a:p>
            <a:pPr indent="457200" lvl="0" marL="0" rtl="0" algn="l">
              <a:lnSpc>
                <a:spcPct val="120000"/>
              </a:lnSpc>
              <a:spcBef>
                <a:spcPts val="0"/>
              </a:spcBef>
              <a:spcAft>
                <a:spcPts val="0"/>
              </a:spcAft>
              <a:buClr>
                <a:schemeClr val="dk1"/>
              </a:buClr>
              <a:buSzPts val="1100"/>
              <a:buFont typeface="Arial"/>
              <a:buNone/>
            </a:pPr>
            <a:r>
              <a:t/>
            </a:r>
            <a:endParaRPr sz="1200">
              <a:latin typeface="Malgun Gothic"/>
              <a:ea typeface="Malgun Gothic"/>
              <a:cs typeface="Malgun Gothic"/>
              <a:sym typeface="Malgun Gothic"/>
            </a:endParaRPr>
          </a:p>
          <a:p>
            <a:pPr indent="-304800" lvl="0" marL="457200" rtl="0" algn="l">
              <a:lnSpc>
                <a:spcPct val="120000"/>
              </a:lnSpc>
              <a:spcBef>
                <a:spcPts val="0"/>
              </a:spcBef>
              <a:spcAft>
                <a:spcPts val="0"/>
              </a:spcAft>
              <a:buSzPts val="1200"/>
              <a:buFont typeface="Malgun Gothic"/>
              <a:buAutoNum type="arabicPeriod"/>
            </a:pPr>
            <a:r>
              <a:rPr b="1" lang="ko-KR" sz="1200">
                <a:latin typeface="Malgun Gothic"/>
                <a:ea typeface="Malgun Gothic"/>
                <a:cs typeface="Malgun Gothic"/>
                <a:sym typeface="Malgun Gothic"/>
              </a:rPr>
              <a:t>주말 여부(weekend) 변수</a:t>
            </a:r>
            <a:endParaRPr b="1" sz="1200">
              <a:latin typeface="Malgun Gothic"/>
              <a:ea typeface="Malgun Gothic"/>
              <a:cs typeface="Malgun Gothic"/>
              <a:sym typeface="Malgun Gothic"/>
            </a:endParaRPr>
          </a:p>
          <a:p>
            <a:pPr indent="457200" lvl="0" marL="0" rtl="0" algn="l">
              <a:lnSpc>
                <a:spcPct val="120000"/>
              </a:lnSpc>
              <a:spcBef>
                <a:spcPts val="0"/>
              </a:spcBef>
              <a:spcAft>
                <a:spcPts val="0"/>
              </a:spcAft>
              <a:buClr>
                <a:schemeClr val="dk1"/>
              </a:buClr>
              <a:buSzPts val="1100"/>
              <a:buFont typeface="Arial"/>
              <a:buNone/>
            </a:pPr>
            <a:r>
              <a:rPr lang="ko-KR" sz="1200">
                <a:latin typeface="Malgun Gothic"/>
                <a:ea typeface="Malgun Gothic"/>
                <a:cs typeface="Malgun Gothic"/>
                <a:sym typeface="Malgun Gothic"/>
              </a:rPr>
              <a:t>: 요일이 Saturday 또는 Sunday일 경우 1, 그렇지 않으면 0으로 설정</a:t>
            </a:r>
            <a:endParaRPr sz="1200">
              <a:latin typeface="Malgun Gothic"/>
              <a:ea typeface="Malgun Gothic"/>
              <a:cs typeface="Malgun Gothic"/>
              <a:sym typeface="Malgun Gothic"/>
            </a:endParaRPr>
          </a:p>
          <a:p>
            <a:pPr indent="457200" lvl="0" marL="0" rtl="0" algn="l">
              <a:lnSpc>
                <a:spcPct val="120000"/>
              </a:lnSpc>
              <a:spcBef>
                <a:spcPts val="0"/>
              </a:spcBef>
              <a:spcAft>
                <a:spcPts val="0"/>
              </a:spcAft>
              <a:buClr>
                <a:schemeClr val="dk1"/>
              </a:buClr>
              <a:buSzPts val="1100"/>
              <a:buFont typeface="Arial"/>
              <a:buNone/>
            </a:pPr>
            <a:r>
              <a:t/>
            </a:r>
            <a:endParaRPr b="1" sz="1200">
              <a:latin typeface="Malgun Gothic"/>
              <a:ea typeface="Malgun Gothic"/>
              <a:cs typeface="Malgun Gothic"/>
              <a:sym typeface="Malgun Gothic"/>
            </a:endParaRPr>
          </a:p>
          <a:p>
            <a:pPr indent="-304800" lvl="0" marL="457200" rtl="0" algn="l">
              <a:lnSpc>
                <a:spcPct val="120000"/>
              </a:lnSpc>
              <a:spcBef>
                <a:spcPts val="0"/>
              </a:spcBef>
              <a:spcAft>
                <a:spcPts val="0"/>
              </a:spcAft>
              <a:buClr>
                <a:srgbClr val="0D0D0D"/>
              </a:buClr>
              <a:buSzPts val="1200"/>
              <a:buAutoNum type="arabicPeriod"/>
            </a:pPr>
            <a:r>
              <a:rPr b="1" lang="ko-KR" sz="1200">
                <a:solidFill>
                  <a:srgbClr val="0D0D0D"/>
                </a:solidFill>
                <a:highlight>
                  <a:srgbClr val="FFFFFF"/>
                </a:highlight>
              </a:rPr>
              <a:t>공휴일(holiday) 변수</a:t>
            </a:r>
            <a:endParaRPr b="1" sz="1200">
              <a:solidFill>
                <a:srgbClr val="0D0D0D"/>
              </a:solidFill>
              <a:highlight>
                <a:srgbClr val="FFFFFF"/>
              </a:highlight>
            </a:endParaRPr>
          </a:p>
          <a:p>
            <a:pPr indent="457200" lvl="0" marL="0" rtl="0" algn="l">
              <a:lnSpc>
                <a:spcPct val="120000"/>
              </a:lnSpc>
              <a:spcBef>
                <a:spcPts val="0"/>
              </a:spcBef>
              <a:spcAft>
                <a:spcPts val="0"/>
              </a:spcAft>
              <a:buNone/>
            </a:pPr>
            <a:r>
              <a:rPr lang="ko-KR" sz="1200">
                <a:solidFill>
                  <a:srgbClr val="0D0D0D"/>
                </a:solidFill>
                <a:highlight>
                  <a:srgbClr val="FFFFFF"/>
                </a:highlight>
              </a:rPr>
              <a:t>: 특정 공휴일(광복절 대체공휴일: 2020년 8월 17일)을 1로 설정</a:t>
            </a:r>
            <a:endParaRPr b="1" sz="1200">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147812" y="1684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1</a:t>
            </a:r>
            <a:r>
              <a:rPr lang="ko-KR" sz="1700">
                <a:latin typeface="Calibri"/>
                <a:ea typeface="Calibri"/>
                <a:cs typeface="Calibri"/>
                <a:sym typeface="Calibri"/>
              </a:rPr>
              <a:t>) 데이터에 귀를 귀울여 보았습니다. (</a:t>
            </a:r>
            <a:r>
              <a:rPr lang="ko-KR" sz="1700"/>
              <a:t>2</a:t>
            </a:r>
            <a:r>
              <a:rPr lang="ko-KR" sz="1700">
                <a:latin typeface="Calibri"/>
                <a:ea typeface="Calibri"/>
                <a:cs typeface="Calibri"/>
                <a:sym typeface="Calibri"/>
              </a:rPr>
              <a:t>/2) </a:t>
            </a:r>
            <a:endParaRPr sz="1700"/>
          </a:p>
        </p:txBody>
      </p:sp>
      <p:sp>
        <p:nvSpPr>
          <p:cNvPr id="240" name="Google Shape;240;p18"/>
          <p:cNvSpPr txBox="1"/>
          <p:nvPr/>
        </p:nvSpPr>
        <p:spPr>
          <a:xfrm>
            <a:off x="410535" y="813098"/>
            <a:ext cx="9111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파생변수</a:t>
            </a:r>
            <a:r>
              <a:rPr b="1" lang="ko-KR">
                <a:latin typeface="Malgun Gothic"/>
                <a:ea typeface="Malgun Gothic"/>
                <a:cs typeface="Malgun Gothic"/>
                <a:sym typeface="Malgun Gothic"/>
              </a:rPr>
              <a:t> 데이터 명세서</a:t>
            </a:r>
            <a:endParaRPr/>
          </a:p>
        </p:txBody>
      </p:sp>
      <p:cxnSp>
        <p:nvCxnSpPr>
          <p:cNvPr id="241" name="Google Shape;241;p18"/>
          <p:cNvCxnSpPr/>
          <p:nvPr/>
        </p:nvCxnSpPr>
        <p:spPr>
          <a:xfrm>
            <a:off x="410534" y="1139022"/>
            <a:ext cx="9111900" cy="0"/>
          </a:xfrm>
          <a:prstGeom prst="straightConnector1">
            <a:avLst/>
          </a:prstGeom>
          <a:noFill/>
          <a:ln cap="flat" cmpd="sng" w="12700">
            <a:solidFill>
              <a:srgbClr val="000000"/>
            </a:solidFill>
            <a:prstDash val="solid"/>
            <a:round/>
            <a:headEnd len="sm" w="sm" type="none"/>
            <a:tailEnd len="sm" w="sm" type="none"/>
          </a:ln>
        </p:spPr>
      </p:cxnSp>
      <p:graphicFrame>
        <p:nvGraphicFramePr>
          <p:cNvPr id="242" name="Google Shape;242;p18"/>
          <p:cNvGraphicFramePr/>
          <p:nvPr/>
        </p:nvGraphicFramePr>
        <p:xfrm>
          <a:off x="623658" y="1332569"/>
          <a:ext cx="3000000" cy="3000000"/>
        </p:xfrm>
        <a:graphic>
          <a:graphicData uri="http://schemas.openxmlformats.org/drawingml/2006/table">
            <a:tbl>
              <a:tblPr>
                <a:noFill/>
                <a:tableStyleId>{CB218381-34DA-4B90-BD49-524EDBBA3C71}</a:tableStyleId>
              </a:tblPr>
              <a:tblGrid>
                <a:gridCol w="943500"/>
                <a:gridCol w="1136625"/>
                <a:gridCol w="733850"/>
                <a:gridCol w="959875"/>
                <a:gridCol w="1212825"/>
                <a:gridCol w="2555975"/>
                <a:gridCol w="1169625"/>
              </a:tblGrid>
              <a:tr h="388925">
                <a:tc>
                  <a:txBody>
                    <a:bodyPr/>
                    <a:lstStyle/>
                    <a:p>
                      <a:pPr indent="0" lvl="0" marL="0" marR="0" rtl="0" algn="ctr">
                        <a:lnSpc>
                          <a:spcPct val="115000"/>
                        </a:lnSpc>
                        <a:spcBef>
                          <a:spcPts val="0"/>
                        </a:spcBef>
                        <a:spcAft>
                          <a:spcPts val="0"/>
                        </a:spcAft>
                        <a:buNone/>
                      </a:pPr>
                      <a:r>
                        <a:rPr b="1" lang="ko-KR" sz="1200">
                          <a:latin typeface="Malgun Gothic"/>
                          <a:ea typeface="Malgun Gothic"/>
                          <a:cs typeface="Malgun Gothic"/>
                          <a:sym typeface="Malgun Gothic"/>
                        </a:rPr>
                        <a:t>컬럼명</a:t>
                      </a:r>
                      <a:endParaRPr b="1" sz="1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b="1" lang="ko-KR" sz="1200">
                          <a:latin typeface="Malgun Gothic"/>
                          <a:ea typeface="Malgun Gothic"/>
                          <a:cs typeface="Malgun Gothic"/>
                          <a:sym typeface="Malgun Gothic"/>
                        </a:rPr>
                        <a:t>컬럼 정의</a:t>
                      </a:r>
                      <a:endParaRPr b="1" sz="12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척도</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train 컬럼수</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Test 컬럼수</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데이터 특징</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변수</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3366"/>
                      </a:solidFill>
                      <a:prstDash val="solid"/>
                      <a:round/>
                      <a:headEnd len="sm" w="sm" type="none"/>
                      <a:tailEnd len="sm" w="sm" type="none"/>
                    </a:lnB>
                    <a:solidFill>
                      <a:srgbClr val="F2F2F2"/>
                    </a:solidFill>
                  </a:tcPr>
                </a:tc>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Month</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월</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명목형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9">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10,080</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train 1시간 단위 측정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9">
                  <a:txBody>
                    <a:bodyPr/>
                    <a:lstStyle/>
                    <a:p>
                      <a:pPr indent="0" lvl="0" marL="0" rtl="0" algn="ctr">
                        <a:lnSpc>
                          <a:spcPct val="114000"/>
                        </a:lnSpc>
                        <a:spcBef>
                          <a:spcPts val="0"/>
                        </a:spcBef>
                        <a:spcAft>
                          <a:spcPts val="0"/>
                        </a:spcAft>
                        <a:buNone/>
                      </a:pPr>
                      <a:r>
                        <a:rPr b="1" lang="ko-KR" sz="1000">
                          <a:solidFill>
                            <a:srgbClr val="003366"/>
                          </a:solidFill>
                          <a:latin typeface="Malgun Gothic"/>
                          <a:ea typeface="Malgun Gothic"/>
                          <a:cs typeface="Malgun Gothic"/>
                          <a:sym typeface="Malgun Gothic"/>
                        </a:rPr>
                        <a:t>파생변수</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chemeClr val="dk1"/>
                      </a:solidFill>
                      <a:prstDash val="solid"/>
                      <a:round/>
                      <a:headEnd len="sm" w="sm" type="none"/>
                      <a:tailEnd len="sm" w="sm" type="none"/>
                    </a:lnB>
                  </a:tcPr>
                </a:tc>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Day</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일</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명목형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Hour</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시간</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명목형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Weekday</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요일</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명목형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Weekend</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주말 여부</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이진형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Holiday</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공휴일 여부</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이진형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THI</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불쾌지수</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AT</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체감온도</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CDH</a:t>
                      </a:r>
                      <a:endParaRPr b="1"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냉방도시간</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2) </a:t>
            </a:r>
            <a:r>
              <a:rPr lang="ko-KR" sz="1700"/>
              <a:t>데이터를 연결하고 이해해보았습니다.</a:t>
            </a:r>
            <a:endParaRPr sz="1700"/>
          </a:p>
        </p:txBody>
      </p:sp>
      <p:pic>
        <p:nvPicPr>
          <p:cNvPr id="248" name="Google Shape;248;p19"/>
          <p:cNvPicPr preferRelativeResize="0"/>
          <p:nvPr/>
        </p:nvPicPr>
        <p:blipFill>
          <a:blip r:embed="rId3">
            <a:alphaModFix/>
          </a:blip>
          <a:stretch>
            <a:fillRect/>
          </a:stretch>
        </p:blipFill>
        <p:spPr>
          <a:xfrm>
            <a:off x="2557175" y="1157150"/>
            <a:ext cx="5345225" cy="5316351"/>
          </a:xfrm>
          <a:prstGeom prst="rect">
            <a:avLst/>
          </a:prstGeom>
          <a:noFill/>
          <a:ln>
            <a:noFill/>
          </a:ln>
        </p:spPr>
      </p:pic>
      <p:sp>
        <p:nvSpPr>
          <p:cNvPr id="249" name="Google Shape;249;p19"/>
          <p:cNvSpPr txBox="1"/>
          <p:nvPr/>
        </p:nvSpPr>
        <p:spPr>
          <a:xfrm>
            <a:off x="410535" y="813098"/>
            <a:ext cx="9111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건물 별 평균 전력사용량</a:t>
            </a:r>
            <a:endParaRPr/>
          </a:p>
        </p:txBody>
      </p:sp>
      <p:cxnSp>
        <p:nvCxnSpPr>
          <p:cNvPr id="250" name="Google Shape;250;p19"/>
          <p:cNvCxnSpPr/>
          <p:nvPr/>
        </p:nvCxnSpPr>
        <p:spPr>
          <a:xfrm>
            <a:off x="410534" y="1139022"/>
            <a:ext cx="9111900" cy="0"/>
          </a:xfrm>
          <a:prstGeom prst="straightConnector1">
            <a:avLst/>
          </a:prstGeom>
          <a:noFill/>
          <a:ln cap="flat" cmpd="sng" w="12700">
            <a:solidFill>
              <a:srgbClr val="000000"/>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2) </a:t>
            </a:r>
            <a:r>
              <a:rPr lang="ko-KR" sz="1700"/>
              <a:t>데이터를 연결하고 이해해보았습니다.</a:t>
            </a:r>
            <a:endParaRPr sz="1700"/>
          </a:p>
        </p:txBody>
      </p:sp>
      <p:sp>
        <p:nvSpPr>
          <p:cNvPr id="256" name="Google Shape;256;p20"/>
          <p:cNvSpPr txBox="1"/>
          <p:nvPr/>
        </p:nvSpPr>
        <p:spPr>
          <a:xfrm>
            <a:off x="463484" y="813098"/>
            <a:ext cx="4262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전력 사용량 시각화</a:t>
            </a:r>
            <a:endParaRPr/>
          </a:p>
        </p:txBody>
      </p:sp>
      <p:cxnSp>
        <p:nvCxnSpPr>
          <p:cNvPr id="257" name="Google Shape;257;p20"/>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258" name="Google Shape;258;p20"/>
          <p:cNvGrpSpPr/>
          <p:nvPr/>
        </p:nvGrpSpPr>
        <p:grpSpPr>
          <a:xfrm>
            <a:off x="5126142" y="783888"/>
            <a:ext cx="4250700" cy="325924"/>
            <a:chOff x="5126142" y="833613"/>
            <a:chExt cx="4250700" cy="325924"/>
          </a:xfrm>
        </p:grpSpPr>
        <p:sp>
          <p:nvSpPr>
            <p:cNvPr id="259" name="Google Shape;259;p20"/>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시각화를 통한 인사이트 도출</a:t>
              </a:r>
              <a:endParaRPr/>
            </a:p>
          </p:txBody>
        </p:sp>
        <p:cxnSp>
          <p:nvCxnSpPr>
            <p:cNvPr id="260" name="Google Shape;260;p20"/>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pic>
        <p:nvPicPr>
          <p:cNvPr id="261" name="Google Shape;261;p20"/>
          <p:cNvPicPr preferRelativeResize="0"/>
          <p:nvPr/>
        </p:nvPicPr>
        <p:blipFill>
          <a:blip r:embed="rId3">
            <a:alphaModFix/>
          </a:blip>
          <a:stretch>
            <a:fillRect/>
          </a:stretch>
        </p:blipFill>
        <p:spPr>
          <a:xfrm>
            <a:off x="269300" y="1261625"/>
            <a:ext cx="4472126" cy="2104625"/>
          </a:xfrm>
          <a:prstGeom prst="rect">
            <a:avLst/>
          </a:prstGeom>
          <a:noFill/>
          <a:ln>
            <a:noFill/>
          </a:ln>
        </p:spPr>
      </p:pic>
      <p:sp>
        <p:nvSpPr>
          <p:cNvPr id="262" name="Google Shape;262;p20"/>
          <p:cNvSpPr txBox="1"/>
          <p:nvPr/>
        </p:nvSpPr>
        <p:spPr>
          <a:xfrm>
            <a:off x="463025" y="3488850"/>
            <a:ext cx="4337700" cy="464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ko-KR" sz="1100">
                <a:latin typeface="Malgun Gothic"/>
                <a:ea typeface="Malgun Gothic"/>
                <a:cs typeface="Malgun Gothic"/>
                <a:sym typeface="Malgun Gothic"/>
              </a:rPr>
              <a:t>Insight 1: 6월에서 8월로 갈수록 날씨가 더워지는 경향(기온상승) -&gt; 이걸 이용할 수 있을까?</a:t>
            </a:r>
            <a:endParaRPr sz="1100">
              <a:latin typeface="Malgun Gothic"/>
              <a:ea typeface="Malgun Gothic"/>
              <a:cs typeface="Malgun Gothic"/>
              <a:sym typeface="Malgun Gothic"/>
            </a:endParaRPr>
          </a:p>
        </p:txBody>
      </p:sp>
      <p:pic>
        <p:nvPicPr>
          <p:cNvPr id="263" name="Google Shape;263;p20"/>
          <p:cNvPicPr preferRelativeResize="0"/>
          <p:nvPr/>
        </p:nvPicPr>
        <p:blipFill>
          <a:blip r:embed="rId4">
            <a:alphaModFix/>
          </a:blip>
          <a:stretch>
            <a:fillRect/>
          </a:stretch>
        </p:blipFill>
        <p:spPr>
          <a:xfrm>
            <a:off x="307550" y="4134325"/>
            <a:ext cx="4421850" cy="1257300"/>
          </a:xfrm>
          <a:prstGeom prst="rect">
            <a:avLst/>
          </a:prstGeom>
          <a:noFill/>
          <a:ln>
            <a:noFill/>
          </a:ln>
        </p:spPr>
      </p:pic>
      <p:sp>
        <p:nvSpPr>
          <p:cNvPr id="264" name="Google Shape;264;p20"/>
          <p:cNvSpPr txBox="1"/>
          <p:nvPr/>
        </p:nvSpPr>
        <p:spPr>
          <a:xfrm>
            <a:off x="386825" y="5496200"/>
            <a:ext cx="4663200" cy="464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ko-KR" sz="1100">
                <a:latin typeface="Malgun Gothic"/>
                <a:ea typeface="Malgun Gothic"/>
                <a:cs typeface="Malgun Gothic"/>
                <a:sym typeface="Malgun Gothic"/>
              </a:rPr>
              <a:t>Insight 2. 건물 별 시간별 평균 전력사용량 경향이 다른 것도 있고 거의 일치하는 것도 존재 -&gt; 이를 통해 건물 유형을 나눌 수 있을까?</a:t>
            </a:r>
            <a:endParaRPr sz="1100">
              <a:latin typeface="Malgun Gothic"/>
              <a:ea typeface="Malgun Gothic"/>
              <a:cs typeface="Malgun Gothic"/>
              <a:sym typeface="Malgun Gothic"/>
            </a:endParaRPr>
          </a:p>
        </p:txBody>
      </p:sp>
      <p:pic>
        <p:nvPicPr>
          <p:cNvPr id="265" name="Google Shape;265;p20"/>
          <p:cNvPicPr preferRelativeResize="0"/>
          <p:nvPr/>
        </p:nvPicPr>
        <p:blipFill>
          <a:blip r:embed="rId5">
            <a:alphaModFix/>
          </a:blip>
          <a:stretch>
            <a:fillRect/>
          </a:stretch>
        </p:blipFill>
        <p:spPr>
          <a:xfrm>
            <a:off x="5126150" y="1211900"/>
            <a:ext cx="4421850" cy="1882575"/>
          </a:xfrm>
          <a:prstGeom prst="rect">
            <a:avLst/>
          </a:prstGeom>
          <a:noFill/>
          <a:ln>
            <a:noFill/>
          </a:ln>
        </p:spPr>
      </p:pic>
      <p:sp>
        <p:nvSpPr>
          <p:cNvPr id="266" name="Google Shape;266;p20"/>
          <p:cNvSpPr txBox="1"/>
          <p:nvPr/>
        </p:nvSpPr>
        <p:spPr>
          <a:xfrm>
            <a:off x="5050025" y="3379275"/>
            <a:ext cx="4472100" cy="464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ko-KR" sz="1100">
                <a:latin typeface="Malgun Gothic"/>
                <a:ea typeface="Malgun Gothic"/>
                <a:cs typeface="Malgun Gothic"/>
                <a:sym typeface="Malgun Gothic"/>
              </a:rPr>
              <a:t>Insight 3: 주중과 주말에 따른 전력 사용량 추이가 건물마다 상이함 -&gt; 이를 통해 건물의 유형을 예측할 수 있을까?</a:t>
            </a:r>
            <a:endParaRPr sz="1100">
              <a:latin typeface="Malgun Gothic"/>
              <a:ea typeface="Malgun Gothic"/>
              <a:cs typeface="Malgun Gothic"/>
              <a:sym typeface="Malgun Gothic"/>
            </a:endParaRPr>
          </a:p>
        </p:txBody>
      </p:sp>
      <p:sp>
        <p:nvSpPr>
          <p:cNvPr id="267" name="Google Shape;267;p20"/>
          <p:cNvSpPr txBox="1"/>
          <p:nvPr/>
        </p:nvSpPr>
        <p:spPr>
          <a:xfrm>
            <a:off x="5331875" y="4963725"/>
            <a:ext cx="3908400" cy="5664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solidFill>
                  <a:srgbClr val="A61C00"/>
                </a:solidFill>
                <a:latin typeface="Malgun Gothic"/>
                <a:ea typeface="Malgun Gothic"/>
                <a:cs typeface="Malgun Gothic"/>
                <a:sym typeface="Malgun Gothic"/>
              </a:rPr>
              <a:t>시각화를 통해 건물 별 피크타임을 파악하고</a:t>
            </a:r>
            <a:br>
              <a:rPr b="1" lang="ko-KR">
                <a:solidFill>
                  <a:srgbClr val="A61C00"/>
                </a:solidFill>
                <a:latin typeface="Malgun Gothic"/>
                <a:ea typeface="Malgun Gothic"/>
                <a:cs typeface="Malgun Gothic"/>
                <a:sym typeface="Malgun Gothic"/>
              </a:rPr>
            </a:br>
            <a:r>
              <a:rPr b="1" lang="ko-KR">
                <a:solidFill>
                  <a:srgbClr val="A61C00"/>
                </a:solidFill>
                <a:latin typeface="Malgun Gothic"/>
                <a:ea typeface="Malgun Gothic"/>
                <a:cs typeface="Malgun Gothic"/>
                <a:sym typeface="Malgun Gothic"/>
              </a:rPr>
              <a:t>비즈니스 모델에 접목할 수 있을까?</a:t>
            </a:r>
            <a:endParaRPr b="1" i="0" u="none" cap="none" strike="noStrike">
              <a:solidFill>
                <a:srgbClr val="A61C00"/>
              </a:solidFill>
              <a:latin typeface="Malgun Gothic"/>
              <a:ea typeface="Malgun Gothic"/>
              <a:cs typeface="Malgun Gothic"/>
              <a:sym typeface="Malgun Gothic"/>
            </a:endParaRPr>
          </a:p>
        </p:txBody>
      </p:sp>
      <p:cxnSp>
        <p:nvCxnSpPr>
          <p:cNvPr id="268" name="Google Shape;268;p20"/>
          <p:cNvCxnSpPr/>
          <p:nvPr/>
        </p:nvCxnSpPr>
        <p:spPr>
          <a:xfrm>
            <a:off x="7251500" y="4062138"/>
            <a:ext cx="0" cy="68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3</a:t>
            </a:r>
            <a:r>
              <a:rPr lang="ko-KR" sz="1700">
                <a:latin typeface="Calibri"/>
                <a:ea typeface="Calibri"/>
                <a:cs typeface="Calibri"/>
                <a:sym typeface="Calibri"/>
              </a:rPr>
              <a:t>) </a:t>
            </a:r>
            <a:r>
              <a:rPr lang="ko-KR" sz="1700"/>
              <a:t>시계열 데이터를</a:t>
            </a:r>
            <a:r>
              <a:rPr lang="ko-KR" sz="1700"/>
              <a:t> 이해하였습니다.</a:t>
            </a:r>
            <a:endParaRPr sz="1700"/>
          </a:p>
        </p:txBody>
      </p:sp>
      <p:sp>
        <p:nvSpPr>
          <p:cNvPr id="274" name="Google Shape;274;p21"/>
          <p:cNvSpPr txBox="1"/>
          <p:nvPr/>
        </p:nvSpPr>
        <p:spPr>
          <a:xfrm>
            <a:off x="463484" y="813098"/>
            <a:ext cx="4262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정상성 확인 - ADF Statistic</a:t>
            </a:r>
            <a:endParaRPr/>
          </a:p>
        </p:txBody>
      </p:sp>
      <p:cxnSp>
        <p:nvCxnSpPr>
          <p:cNvPr id="275" name="Google Shape;275;p21"/>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276" name="Google Shape;276;p21"/>
          <p:cNvGrpSpPr/>
          <p:nvPr/>
        </p:nvGrpSpPr>
        <p:grpSpPr>
          <a:xfrm>
            <a:off x="5126142" y="833613"/>
            <a:ext cx="4250700" cy="325924"/>
            <a:chOff x="5126142" y="833613"/>
            <a:chExt cx="4250700" cy="325924"/>
          </a:xfrm>
        </p:grpSpPr>
        <p:sp>
          <p:nvSpPr>
            <p:cNvPr id="277" name="Google Shape;277;p21"/>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정상성 만족 여부</a:t>
              </a:r>
              <a:endParaRPr/>
            </a:p>
          </p:txBody>
        </p:sp>
        <p:cxnSp>
          <p:nvCxnSpPr>
            <p:cNvPr id="278" name="Google Shape;278;p21"/>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graphicFrame>
        <p:nvGraphicFramePr>
          <p:cNvPr id="279" name="Google Shape;279;p21"/>
          <p:cNvGraphicFramePr/>
          <p:nvPr/>
        </p:nvGraphicFramePr>
        <p:xfrm>
          <a:off x="625441" y="5000933"/>
          <a:ext cx="3000000" cy="3000000"/>
        </p:xfrm>
        <a:graphic>
          <a:graphicData uri="http://schemas.openxmlformats.org/drawingml/2006/table">
            <a:tbl>
              <a:tblPr>
                <a:noFill/>
                <a:tableStyleId>{CB218381-34DA-4B90-BD49-524EDBBA3C71}</a:tableStyleId>
              </a:tblPr>
              <a:tblGrid>
                <a:gridCol w="1527550"/>
                <a:gridCol w="1402725"/>
                <a:gridCol w="1204800"/>
              </a:tblGrid>
              <a:tr h="201625">
                <a:tc>
                  <a:txBody>
                    <a:bodyPr/>
                    <a:lstStyle/>
                    <a:p>
                      <a:pPr indent="0" lvl="0" marL="0" marR="0" rtl="0" algn="ctr">
                        <a:spcBef>
                          <a:spcPts val="0"/>
                        </a:spcBef>
                        <a:spcAft>
                          <a:spcPts val="0"/>
                        </a:spcAft>
                        <a:buNone/>
                      </a:pPr>
                      <a:r>
                        <a:rPr b="1" lang="ko-KR" sz="1050">
                          <a:latin typeface="Malgun Gothic"/>
                          <a:ea typeface="Malgun Gothic"/>
                          <a:cs typeface="Malgun Gothic"/>
                          <a:sym typeface="Malgun Gothic"/>
                        </a:rPr>
                        <a:t>ADF Statistic</a:t>
                      </a:r>
                      <a:endParaRPr b="1" i="0" sz="105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None/>
                      </a:pPr>
                      <a:r>
                        <a:rPr b="1" lang="ko-KR" sz="1050">
                          <a:highlight>
                            <a:schemeClr val="dk1"/>
                          </a:highlight>
                          <a:latin typeface="Malgun Gothic"/>
                          <a:ea typeface="Malgun Gothic"/>
                          <a:cs typeface="Malgun Gothic"/>
                          <a:sym typeface="Malgun Gothic"/>
                        </a:rPr>
                        <a:t>-</a:t>
                      </a:r>
                      <a:r>
                        <a:rPr lang="ko-KR" sz="1050">
                          <a:solidFill>
                            <a:srgbClr val="CCCCCC"/>
                          </a:solidFill>
                          <a:highlight>
                            <a:schemeClr val="dk1"/>
                          </a:highlight>
                          <a:latin typeface="Courier New"/>
                          <a:ea typeface="Courier New"/>
                          <a:cs typeface="Courier New"/>
                          <a:sym typeface="Courier New"/>
                        </a:rPr>
                        <a:t>6.759891043075324</a:t>
                      </a:r>
                      <a:endParaRPr b="1" i="0" sz="1050" u="none" cap="none" strike="noStrike">
                        <a:solidFill>
                          <a:srgbClr val="000000"/>
                        </a:solidFill>
                        <a:highlight>
                          <a:schemeClr val="dk1"/>
                        </a:highlight>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hMerge="1"/>
              </a:tr>
              <a:tr h="201625">
                <a:tc>
                  <a:txBody>
                    <a:bodyPr/>
                    <a:lstStyle/>
                    <a:p>
                      <a:pPr indent="0" lvl="0" marL="0" marR="0" rtl="0" algn="ctr">
                        <a:spcBef>
                          <a:spcPts val="0"/>
                        </a:spcBef>
                        <a:spcAft>
                          <a:spcPts val="0"/>
                        </a:spcAft>
                        <a:buNone/>
                      </a:pPr>
                      <a:r>
                        <a:rPr b="1" lang="ko-KR" sz="1050">
                          <a:latin typeface="Malgun Gothic"/>
                          <a:ea typeface="Malgun Gothic"/>
                          <a:cs typeface="Malgun Gothic"/>
                          <a:sym typeface="Malgun Gothic"/>
                        </a:rPr>
                        <a:t>p-value</a:t>
                      </a:r>
                      <a:endParaRPr b="1" i="0" sz="105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None/>
                      </a:pPr>
                      <a:r>
                        <a:rPr lang="ko-KR" sz="1050">
                          <a:solidFill>
                            <a:srgbClr val="CCCCCC"/>
                          </a:solidFill>
                          <a:highlight>
                            <a:schemeClr val="dk1"/>
                          </a:highlight>
                          <a:latin typeface="Courier New"/>
                          <a:ea typeface="Courier New"/>
                          <a:cs typeface="Courier New"/>
                          <a:sym typeface="Courier New"/>
                        </a:rPr>
                        <a:t>2.8096576620819606e-09</a:t>
                      </a:r>
                      <a:endParaRPr b="1" i="0" sz="1050" u="none" cap="none" strike="noStrike">
                        <a:solidFill>
                          <a:srgbClr val="000000"/>
                        </a:solidFill>
                        <a:highlight>
                          <a:schemeClr val="dk1"/>
                        </a:highlight>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hMerge="1"/>
              </a:tr>
              <a:tr h="201625">
                <a:tc gridSpan="3">
                  <a:txBody>
                    <a:bodyPr/>
                    <a:lstStyle/>
                    <a:p>
                      <a:pPr indent="0" lvl="0" marL="0" rtl="0" algn="ctr">
                        <a:spcBef>
                          <a:spcPts val="0"/>
                        </a:spcBef>
                        <a:spcAft>
                          <a:spcPts val="0"/>
                        </a:spcAft>
                        <a:buNone/>
                      </a:pPr>
                      <a:r>
                        <a:rPr b="1" lang="ko-KR" sz="1050">
                          <a:latin typeface="Malgun Gothic"/>
                          <a:ea typeface="Malgun Gothic"/>
                          <a:cs typeface="Malgun Gothic"/>
                          <a:sym typeface="Malgun Gothic"/>
                        </a:rPr>
                        <a:t>Critical values</a:t>
                      </a:r>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hMerge="1"/>
                <a:tc hMerge="1"/>
              </a:tr>
              <a:tr h="256300">
                <a:tc>
                  <a:txBody>
                    <a:bodyPr/>
                    <a:lstStyle/>
                    <a:p>
                      <a:pPr indent="0" lvl="0" marL="0" marR="0" rtl="0" algn="ctr">
                        <a:spcBef>
                          <a:spcPts val="0"/>
                        </a:spcBef>
                        <a:spcAft>
                          <a:spcPts val="0"/>
                        </a:spcAft>
                        <a:buNone/>
                      </a:pPr>
                      <a:r>
                        <a:rPr b="1" lang="ko-KR" sz="900">
                          <a:latin typeface="Malgun Gothic"/>
                          <a:ea typeface="Malgun Gothic"/>
                          <a:cs typeface="Malgun Gothic"/>
                          <a:sym typeface="Malgun Gothic"/>
                        </a:rPr>
                        <a:t>1%</a:t>
                      </a:r>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tcPr>
                </a:tc>
                <a:tc gridSpan="2">
                  <a:txBody>
                    <a:bodyPr/>
                    <a:lstStyle/>
                    <a:p>
                      <a:pPr indent="0" lvl="0" marL="0" marR="0" rtl="0" algn="ctr">
                        <a:spcBef>
                          <a:spcPts val="0"/>
                        </a:spcBef>
                        <a:spcAft>
                          <a:spcPts val="0"/>
                        </a:spcAft>
                        <a:buNone/>
                      </a:pPr>
                      <a:r>
                        <a:rPr lang="ko-KR" sz="1050">
                          <a:solidFill>
                            <a:srgbClr val="CCCCCC"/>
                          </a:solidFill>
                          <a:highlight>
                            <a:schemeClr val="dk1"/>
                          </a:highlight>
                          <a:latin typeface="Courier New"/>
                          <a:ea typeface="Courier New"/>
                          <a:cs typeface="Courier New"/>
                          <a:sym typeface="Courier New"/>
                        </a:rPr>
                        <a:t>-3.4304034582207388</a:t>
                      </a:r>
                      <a:endParaRPr b="0" i="0" sz="900" u="none" cap="none" strike="noStrike">
                        <a:solidFill>
                          <a:srgbClr val="000000"/>
                        </a:solidFill>
                        <a:highlight>
                          <a:schemeClr val="dk1"/>
                        </a:highlight>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tcPr>
                </a:tc>
                <a:tc hMerge="1"/>
              </a:tr>
              <a:tr h="259825">
                <a:tc>
                  <a:txBody>
                    <a:bodyPr/>
                    <a:lstStyle/>
                    <a:p>
                      <a:pPr indent="0" lvl="0" marL="0" marR="0" rtl="0" algn="ctr">
                        <a:spcBef>
                          <a:spcPts val="0"/>
                        </a:spcBef>
                        <a:spcAft>
                          <a:spcPts val="0"/>
                        </a:spcAft>
                        <a:buNone/>
                      </a:pPr>
                      <a:r>
                        <a:rPr b="1" lang="ko-KR" sz="900">
                          <a:latin typeface="Malgun Gothic"/>
                          <a:ea typeface="Malgun Gothic"/>
                          <a:cs typeface="Malgun Gothic"/>
                          <a:sym typeface="Malgun Gothic"/>
                        </a:rPr>
                        <a:t>5%</a:t>
                      </a:r>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gridSpan="2">
                  <a:txBody>
                    <a:bodyPr/>
                    <a:lstStyle/>
                    <a:p>
                      <a:pPr indent="0" lvl="0" marL="0" marR="0" rtl="0" algn="ctr">
                        <a:spcBef>
                          <a:spcPts val="0"/>
                        </a:spcBef>
                        <a:spcAft>
                          <a:spcPts val="0"/>
                        </a:spcAft>
                        <a:buNone/>
                      </a:pPr>
                      <a:r>
                        <a:rPr lang="ko-KR" sz="1050">
                          <a:solidFill>
                            <a:srgbClr val="CCCCCC"/>
                          </a:solidFill>
                          <a:highlight>
                            <a:schemeClr val="dk1"/>
                          </a:highlight>
                          <a:latin typeface="Courier New"/>
                          <a:ea typeface="Courier New"/>
                          <a:cs typeface="Courier New"/>
                          <a:sym typeface="Courier New"/>
                        </a:rPr>
                        <a:t>-2.8615636277435628</a:t>
                      </a:r>
                      <a:endParaRPr b="0" i="0" sz="900" u="none" cap="none" strike="noStrike">
                        <a:solidFill>
                          <a:srgbClr val="000000"/>
                        </a:solidFill>
                        <a:highlight>
                          <a:schemeClr val="dk1"/>
                        </a:highlight>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hMerge="1"/>
              </a:tr>
              <a:tr h="259825">
                <a:tc>
                  <a:txBody>
                    <a:bodyPr/>
                    <a:lstStyle/>
                    <a:p>
                      <a:pPr indent="0" lvl="0" marL="0" marR="0" rtl="0" algn="ctr">
                        <a:spcBef>
                          <a:spcPts val="0"/>
                        </a:spcBef>
                        <a:spcAft>
                          <a:spcPts val="0"/>
                        </a:spcAft>
                        <a:buNone/>
                      </a:pPr>
                      <a:r>
                        <a:rPr b="1" lang="ko-KR" sz="900">
                          <a:latin typeface="Malgun Gothic"/>
                          <a:ea typeface="Malgun Gothic"/>
                          <a:cs typeface="Malgun Gothic"/>
                          <a:sym typeface="Malgun Gothic"/>
                        </a:rPr>
                        <a:t>10%</a:t>
                      </a:r>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gridSpan="2">
                  <a:txBody>
                    <a:bodyPr/>
                    <a:lstStyle/>
                    <a:p>
                      <a:pPr indent="0" lvl="0" marL="0" marR="0" rtl="0" algn="ctr">
                        <a:spcBef>
                          <a:spcPts val="0"/>
                        </a:spcBef>
                        <a:spcAft>
                          <a:spcPts val="0"/>
                        </a:spcAft>
                        <a:buNone/>
                      </a:pPr>
                      <a:r>
                        <a:rPr lang="ko-KR" sz="1050">
                          <a:solidFill>
                            <a:srgbClr val="CCCCCC"/>
                          </a:solidFill>
                          <a:highlight>
                            <a:schemeClr val="dk1"/>
                          </a:highlight>
                          <a:latin typeface="Courier New"/>
                          <a:ea typeface="Courier New"/>
                          <a:cs typeface="Courier New"/>
                          <a:sym typeface="Courier New"/>
                        </a:rPr>
                        <a:t>-2.5667825762128285</a:t>
                      </a:r>
                      <a:endParaRPr b="0" i="0" sz="900" u="none" cap="none" strike="noStrike">
                        <a:solidFill>
                          <a:srgbClr val="000000"/>
                        </a:solidFill>
                        <a:highlight>
                          <a:schemeClr val="dk1"/>
                        </a:highlight>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hMerge="1"/>
              </a:tr>
            </a:tbl>
          </a:graphicData>
        </a:graphic>
      </p:graphicFrame>
      <p:sp>
        <p:nvSpPr>
          <p:cNvPr id="280" name="Google Shape;280;p21"/>
          <p:cNvSpPr txBox="1"/>
          <p:nvPr/>
        </p:nvSpPr>
        <p:spPr>
          <a:xfrm>
            <a:off x="410524" y="1157139"/>
            <a:ext cx="4504800" cy="272700"/>
          </a:xfrm>
          <a:prstGeom prst="rect">
            <a:avLst/>
          </a:prstGeom>
          <a:noFill/>
          <a:ln>
            <a:noFill/>
          </a:ln>
        </p:spPr>
        <p:txBody>
          <a:bodyPr anchorCtr="0" anchor="t" bIns="36000" lIns="72000" spcFirstLastPara="1" rIns="36000" wrap="square" tIns="36000">
            <a:spAutoFit/>
          </a:bodyPr>
          <a:lstStyle/>
          <a:p>
            <a:pPr indent="-180975" lvl="1" marL="180975" marR="0" rtl="0" algn="l">
              <a:lnSpc>
                <a:spcPct val="120000"/>
              </a:lnSpc>
              <a:spcBef>
                <a:spcPts val="0"/>
              </a:spcBef>
              <a:spcAft>
                <a:spcPts val="0"/>
              </a:spcAft>
              <a:buClr>
                <a:srgbClr val="000000"/>
              </a:buClr>
              <a:buSzPts val="1300"/>
              <a:buFont typeface="Noto Sans Symbols"/>
              <a:buChar char="▪"/>
            </a:pPr>
            <a:r>
              <a:rPr b="1" lang="ko-KR" sz="1300">
                <a:latin typeface="Malgun Gothic"/>
                <a:ea typeface="Malgun Gothic"/>
                <a:cs typeface="Malgun Gothic"/>
                <a:sym typeface="Malgun Gothic"/>
              </a:rPr>
              <a:t>정상성 테스트</a:t>
            </a:r>
            <a:endParaRPr b="1" sz="1300">
              <a:latin typeface="Malgun Gothic"/>
              <a:ea typeface="Malgun Gothic"/>
              <a:cs typeface="Malgun Gothic"/>
              <a:sym typeface="Malgun Gothic"/>
            </a:endParaRPr>
          </a:p>
        </p:txBody>
      </p:sp>
      <p:sp>
        <p:nvSpPr>
          <p:cNvPr id="281" name="Google Shape;281;p21"/>
          <p:cNvSpPr/>
          <p:nvPr/>
        </p:nvSpPr>
        <p:spPr>
          <a:xfrm>
            <a:off x="345500" y="1447975"/>
            <a:ext cx="3949200" cy="1092600"/>
          </a:xfrm>
          <a:prstGeom prst="rect">
            <a:avLst/>
          </a:prstGeom>
          <a:noFill/>
          <a:ln>
            <a:noFill/>
          </a:ln>
        </p:spPr>
        <p:txBody>
          <a:bodyPr anchorCtr="0" anchor="t" bIns="45700" lIns="91425" spcFirstLastPara="1" rIns="91425" wrap="square" tIns="45700">
            <a:noAutofit/>
          </a:bodyPr>
          <a:lstStyle/>
          <a:p>
            <a:pPr indent="-292100" lvl="0" marL="457200" marR="0" rtl="0" algn="l">
              <a:spcBef>
                <a:spcPts val="0"/>
              </a:spcBef>
              <a:spcAft>
                <a:spcPts val="0"/>
              </a:spcAft>
              <a:buClr>
                <a:schemeClr val="dk1"/>
              </a:buClr>
              <a:buSzPts val="1000"/>
              <a:buFont typeface="Calibri"/>
              <a:buChar char="●"/>
            </a:pPr>
            <a:r>
              <a:rPr lang="ko-KR" sz="1000">
                <a:solidFill>
                  <a:schemeClr val="dk1"/>
                </a:solidFill>
                <a:latin typeface="Calibri"/>
                <a:ea typeface="Calibri"/>
                <a:cs typeface="Calibri"/>
                <a:sym typeface="Calibri"/>
              </a:rPr>
              <a:t>ADF Statistic 값이 음수일수록 시계열 데이터가 정상성을 만족할 가능성이 높다.</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ko-KR" sz="1000">
                <a:solidFill>
                  <a:schemeClr val="dk1"/>
                </a:solidFill>
                <a:latin typeface="Calibri"/>
                <a:ea typeface="Calibri"/>
                <a:cs typeface="Calibri"/>
                <a:sym typeface="Calibri"/>
              </a:rPr>
              <a:t>p-value가 0.05보다 작으면 시계열 데이터가 정상성을 만족한다고 할 수 있다. </a:t>
            </a:r>
            <a:endParaRPr sz="1000">
              <a:solidFill>
                <a:schemeClr val="dk1"/>
              </a:solidFill>
              <a:latin typeface="Calibri"/>
              <a:ea typeface="Calibri"/>
              <a:cs typeface="Calibri"/>
              <a:sym typeface="Calibri"/>
            </a:endParaRPr>
          </a:p>
          <a:p>
            <a:pPr indent="-292100" lvl="0" marL="457200" marR="0" rtl="0" algn="l">
              <a:spcBef>
                <a:spcPts val="0"/>
              </a:spcBef>
              <a:spcAft>
                <a:spcPts val="0"/>
              </a:spcAft>
              <a:buClr>
                <a:schemeClr val="dk1"/>
              </a:buClr>
              <a:buSzPts val="1000"/>
              <a:buFont typeface="Calibri"/>
              <a:buChar char="●"/>
            </a:pPr>
            <a:r>
              <a:rPr lang="ko-KR" sz="1000">
                <a:solidFill>
                  <a:schemeClr val="dk1"/>
                </a:solidFill>
                <a:latin typeface="Calibri"/>
                <a:ea typeface="Calibri"/>
                <a:cs typeface="Calibri"/>
                <a:sym typeface="Calibri"/>
              </a:rPr>
              <a:t>Critical Values와 ADF Statistic 값을 비교해보면, ADF Statistic 값이 모든 임계값(1%, 5%,10%)보다 작다.</a:t>
            </a:r>
            <a:endParaRPr sz="1000">
              <a:solidFill>
                <a:schemeClr val="dk1"/>
              </a:solidFill>
              <a:latin typeface="Calibri"/>
              <a:ea typeface="Calibri"/>
              <a:cs typeface="Calibri"/>
              <a:sym typeface="Calibri"/>
            </a:endParaRPr>
          </a:p>
        </p:txBody>
      </p:sp>
      <p:pic>
        <p:nvPicPr>
          <p:cNvPr id="282" name="Google Shape;282;p21"/>
          <p:cNvPicPr preferRelativeResize="0"/>
          <p:nvPr/>
        </p:nvPicPr>
        <p:blipFill>
          <a:blip r:embed="rId3">
            <a:alphaModFix/>
          </a:blip>
          <a:stretch>
            <a:fillRect/>
          </a:stretch>
        </p:blipFill>
        <p:spPr>
          <a:xfrm>
            <a:off x="428825" y="2540576"/>
            <a:ext cx="4331700" cy="2290375"/>
          </a:xfrm>
          <a:prstGeom prst="rect">
            <a:avLst/>
          </a:prstGeom>
          <a:noFill/>
          <a:ln>
            <a:noFill/>
          </a:ln>
        </p:spPr>
      </p:pic>
      <p:pic>
        <p:nvPicPr>
          <p:cNvPr id="283" name="Google Shape;283;p21"/>
          <p:cNvPicPr preferRelativeResize="0"/>
          <p:nvPr/>
        </p:nvPicPr>
        <p:blipFill>
          <a:blip r:embed="rId4">
            <a:alphaModFix/>
          </a:blip>
          <a:stretch>
            <a:fillRect/>
          </a:stretch>
        </p:blipFill>
        <p:spPr>
          <a:xfrm>
            <a:off x="5085650" y="1282625"/>
            <a:ext cx="4331699" cy="1996651"/>
          </a:xfrm>
          <a:prstGeom prst="rect">
            <a:avLst/>
          </a:prstGeom>
          <a:noFill/>
          <a:ln>
            <a:noFill/>
          </a:ln>
        </p:spPr>
      </p:pic>
      <p:pic>
        <p:nvPicPr>
          <p:cNvPr id="284" name="Google Shape;284;p21"/>
          <p:cNvPicPr preferRelativeResize="0"/>
          <p:nvPr/>
        </p:nvPicPr>
        <p:blipFill>
          <a:blip r:embed="rId5">
            <a:alphaModFix/>
          </a:blip>
          <a:stretch>
            <a:fillRect/>
          </a:stretch>
        </p:blipFill>
        <p:spPr>
          <a:xfrm>
            <a:off x="5064013" y="3779275"/>
            <a:ext cx="4374973" cy="2075899"/>
          </a:xfrm>
          <a:prstGeom prst="rect">
            <a:avLst/>
          </a:prstGeom>
          <a:noFill/>
          <a:ln>
            <a:noFill/>
          </a:ln>
        </p:spPr>
      </p:pic>
      <p:sp>
        <p:nvSpPr>
          <p:cNvPr id="285" name="Google Shape;285;p21"/>
          <p:cNvSpPr/>
          <p:nvPr/>
        </p:nvSpPr>
        <p:spPr>
          <a:xfrm>
            <a:off x="5064025" y="3402375"/>
            <a:ext cx="3527700" cy="25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050">
                <a:solidFill>
                  <a:schemeClr val="dk1"/>
                </a:solidFill>
                <a:latin typeface="Calibri"/>
                <a:ea typeface="Calibri"/>
                <a:cs typeface="Calibri"/>
                <a:sym typeface="Calibri"/>
              </a:rPr>
              <a:t>11번 건물로 정상성 분석 - 원본 데이터의 ACF와 PACF</a:t>
            </a:r>
            <a:endParaRPr b="1"/>
          </a:p>
        </p:txBody>
      </p:sp>
      <p:sp>
        <p:nvSpPr>
          <p:cNvPr id="286" name="Google Shape;286;p21"/>
          <p:cNvSpPr/>
          <p:nvPr/>
        </p:nvSpPr>
        <p:spPr>
          <a:xfrm>
            <a:off x="5064025" y="5899025"/>
            <a:ext cx="3527700" cy="25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050">
                <a:solidFill>
                  <a:schemeClr val="dk1"/>
                </a:solidFill>
                <a:latin typeface="Calibri"/>
                <a:ea typeface="Calibri"/>
                <a:cs typeface="Calibri"/>
                <a:sym typeface="Calibri"/>
              </a:rPr>
              <a:t>1차 차분 했을때</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3</a:t>
            </a:r>
            <a:r>
              <a:rPr lang="ko-KR" sz="1700">
                <a:latin typeface="Calibri"/>
                <a:ea typeface="Calibri"/>
                <a:cs typeface="Calibri"/>
                <a:sym typeface="Calibri"/>
              </a:rPr>
              <a:t>) </a:t>
            </a:r>
            <a:r>
              <a:rPr lang="ko-KR" sz="1700"/>
              <a:t>시계열 데이터를 이해하였습니다.</a:t>
            </a:r>
            <a:endParaRPr sz="1700"/>
          </a:p>
        </p:txBody>
      </p:sp>
      <p:cxnSp>
        <p:nvCxnSpPr>
          <p:cNvPr id="292" name="Google Shape;292;p22"/>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293" name="Google Shape;293;p22"/>
          <p:cNvGrpSpPr/>
          <p:nvPr/>
        </p:nvGrpSpPr>
        <p:grpSpPr>
          <a:xfrm>
            <a:off x="5126142" y="833613"/>
            <a:ext cx="4250700" cy="325924"/>
            <a:chOff x="5126142" y="833613"/>
            <a:chExt cx="4250700" cy="325924"/>
          </a:xfrm>
        </p:grpSpPr>
        <p:sp>
          <p:nvSpPr>
            <p:cNvPr id="294" name="Google Shape;294;p22"/>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정상성 만족 여부</a:t>
              </a:r>
              <a:endParaRPr/>
            </a:p>
          </p:txBody>
        </p:sp>
        <p:cxnSp>
          <p:nvCxnSpPr>
            <p:cNvPr id="295" name="Google Shape;295;p22"/>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sp>
        <p:nvSpPr>
          <p:cNvPr id="296" name="Google Shape;296;p22"/>
          <p:cNvSpPr txBox="1"/>
          <p:nvPr/>
        </p:nvSpPr>
        <p:spPr>
          <a:xfrm>
            <a:off x="598464" y="813088"/>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정상성 만족 여부</a:t>
            </a:r>
            <a:endParaRPr/>
          </a:p>
        </p:txBody>
      </p:sp>
      <p:graphicFrame>
        <p:nvGraphicFramePr>
          <p:cNvPr id="297" name="Google Shape;297;p22"/>
          <p:cNvGraphicFramePr/>
          <p:nvPr/>
        </p:nvGraphicFramePr>
        <p:xfrm>
          <a:off x="6172120" y="1246804"/>
          <a:ext cx="3000000" cy="3000000"/>
        </p:xfrm>
        <a:graphic>
          <a:graphicData uri="http://schemas.openxmlformats.org/drawingml/2006/table">
            <a:tbl>
              <a:tblPr>
                <a:noFill/>
                <a:tableStyleId>{77ADAA78-E46B-4835-9F4B-73D654C502C9}</a:tableStyleId>
              </a:tblPr>
              <a:tblGrid>
                <a:gridCol w="1079375"/>
                <a:gridCol w="1079375"/>
              </a:tblGrid>
              <a:tr h="349900">
                <a:tc>
                  <a:txBody>
                    <a:bodyPr/>
                    <a:lstStyle/>
                    <a:p>
                      <a:pPr indent="0" lvl="0" marL="0" marR="0" rtl="0" algn="ctr">
                        <a:spcBef>
                          <a:spcPts val="0"/>
                        </a:spcBef>
                        <a:spcAft>
                          <a:spcPts val="0"/>
                        </a:spcAft>
                        <a:buNone/>
                      </a:pPr>
                      <a:r>
                        <a:rPr b="1" lang="ko-KR" sz="900"/>
                        <a:t>정상성 만족</a:t>
                      </a:r>
                      <a:endParaRPr b="1" sz="900" u="none" cap="none" strike="noStrike"/>
                    </a:p>
                  </a:txBody>
                  <a:tcPr marT="9525" marB="0" marR="9525" marL="95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57070"/>
                      </a:solidFill>
                      <a:prstDash val="solid"/>
                      <a:round/>
                      <a:headEnd len="sm" w="sm" type="none"/>
                      <a:tailEnd len="sm" w="sm" type="none"/>
                    </a:lnT>
                    <a:lnB cap="flat" cmpd="sng" w="12700">
                      <a:solidFill>
                        <a:srgbClr val="757070"/>
                      </a:solidFill>
                      <a:prstDash val="solid"/>
                      <a:round/>
                      <a:headEnd len="sm" w="sm" type="none"/>
                      <a:tailEnd len="sm" w="sm" type="none"/>
                    </a:lnB>
                    <a:solidFill>
                      <a:srgbClr val="DDEAF6"/>
                    </a:solidFill>
                  </a:tcPr>
                </a:tc>
                <a:tc>
                  <a:txBody>
                    <a:bodyPr/>
                    <a:lstStyle/>
                    <a:p>
                      <a:pPr indent="0" lvl="0" marL="0" marR="0" rtl="0" algn="ctr">
                        <a:spcBef>
                          <a:spcPts val="0"/>
                        </a:spcBef>
                        <a:spcAft>
                          <a:spcPts val="0"/>
                        </a:spcAft>
                        <a:buNone/>
                      </a:pPr>
                      <a:r>
                        <a:rPr b="1" lang="ko-KR" sz="900"/>
                        <a:t>1차 차분 필요</a:t>
                      </a:r>
                      <a:endParaRPr b="1" sz="900" u="none" cap="none" strike="noStrike"/>
                    </a:p>
                  </a:txBody>
                  <a:tcPr marT="9525" marB="0" marR="9525" marL="9525" anchor="ctr">
                    <a:lnL cap="flat" cmpd="sng" w="12700">
                      <a:solidFill>
                        <a:srgbClr val="D8D8D8"/>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757070"/>
                      </a:solidFill>
                      <a:prstDash val="solid"/>
                      <a:round/>
                      <a:headEnd len="sm" w="sm" type="none"/>
                      <a:tailEnd len="sm" w="sm" type="none"/>
                    </a:lnT>
                    <a:lnB cap="flat" cmpd="sng" w="12700">
                      <a:solidFill>
                        <a:srgbClr val="757070"/>
                      </a:solidFill>
                      <a:prstDash val="solid"/>
                      <a:round/>
                      <a:headEnd len="sm" w="sm" type="none"/>
                      <a:tailEnd len="sm" w="sm" type="none"/>
                    </a:lnB>
                    <a:solidFill>
                      <a:srgbClr val="FBE4D4"/>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757070"/>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3</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757070"/>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11</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4</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19</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5</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20</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6</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21</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7</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28</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8</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29</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9</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30</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10</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36</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12</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49</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13</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50</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14</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51</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15</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59</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16</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60</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17</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18</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22</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23</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24</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25</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26</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27</a:t>
                      </a:r>
                      <a:endParaRPr sz="1000">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31-35</a:t>
                      </a:r>
                      <a:endParaRPr sz="1000">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37-48</a:t>
                      </a:r>
                      <a:endParaRPr sz="1000">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93700">
                <a:tc>
                  <a:txBody>
                    <a:bodyPr/>
                    <a:lstStyle/>
                    <a:p>
                      <a:pPr indent="0" lvl="0" marL="0" marR="0" rtl="0" algn="ctr">
                        <a:spcBef>
                          <a:spcPts val="0"/>
                        </a:spcBef>
                        <a:spcAft>
                          <a:spcPts val="0"/>
                        </a:spcAft>
                        <a:buNone/>
                      </a:pPr>
                      <a:r>
                        <a:rPr lang="ko-KR" sz="1000">
                          <a:solidFill>
                            <a:srgbClr val="000000"/>
                          </a:solidFill>
                          <a:latin typeface="Malgun Gothic"/>
                          <a:ea typeface="Malgun Gothic"/>
                          <a:cs typeface="Malgun Gothic"/>
                          <a:sym typeface="Malgun Gothic"/>
                        </a:rPr>
                        <a:t>52-58</a:t>
                      </a:r>
                      <a:endParaRPr sz="1000">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b="0" i="0" sz="10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
        <p:nvSpPr>
          <p:cNvPr id="298" name="Google Shape;298;p22"/>
          <p:cNvSpPr txBox="1"/>
          <p:nvPr/>
        </p:nvSpPr>
        <p:spPr>
          <a:xfrm>
            <a:off x="410524" y="1246788"/>
            <a:ext cx="4433100" cy="292500"/>
          </a:xfrm>
          <a:prstGeom prst="rect">
            <a:avLst/>
          </a:prstGeom>
          <a:noFill/>
          <a:ln>
            <a:noFill/>
          </a:ln>
        </p:spPr>
        <p:txBody>
          <a:bodyPr anchorCtr="0" anchor="t" bIns="45700" lIns="91425" spcFirstLastPara="1" rIns="91425" wrap="square" tIns="45700">
            <a:spAutoFit/>
          </a:bodyPr>
          <a:lstStyle/>
          <a:p>
            <a:pPr indent="-180975" lvl="1" marL="180975" marR="0" rtl="0" algn="l">
              <a:lnSpc>
                <a:spcPct val="120000"/>
              </a:lnSpc>
              <a:spcBef>
                <a:spcPts val="0"/>
              </a:spcBef>
              <a:spcAft>
                <a:spcPts val="0"/>
              </a:spcAft>
              <a:buClr>
                <a:srgbClr val="000000"/>
              </a:buClr>
              <a:buSzPts val="1300"/>
              <a:buFont typeface="Noto Sans Symbols"/>
              <a:buChar char="▪"/>
            </a:pPr>
            <a:r>
              <a:rPr b="1" lang="ko-KR" sz="1300">
                <a:latin typeface="Malgun Gothic"/>
                <a:ea typeface="Malgun Gothic"/>
                <a:cs typeface="Malgun Gothic"/>
                <a:sym typeface="Malgun Gothic"/>
              </a:rPr>
              <a:t>차분 결론</a:t>
            </a:r>
            <a:endParaRPr/>
          </a:p>
        </p:txBody>
      </p:sp>
      <p:sp>
        <p:nvSpPr>
          <p:cNvPr id="299" name="Google Shape;299;p22"/>
          <p:cNvSpPr/>
          <p:nvPr/>
        </p:nvSpPr>
        <p:spPr>
          <a:xfrm>
            <a:off x="536850" y="1539300"/>
            <a:ext cx="4124400" cy="6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ko-KR" sz="1150">
                <a:solidFill>
                  <a:schemeClr val="dk1"/>
                </a:solidFill>
                <a:latin typeface="Calibri"/>
                <a:ea typeface="Calibri"/>
                <a:cs typeface="Calibri"/>
                <a:sym typeface="Calibri"/>
              </a:rPr>
              <a:t>11번 건물 ADF Statistic 실행하였을 때 결과 값</a:t>
            </a:r>
            <a:br>
              <a:rPr lang="ko-KR" sz="1150">
                <a:solidFill>
                  <a:schemeClr val="dk1"/>
                </a:solidFill>
                <a:latin typeface="Calibri"/>
                <a:ea typeface="Calibri"/>
                <a:cs typeface="Calibri"/>
                <a:sym typeface="Calibri"/>
              </a:rPr>
            </a:br>
            <a:r>
              <a:rPr lang="ko-KR" sz="1150">
                <a:solidFill>
                  <a:schemeClr val="dk1"/>
                </a:solidFill>
                <a:latin typeface="Calibri"/>
                <a:ea typeface="Calibri"/>
                <a:cs typeface="Calibri"/>
                <a:sym typeface="Calibri"/>
              </a:rPr>
              <a:t>-&gt;</a:t>
            </a:r>
            <a:r>
              <a:rPr b="1" lang="ko-KR" sz="1150">
                <a:solidFill>
                  <a:schemeClr val="dk1"/>
                </a:solidFill>
                <a:latin typeface="Calibri"/>
                <a:ea typeface="Calibri"/>
                <a:cs typeface="Calibri"/>
                <a:sym typeface="Calibri"/>
              </a:rPr>
              <a:t> </a:t>
            </a:r>
            <a:r>
              <a:rPr b="1" lang="ko-KR" sz="1150">
                <a:solidFill>
                  <a:srgbClr val="A61C00"/>
                </a:solidFill>
                <a:latin typeface="Calibri"/>
                <a:ea typeface="Calibri"/>
                <a:cs typeface="Calibri"/>
                <a:sym typeface="Calibri"/>
              </a:rPr>
              <a:t>1st differencing data is stationary</a:t>
            </a:r>
            <a:endParaRPr b="1" sz="1150">
              <a:solidFill>
                <a:srgbClr val="A61C00"/>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ko-KR" sz="1150">
                <a:solidFill>
                  <a:schemeClr val="dk1"/>
                </a:solidFill>
                <a:latin typeface="Calibri"/>
                <a:ea typeface="Calibri"/>
                <a:cs typeface="Calibri"/>
                <a:sym typeface="Calibri"/>
              </a:rPr>
              <a:t>-&gt; 11번 건물의 데이터는 1차 차분 시 </a:t>
            </a:r>
            <a:r>
              <a:rPr b="1" lang="ko-KR" sz="1150">
                <a:solidFill>
                  <a:schemeClr val="dk1"/>
                </a:solidFill>
                <a:latin typeface="Calibri"/>
                <a:ea typeface="Calibri"/>
                <a:cs typeface="Calibri"/>
                <a:sym typeface="Calibri"/>
              </a:rPr>
              <a:t>정상성</a:t>
            </a:r>
            <a:r>
              <a:rPr lang="ko-KR" sz="1150">
                <a:solidFill>
                  <a:schemeClr val="dk1"/>
                </a:solidFill>
                <a:latin typeface="Calibri"/>
                <a:ea typeface="Calibri"/>
                <a:cs typeface="Calibri"/>
                <a:sym typeface="Calibri"/>
              </a:rPr>
              <a:t>을 가장 만족한다.</a:t>
            </a:r>
            <a:endParaRPr sz="1150">
              <a:solidFill>
                <a:srgbClr val="A61C00"/>
              </a:solidFill>
              <a:latin typeface="Calibri"/>
              <a:ea typeface="Calibri"/>
              <a:cs typeface="Calibri"/>
              <a:sym typeface="Calibri"/>
            </a:endParaRPr>
          </a:p>
        </p:txBody>
      </p:sp>
      <p:pic>
        <p:nvPicPr>
          <p:cNvPr id="300" name="Google Shape;300;p22"/>
          <p:cNvPicPr preferRelativeResize="0"/>
          <p:nvPr/>
        </p:nvPicPr>
        <p:blipFill>
          <a:blip r:embed="rId3">
            <a:alphaModFix/>
          </a:blip>
          <a:stretch>
            <a:fillRect/>
          </a:stretch>
        </p:blipFill>
        <p:spPr>
          <a:xfrm>
            <a:off x="1088450" y="2216350"/>
            <a:ext cx="3044119" cy="1565749"/>
          </a:xfrm>
          <a:prstGeom prst="rect">
            <a:avLst/>
          </a:prstGeom>
          <a:noFill/>
          <a:ln>
            <a:noFill/>
          </a:ln>
        </p:spPr>
      </p:pic>
      <p:pic>
        <p:nvPicPr>
          <p:cNvPr id="301" name="Google Shape;301;p22"/>
          <p:cNvPicPr preferRelativeResize="0"/>
          <p:nvPr/>
        </p:nvPicPr>
        <p:blipFill>
          <a:blip r:embed="rId4">
            <a:alphaModFix/>
          </a:blip>
          <a:stretch>
            <a:fillRect/>
          </a:stretch>
        </p:blipFill>
        <p:spPr>
          <a:xfrm>
            <a:off x="1104314" y="3782093"/>
            <a:ext cx="3044111" cy="1511558"/>
          </a:xfrm>
          <a:prstGeom prst="rect">
            <a:avLst/>
          </a:prstGeom>
          <a:noFill/>
          <a:ln>
            <a:noFill/>
          </a:ln>
        </p:spPr>
      </p:pic>
      <p:graphicFrame>
        <p:nvGraphicFramePr>
          <p:cNvPr id="302" name="Google Shape;302;p22"/>
          <p:cNvGraphicFramePr/>
          <p:nvPr/>
        </p:nvGraphicFramePr>
        <p:xfrm>
          <a:off x="988735" y="5562682"/>
          <a:ext cx="3000000" cy="3000000"/>
        </p:xfrm>
        <a:graphic>
          <a:graphicData uri="http://schemas.openxmlformats.org/drawingml/2006/table">
            <a:tbl>
              <a:tblPr>
                <a:noFill/>
                <a:tableStyleId>{CB218381-34DA-4B90-BD49-524EDBBA3C71}</a:tableStyleId>
              </a:tblPr>
              <a:tblGrid>
                <a:gridCol w="1230050"/>
                <a:gridCol w="1185800"/>
                <a:gridCol w="1185800"/>
              </a:tblGrid>
              <a:tr h="279450">
                <a:tc>
                  <a:txBody>
                    <a:bodyPr/>
                    <a:lstStyle/>
                    <a:p>
                      <a:pPr indent="0" lvl="0" marL="0" marR="0" rtl="0" algn="ctr">
                        <a:spcBef>
                          <a:spcPts val="0"/>
                        </a:spcBef>
                        <a:spcAft>
                          <a:spcPts val="0"/>
                        </a:spcAft>
                        <a:buNone/>
                      </a:pPr>
                      <a:r>
                        <a:rPr b="1" lang="ko-KR" sz="900">
                          <a:latin typeface="Malgun Gothic"/>
                          <a:ea typeface="Malgun Gothic"/>
                          <a:cs typeface="Malgun Gothic"/>
                          <a:sym typeface="Malgun Gothic"/>
                        </a:rPr>
                        <a:t>차분 전 p-value값</a:t>
                      </a:r>
                      <a:endParaRPr b="1" i="0" sz="9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gridSpan="2">
                  <a:txBody>
                    <a:bodyPr/>
                    <a:lstStyle/>
                    <a:p>
                      <a:pPr indent="0" lvl="0" marL="0" marR="0" rtl="0" algn="r">
                        <a:spcBef>
                          <a:spcPts val="0"/>
                        </a:spcBef>
                        <a:spcAft>
                          <a:spcPts val="0"/>
                        </a:spcAft>
                        <a:buNone/>
                      </a:pPr>
                      <a:r>
                        <a:rPr lang="ko-KR" sz="900">
                          <a:latin typeface="Malgun Gothic"/>
                          <a:ea typeface="Malgun Gothic"/>
                          <a:cs typeface="Malgun Gothic"/>
                          <a:sym typeface="Malgun Gothic"/>
                        </a:rPr>
                        <a:t>0.093752425147057</a:t>
                      </a:r>
                      <a:endParaRPr b="0" i="0" sz="9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c hMerge="1"/>
              </a:tr>
              <a:tr h="268225">
                <a:tc>
                  <a:txBody>
                    <a:bodyPr/>
                    <a:lstStyle/>
                    <a:p>
                      <a:pPr indent="0" lvl="0" marL="0" marR="0" rtl="0" algn="ctr">
                        <a:spcBef>
                          <a:spcPts val="0"/>
                        </a:spcBef>
                        <a:spcAft>
                          <a:spcPts val="0"/>
                        </a:spcAft>
                        <a:buNone/>
                      </a:pPr>
                      <a:r>
                        <a:rPr b="1" lang="ko-KR" sz="900">
                          <a:latin typeface="Malgun Gothic"/>
                          <a:ea typeface="Malgun Gothic"/>
                          <a:cs typeface="Malgun Gothic"/>
                          <a:sym typeface="Malgun Gothic"/>
                        </a:rPr>
                        <a:t>1차차분 후 p-value값</a:t>
                      </a:r>
                      <a:endParaRPr b="1" i="0" sz="9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tcPr>
                </a:tc>
                <a:tc gridSpan="2">
                  <a:txBody>
                    <a:bodyPr/>
                    <a:lstStyle/>
                    <a:p>
                      <a:pPr indent="0" lvl="0" marL="0" rtl="0" algn="r">
                        <a:spcBef>
                          <a:spcPts val="0"/>
                        </a:spcBef>
                        <a:spcAft>
                          <a:spcPts val="0"/>
                        </a:spcAft>
                        <a:buClr>
                          <a:schemeClr val="dk1"/>
                        </a:buClr>
                        <a:buFont typeface="Arial"/>
                        <a:buNone/>
                      </a:pPr>
                      <a:r>
                        <a:rPr lang="ko-KR" sz="900">
                          <a:solidFill>
                            <a:schemeClr val="dk1"/>
                          </a:solidFill>
                          <a:latin typeface="Malgun Gothic"/>
                          <a:ea typeface="Malgun Gothic"/>
                          <a:cs typeface="Malgun Gothic"/>
                          <a:sym typeface="Malgun Gothic"/>
                        </a:rPr>
                        <a:t>4.3948366173011384e - 2</a:t>
                      </a:r>
                      <a:endParaRPr b="0" i="0" sz="9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tcPr>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4) 모델링을 통해 예측력을 높였습니다.</a:t>
            </a:r>
            <a:endParaRPr sz="1700"/>
          </a:p>
        </p:txBody>
      </p:sp>
      <p:sp>
        <p:nvSpPr>
          <p:cNvPr id="308" name="Google Shape;308;p23"/>
          <p:cNvSpPr txBox="1"/>
          <p:nvPr/>
        </p:nvSpPr>
        <p:spPr>
          <a:xfrm>
            <a:off x="463484" y="813098"/>
            <a:ext cx="4262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t>5가지의 모델을 사용하여 모델링</a:t>
            </a:r>
            <a:endParaRPr b="1"/>
          </a:p>
        </p:txBody>
      </p:sp>
      <p:cxnSp>
        <p:nvCxnSpPr>
          <p:cNvPr id="309" name="Google Shape;309;p23"/>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cxnSp>
        <p:nvCxnSpPr>
          <p:cNvPr id="310" name="Google Shape;310;p23"/>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sp>
        <p:nvSpPr>
          <p:cNvPr id="311" name="Google Shape;311;p23"/>
          <p:cNvSpPr txBox="1"/>
          <p:nvPr/>
        </p:nvSpPr>
        <p:spPr>
          <a:xfrm>
            <a:off x="5210284" y="813098"/>
            <a:ext cx="4262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t>5가지의 모델을 사용하여 모델링</a:t>
            </a:r>
            <a:endParaRPr b="1"/>
          </a:p>
        </p:txBody>
      </p:sp>
      <p:sp>
        <p:nvSpPr>
          <p:cNvPr id="312" name="Google Shape;312;p23"/>
          <p:cNvSpPr txBox="1"/>
          <p:nvPr/>
        </p:nvSpPr>
        <p:spPr>
          <a:xfrm>
            <a:off x="410525" y="1157150"/>
            <a:ext cx="3042600" cy="2925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None/>
            </a:pPr>
            <a:r>
              <a:rPr b="1" lang="ko-KR" sz="1300">
                <a:solidFill>
                  <a:schemeClr val="dk1"/>
                </a:solidFill>
                <a:latin typeface="Malgun Gothic"/>
                <a:ea typeface="Malgun Gothic"/>
                <a:cs typeface="Malgun Gothic"/>
                <a:sym typeface="Malgun Gothic"/>
              </a:rPr>
              <a:t>1) ARIMA</a:t>
            </a:r>
            <a:endParaRPr b="1" sz="1300">
              <a:solidFill>
                <a:schemeClr val="dk1"/>
              </a:solidFill>
              <a:latin typeface="Malgun Gothic"/>
              <a:ea typeface="Malgun Gothic"/>
              <a:cs typeface="Malgun Gothic"/>
              <a:sym typeface="Malgun Gothic"/>
            </a:endParaRPr>
          </a:p>
        </p:txBody>
      </p:sp>
      <p:sp>
        <p:nvSpPr>
          <p:cNvPr id="313" name="Google Shape;313;p23"/>
          <p:cNvSpPr txBox="1"/>
          <p:nvPr/>
        </p:nvSpPr>
        <p:spPr>
          <a:xfrm>
            <a:off x="508233" y="3916578"/>
            <a:ext cx="1317000" cy="384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ko-KR" sz="1300">
                <a:solidFill>
                  <a:schemeClr val="dk1"/>
                </a:solidFill>
                <a:latin typeface="Malgun Gothic"/>
                <a:ea typeface="Malgun Gothic"/>
                <a:cs typeface="Malgun Gothic"/>
                <a:sym typeface="Malgun Gothic"/>
              </a:rPr>
              <a:t>2) SARIMA</a:t>
            </a:r>
            <a:endParaRPr b="1" sz="1300">
              <a:solidFill>
                <a:schemeClr val="dk1"/>
              </a:solidFill>
              <a:latin typeface="Malgun Gothic"/>
              <a:ea typeface="Malgun Gothic"/>
              <a:cs typeface="Malgun Gothic"/>
              <a:sym typeface="Malgun Gothic"/>
            </a:endParaRPr>
          </a:p>
        </p:txBody>
      </p:sp>
      <p:sp>
        <p:nvSpPr>
          <p:cNvPr id="314" name="Google Shape;314;p23"/>
          <p:cNvSpPr txBox="1"/>
          <p:nvPr/>
        </p:nvSpPr>
        <p:spPr>
          <a:xfrm>
            <a:off x="5126150" y="1110950"/>
            <a:ext cx="1317000" cy="384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ko-KR" sz="1300">
                <a:solidFill>
                  <a:schemeClr val="dk1"/>
                </a:solidFill>
                <a:latin typeface="Malgun Gothic"/>
                <a:ea typeface="Malgun Gothic"/>
                <a:cs typeface="Malgun Gothic"/>
                <a:sym typeface="Malgun Gothic"/>
              </a:rPr>
              <a:t>3) Prophet</a:t>
            </a:r>
            <a:endParaRPr b="1" sz="1300">
              <a:solidFill>
                <a:schemeClr val="dk1"/>
              </a:solidFill>
              <a:latin typeface="Malgun Gothic"/>
              <a:ea typeface="Malgun Gothic"/>
              <a:cs typeface="Malgun Gothic"/>
              <a:sym typeface="Malgun Gothic"/>
            </a:endParaRPr>
          </a:p>
        </p:txBody>
      </p:sp>
      <p:sp>
        <p:nvSpPr>
          <p:cNvPr id="315" name="Google Shape;315;p23"/>
          <p:cNvSpPr txBox="1"/>
          <p:nvPr/>
        </p:nvSpPr>
        <p:spPr>
          <a:xfrm>
            <a:off x="5125700" y="3916575"/>
            <a:ext cx="1317900" cy="384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ko-KR" sz="1300">
                <a:solidFill>
                  <a:schemeClr val="dk1"/>
                </a:solidFill>
                <a:latin typeface="Malgun Gothic"/>
                <a:ea typeface="Malgun Gothic"/>
                <a:cs typeface="Malgun Gothic"/>
                <a:sym typeface="Malgun Gothic"/>
              </a:rPr>
              <a:t>4) LSTM</a:t>
            </a:r>
            <a:endParaRPr b="1" sz="1300">
              <a:solidFill>
                <a:schemeClr val="dk1"/>
              </a:solidFill>
              <a:latin typeface="Malgun Gothic"/>
              <a:ea typeface="Malgun Gothic"/>
              <a:cs typeface="Malgun Gothic"/>
              <a:sym typeface="Malgun Gothic"/>
            </a:endParaRPr>
          </a:p>
        </p:txBody>
      </p:sp>
      <p:sp>
        <p:nvSpPr>
          <p:cNvPr id="316" name="Google Shape;316;p23"/>
          <p:cNvSpPr txBox="1"/>
          <p:nvPr/>
        </p:nvSpPr>
        <p:spPr>
          <a:xfrm>
            <a:off x="5125700" y="4999150"/>
            <a:ext cx="1317900" cy="384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ko-KR" sz="1300">
                <a:solidFill>
                  <a:schemeClr val="dk1"/>
                </a:solidFill>
                <a:latin typeface="Malgun Gothic"/>
                <a:ea typeface="Malgun Gothic"/>
                <a:cs typeface="Malgun Gothic"/>
                <a:sym typeface="Malgun Gothic"/>
              </a:rPr>
              <a:t>5) XgBOOST</a:t>
            </a:r>
            <a:endParaRPr b="1" sz="1300">
              <a:solidFill>
                <a:schemeClr val="dk1"/>
              </a:solidFill>
              <a:latin typeface="Malgun Gothic"/>
              <a:ea typeface="Malgun Gothic"/>
              <a:cs typeface="Malgun Gothic"/>
              <a:sym typeface="Malgun Gothic"/>
            </a:endParaRPr>
          </a:p>
        </p:txBody>
      </p:sp>
      <p:pic>
        <p:nvPicPr>
          <p:cNvPr id="317" name="Google Shape;317;p23"/>
          <p:cNvPicPr preferRelativeResize="0"/>
          <p:nvPr/>
        </p:nvPicPr>
        <p:blipFill>
          <a:blip r:embed="rId3">
            <a:alphaModFix/>
          </a:blip>
          <a:stretch>
            <a:fillRect/>
          </a:stretch>
        </p:blipFill>
        <p:spPr>
          <a:xfrm>
            <a:off x="463439" y="1446026"/>
            <a:ext cx="4110807" cy="2456948"/>
          </a:xfrm>
          <a:prstGeom prst="rect">
            <a:avLst/>
          </a:prstGeom>
          <a:noFill/>
          <a:ln>
            <a:noFill/>
          </a:ln>
        </p:spPr>
      </p:pic>
      <p:pic>
        <p:nvPicPr>
          <p:cNvPr id="318" name="Google Shape;318;p23"/>
          <p:cNvPicPr preferRelativeResize="0"/>
          <p:nvPr/>
        </p:nvPicPr>
        <p:blipFill>
          <a:blip r:embed="rId4">
            <a:alphaModFix/>
          </a:blip>
          <a:stretch>
            <a:fillRect/>
          </a:stretch>
        </p:blipFill>
        <p:spPr>
          <a:xfrm>
            <a:off x="463439" y="4296708"/>
            <a:ext cx="4110812" cy="2218391"/>
          </a:xfrm>
          <a:prstGeom prst="rect">
            <a:avLst/>
          </a:prstGeom>
          <a:noFill/>
          <a:ln>
            <a:noFill/>
          </a:ln>
        </p:spPr>
      </p:pic>
      <p:pic>
        <p:nvPicPr>
          <p:cNvPr id="319" name="Google Shape;319;p23"/>
          <p:cNvPicPr preferRelativeResize="0"/>
          <p:nvPr/>
        </p:nvPicPr>
        <p:blipFill>
          <a:blip r:embed="rId5">
            <a:alphaModFix/>
          </a:blip>
          <a:stretch>
            <a:fillRect/>
          </a:stretch>
        </p:blipFill>
        <p:spPr>
          <a:xfrm>
            <a:off x="5311125" y="1439550"/>
            <a:ext cx="3683319" cy="22705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txBox="1"/>
          <p:nvPr>
            <p:ph type="title"/>
          </p:nvPr>
        </p:nvSpPr>
        <p:spPr>
          <a:xfrm>
            <a:off x="327287" y="236381"/>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t>4. 비즈니스 모델 제시 - 1) DB </a:t>
            </a:r>
            <a:r>
              <a:rPr lang="ko-KR" sz="1400">
                <a:latin typeface="Malgun Gothic"/>
                <a:ea typeface="Malgun Gothic"/>
                <a:cs typeface="Malgun Gothic"/>
                <a:sym typeface="Malgun Gothic"/>
              </a:rPr>
              <a:t>(군집화 EDA 결과를 바탕으로 작성한다)</a:t>
            </a:r>
            <a:endParaRPr sz="1700"/>
          </a:p>
        </p:txBody>
      </p:sp>
      <p:sp>
        <p:nvSpPr>
          <p:cNvPr id="325" name="Google Shape;325;p24"/>
          <p:cNvSpPr txBox="1"/>
          <p:nvPr/>
        </p:nvSpPr>
        <p:spPr>
          <a:xfrm>
            <a:off x="319307" y="1215358"/>
            <a:ext cx="4433100" cy="276900"/>
          </a:xfrm>
          <a:prstGeom prst="rect">
            <a:avLst/>
          </a:prstGeom>
          <a:noFill/>
          <a:ln>
            <a:noFill/>
          </a:ln>
        </p:spPr>
        <p:txBody>
          <a:bodyPr anchorCtr="0" anchor="t" bIns="45700" lIns="91425" spcFirstLastPara="1" rIns="91425" wrap="square" tIns="45700">
            <a:spAutoFit/>
          </a:bodyPr>
          <a:lstStyle/>
          <a:p>
            <a:pPr indent="-174625" lvl="1" marL="180975" marR="0" rtl="0" algn="l">
              <a:lnSpc>
                <a:spcPct val="120000"/>
              </a:lnSpc>
              <a:spcBef>
                <a:spcPts val="0"/>
              </a:spcBef>
              <a:spcAft>
                <a:spcPts val="0"/>
              </a:spcAft>
              <a:buClr>
                <a:srgbClr val="000000"/>
              </a:buClr>
              <a:buSzPts val="1200"/>
              <a:buFont typeface="Noto Sans Symbols"/>
              <a:buChar char="▪"/>
            </a:pPr>
            <a:r>
              <a:rPr b="1" lang="ko-KR" sz="1200">
                <a:latin typeface="Malgun Gothic"/>
                <a:ea typeface="Malgun Gothic"/>
                <a:cs typeface="Malgun Gothic"/>
                <a:sym typeface="Malgun Gothic"/>
              </a:rPr>
              <a:t>강수량 군집화</a:t>
            </a:r>
            <a:endParaRPr sz="1300"/>
          </a:p>
        </p:txBody>
      </p:sp>
      <p:sp>
        <p:nvSpPr>
          <p:cNvPr id="326" name="Google Shape;326;p24"/>
          <p:cNvSpPr/>
          <p:nvPr/>
        </p:nvSpPr>
        <p:spPr>
          <a:xfrm>
            <a:off x="550150" y="1864483"/>
            <a:ext cx="3971400" cy="19623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24"/>
          <p:cNvSpPr/>
          <p:nvPr/>
        </p:nvSpPr>
        <p:spPr>
          <a:xfrm>
            <a:off x="1731487" y="1568575"/>
            <a:ext cx="1608900" cy="246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900">
                <a:solidFill>
                  <a:schemeClr val="dk1"/>
                </a:solidFill>
                <a:latin typeface="Calibri"/>
                <a:ea typeface="Calibri"/>
                <a:cs typeface="Calibri"/>
                <a:sym typeface="Calibri"/>
              </a:rPr>
              <a:t>각 건물 시간별 평균강수량</a:t>
            </a:r>
            <a:endParaRPr b="1" sz="1200"/>
          </a:p>
        </p:txBody>
      </p:sp>
      <p:pic>
        <p:nvPicPr>
          <p:cNvPr id="328" name="Google Shape;328;p24"/>
          <p:cNvPicPr preferRelativeResize="0"/>
          <p:nvPr/>
        </p:nvPicPr>
        <p:blipFill>
          <a:blip r:embed="rId3">
            <a:alphaModFix/>
          </a:blip>
          <a:stretch>
            <a:fillRect/>
          </a:stretch>
        </p:blipFill>
        <p:spPr>
          <a:xfrm>
            <a:off x="550150" y="1814688"/>
            <a:ext cx="3971399" cy="2039149"/>
          </a:xfrm>
          <a:prstGeom prst="rect">
            <a:avLst/>
          </a:prstGeom>
          <a:noFill/>
          <a:ln cap="flat" cmpd="sng" w="12700">
            <a:solidFill>
              <a:schemeClr val="dk1"/>
            </a:solidFill>
            <a:prstDash val="dash"/>
            <a:miter lim="8000"/>
            <a:headEnd len="sm" w="sm" type="none"/>
            <a:tailEnd len="sm" w="sm" type="none"/>
          </a:ln>
        </p:spPr>
      </p:pic>
      <p:sp>
        <p:nvSpPr>
          <p:cNvPr id="329" name="Google Shape;329;p24"/>
          <p:cNvSpPr/>
          <p:nvPr/>
        </p:nvSpPr>
        <p:spPr>
          <a:xfrm>
            <a:off x="532775" y="4295210"/>
            <a:ext cx="3971400" cy="19623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4"/>
          <p:cNvSpPr/>
          <p:nvPr/>
        </p:nvSpPr>
        <p:spPr>
          <a:xfrm>
            <a:off x="1714112" y="3999302"/>
            <a:ext cx="1608900" cy="246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900">
                <a:solidFill>
                  <a:schemeClr val="dk1"/>
                </a:solidFill>
                <a:latin typeface="Calibri"/>
                <a:ea typeface="Calibri"/>
                <a:cs typeface="Calibri"/>
                <a:sym typeface="Calibri"/>
              </a:rPr>
              <a:t>엘보우 그래프 &amp;실루엣 점수</a:t>
            </a:r>
            <a:endParaRPr b="1" sz="1200"/>
          </a:p>
        </p:txBody>
      </p:sp>
      <p:pic>
        <p:nvPicPr>
          <p:cNvPr id="331" name="Google Shape;331;p24"/>
          <p:cNvPicPr preferRelativeResize="0"/>
          <p:nvPr/>
        </p:nvPicPr>
        <p:blipFill>
          <a:blip r:embed="rId4">
            <a:alphaModFix/>
          </a:blip>
          <a:stretch>
            <a:fillRect/>
          </a:stretch>
        </p:blipFill>
        <p:spPr>
          <a:xfrm>
            <a:off x="532850" y="4295204"/>
            <a:ext cx="3971399" cy="1962165"/>
          </a:xfrm>
          <a:prstGeom prst="rect">
            <a:avLst/>
          </a:prstGeom>
          <a:noFill/>
          <a:ln>
            <a:noFill/>
          </a:ln>
        </p:spPr>
      </p:pic>
      <p:pic>
        <p:nvPicPr>
          <p:cNvPr id="332" name="Google Shape;332;p24"/>
          <p:cNvPicPr preferRelativeResize="0"/>
          <p:nvPr/>
        </p:nvPicPr>
        <p:blipFill>
          <a:blip r:embed="rId5">
            <a:alphaModFix/>
          </a:blip>
          <a:stretch>
            <a:fillRect/>
          </a:stretch>
        </p:blipFill>
        <p:spPr>
          <a:xfrm>
            <a:off x="5507900" y="1259375"/>
            <a:ext cx="3576801" cy="5049350"/>
          </a:xfrm>
          <a:prstGeom prst="rect">
            <a:avLst/>
          </a:prstGeom>
          <a:noFill/>
          <a:ln>
            <a:noFill/>
          </a:ln>
        </p:spPr>
      </p:pic>
      <p:sp>
        <p:nvSpPr>
          <p:cNvPr id="333" name="Google Shape;333;p24"/>
          <p:cNvSpPr txBox="1"/>
          <p:nvPr/>
        </p:nvSpPr>
        <p:spPr>
          <a:xfrm>
            <a:off x="410535" y="813098"/>
            <a:ext cx="9111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유형별 군집화 - 1. 강수량</a:t>
            </a:r>
            <a:endParaRPr/>
          </a:p>
        </p:txBody>
      </p:sp>
      <p:cxnSp>
        <p:nvCxnSpPr>
          <p:cNvPr id="334" name="Google Shape;334;p24"/>
          <p:cNvCxnSpPr/>
          <p:nvPr/>
        </p:nvCxnSpPr>
        <p:spPr>
          <a:xfrm>
            <a:off x="410534" y="1139022"/>
            <a:ext cx="9111900" cy="0"/>
          </a:xfrm>
          <a:prstGeom prst="straightConnector1">
            <a:avLst/>
          </a:prstGeom>
          <a:noFill/>
          <a:ln cap="flat" cmpd="sng" w="12700">
            <a:solidFill>
              <a:srgbClr val="00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latin typeface="Calibri"/>
                <a:ea typeface="Calibri"/>
                <a:cs typeface="Calibri"/>
                <a:sym typeface="Calibri"/>
              </a:rPr>
              <a:t>1. </a:t>
            </a:r>
            <a:r>
              <a:rPr b="1" lang="ko-KR" sz="2000">
                <a:solidFill>
                  <a:srgbClr val="000000"/>
                </a:solidFill>
                <a:latin typeface="Malgun Gothic"/>
                <a:ea typeface="Malgun Gothic"/>
                <a:cs typeface="Malgun Gothic"/>
                <a:sym typeface="Malgun Gothic"/>
              </a:rPr>
              <a:t>프로젝트 개요 및 팀 구성</a:t>
            </a:r>
            <a:endParaRPr>
              <a:latin typeface="Calibri"/>
              <a:ea typeface="Calibri"/>
              <a:cs typeface="Calibri"/>
              <a:sym typeface="Calibri"/>
            </a:endParaRPr>
          </a:p>
        </p:txBody>
      </p:sp>
      <p:sp>
        <p:nvSpPr>
          <p:cNvPr id="48" name="Google Shape;48;p7"/>
          <p:cNvSpPr/>
          <p:nvPr/>
        </p:nvSpPr>
        <p:spPr>
          <a:xfrm>
            <a:off x="321383" y="1251684"/>
            <a:ext cx="4210500" cy="308700"/>
          </a:xfrm>
          <a:prstGeom prst="rect">
            <a:avLst/>
          </a:prstGeom>
          <a:noFill/>
          <a:ln>
            <a:noFill/>
          </a:ln>
        </p:spPr>
        <p:txBody>
          <a:bodyPr anchorCtr="0" anchor="t" bIns="45700" lIns="91425" spcFirstLastPara="1" rIns="91425" wrap="square" tIns="45700">
            <a:noAutofit/>
          </a:bodyPr>
          <a:lstStyle/>
          <a:p>
            <a:pPr indent="-180975" lvl="1" marL="180975" marR="0" rtl="0" algn="l">
              <a:lnSpc>
                <a:spcPct val="120000"/>
              </a:lnSpc>
              <a:spcBef>
                <a:spcPts val="0"/>
              </a:spcBef>
              <a:spcAft>
                <a:spcPts val="0"/>
              </a:spcAft>
              <a:buClr>
                <a:schemeClr val="dk1"/>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프로젝트 주제</a:t>
            </a:r>
            <a:endParaRPr b="1" i="0" sz="1300" u="none" cap="none" strike="noStrike">
              <a:solidFill>
                <a:srgbClr val="000000"/>
              </a:solidFill>
              <a:latin typeface="Malgun Gothic"/>
              <a:ea typeface="Malgun Gothic"/>
              <a:cs typeface="Malgun Gothic"/>
              <a:sym typeface="Malgun Gothic"/>
            </a:endParaRPr>
          </a:p>
        </p:txBody>
      </p:sp>
      <p:sp>
        <p:nvSpPr>
          <p:cNvPr id="49" name="Google Shape;49;p7"/>
          <p:cNvSpPr txBox="1"/>
          <p:nvPr/>
        </p:nvSpPr>
        <p:spPr>
          <a:xfrm>
            <a:off x="5226672" y="1251672"/>
            <a:ext cx="4433152" cy="308739"/>
          </a:xfrm>
          <a:prstGeom prst="rect">
            <a:avLst/>
          </a:prstGeom>
          <a:noFill/>
          <a:ln>
            <a:noFill/>
          </a:ln>
        </p:spPr>
        <p:txBody>
          <a:bodyPr anchorCtr="0" anchor="t" bIns="45700" lIns="91425" spcFirstLastPara="1" rIns="91425" wrap="square" tIns="45700">
            <a:spAutoFit/>
          </a:bodyPr>
          <a:lstStyle/>
          <a:p>
            <a:pPr indent="-180975" lvl="1" marL="180975" marR="0" rtl="0" algn="l">
              <a:lnSpc>
                <a:spcPct val="120000"/>
              </a:lnSpc>
              <a:spcBef>
                <a:spcPts val="0"/>
              </a:spcBef>
              <a:spcAft>
                <a:spcPts val="0"/>
              </a:spcAft>
              <a:buClr>
                <a:srgbClr val="000000"/>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사용한 분석 방법 및 알고리즘</a:t>
            </a:r>
            <a:endParaRPr b="1" i="0" sz="1300" u="none" cap="none" strike="noStrike">
              <a:solidFill>
                <a:srgbClr val="000000"/>
              </a:solidFill>
              <a:latin typeface="Malgun Gothic"/>
              <a:ea typeface="Malgun Gothic"/>
              <a:cs typeface="Malgun Gothic"/>
              <a:sym typeface="Malgun Gothic"/>
            </a:endParaRPr>
          </a:p>
        </p:txBody>
      </p:sp>
      <p:sp>
        <p:nvSpPr>
          <p:cNvPr id="50" name="Google Shape;50;p7"/>
          <p:cNvSpPr/>
          <p:nvPr/>
        </p:nvSpPr>
        <p:spPr>
          <a:xfrm>
            <a:off x="321379" y="4512691"/>
            <a:ext cx="4210500" cy="308700"/>
          </a:xfrm>
          <a:prstGeom prst="rect">
            <a:avLst/>
          </a:prstGeom>
          <a:noFill/>
          <a:ln>
            <a:noFill/>
          </a:ln>
        </p:spPr>
        <p:txBody>
          <a:bodyPr anchorCtr="0" anchor="t" bIns="45700" lIns="91425" spcFirstLastPara="1" rIns="91425" wrap="square" tIns="45700">
            <a:noAutofit/>
          </a:bodyPr>
          <a:lstStyle/>
          <a:p>
            <a:pPr indent="-180975" lvl="1" marL="180975" marR="0" rtl="0" algn="l">
              <a:lnSpc>
                <a:spcPct val="120000"/>
              </a:lnSpc>
              <a:spcBef>
                <a:spcPts val="0"/>
              </a:spcBef>
              <a:spcAft>
                <a:spcPts val="0"/>
              </a:spcAft>
              <a:buClr>
                <a:schemeClr val="dk1"/>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기획의도</a:t>
            </a:r>
            <a:endParaRPr/>
          </a:p>
        </p:txBody>
      </p:sp>
      <p:sp>
        <p:nvSpPr>
          <p:cNvPr id="51" name="Google Shape;51;p7"/>
          <p:cNvSpPr txBox="1"/>
          <p:nvPr/>
        </p:nvSpPr>
        <p:spPr>
          <a:xfrm>
            <a:off x="657231" y="813098"/>
            <a:ext cx="3874925"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i="0" lang="ko-KR" sz="1400" u="none" cap="none" strike="noStrike">
                <a:solidFill>
                  <a:srgbClr val="000000"/>
                </a:solidFill>
                <a:latin typeface="Malgun Gothic"/>
                <a:ea typeface="Malgun Gothic"/>
                <a:cs typeface="Malgun Gothic"/>
                <a:sym typeface="Malgun Gothic"/>
              </a:rPr>
              <a:t>프로젝트 주제 및 선정 배경</a:t>
            </a:r>
            <a:endParaRPr/>
          </a:p>
        </p:txBody>
      </p:sp>
      <p:cxnSp>
        <p:nvCxnSpPr>
          <p:cNvPr id="52" name="Google Shape;52;p7"/>
          <p:cNvCxnSpPr/>
          <p:nvPr/>
        </p:nvCxnSpPr>
        <p:spPr>
          <a:xfrm>
            <a:off x="410534" y="1139022"/>
            <a:ext cx="4250629" cy="0"/>
          </a:xfrm>
          <a:prstGeom prst="straightConnector1">
            <a:avLst/>
          </a:prstGeom>
          <a:noFill/>
          <a:ln cap="flat" cmpd="sng" w="12700">
            <a:solidFill>
              <a:srgbClr val="000000"/>
            </a:solidFill>
            <a:prstDash val="solid"/>
            <a:round/>
            <a:headEnd len="sm" w="sm" type="none"/>
            <a:tailEnd len="sm" w="sm" type="none"/>
          </a:ln>
        </p:spPr>
      </p:cxnSp>
      <p:grpSp>
        <p:nvGrpSpPr>
          <p:cNvPr id="53" name="Google Shape;53;p7"/>
          <p:cNvGrpSpPr/>
          <p:nvPr/>
        </p:nvGrpSpPr>
        <p:grpSpPr>
          <a:xfrm>
            <a:off x="5126142" y="833613"/>
            <a:ext cx="4250629" cy="325924"/>
            <a:chOff x="5126142" y="833613"/>
            <a:chExt cx="4250629" cy="325924"/>
          </a:xfrm>
        </p:grpSpPr>
        <p:sp>
          <p:nvSpPr>
            <p:cNvPr id="54" name="Google Shape;54;p7"/>
            <p:cNvSpPr txBox="1"/>
            <p:nvPr/>
          </p:nvSpPr>
          <p:spPr>
            <a:xfrm>
              <a:off x="5372839" y="833613"/>
              <a:ext cx="3874925"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i="0" lang="ko-KR" sz="1400" u="none" cap="none" strike="noStrike">
                  <a:solidFill>
                    <a:srgbClr val="000000"/>
                  </a:solidFill>
                  <a:latin typeface="Malgun Gothic"/>
                  <a:ea typeface="Malgun Gothic"/>
                  <a:cs typeface="Malgun Gothic"/>
                  <a:sym typeface="Malgun Gothic"/>
                </a:rPr>
                <a:t>프로젝트 내용</a:t>
              </a:r>
              <a:endParaRPr/>
            </a:p>
          </p:txBody>
        </p:sp>
        <p:cxnSp>
          <p:nvCxnSpPr>
            <p:cNvPr id="55" name="Google Shape;55;p7"/>
            <p:cNvCxnSpPr/>
            <p:nvPr/>
          </p:nvCxnSpPr>
          <p:spPr>
            <a:xfrm>
              <a:off x="5126142" y="1159537"/>
              <a:ext cx="4250629" cy="0"/>
            </a:xfrm>
            <a:prstGeom prst="straightConnector1">
              <a:avLst/>
            </a:prstGeom>
            <a:noFill/>
            <a:ln cap="flat" cmpd="sng" w="12700">
              <a:solidFill>
                <a:srgbClr val="000000"/>
              </a:solidFill>
              <a:prstDash val="solid"/>
              <a:round/>
              <a:headEnd len="sm" w="sm" type="none"/>
              <a:tailEnd len="sm" w="sm" type="none"/>
            </a:ln>
          </p:spPr>
        </p:cxnSp>
      </p:grpSp>
      <p:sp>
        <p:nvSpPr>
          <p:cNvPr id="56" name="Google Shape;56;p7"/>
          <p:cNvSpPr/>
          <p:nvPr/>
        </p:nvSpPr>
        <p:spPr>
          <a:xfrm>
            <a:off x="321384" y="2288025"/>
            <a:ext cx="4210500" cy="308700"/>
          </a:xfrm>
          <a:prstGeom prst="rect">
            <a:avLst/>
          </a:prstGeom>
          <a:noFill/>
          <a:ln>
            <a:noFill/>
          </a:ln>
        </p:spPr>
        <p:txBody>
          <a:bodyPr anchorCtr="0" anchor="t" bIns="45700" lIns="91425" spcFirstLastPara="1" rIns="91425" wrap="square" tIns="45700">
            <a:noAutofit/>
          </a:bodyPr>
          <a:lstStyle/>
          <a:p>
            <a:pPr indent="-180975" lvl="1" marL="180975" marR="0" rtl="0" algn="l">
              <a:lnSpc>
                <a:spcPct val="120000"/>
              </a:lnSpc>
              <a:spcBef>
                <a:spcPts val="0"/>
              </a:spcBef>
              <a:spcAft>
                <a:spcPts val="0"/>
              </a:spcAft>
              <a:buClr>
                <a:schemeClr val="dk1"/>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선정 배경</a:t>
            </a:r>
            <a:endParaRPr/>
          </a:p>
        </p:txBody>
      </p:sp>
      <p:sp>
        <p:nvSpPr>
          <p:cNvPr id="57" name="Google Shape;57;p7"/>
          <p:cNvSpPr/>
          <p:nvPr/>
        </p:nvSpPr>
        <p:spPr>
          <a:xfrm>
            <a:off x="361450" y="1560425"/>
            <a:ext cx="4433100" cy="6369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본 프로젝트는 고압전력사용기관 피크 시간 관리 플랫폼으로 건물 별 전력 사용량 데이터를 분석하여 전력소비가 높은 시설에서 에너지 사용을 효율적으로 관리하고 비용 절감을 위한 시스템 설계 프로젝트입니다.</a:t>
            </a:r>
            <a:endParaRPr sz="1000">
              <a:latin typeface="Malgun Gothic"/>
              <a:ea typeface="Malgun Gothic"/>
              <a:cs typeface="Malgun Gothic"/>
              <a:sym typeface="Malgun Gothic"/>
            </a:endParaRPr>
          </a:p>
          <a:p>
            <a:pPr indent="0" lvl="0" marL="914400" marR="0" rtl="0" algn="l">
              <a:lnSpc>
                <a:spcPct val="120000"/>
              </a:lnSpc>
              <a:spcBef>
                <a:spcPts val="0"/>
              </a:spcBef>
              <a:spcAft>
                <a:spcPts val="0"/>
              </a:spcAft>
              <a:buNone/>
            </a:pPr>
            <a:r>
              <a:t/>
            </a:r>
            <a:endParaRPr sz="1100">
              <a:latin typeface="Malgun Gothic"/>
              <a:ea typeface="Malgun Gothic"/>
              <a:cs typeface="Malgun Gothic"/>
              <a:sym typeface="Malgun Gothic"/>
            </a:endParaRPr>
          </a:p>
        </p:txBody>
      </p:sp>
      <p:sp>
        <p:nvSpPr>
          <p:cNvPr id="58" name="Google Shape;58;p7"/>
          <p:cNvSpPr/>
          <p:nvPr/>
        </p:nvSpPr>
        <p:spPr>
          <a:xfrm>
            <a:off x="455150" y="2596725"/>
            <a:ext cx="4433100" cy="1826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200"/>
              </a:spcBef>
              <a:spcAft>
                <a:spcPts val="0"/>
              </a:spcAft>
              <a:buNone/>
            </a:pPr>
            <a:r>
              <a:rPr b="1" lang="ko-KR" sz="950">
                <a:solidFill>
                  <a:schemeClr val="dk1"/>
                </a:solidFill>
              </a:rPr>
              <a:t>1) 피크 시간대 전력 소비로 인한 경제적 손실</a:t>
            </a:r>
            <a:br>
              <a:rPr b="1" lang="ko-KR" sz="950">
                <a:solidFill>
                  <a:schemeClr val="dk1"/>
                </a:solidFill>
              </a:rPr>
            </a:br>
            <a:r>
              <a:rPr lang="ko-KR" sz="950">
                <a:solidFill>
                  <a:schemeClr val="dk1"/>
                </a:solidFill>
              </a:rPr>
              <a:t>피크 시간대 전력 소비가 높아지면 다음 해의 기본 요금이 상승하여 불필요한 전기 요금이 발생한다. 전력 공급 회사는 최대 전력 수요를 기준으로 기본 요금을 설정하기 때문에, 피크 시간대의 소비가 증가할수록 요금도 함께 상승한다. 이로 인해 한두 시간의 높은 소비가 장기적인 경제적 손실을 초래할 수 있다.</a:t>
            </a:r>
            <a:endParaRPr sz="950">
              <a:solidFill>
                <a:schemeClr val="dk1"/>
              </a:solidFill>
            </a:endParaRPr>
          </a:p>
          <a:p>
            <a:pPr indent="0" lvl="0" marL="0" rtl="0" algn="l">
              <a:lnSpc>
                <a:spcPct val="120000"/>
              </a:lnSpc>
              <a:spcBef>
                <a:spcPts val="1200"/>
              </a:spcBef>
              <a:spcAft>
                <a:spcPts val="600"/>
              </a:spcAft>
              <a:buNone/>
            </a:pPr>
            <a:r>
              <a:rPr b="1" lang="ko-KR" sz="950">
                <a:solidFill>
                  <a:schemeClr val="dk1"/>
                </a:solidFill>
              </a:rPr>
              <a:t>2)</a:t>
            </a:r>
            <a:r>
              <a:rPr b="1" lang="ko-KR" sz="950">
                <a:solidFill>
                  <a:schemeClr val="dk1"/>
                </a:solidFill>
              </a:rPr>
              <a:t>전력망 안전성 저해 문제</a:t>
            </a:r>
            <a:br>
              <a:rPr lang="ko-KR" sz="950">
                <a:solidFill>
                  <a:schemeClr val="dk1"/>
                </a:solidFill>
              </a:rPr>
            </a:br>
            <a:r>
              <a:rPr lang="ko-KR" sz="950">
                <a:solidFill>
                  <a:schemeClr val="dk1"/>
                </a:solidFill>
              </a:rPr>
              <a:t> 피크시간대의 높은 전력 소비는 단순히 비용 문제를 넘어 전력망에 심각한 부담을 주고 전력 공급의 안전성을 저해한다. 이는 전력망의 과부하로 이어질 수 있으며 결국 전력 중단과 같은 심각한 결과를 초래한다. </a:t>
            </a:r>
            <a:br>
              <a:rPr lang="ko-KR" sz="950">
                <a:solidFill>
                  <a:schemeClr val="dk1"/>
                </a:solidFill>
              </a:rPr>
            </a:br>
            <a:endParaRPr sz="950">
              <a:solidFill>
                <a:schemeClr val="dk1"/>
              </a:solidFill>
            </a:endParaRPr>
          </a:p>
        </p:txBody>
      </p:sp>
      <p:sp>
        <p:nvSpPr>
          <p:cNvPr id="59" name="Google Shape;59;p7"/>
          <p:cNvSpPr txBox="1"/>
          <p:nvPr/>
        </p:nvSpPr>
        <p:spPr>
          <a:xfrm>
            <a:off x="455150" y="4787100"/>
            <a:ext cx="4606200" cy="1383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600"/>
              </a:spcAft>
              <a:buNone/>
            </a:pPr>
            <a:r>
              <a:rPr lang="ko-KR" sz="950">
                <a:solidFill>
                  <a:schemeClr val="dk1"/>
                </a:solidFill>
              </a:rPr>
              <a:t>1) </a:t>
            </a:r>
            <a:r>
              <a:rPr b="1" lang="ko-KR" sz="950">
                <a:solidFill>
                  <a:schemeClr val="dk1"/>
                </a:solidFill>
              </a:rPr>
              <a:t>실시간 모니터링</a:t>
            </a:r>
            <a:r>
              <a:rPr lang="ko-KR" sz="950">
                <a:solidFill>
                  <a:schemeClr val="dk1"/>
                </a:solidFill>
              </a:rPr>
              <a:t> : 전력 사용량을 실시간으로 모니터링하고 분석한다.</a:t>
            </a:r>
            <a:br>
              <a:rPr lang="ko-KR" sz="950">
                <a:solidFill>
                  <a:schemeClr val="dk1"/>
                </a:solidFill>
              </a:rPr>
            </a:br>
            <a:r>
              <a:rPr lang="ko-KR" sz="950">
                <a:solidFill>
                  <a:schemeClr val="dk1"/>
                </a:solidFill>
              </a:rPr>
              <a:t>2) </a:t>
            </a:r>
            <a:r>
              <a:rPr b="1" lang="ko-KR" sz="950">
                <a:solidFill>
                  <a:schemeClr val="dk1"/>
                </a:solidFill>
              </a:rPr>
              <a:t>피크 시간대 예측</a:t>
            </a:r>
            <a:r>
              <a:rPr lang="ko-KR" sz="950">
                <a:solidFill>
                  <a:schemeClr val="dk1"/>
                </a:solidFill>
              </a:rPr>
              <a:t>: 과거 데이터를 바탕으로 피크 시간대를 예측하여 전력 사용 계획을 세운다.</a:t>
            </a:r>
            <a:br>
              <a:rPr lang="ko-KR" sz="950">
                <a:solidFill>
                  <a:schemeClr val="dk1"/>
                </a:solidFill>
              </a:rPr>
            </a:br>
            <a:r>
              <a:rPr lang="ko-KR" sz="950">
                <a:solidFill>
                  <a:schemeClr val="dk1"/>
                </a:solidFill>
              </a:rPr>
              <a:t>3) </a:t>
            </a:r>
            <a:r>
              <a:rPr b="1" lang="ko-KR" sz="950">
                <a:solidFill>
                  <a:schemeClr val="dk1"/>
                </a:solidFill>
              </a:rPr>
              <a:t>스마트한 제어</a:t>
            </a:r>
            <a:r>
              <a:rPr lang="ko-KR" sz="950">
                <a:solidFill>
                  <a:schemeClr val="dk1"/>
                </a:solidFill>
              </a:rPr>
              <a:t> :추천 장비 제어 방법을 도입하여 비필수 장비를 스마트하게 제어할 수 있도록 한다.</a:t>
            </a:r>
            <a:br>
              <a:rPr lang="ko-KR" sz="950">
                <a:solidFill>
                  <a:schemeClr val="dk1"/>
                </a:solidFill>
              </a:rPr>
            </a:br>
            <a:br>
              <a:rPr lang="ko-KR" sz="950">
                <a:solidFill>
                  <a:schemeClr val="dk1"/>
                </a:solidFill>
              </a:rPr>
            </a:br>
            <a:endParaRPr sz="950">
              <a:solidFill>
                <a:schemeClr val="dk1"/>
              </a:solidFill>
            </a:endParaRPr>
          </a:p>
        </p:txBody>
      </p:sp>
      <p:sp>
        <p:nvSpPr>
          <p:cNvPr id="60" name="Google Shape;60;p7"/>
          <p:cNvSpPr/>
          <p:nvPr/>
        </p:nvSpPr>
        <p:spPr>
          <a:xfrm>
            <a:off x="5126150" y="1652550"/>
            <a:ext cx="4250700" cy="21468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개발환경: colab 및 Visual Studio Code</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사용언어: python</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소프트웨어 라이브러리: pandas, numpy, matplotlib, seaborn sklearn</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모델링에 사용한 알고리즘 </a:t>
            </a:r>
            <a:endParaRPr sz="1000">
              <a:latin typeface="Malgun Gothic"/>
              <a:ea typeface="Malgun Gothic"/>
              <a:cs typeface="Malgun Gothic"/>
              <a:sym typeface="Malgun Gothic"/>
            </a:endParaRPr>
          </a:p>
          <a:p>
            <a:pPr indent="-292100" lvl="0" marL="457200" marR="0" rtl="0" algn="l">
              <a:lnSpc>
                <a:spcPct val="120000"/>
              </a:lnSpc>
              <a:spcBef>
                <a:spcPts val="0"/>
              </a:spcBef>
              <a:spcAft>
                <a:spcPts val="0"/>
              </a:spcAft>
              <a:buSzPts val="1000"/>
              <a:buFont typeface="Malgun Gothic"/>
              <a:buAutoNum type="arabicParenR"/>
            </a:pPr>
            <a:r>
              <a:rPr lang="ko-KR" sz="1000">
                <a:latin typeface="Malgun Gothic"/>
                <a:ea typeface="Malgun Gothic"/>
                <a:cs typeface="Malgun Gothic"/>
                <a:sym typeface="Malgun Gothic"/>
              </a:rPr>
              <a:t>ARIMA : 시간에 따른 데이터의 추세와 변동 예측</a:t>
            </a:r>
            <a:endParaRPr sz="1000">
              <a:latin typeface="Malgun Gothic"/>
              <a:ea typeface="Malgun Gothic"/>
              <a:cs typeface="Malgun Gothic"/>
              <a:sym typeface="Malgun Gothic"/>
            </a:endParaRPr>
          </a:p>
          <a:p>
            <a:pPr indent="-292100" lvl="0" marL="457200" marR="0" rtl="0" algn="l">
              <a:lnSpc>
                <a:spcPct val="120000"/>
              </a:lnSpc>
              <a:spcBef>
                <a:spcPts val="0"/>
              </a:spcBef>
              <a:spcAft>
                <a:spcPts val="0"/>
              </a:spcAft>
              <a:buSzPts val="1000"/>
              <a:buFont typeface="Malgun Gothic"/>
              <a:buAutoNum type="arabicParenR"/>
            </a:pPr>
            <a:r>
              <a:rPr lang="ko-KR" sz="1000">
                <a:latin typeface="Malgun Gothic"/>
                <a:ea typeface="Malgun Gothic"/>
                <a:cs typeface="Malgun Gothic"/>
                <a:sym typeface="Malgun Gothic"/>
              </a:rPr>
              <a:t>SARIMA : ARIMA 모델에 계절성 추가하여 더 정확한 예측</a:t>
            </a:r>
            <a:endParaRPr sz="1000">
              <a:latin typeface="Malgun Gothic"/>
              <a:ea typeface="Malgun Gothic"/>
              <a:cs typeface="Malgun Gothic"/>
              <a:sym typeface="Malgun Gothic"/>
            </a:endParaRPr>
          </a:p>
          <a:p>
            <a:pPr indent="-292100" lvl="0" marL="457200" marR="0" rtl="0" algn="l">
              <a:lnSpc>
                <a:spcPct val="120000"/>
              </a:lnSpc>
              <a:spcBef>
                <a:spcPts val="0"/>
              </a:spcBef>
              <a:spcAft>
                <a:spcPts val="0"/>
              </a:spcAft>
              <a:buSzPts val="1000"/>
              <a:buFont typeface="Malgun Gothic"/>
              <a:buAutoNum type="arabicParenR"/>
            </a:pPr>
            <a:r>
              <a:rPr lang="ko-KR" sz="1000">
                <a:latin typeface="Malgun Gothic"/>
                <a:ea typeface="Malgun Gothic"/>
                <a:cs typeface="Malgun Gothic"/>
                <a:sym typeface="Malgun Gothic"/>
              </a:rPr>
              <a:t>Prophet : 선형, 비선형 추세를 모두 모델링할 수 있음.</a:t>
            </a:r>
            <a:endParaRPr sz="1000">
              <a:latin typeface="Malgun Gothic"/>
              <a:ea typeface="Malgun Gothic"/>
              <a:cs typeface="Malgun Gothic"/>
              <a:sym typeface="Malgun Gothic"/>
            </a:endParaRPr>
          </a:p>
          <a:p>
            <a:pPr indent="-292100" lvl="0" marL="457200" marR="0" rtl="0" algn="l">
              <a:lnSpc>
                <a:spcPct val="120000"/>
              </a:lnSpc>
              <a:spcBef>
                <a:spcPts val="0"/>
              </a:spcBef>
              <a:spcAft>
                <a:spcPts val="0"/>
              </a:spcAft>
              <a:buSzPts val="1000"/>
              <a:buFont typeface="Malgun Gothic"/>
              <a:buAutoNum type="arabicParenR"/>
            </a:pPr>
            <a:r>
              <a:rPr lang="ko-KR" sz="1000">
                <a:latin typeface="Malgun Gothic"/>
                <a:ea typeface="Malgun Gothic"/>
                <a:cs typeface="Malgun Gothic"/>
                <a:sym typeface="Malgun Gothic"/>
              </a:rPr>
              <a:t>LSTM : 순환신경망(RNN)의 한 종류로, 시계열 데이터 및 순차 데이터의 패턴을 학습하는 데 매우 유용하다. </a:t>
            </a:r>
            <a:endParaRPr sz="1000">
              <a:latin typeface="Malgun Gothic"/>
              <a:ea typeface="Malgun Gothic"/>
              <a:cs typeface="Malgun Gothic"/>
              <a:sym typeface="Malgun Gothic"/>
            </a:endParaRPr>
          </a:p>
          <a:p>
            <a:pPr indent="-292100" lvl="0" marL="457200" marR="0" rtl="0" algn="l">
              <a:lnSpc>
                <a:spcPct val="120000"/>
              </a:lnSpc>
              <a:spcBef>
                <a:spcPts val="0"/>
              </a:spcBef>
              <a:spcAft>
                <a:spcPts val="0"/>
              </a:spcAft>
              <a:buSzPts val="1000"/>
              <a:buFont typeface="Malgun Gothic"/>
              <a:buAutoNum type="arabicParenR"/>
            </a:pPr>
            <a:r>
              <a:rPr lang="ko-KR" sz="1000">
                <a:latin typeface="Malgun Gothic"/>
                <a:ea typeface="Malgun Gothic"/>
                <a:cs typeface="Malgun Gothic"/>
                <a:sym typeface="Malgun Gothic"/>
              </a:rPr>
              <a:t>XGBOOST : 시계열에 사용 가능한 회귀분석 모델</a:t>
            </a:r>
            <a:endParaRPr sz="1000">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327287" y="236381"/>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t>4. 비즈니스 모델 제시 - 1) DB </a:t>
            </a:r>
            <a:r>
              <a:rPr lang="ko-KR" sz="1400">
                <a:latin typeface="Malgun Gothic"/>
                <a:ea typeface="Malgun Gothic"/>
                <a:cs typeface="Malgun Gothic"/>
                <a:sym typeface="Malgun Gothic"/>
              </a:rPr>
              <a:t>(군집화 EDA 결과를 바탕으로 작성한다)</a:t>
            </a:r>
            <a:endParaRPr sz="1700"/>
          </a:p>
        </p:txBody>
      </p:sp>
      <p:sp>
        <p:nvSpPr>
          <p:cNvPr id="340" name="Google Shape;340;p25"/>
          <p:cNvSpPr txBox="1"/>
          <p:nvPr/>
        </p:nvSpPr>
        <p:spPr>
          <a:xfrm>
            <a:off x="319307" y="1215358"/>
            <a:ext cx="4433100" cy="276900"/>
          </a:xfrm>
          <a:prstGeom prst="rect">
            <a:avLst/>
          </a:prstGeom>
          <a:noFill/>
          <a:ln>
            <a:noFill/>
          </a:ln>
        </p:spPr>
        <p:txBody>
          <a:bodyPr anchorCtr="0" anchor="t" bIns="45700" lIns="91425" spcFirstLastPara="1" rIns="91425" wrap="square" tIns="45700">
            <a:spAutoFit/>
          </a:bodyPr>
          <a:lstStyle/>
          <a:p>
            <a:pPr indent="-174625" lvl="1" marL="180975" marR="0" rtl="0" algn="l">
              <a:lnSpc>
                <a:spcPct val="120000"/>
              </a:lnSpc>
              <a:spcBef>
                <a:spcPts val="0"/>
              </a:spcBef>
              <a:spcAft>
                <a:spcPts val="0"/>
              </a:spcAft>
              <a:buClr>
                <a:srgbClr val="000000"/>
              </a:buClr>
              <a:buSzPts val="1200"/>
              <a:buFont typeface="Noto Sans Symbols"/>
              <a:buChar char="▪"/>
            </a:pPr>
            <a:r>
              <a:rPr b="1" lang="ko-KR" sz="1200">
                <a:latin typeface="Malgun Gothic"/>
                <a:ea typeface="Malgun Gothic"/>
                <a:cs typeface="Malgun Gothic"/>
                <a:sym typeface="Malgun Gothic"/>
              </a:rPr>
              <a:t>주말&amp;평일 군집화</a:t>
            </a:r>
            <a:endParaRPr sz="1300"/>
          </a:p>
        </p:txBody>
      </p:sp>
      <p:sp>
        <p:nvSpPr>
          <p:cNvPr id="341" name="Google Shape;341;p25"/>
          <p:cNvSpPr/>
          <p:nvPr/>
        </p:nvSpPr>
        <p:spPr>
          <a:xfrm>
            <a:off x="1566550" y="1555363"/>
            <a:ext cx="1938600" cy="246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900">
                <a:solidFill>
                  <a:schemeClr val="dk1"/>
                </a:solidFill>
                <a:latin typeface="Calibri"/>
                <a:ea typeface="Calibri"/>
                <a:cs typeface="Calibri"/>
                <a:sym typeface="Calibri"/>
              </a:rPr>
              <a:t>각 건물 주말&amp;평일 전력 그래프</a:t>
            </a:r>
            <a:endParaRPr b="1" sz="1200"/>
          </a:p>
        </p:txBody>
      </p:sp>
      <p:sp>
        <p:nvSpPr>
          <p:cNvPr id="342" name="Google Shape;342;p25"/>
          <p:cNvSpPr/>
          <p:nvPr/>
        </p:nvSpPr>
        <p:spPr>
          <a:xfrm>
            <a:off x="469475" y="4295200"/>
            <a:ext cx="4034700" cy="19623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25"/>
          <p:cNvSpPr/>
          <p:nvPr/>
        </p:nvSpPr>
        <p:spPr>
          <a:xfrm>
            <a:off x="1714112" y="3999302"/>
            <a:ext cx="1608900" cy="246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900">
                <a:solidFill>
                  <a:schemeClr val="dk1"/>
                </a:solidFill>
                <a:latin typeface="Calibri"/>
                <a:ea typeface="Calibri"/>
                <a:cs typeface="Calibri"/>
                <a:sym typeface="Calibri"/>
              </a:rPr>
              <a:t>엘보우 그래프 &amp;실루엣 점수</a:t>
            </a:r>
            <a:endParaRPr b="1" sz="1200"/>
          </a:p>
        </p:txBody>
      </p:sp>
      <p:sp>
        <p:nvSpPr>
          <p:cNvPr id="344" name="Google Shape;344;p25"/>
          <p:cNvSpPr txBox="1"/>
          <p:nvPr/>
        </p:nvSpPr>
        <p:spPr>
          <a:xfrm>
            <a:off x="410535" y="813098"/>
            <a:ext cx="9111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유형별 군집화 - 2. 주말&amp;평일</a:t>
            </a:r>
            <a:endParaRPr/>
          </a:p>
        </p:txBody>
      </p:sp>
      <p:cxnSp>
        <p:nvCxnSpPr>
          <p:cNvPr id="345" name="Google Shape;345;p25"/>
          <p:cNvCxnSpPr/>
          <p:nvPr/>
        </p:nvCxnSpPr>
        <p:spPr>
          <a:xfrm>
            <a:off x="410534" y="1139022"/>
            <a:ext cx="9111900" cy="0"/>
          </a:xfrm>
          <a:prstGeom prst="straightConnector1">
            <a:avLst/>
          </a:prstGeom>
          <a:noFill/>
          <a:ln cap="flat" cmpd="sng" w="12700">
            <a:solidFill>
              <a:srgbClr val="000000"/>
            </a:solidFill>
            <a:prstDash val="solid"/>
            <a:round/>
            <a:headEnd len="sm" w="sm" type="none"/>
            <a:tailEnd len="sm" w="sm" type="none"/>
          </a:ln>
        </p:spPr>
      </p:cxnSp>
      <p:pic>
        <p:nvPicPr>
          <p:cNvPr id="346" name="Google Shape;346;p25"/>
          <p:cNvPicPr preferRelativeResize="0"/>
          <p:nvPr/>
        </p:nvPicPr>
        <p:blipFill>
          <a:blip r:embed="rId3">
            <a:alphaModFix/>
          </a:blip>
          <a:stretch>
            <a:fillRect/>
          </a:stretch>
        </p:blipFill>
        <p:spPr>
          <a:xfrm>
            <a:off x="550150" y="1864600"/>
            <a:ext cx="3954024" cy="1962175"/>
          </a:xfrm>
          <a:prstGeom prst="rect">
            <a:avLst/>
          </a:prstGeom>
          <a:noFill/>
          <a:ln>
            <a:noFill/>
          </a:ln>
        </p:spPr>
      </p:pic>
      <p:sp>
        <p:nvSpPr>
          <p:cNvPr id="347" name="Google Shape;347;p25"/>
          <p:cNvSpPr/>
          <p:nvPr/>
        </p:nvSpPr>
        <p:spPr>
          <a:xfrm>
            <a:off x="486725" y="1864475"/>
            <a:ext cx="4034700" cy="19623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8" name="Google Shape;348;p25"/>
          <p:cNvPicPr preferRelativeResize="0"/>
          <p:nvPr/>
        </p:nvPicPr>
        <p:blipFill>
          <a:blip r:embed="rId4">
            <a:alphaModFix/>
          </a:blip>
          <a:stretch>
            <a:fillRect/>
          </a:stretch>
        </p:blipFill>
        <p:spPr>
          <a:xfrm>
            <a:off x="473950" y="4330275"/>
            <a:ext cx="2119100" cy="1892150"/>
          </a:xfrm>
          <a:prstGeom prst="rect">
            <a:avLst/>
          </a:prstGeom>
          <a:noFill/>
          <a:ln>
            <a:noFill/>
          </a:ln>
        </p:spPr>
      </p:pic>
      <p:pic>
        <p:nvPicPr>
          <p:cNvPr id="349" name="Google Shape;349;p25"/>
          <p:cNvPicPr preferRelativeResize="0"/>
          <p:nvPr/>
        </p:nvPicPr>
        <p:blipFill>
          <a:blip r:embed="rId5">
            <a:alphaModFix/>
          </a:blip>
          <a:stretch>
            <a:fillRect/>
          </a:stretch>
        </p:blipFill>
        <p:spPr>
          <a:xfrm>
            <a:off x="2420450" y="4352300"/>
            <a:ext cx="2083725" cy="1892150"/>
          </a:xfrm>
          <a:prstGeom prst="rect">
            <a:avLst/>
          </a:prstGeom>
          <a:noFill/>
          <a:ln>
            <a:noFill/>
          </a:ln>
        </p:spPr>
      </p:pic>
      <p:pic>
        <p:nvPicPr>
          <p:cNvPr id="350" name="Google Shape;350;p25"/>
          <p:cNvPicPr preferRelativeResize="0"/>
          <p:nvPr/>
        </p:nvPicPr>
        <p:blipFill>
          <a:blip r:embed="rId6">
            <a:alphaModFix/>
          </a:blip>
          <a:stretch>
            <a:fillRect/>
          </a:stretch>
        </p:blipFill>
        <p:spPr>
          <a:xfrm>
            <a:off x="5185200" y="1492250"/>
            <a:ext cx="3792950" cy="2907675"/>
          </a:xfrm>
          <a:prstGeom prst="rect">
            <a:avLst/>
          </a:prstGeom>
          <a:noFill/>
          <a:ln>
            <a:noFill/>
          </a:ln>
        </p:spPr>
      </p:pic>
      <p:graphicFrame>
        <p:nvGraphicFramePr>
          <p:cNvPr id="351" name="Google Shape;351;p25"/>
          <p:cNvGraphicFramePr/>
          <p:nvPr/>
        </p:nvGraphicFramePr>
        <p:xfrm>
          <a:off x="5493386" y="4804691"/>
          <a:ext cx="3000000" cy="3000000"/>
        </p:xfrm>
        <a:graphic>
          <a:graphicData uri="http://schemas.openxmlformats.org/drawingml/2006/table">
            <a:tbl>
              <a:tblPr>
                <a:noFill/>
                <a:tableStyleId>{CB218381-34DA-4B90-BD49-524EDBBA3C71}</a:tableStyleId>
              </a:tblPr>
              <a:tblGrid>
                <a:gridCol w="1250875"/>
                <a:gridCol w="599775"/>
                <a:gridCol w="537200"/>
                <a:gridCol w="516425"/>
                <a:gridCol w="580500"/>
              </a:tblGrid>
              <a:tr h="368600">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Weekday Cluster</a:t>
                      </a:r>
                      <a:endParaRPr sz="1000" u="none" cap="none" strike="noStrike">
                        <a:latin typeface="Malgun Gothic"/>
                        <a:ea typeface="Malgun Gothic"/>
                        <a:cs typeface="Malgun Gothic"/>
                        <a:sym typeface="Malgun Gothic"/>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a</a:t>
                      </a:r>
                      <a:endParaRPr sz="1000" u="none" cap="none" strike="noStrike">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b</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c</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d</a:t>
                      </a:r>
                      <a:endParaRPr/>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386125">
                <a:tc>
                  <a:txBody>
                    <a:bodyPr/>
                    <a:lstStyle/>
                    <a:p>
                      <a:pPr indent="0" lvl="0" marL="0" marR="0" rtl="0" algn="ctr">
                        <a:lnSpc>
                          <a:spcPct val="115000"/>
                        </a:lnSpc>
                        <a:spcBef>
                          <a:spcPts val="0"/>
                        </a:spcBef>
                        <a:spcAft>
                          <a:spcPts val="0"/>
                        </a:spcAft>
                        <a:buClr>
                          <a:schemeClr val="dk1"/>
                        </a:buClr>
                        <a:buSzPts val="800"/>
                        <a:buFont typeface="Calibri"/>
                        <a:buNone/>
                      </a:pPr>
                      <a:r>
                        <a:rPr lang="ko-KR" sz="1000">
                          <a:latin typeface="Malgun Gothic"/>
                          <a:ea typeface="Malgun Gothic"/>
                          <a:cs typeface="Malgun Gothic"/>
                          <a:sym typeface="Malgun Gothic"/>
                        </a:rPr>
                        <a:t>1</a:t>
                      </a:r>
                      <a:endParaRPr sz="800" u="none" cap="none" strike="noStrike">
                        <a:latin typeface="Malgun Gothic"/>
                        <a:ea typeface="Malgun Gothic"/>
                        <a:cs typeface="Malgun Gothic"/>
                        <a:sym typeface="Malgun Gothic"/>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5</a:t>
                      </a:r>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0</a:t>
                      </a:r>
                      <a:endParaRPr sz="1000" u="none" cap="none" strike="noStrike">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3</a:t>
                      </a:r>
                      <a:endParaRPr sz="1000" u="none" cap="none" strike="noStrike">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12</a:t>
                      </a:r>
                      <a:endParaRPr sz="1000" u="none" cap="none" strike="noStrike">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6025">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2</a:t>
                      </a:r>
                      <a:endParaRPr sz="1000" u="none" cap="none" strike="noStrike">
                        <a:latin typeface="Malgun Gothic"/>
                        <a:ea typeface="Malgun Gothic"/>
                        <a:cs typeface="Malgun Gothic"/>
                        <a:sym typeface="Malgun Gothic"/>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0</a:t>
                      </a:r>
                      <a:endParaRPr sz="1000" u="none" cap="none" strike="noStrike">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6</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0</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0</a:t>
                      </a:r>
                      <a:endParaRPr sz="1000" u="none" cap="none" strike="noStrike">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8775">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3</a:t>
                      </a:r>
                      <a:endParaRPr sz="1000" u="none" cap="none" strike="noStrike">
                        <a:latin typeface="Malgun Gothic"/>
                        <a:ea typeface="Malgun Gothic"/>
                        <a:cs typeface="Malgun Gothic"/>
                        <a:sym typeface="Malgun Gothic"/>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33</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0</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1</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0</a:t>
                      </a:r>
                      <a:endParaRPr sz="1000" u="none" cap="none" strike="noStrike">
                        <a:solidFill>
                          <a:srgbClr val="000000"/>
                        </a:solidFill>
                        <a:latin typeface="Malgun Gothic"/>
                        <a:ea typeface="Malgun Gothic"/>
                        <a:cs typeface="Malgun Gothic"/>
                        <a:sym typeface="Malgun Gothic"/>
                      </a:endParaRPr>
                    </a:p>
                  </a:txBody>
                  <a:tcPr marT="0" marB="0" marR="68575" marL="6857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nvSpPr>
        <p:spPr>
          <a:xfrm>
            <a:off x="463484" y="813098"/>
            <a:ext cx="4262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400">
                <a:solidFill>
                  <a:srgbClr val="000000"/>
                </a:solidFill>
                <a:latin typeface="Malgun Gothic"/>
                <a:ea typeface="Malgun Gothic"/>
                <a:cs typeface="Malgun Gothic"/>
                <a:sym typeface="Malgun Gothic"/>
              </a:rPr>
              <a:t> </a:t>
            </a:r>
            <a:r>
              <a:rPr b="1" lang="ko-KR">
                <a:latin typeface="Malgun Gothic"/>
                <a:ea typeface="Malgun Gothic"/>
                <a:cs typeface="Malgun Gothic"/>
                <a:sym typeface="Malgun Gothic"/>
              </a:rPr>
              <a:t>전력 관리 마스터 테이블</a:t>
            </a:r>
            <a:endParaRPr/>
          </a:p>
        </p:txBody>
      </p:sp>
      <p:cxnSp>
        <p:nvCxnSpPr>
          <p:cNvPr id="357" name="Google Shape;357;p26"/>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358" name="Google Shape;358;p26"/>
          <p:cNvGrpSpPr/>
          <p:nvPr/>
        </p:nvGrpSpPr>
        <p:grpSpPr>
          <a:xfrm>
            <a:off x="5081217" y="813088"/>
            <a:ext cx="4250700" cy="325924"/>
            <a:chOff x="5126142" y="833613"/>
            <a:chExt cx="4250700" cy="325924"/>
          </a:xfrm>
        </p:grpSpPr>
        <p:sp>
          <p:nvSpPr>
            <p:cNvPr id="359" name="Google Shape;359;p26"/>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DB 테이블 생성</a:t>
              </a:r>
              <a:endParaRPr/>
            </a:p>
          </p:txBody>
        </p:sp>
        <p:cxnSp>
          <p:nvCxnSpPr>
            <p:cNvPr id="360" name="Google Shape;360;p26"/>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sp>
        <p:nvSpPr>
          <p:cNvPr id="361" name="Google Shape;361;p26"/>
          <p:cNvSpPr txBox="1"/>
          <p:nvPr>
            <p:ph type="title"/>
          </p:nvPr>
        </p:nvSpPr>
        <p:spPr>
          <a:xfrm>
            <a:off x="327287" y="236381"/>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ko-KR" sz="1700"/>
              <a:t>4. 비즈니스 모델 제시 - 1) DB </a:t>
            </a:r>
            <a:r>
              <a:rPr lang="ko-KR" sz="1400">
                <a:latin typeface="Malgun Gothic"/>
                <a:ea typeface="Malgun Gothic"/>
                <a:cs typeface="Malgun Gothic"/>
                <a:sym typeface="Malgun Gothic"/>
              </a:rPr>
              <a:t>(군집화 EDA 결과를 바탕으로 작성한다)</a:t>
            </a:r>
            <a:endParaRPr sz="1700"/>
          </a:p>
        </p:txBody>
      </p:sp>
      <p:sp>
        <p:nvSpPr>
          <p:cNvPr id="362" name="Google Shape;362;p26"/>
          <p:cNvSpPr txBox="1"/>
          <p:nvPr/>
        </p:nvSpPr>
        <p:spPr>
          <a:xfrm>
            <a:off x="410525" y="1157150"/>
            <a:ext cx="4136100" cy="648300"/>
          </a:xfrm>
          <a:prstGeom prst="rect">
            <a:avLst/>
          </a:prstGeom>
          <a:noFill/>
          <a:ln>
            <a:noFill/>
          </a:ln>
        </p:spPr>
        <p:txBody>
          <a:bodyPr anchorCtr="0" anchor="t" bIns="36000" lIns="72000" spcFirstLastPara="1" rIns="36000" wrap="square" tIns="36000">
            <a:spAutoFit/>
          </a:bodyPr>
          <a:lstStyle/>
          <a:p>
            <a:pPr indent="0" lvl="0" marL="0" marR="0" rtl="0" algn="l">
              <a:lnSpc>
                <a:spcPct val="120000"/>
              </a:lnSpc>
              <a:spcBef>
                <a:spcPts val="0"/>
              </a:spcBef>
              <a:spcAft>
                <a:spcPts val="0"/>
              </a:spcAft>
              <a:buNone/>
            </a:pPr>
            <a:r>
              <a:rPr b="1" lang="ko-KR" sz="1100"/>
              <a:t>BEMS(Building Energy Management System)</a:t>
            </a:r>
            <a:r>
              <a:rPr lang="ko-KR" sz="1100"/>
              <a:t>을 위한 전력 관리 마스터 테이블을 생성하려면, 각 설비의 에너지 사용 정보를 체계적으로 기록하고 관리해야 한다. </a:t>
            </a:r>
            <a:endParaRPr sz="1000"/>
          </a:p>
        </p:txBody>
      </p:sp>
      <p:sp>
        <p:nvSpPr>
          <p:cNvPr id="363" name="Google Shape;363;p26"/>
          <p:cNvSpPr/>
          <p:nvPr/>
        </p:nvSpPr>
        <p:spPr>
          <a:xfrm>
            <a:off x="536017" y="2206609"/>
            <a:ext cx="3999600" cy="18906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4" name="Google Shape;364;p26"/>
          <p:cNvSpPr txBox="1"/>
          <p:nvPr/>
        </p:nvSpPr>
        <p:spPr>
          <a:xfrm>
            <a:off x="410525" y="1894700"/>
            <a:ext cx="2389800" cy="257400"/>
          </a:xfrm>
          <a:prstGeom prst="rect">
            <a:avLst/>
          </a:prstGeom>
          <a:noFill/>
          <a:ln>
            <a:noFill/>
          </a:ln>
        </p:spPr>
        <p:txBody>
          <a:bodyPr anchorCtr="0" anchor="t" bIns="36000" lIns="72000" spcFirstLastPara="1" rIns="36000" wrap="square" tIns="36000">
            <a:spAutoFit/>
          </a:bodyPr>
          <a:lstStyle/>
          <a:p>
            <a:pPr indent="-174625" lvl="1" marL="180975" marR="0" rtl="0" algn="l">
              <a:lnSpc>
                <a:spcPct val="120000"/>
              </a:lnSpc>
              <a:spcBef>
                <a:spcPts val="0"/>
              </a:spcBef>
              <a:spcAft>
                <a:spcPts val="0"/>
              </a:spcAft>
              <a:buClr>
                <a:srgbClr val="000000"/>
              </a:buClr>
              <a:buSzPts val="1200"/>
              <a:buFont typeface="Noto Sans Symbols"/>
              <a:buChar char="▪"/>
            </a:pPr>
            <a:r>
              <a:rPr b="1" lang="ko-KR" sz="1200">
                <a:latin typeface="Malgun Gothic"/>
                <a:ea typeface="Malgun Gothic"/>
                <a:cs typeface="Malgun Gothic"/>
                <a:sym typeface="Malgun Gothic"/>
              </a:rPr>
              <a:t>데이터베이스 테이블 코드</a:t>
            </a:r>
            <a:endParaRPr sz="1300"/>
          </a:p>
        </p:txBody>
      </p:sp>
      <p:sp>
        <p:nvSpPr>
          <p:cNvPr id="365" name="Google Shape;365;p26"/>
          <p:cNvSpPr txBox="1"/>
          <p:nvPr/>
        </p:nvSpPr>
        <p:spPr>
          <a:xfrm>
            <a:off x="536025" y="2282900"/>
            <a:ext cx="3999600" cy="17931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ko-KR" sz="850">
                <a:solidFill>
                  <a:srgbClr val="003366"/>
                </a:solidFill>
                <a:latin typeface="Malgun Gothic"/>
                <a:ea typeface="Malgun Gothic"/>
                <a:cs typeface="Malgun Gothic"/>
                <a:sym typeface="Malgun Gothic"/>
              </a:rPr>
              <a:t>CREATE TABLE</a:t>
            </a:r>
            <a:r>
              <a:rPr lang="ko-KR" sz="850">
                <a:latin typeface="Malgun Gothic"/>
                <a:ea typeface="Malgun Gothic"/>
                <a:cs typeface="Malgun Gothic"/>
                <a:sym typeface="Malgun Gothic"/>
              </a:rPr>
              <a:t> PowerManagement (</a:t>
            </a:r>
            <a:br>
              <a:rPr lang="ko-KR" sz="850">
                <a:latin typeface="Malgun Gothic"/>
                <a:ea typeface="Malgun Gothic"/>
                <a:cs typeface="Malgun Gothic"/>
                <a:sym typeface="Malgun Gothic"/>
              </a:rPr>
            </a:br>
            <a:r>
              <a:rPr lang="ko-KR" sz="850">
                <a:latin typeface="Malgun Gothic"/>
                <a:ea typeface="Malgun Gothic"/>
                <a:cs typeface="Malgun Gothic"/>
                <a:sym typeface="Malgun Gothic"/>
              </a:rPr>
              <a:t>	EquipmentID </a:t>
            </a:r>
            <a:r>
              <a:rPr lang="ko-KR" sz="850">
                <a:solidFill>
                  <a:srgbClr val="082E48"/>
                </a:solidFill>
                <a:latin typeface="Malgun Gothic"/>
                <a:ea typeface="Malgun Gothic"/>
                <a:cs typeface="Malgun Gothic"/>
                <a:sym typeface="Malgun Gothic"/>
              </a:rPr>
              <a:t>INT PRIMARY KEY AUTO_INCREMENT.</a:t>
            </a:r>
            <a:endParaRPr sz="850">
              <a:solidFill>
                <a:srgbClr val="082E48"/>
              </a:solidFill>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EquipmentName </a:t>
            </a:r>
            <a:r>
              <a:rPr lang="ko-KR" sz="850">
                <a:solidFill>
                  <a:srgbClr val="082E48"/>
                </a:solidFill>
                <a:latin typeface="Malgun Gothic"/>
                <a:ea typeface="Malgun Gothic"/>
                <a:cs typeface="Malgun Gothic"/>
                <a:sym typeface="Malgun Gothic"/>
              </a:rPr>
              <a:t>VARCHAR</a:t>
            </a:r>
            <a:r>
              <a:rPr lang="ko-KR" sz="850">
                <a:latin typeface="Malgun Gothic"/>
                <a:ea typeface="Malgun Gothic"/>
                <a:cs typeface="Malgun Gothic"/>
                <a:sym typeface="Malgun Gothic"/>
              </a:rPr>
              <a:t>(</a:t>
            </a:r>
            <a:r>
              <a:rPr lang="ko-KR" sz="850">
                <a:solidFill>
                  <a:srgbClr val="741B47"/>
                </a:solidFill>
                <a:latin typeface="Malgun Gothic"/>
                <a:ea typeface="Malgun Gothic"/>
                <a:cs typeface="Malgun Gothic"/>
                <a:sym typeface="Malgun Gothic"/>
              </a:rPr>
              <a:t>100</a:t>
            </a:r>
            <a:r>
              <a:rPr lang="ko-KR" sz="850">
                <a:latin typeface="Malgun Gothic"/>
                <a:ea typeface="Malgun Gothic"/>
                <a:cs typeface="Malgun Gothic"/>
                <a:sym typeface="Malgun Gothic"/>
              </a:rPr>
              <a:t>) NOT </a:t>
            </a:r>
            <a:r>
              <a:rPr lang="ko-KR" sz="850">
                <a:solidFill>
                  <a:srgbClr val="741B47"/>
                </a:solidFill>
                <a:latin typeface="Malgun Gothic"/>
                <a:ea typeface="Malgun Gothic"/>
                <a:cs typeface="Malgun Gothic"/>
                <a:sym typeface="Malgun Gothic"/>
              </a:rPr>
              <a:t>NULL</a:t>
            </a:r>
            <a:r>
              <a:rPr lang="ko-KR" sz="850">
                <a:latin typeface="Malgun Gothic"/>
                <a:ea typeface="Malgun Gothic"/>
                <a:cs typeface="Malgun Gothic"/>
                <a:sym typeface="Malgun Gothic"/>
              </a:rPr>
              <a:t>, </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PriorityLevel </a:t>
            </a:r>
            <a:r>
              <a:rPr lang="ko-KR" sz="850">
                <a:solidFill>
                  <a:srgbClr val="003366"/>
                </a:solidFill>
                <a:latin typeface="Malgun Gothic"/>
                <a:ea typeface="Malgun Gothic"/>
                <a:cs typeface="Malgun Gothic"/>
                <a:sym typeface="Malgun Gothic"/>
              </a:rPr>
              <a:t>INT</a:t>
            </a:r>
            <a:r>
              <a:rPr lang="ko-KR" sz="850">
                <a:latin typeface="Malgun Gothic"/>
                <a:ea typeface="Malgun Gothic"/>
                <a:cs typeface="Malgun Gothic"/>
                <a:sym typeface="Malgun Gothic"/>
              </a:rPr>
              <a:t> NOT </a:t>
            </a:r>
            <a:r>
              <a:rPr lang="ko-KR" sz="850">
                <a:solidFill>
                  <a:srgbClr val="741B47"/>
                </a:solidFill>
                <a:latin typeface="Malgun Gothic"/>
                <a:ea typeface="Malgun Gothic"/>
                <a:cs typeface="Malgun Gothic"/>
                <a:sym typeface="Malgun Gothic"/>
              </a:rPr>
              <a:t>NULL</a:t>
            </a:r>
            <a:r>
              <a:rPr lang="ko-KR" sz="850">
                <a:latin typeface="Malgun Gothic"/>
                <a:ea typeface="Malgun Gothic"/>
                <a:cs typeface="Malgun Gothic"/>
                <a:sym typeface="Malgun Gothic"/>
              </a:rPr>
              <a:t>,</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AvgPowerConsumption </a:t>
            </a:r>
            <a:r>
              <a:rPr lang="ko-KR" sz="850">
                <a:solidFill>
                  <a:srgbClr val="082E48"/>
                </a:solidFill>
                <a:latin typeface="Malgun Gothic"/>
                <a:ea typeface="Malgun Gothic"/>
                <a:cs typeface="Malgun Gothic"/>
                <a:sym typeface="Malgun Gothic"/>
              </a:rPr>
              <a:t>FLOAT</a:t>
            </a:r>
            <a:r>
              <a:rPr lang="ko-KR" sz="850">
                <a:latin typeface="Malgun Gothic"/>
                <a:ea typeface="Malgun Gothic"/>
                <a:cs typeface="Malgun Gothic"/>
                <a:sym typeface="Malgun Gothic"/>
              </a:rPr>
              <a:t> NOT </a:t>
            </a:r>
            <a:r>
              <a:rPr lang="ko-KR" sz="850">
                <a:solidFill>
                  <a:srgbClr val="741B47"/>
                </a:solidFill>
                <a:latin typeface="Malgun Gothic"/>
                <a:ea typeface="Malgun Gothic"/>
                <a:cs typeface="Malgun Gothic"/>
                <a:sym typeface="Malgun Gothic"/>
              </a:rPr>
              <a:t>NULL</a:t>
            </a:r>
            <a:r>
              <a:rPr lang="ko-KR" sz="850">
                <a:latin typeface="Malgun Gothic"/>
                <a:ea typeface="Malgun Gothic"/>
                <a:cs typeface="Malgun Gothic"/>
                <a:sym typeface="Malgun Gothic"/>
              </a:rPr>
              <a:t>, – kWh 단위</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SavingsEffect </a:t>
            </a:r>
            <a:r>
              <a:rPr lang="ko-KR" sz="850">
                <a:solidFill>
                  <a:srgbClr val="003366"/>
                </a:solidFill>
                <a:latin typeface="Malgun Gothic"/>
                <a:ea typeface="Malgun Gothic"/>
                <a:cs typeface="Malgun Gothic"/>
                <a:sym typeface="Malgun Gothic"/>
              </a:rPr>
              <a:t>FLOAT</a:t>
            </a:r>
            <a:r>
              <a:rPr lang="ko-KR" sz="850">
                <a:latin typeface="Malgun Gothic"/>
                <a:ea typeface="Malgun Gothic"/>
                <a:cs typeface="Malgun Gothic"/>
                <a:sym typeface="Malgun Gothic"/>
              </a:rPr>
              <a:t> NOT </a:t>
            </a:r>
            <a:r>
              <a:rPr lang="ko-KR" sz="850">
                <a:solidFill>
                  <a:srgbClr val="741B47"/>
                </a:solidFill>
                <a:latin typeface="Malgun Gothic"/>
                <a:ea typeface="Malgun Gothic"/>
                <a:cs typeface="Malgun Gothic"/>
                <a:sym typeface="Malgun Gothic"/>
              </a:rPr>
              <a:t>NULL</a:t>
            </a:r>
            <a:r>
              <a:rPr lang="ko-KR" sz="850">
                <a:latin typeface="Malgun Gothic"/>
                <a:ea typeface="Malgun Gothic"/>
                <a:cs typeface="Malgun Gothic"/>
                <a:sym typeface="Malgun Gothic"/>
              </a:rPr>
              <a:t>, – 절감 효과(%)</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PeakTimePeriod </a:t>
            </a:r>
            <a:r>
              <a:rPr lang="ko-KR" sz="850">
                <a:solidFill>
                  <a:srgbClr val="003366"/>
                </a:solidFill>
                <a:latin typeface="Malgun Gothic"/>
                <a:ea typeface="Malgun Gothic"/>
                <a:cs typeface="Malgun Gothic"/>
                <a:sym typeface="Malgun Gothic"/>
              </a:rPr>
              <a:t>VARCHAR</a:t>
            </a:r>
            <a:r>
              <a:rPr lang="ko-KR" sz="850">
                <a:latin typeface="Malgun Gothic"/>
                <a:ea typeface="Malgun Gothic"/>
                <a:cs typeface="Malgun Gothic"/>
                <a:sym typeface="Malgun Gothic"/>
              </a:rPr>
              <a:t>(50) NOT</a:t>
            </a:r>
            <a:r>
              <a:rPr lang="ko-KR" sz="850">
                <a:solidFill>
                  <a:srgbClr val="741B47"/>
                </a:solidFill>
                <a:latin typeface="Malgun Gothic"/>
                <a:ea typeface="Malgun Gothic"/>
                <a:cs typeface="Malgun Gothic"/>
                <a:sym typeface="Malgun Gothic"/>
              </a:rPr>
              <a:t> NULL</a:t>
            </a:r>
            <a:r>
              <a:rPr lang="ko-KR" sz="850">
                <a:latin typeface="Malgun Gothic"/>
                <a:ea typeface="Malgun Gothic"/>
                <a:cs typeface="Malgun Gothic"/>
                <a:sym typeface="Malgun Gothic"/>
              </a:rPr>
              <a:t>, – 피크 시간대 (예 : ‘14:00-18:00’)</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ExpectedCostIncrease</a:t>
            </a:r>
            <a:r>
              <a:rPr lang="ko-KR" sz="850">
                <a:solidFill>
                  <a:srgbClr val="082E48"/>
                </a:solidFill>
                <a:latin typeface="Malgun Gothic"/>
                <a:ea typeface="Malgun Gothic"/>
                <a:cs typeface="Malgun Gothic"/>
                <a:sym typeface="Malgun Gothic"/>
              </a:rPr>
              <a:t> FLOAT</a:t>
            </a:r>
            <a:r>
              <a:rPr lang="ko-KR" sz="850">
                <a:latin typeface="Malgun Gothic"/>
                <a:ea typeface="Malgun Gothic"/>
                <a:cs typeface="Malgun Gothic"/>
                <a:sym typeface="Malgun Gothic"/>
              </a:rPr>
              <a:t> NOT </a:t>
            </a:r>
            <a:r>
              <a:rPr lang="ko-KR" sz="850">
                <a:solidFill>
                  <a:srgbClr val="741B47"/>
                </a:solidFill>
                <a:latin typeface="Malgun Gothic"/>
                <a:ea typeface="Malgun Gothic"/>
                <a:cs typeface="Malgun Gothic"/>
                <a:sym typeface="Malgun Gothic"/>
              </a:rPr>
              <a:t>NULL</a:t>
            </a:r>
            <a:r>
              <a:rPr lang="ko-KR" sz="850">
                <a:latin typeface="Malgun Gothic"/>
                <a:ea typeface="Malgun Gothic"/>
                <a:cs typeface="Malgun Gothic"/>
                <a:sym typeface="Malgun Gothic"/>
              </a:rPr>
              <a:t>, – 예상 비용 증가(원/달러)</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	WarningMessage </a:t>
            </a:r>
            <a:r>
              <a:rPr lang="ko-KR" sz="850">
                <a:solidFill>
                  <a:srgbClr val="003366"/>
                </a:solidFill>
                <a:latin typeface="Malgun Gothic"/>
                <a:ea typeface="Malgun Gothic"/>
                <a:cs typeface="Malgun Gothic"/>
                <a:sym typeface="Malgun Gothic"/>
              </a:rPr>
              <a:t>VARCHAR</a:t>
            </a:r>
            <a:r>
              <a:rPr lang="ko-KR" sz="850">
                <a:latin typeface="Malgun Gothic"/>
                <a:ea typeface="Malgun Gothic"/>
                <a:cs typeface="Malgun Gothic"/>
                <a:sym typeface="Malgun Gothic"/>
              </a:rPr>
              <a:t>(</a:t>
            </a:r>
            <a:r>
              <a:rPr lang="ko-KR" sz="850">
                <a:solidFill>
                  <a:srgbClr val="741B47"/>
                </a:solidFill>
                <a:latin typeface="Malgun Gothic"/>
                <a:ea typeface="Malgun Gothic"/>
                <a:cs typeface="Malgun Gothic"/>
                <a:sym typeface="Malgun Gothic"/>
              </a:rPr>
              <a:t>255</a:t>
            </a:r>
            <a:r>
              <a:rPr lang="ko-KR" sz="850">
                <a:latin typeface="Malgun Gothic"/>
                <a:ea typeface="Malgun Gothic"/>
                <a:cs typeface="Malgun Gothic"/>
                <a:sym typeface="Malgun Gothic"/>
              </a:rPr>
              <a:t>) – 경고 메시지</a:t>
            </a:r>
            <a:endParaRPr sz="85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850">
                <a:latin typeface="Malgun Gothic"/>
                <a:ea typeface="Malgun Gothic"/>
                <a:cs typeface="Malgun Gothic"/>
                <a:sym typeface="Malgun Gothic"/>
              </a:rPr>
              <a:t>);</a:t>
            </a:r>
            <a:endParaRPr sz="850">
              <a:latin typeface="Malgun Gothic"/>
              <a:ea typeface="Malgun Gothic"/>
              <a:cs typeface="Malgun Gothic"/>
              <a:sym typeface="Malgun Gothic"/>
            </a:endParaRPr>
          </a:p>
        </p:txBody>
      </p:sp>
      <p:sp>
        <p:nvSpPr>
          <p:cNvPr id="366" name="Google Shape;366;p26"/>
          <p:cNvSpPr txBox="1"/>
          <p:nvPr/>
        </p:nvSpPr>
        <p:spPr>
          <a:xfrm>
            <a:off x="463475" y="4204075"/>
            <a:ext cx="2389800" cy="257400"/>
          </a:xfrm>
          <a:prstGeom prst="rect">
            <a:avLst/>
          </a:prstGeom>
          <a:noFill/>
          <a:ln>
            <a:noFill/>
          </a:ln>
        </p:spPr>
        <p:txBody>
          <a:bodyPr anchorCtr="0" anchor="t" bIns="36000" lIns="72000" spcFirstLastPara="1" rIns="36000" wrap="square" tIns="36000">
            <a:spAutoFit/>
          </a:bodyPr>
          <a:lstStyle/>
          <a:p>
            <a:pPr indent="-174625" lvl="1" marL="180975" marR="0" rtl="0" algn="l">
              <a:lnSpc>
                <a:spcPct val="120000"/>
              </a:lnSpc>
              <a:spcBef>
                <a:spcPts val="0"/>
              </a:spcBef>
              <a:spcAft>
                <a:spcPts val="0"/>
              </a:spcAft>
              <a:buClr>
                <a:srgbClr val="000000"/>
              </a:buClr>
              <a:buSzPts val="1200"/>
              <a:buFont typeface="Noto Sans Symbols"/>
              <a:buChar char="▪"/>
            </a:pPr>
            <a:r>
              <a:rPr b="1" lang="ko-KR" sz="1200">
                <a:latin typeface="Malgun Gothic"/>
                <a:ea typeface="Malgun Gothic"/>
                <a:cs typeface="Malgun Gothic"/>
                <a:sym typeface="Malgun Gothic"/>
              </a:rPr>
              <a:t>PowerManagement 테이블</a:t>
            </a:r>
            <a:endParaRPr sz="1300"/>
          </a:p>
        </p:txBody>
      </p:sp>
      <p:graphicFrame>
        <p:nvGraphicFramePr>
          <p:cNvPr id="367" name="Google Shape;367;p26"/>
          <p:cNvGraphicFramePr/>
          <p:nvPr/>
        </p:nvGraphicFramePr>
        <p:xfrm>
          <a:off x="1095812" y="4568358"/>
          <a:ext cx="3000000" cy="3000000"/>
        </p:xfrm>
        <a:graphic>
          <a:graphicData uri="http://schemas.openxmlformats.org/drawingml/2006/table">
            <a:tbl>
              <a:tblPr>
                <a:noFill/>
                <a:tableStyleId>{CB218381-34DA-4B90-BD49-524EDBBA3C71}</a:tableStyleId>
              </a:tblPr>
              <a:tblGrid>
                <a:gridCol w="808550"/>
                <a:gridCol w="739975"/>
                <a:gridCol w="642850"/>
                <a:gridCol w="1134400"/>
                <a:gridCol w="1062350"/>
                <a:gridCol w="1015925"/>
                <a:gridCol w="1294375"/>
                <a:gridCol w="1015950"/>
              </a:tblGrid>
              <a:tr h="405675">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Equipment ID</a:t>
                      </a:r>
                      <a:endParaRPr sz="800"/>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EquipmentName</a:t>
                      </a:r>
                      <a:endParaRPr sz="800"/>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PriorityLevel</a:t>
                      </a:r>
                      <a:endParaRPr sz="800"/>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AvgPowerConsumption</a:t>
                      </a:r>
                      <a:br>
                        <a:rPr lang="ko-KR" sz="800">
                          <a:latin typeface="Malgun Gothic"/>
                          <a:ea typeface="Malgun Gothic"/>
                          <a:cs typeface="Malgun Gothic"/>
                          <a:sym typeface="Malgun Gothic"/>
                        </a:rPr>
                      </a:br>
                      <a:r>
                        <a:rPr lang="ko-KR" sz="800">
                          <a:latin typeface="Malgun Gothic"/>
                          <a:ea typeface="Malgun Gothic"/>
                          <a:cs typeface="Malgun Gothic"/>
                          <a:sym typeface="Malgun Gothic"/>
                        </a:rPr>
                        <a:t>(kWh)</a:t>
                      </a:r>
                      <a:endParaRPr sz="800"/>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SavingEffect(%)</a:t>
                      </a:r>
                      <a:endParaRPr sz="800"/>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PeakTimePeriod</a:t>
                      </a:r>
                      <a:endParaRPr sz="800">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ExpectedCostIncrease(원)</a:t>
                      </a:r>
                      <a:endParaRPr sz="800">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latin typeface="Malgun Gothic"/>
                          <a:ea typeface="Malgun Gothic"/>
                          <a:cs typeface="Malgun Gothic"/>
                          <a:sym typeface="Malgun Gothic"/>
                        </a:rPr>
                        <a:t>WarningMessage</a:t>
                      </a:r>
                      <a:endParaRPr sz="800">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289725">
                <a:tc>
                  <a:txBody>
                    <a:bodyPr/>
                    <a:lstStyle/>
                    <a:p>
                      <a:pPr indent="0" lvl="0" marL="0" marR="0" rtl="0" algn="ctr">
                        <a:spcBef>
                          <a:spcPts val="0"/>
                        </a:spcBef>
                        <a:spcAft>
                          <a:spcPts val="0"/>
                        </a:spcAft>
                        <a:buNone/>
                      </a:pPr>
                      <a:r>
                        <a:rPr lang="ko-KR" sz="850">
                          <a:latin typeface="Malgun Gothic"/>
                          <a:ea typeface="Malgun Gothic"/>
                          <a:cs typeface="Malgun Gothic"/>
                          <a:sym typeface="Malgun Gothic"/>
                        </a:rPr>
                        <a:t>1</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50">
                          <a:latin typeface="Malgun Gothic"/>
                          <a:ea typeface="Malgun Gothic"/>
                          <a:cs typeface="Malgun Gothic"/>
                          <a:sym typeface="Malgun Gothic"/>
                        </a:rPr>
                        <a:t>HVAC System</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ko-KR" sz="850">
                          <a:solidFill>
                            <a:schemeClr val="dk1"/>
                          </a:solidFill>
                          <a:latin typeface="Malgun Gothic"/>
                          <a:ea typeface="Malgun Gothic"/>
                          <a:cs typeface="Malgun Gothic"/>
                          <a:sym typeface="Malgun Gothic"/>
                        </a:rPr>
                        <a:t>1</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350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15</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14:00-18:00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50000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Regular maintenance needed</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89725">
                <a:tc>
                  <a:txBody>
                    <a:bodyPr/>
                    <a:lstStyle/>
                    <a:p>
                      <a:pPr indent="0" lvl="0" marL="0" marR="0" rtl="0" algn="ctr">
                        <a:spcBef>
                          <a:spcPts val="0"/>
                        </a:spcBef>
                        <a:spcAft>
                          <a:spcPts val="0"/>
                        </a:spcAft>
                        <a:buNone/>
                      </a:pPr>
                      <a:r>
                        <a:rPr lang="ko-KR" sz="850">
                          <a:latin typeface="Malgun Gothic"/>
                          <a:ea typeface="Malgun Gothic"/>
                          <a:cs typeface="Malgun Gothic"/>
                          <a:sym typeface="Malgun Gothic"/>
                        </a:rPr>
                        <a:t>2</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chemeClr val="dk1"/>
                        </a:buClr>
                        <a:buSzPts val="1050"/>
                        <a:buFont typeface="Calibri"/>
                        <a:buNone/>
                      </a:pPr>
                      <a:r>
                        <a:rPr lang="ko-KR" sz="850">
                          <a:latin typeface="Malgun Gothic"/>
                          <a:ea typeface="Malgun Gothic"/>
                          <a:cs typeface="Malgun Gothic"/>
                          <a:sym typeface="Malgun Gothic"/>
                        </a:rPr>
                        <a:t>Lighting System</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ko-KR" sz="850">
                          <a:solidFill>
                            <a:schemeClr val="dk1"/>
                          </a:solidFill>
                          <a:latin typeface="Malgun Gothic"/>
                          <a:ea typeface="Malgun Gothic"/>
                          <a:cs typeface="Malgun Gothic"/>
                          <a:sym typeface="Malgun Gothic"/>
                        </a:rPr>
                        <a:t>2</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150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18:00-22:00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20000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Upgrade to LED recommended</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89725">
                <a:tc>
                  <a:txBody>
                    <a:bodyPr/>
                    <a:lstStyle/>
                    <a:p>
                      <a:pPr indent="0" lvl="0" marL="0" marR="0" rtl="0" algn="ctr">
                        <a:spcBef>
                          <a:spcPts val="0"/>
                        </a:spcBef>
                        <a:spcAft>
                          <a:spcPts val="0"/>
                        </a:spcAft>
                        <a:buNone/>
                      </a:pPr>
                      <a:r>
                        <a:rPr lang="ko-KR" sz="850">
                          <a:latin typeface="Malgun Gothic"/>
                          <a:ea typeface="Malgun Gothic"/>
                          <a:cs typeface="Malgun Gothic"/>
                          <a:sym typeface="Malgun Gothic"/>
                        </a:rPr>
                        <a:t>3</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chemeClr val="dk1"/>
                        </a:buClr>
                        <a:buSzPts val="1050"/>
                        <a:buFont typeface="Calibri"/>
                        <a:buNone/>
                      </a:pPr>
                      <a:r>
                        <a:rPr lang="ko-KR" sz="850">
                          <a:latin typeface="Malgun Gothic"/>
                          <a:ea typeface="Malgun Gothic"/>
                          <a:cs typeface="Malgun Gothic"/>
                          <a:sym typeface="Malgun Gothic"/>
                        </a:rPr>
                        <a:t>Server Room</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ko-KR" sz="850">
                          <a:solidFill>
                            <a:schemeClr val="dk1"/>
                          </a:solidFill>
                          <a:latin typeface="Malgun Gothic"/>
                          <a:ea typeface="Malgun Gothic"/>
                          <a:cs typeface="Malgun Gothic"/>
                          <a:sym typeface="Malgun Gothic"/>
                        </a:rPr>
                        <a:t>1</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500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20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00:00-06:00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75000</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Monitor cooling system</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28525">
                <a:tc>
                  <a:txBody>
                    <a:bodyPr/>
                    <a:lstStyle/>
                    <a:p>
                      <a:pPr indent="0" lvl="0" marL="0" marR="0" rtl="0" algn="ctr">
                        <a:spcBef>
                          <a:spcPts val="0"/>
                        </a:spcBef>
                        <a:spcAft>
                          <a:spcPts val="0"/>
                        </a:spcAft>
                        <a:buNone/>
                      </a:pPr>
                      <a:r>
                        <a:rPr lang="ko-KR" sz="850">
                          <a:latin typeface="Malgun Gothic"/>
                          <a:ea typeface="Malgun Gothic"/>
                          <a:cs typeface="Malgun Gothic"/>
                          <a:sym typeface="Malgun Gothic"/>
                        </a:rPr>
                        <a:t>4</a:t>
                      </a:r>
                      <a:endParaRPr b="0" i="0" sz="85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chemeClr val="dk1"/>
                        </a:buClr>
                        <a:buSzPts val="1050"/>
                        <a:buFont typeface="Calibri"/>
                        <a:buNone/>
                      </a:pPr>
                      <a:r>
                        <a:rPr lang="ko-KR" sz="850">
                          <a:latin typeface="Malgun Gothic"/>
                          <a:ea typeface="Malgun Gothic"/>
                          <a:cs typeface="Malgun Gothic"/>
                          <a:sym typeface="Malgun Gothic"/>
                        </a:rPr>
                        <a:t>Elevator</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050"/>
                        <a:buFont typeface="Calibri"/>
                        <a:buNone/>
                      </a:pPr>
                      <a:r>
                        <a:rPr lang="ko-KR" sz="850">
                          <a:solidFill>
                            <a:schemeClr val="dk1"/>
                          </a:solidFill>
                          <a:latin typeface="Malgun Gothic"/>
                          <a:ea typeface="Malgun Gothic"/>
                          <a:cs typeface="Malgun Gothic"/>
                          <a:sym typeface="Malgun Gothic"/>
                        </a:rPr>
                        <a:t>3</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80</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5</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07:00-09:00</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10000</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Check operational status</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289725">
                <a:tc>
                  <a:txBody>
                    <a:bodyPr/>
                    <a:lstStyle/>
                    <a:p>
                      <a:pPr indent="0" lvl="0" marL="0" marR="0" rtl="0" algn="ctr">
                        <a:spcBef>
                          <a:spcPts val="0"/>
                        </a:spcBef>
                        <a:spcAft>
                          <a:spcPts val="0"/>
                        </a:spcAft>
                        <a:buNone/>
                      </a:pPr>
                      <a:r>
                        <a:rPr lang="ko-KR" sz="850">
                          <a:latin typeface="Malgun Gothic"/>
                          <a:ea typeface="Malgun Gothic"/>
                          <a:cs typeface="Malgun Gothic"/>
                          <a:sym typeface="Malgun Gothic"/>
                        </a:rPr>
                        <a:t>5</a:t>
                      </a:r>
                      <a:endParaRPr b="0" i="0" sz="85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chemeClr val="dk1"/>
                        </a:buClr>
                        <a:buSzPts val="1050"/>
                        <a:buFont typeface="Calibri"/>
                        <a:buNone/>
                      </a:pPr>
                      <a:r>
                        <a:rPr lang="ko-KR" sz="850">
                          <a:latin typeface="Malgun Gothic"/>
                          <a:ea typeface="Malgun Gothic"/>
                          <a:cs typeface="Malgun Gothic"/>
                          <a:sym typeface="Malgun Gothic"/>
                        </a:rPr>
                        <a:t>Water Pump</a:t>
                      </a:r>
                      <a:endParaRPr b="0" i="0" sz="850" u="none" cap="none" strike="noStrike">
                        <a:solidFill>
                          <a:srgbClr val="000000"/>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chemeClr val="dk1"/>
                        </a:buClr>
                        <a:buSzPts val="1050"/>
                        <a:buFont typeface="Calibri"/>
                        <a:buNone/>
                      </a:pPr>
                      <a:r>
                        <a:rPr lang="ko-KR" sz="850">
                          <a:solidFill>
                            <a:schemeClr val="dk1"/>
                          </a:solidFill>
                          <a:latin typeface="Malgun Gothic"/>
                          <a:ea typeface="Malgun Gothic"/>
                          <a:cs typeface="Malgun Gothic"/>
                          <a:sym typeface="Malgun Gothic"/>
                        </a:rPr>
                        <a:t>2</a:t>
                      </a:r>
                      <a:endParaRPr b="0" i="0" sz="850" u="none" cap="none" strike="noStrike">
                        <a:solidFill>
                          <a:schemeClr val="dk1"/>
                        </a:solidFill>
                        <a:latin typeface="Malgun Gothic"/>
                        <a:ea typeface="Malgun Gothic"/>
                        <a:cs typeface="Malgun Gothic"/>
                        <a:sym typeface="Malgun Gothic"/>
                      </a:endParaRPr>
                    </a:p>
                  </a:txBody>
                  <a:tcPr marT="7475" marB="0" marR="7475" marL="74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120</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8</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06:00-08:00</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15000</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lang="ko-KR" sz="850">
                          <a:solidFill>
                            <a:schemeClr val="dk1"/>
                          </a:solidFill>
                          <a:latin typeface="Malgun Gothic"/>
                          <a:ea typeface="Malgun Gothic"/>
                          <a:cs typeface="Malgun Gothic"/>
                          <a:sym typeface="Malgun Gothic"/>
                        </a:rPr>
                        <a:t>Efficiency optimazation</a:t>
                      </a:r>
                      <a:endParaRPr b="0" i="0" sz="85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
        <p:nvSpPr>
          <p:cNvPr id="368" name="Google Shape;368;p26"/>
          <p:cNvSpPr txBox="1"/>
          <p:nvPr/>
        </p:nvSpPr>
        <p:spPr>
          <a:xfrm>
            <a:off x="5217600" y="1348675"/>
            <a:ext cx="2389800" cy="257400"/>
          </a:xfrm>
          <a:prstGeom prst="rect">
            <a:avLst/>
          </a:prstGeom>
          <a:noFill/>
          <a:ln>
            <a:noFill/>
          </a:ln>
        </p:spPr>
        <p:txBody>
          <a:bodyPr anchorCtr="0" anchor="t" bIns="36000" lIns="72000" spcFirstLastPara="1" rIns="36000" wrap="square" tIns="36000">
            <a:spAutoFit/>
          </a:bodyPr>
          <a:lstStyle/>
          <a:p>
            <a:pPr indent="-174625" lvl="1" marL="180975" marR="0" rtl="0" algn="l">
              <a:lnSpc>
                <a:spcPct val="120000"/>
              </a:lnSpc>
              <a:spcBef>
                <a:spcPts val="0"/>
              </a:spcBef>
              <a:spcAft>
                <a:spcPts val="0"/>
              </a:spcAft>
              <a:buClr>
                <a:srgbClr val="000000"/>
              </a:buClr>
              <a:buSzPts val="1200"/>
              <a:buFont typeface="Noto Sans Symbols"/>
              <a:buChar char="▪"/>
            </a:pPr>
            <a:r>
              <a:rPr b="1" lang="ko-KR" sz="1200">
                <a:latin typeface="Malgun Gothic"/>
                <a:ea typeface="Malgun Gothic"/>
                <a:cs typeface="Malgun Gothic"/>
                <a:sym typeface="Malgun Gothic"/>
              </a:rPr>
              <a:t>테이블 설명</a:t>
            </a:r>
            <a:endParaRPr sz="1300"/>
          </a:p>
        </p:txBody>
      </p:sp>
      <p:graphicFrame>
        <p:nvGraphicFramePr>
          <p:cNvPr id="369" name="Google Shape;369;p26"/>
          <p:cNvGraphicFramePr/>
          <p:nvPr/>
        </p:nvGraphicFramePr>
        <p:xfrm>
          <a:off x="5206785" y="1709194"/>
          <a:ext cx="3000000" cy="3000000"/>
        </p:xfrm>
        <a:graphic>
          <a:graphicData uri="http://schemas.openxmlformats.org/drawingml/2006/table">
            <a:tbl>
              <a:tblPr>
                <a:noFill/>
                <a:tableStyleId>{CB218381-34DA-4B90-BD49-524EDBBA3C71}</a:tableStyleId>
              </a:tblPr>
              <a:tblGrid>
                <a:gridCol w="1809850"/>
                <a:gridCol w="2189750"/>
              </a:tblGrid>
              <a:tr h="243975">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변수명</a:t>
                      </a:r>
                      <a:endParaRPr sz="10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lang="ko-KR" sz="1000">
                          <a:latin typeface="Malgun Gothic"/>
                          <a:ea typeface="Malgun Gothic"/>
                          <a:cs typeface="Malgun Gothic"/>
                          <a:sym typeface="Malgun Gothic"/>
                        </a:rPr>
                        <a:t>설명</a:t>
                      </a:r>
                      <a:r>
                        <a:rPr lang="ko-KR" sz="1000" u="none" cap="none" strike="noStrike">
                          <a:solidFill>
                            <a:srgbClr val="000000"/>
                          </a:solidFill>
                          <a:latin typeface="Malgun Gothic"/>
                          <a:ea typeface="Malgun Gothic"/>
                          <a:cs typeface="Malgun Gothic"/>
                          <a:sym typeface="Malgun Gothic"/>
                        </a:rPr>
                        <a:t> </a:t>
                      </a:r>
                      <a:endParaRPr sz="8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199150">
                <a:tc>
                  <a:txBody>
                    <a:bodyPr/>
                    <a:lstStyle/>
                    <a:p>
                      <a:pPr indent="0" lvl="0" marL="0" rtl="0" algn="ctr">
                        <a:spcBef>
                          <a:spcPts val="0"/>
                        </a:spcBef>
                        <a:spcAft>
                          <a:spcPts val="0"/>
                        </a:spcAft>
                        <a:buSzPts val="1100"/>
                        <a:buNone/>
                      </a:pPr>
                      <a:r>
                        <a:rPr lang="ko-KR" sz="950">
                          <a:solidFill>
                            <a:srgbClr val="EB5757"/>
                          </a:solidFill>
                          <a:latin typeface="Courier New"/>
                          <a:ea typeface="Courier New"/>
                          <a:cs typeface="Courier New"/>
                          <a:sym typeface="Courier New"/>
                        </a:rPr>
                        <a:t>EquipmentID</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각 설비의 고유 식별자(자동 증가)</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91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EquipmentName</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설비의 이름</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91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PriorityLevel</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에너지 관리 시 설비의 우선순위</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49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AvgPowerConsumpti on (kWh)</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chemeClr val="dk1"/>
                        </a:buClr>
                        <a:buSzPts val="800"/>
                        <a:buFont typeface="Calibri"/>
                        <a:buNone/>
                      </a:pPr>
                      <a:r>
                        <a:rPr lang="ko-KR" sz="1000">
                          <a:latin typeface="Malgun Gothic"/>
                          <a:ea typeface="Malgun Gothic"/>
                          <a:cs typeface="Malgun Gothic"/>
                          <a:sym typeface="Malgun Gothic"/>
                        </a:rPr>
                        <a:t>설비의 평균 전력 사용량</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91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SavingsEffect (%)</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절감효과</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91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PeakTimePeriod</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피크 시간대</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1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ExpectedCostIncrease (원)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예상 비용 증가(원화 단위)</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9150">
                <a:tc>
                  <a:txBody>
                    <a:bodyPr/>
                    <a:lstStyle/>
                    <a:p>
                      <a:pPr indent="0" lvl="0" marL="0" marR="0" rtl="0" algn="ctr">
                        <a:lnSpc>
                          <a:spcPct val="114000"/>
                        </a:lnSpc>
                        <a:spcBef>
                          <a:spcPts val="0"/>
                        </a:spcBef>
                        <a:spcAft>
                          <a:spcPts val="0"/>
                        </a:spcAft>
                        <a:buNone/>
                      </a:pPr>
                      <a:r>
                        <a:rPr lang="ko-KR" sz="950">
                          <a:solidFill>
                            <a:srgbClr val="EB5757"/>
                          </a:solidFill>
                          <a:latin typeface="Courier New"/>
                          <a:ea typeface="Courier New"/>
                          <a:cs typeface="Courier New"/>
                          <a:sym typeface="Courier New"/>
                        </a:rPr>
                        <a:t>WarningMessage</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경고 메시지</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t>4. 비즈니스 모델 제시 - 2) UI</a:t>
            </a:r>
            <a:endParaRPr/>
          </a:p>
        </p:txBody>
      </p:sp>
      <p:pic>
        <p:nvPicPr>
          <p:cNvPr id="375" name="Google Shape;375;p27"/>
          <p:cNvPicPr preferRelativeResize="0"/>
          <p:nvPr/>
        </p:nvPicPr>
        <p:blipFill rotWithShape="1">
          <a:blip r:embed="rId3">
            <a:alphaModFix/>
          </a:blip>
          <a:srcRect b="0" l="0" r="11808" t="0"/>
          <a:stretch/>
        </p:blipFill>
        <p:spPr>
          <a:xfrm>
            <a:off x="1327000" y="1703550"/>
            <a:ext cx="2153099" cy="3879226"/>
          </a:xfrm>
          <a:prstGeom prst="rect">
            <a:avLst/>
          </a:prstGeom>
          <a:noFill/>
          <a:ln>
            <a:noFill/>
          </a:ln>
        </p:spPr>
      </p:pic>
      <p:pic>
        <p:nvPicPr>
          <p:cNvPr id="376" name="Google Shape;376;p27"/>
          <p:cNvPicPr preferRelativeResize="0"/>
          <p:nvPr/>
        </p:nvPicPr>
        <p:blipFill>
          <a:blip r:embed="rId4">
            <a:alphaModFix/>
          </a:blip>
          <a:stretch>
            <a:fillRect/>
          </a:stretch>
        </p:blipFill>
        <p:spPr>
          <a:xfrm>
            <a:off x="3806728" y="1703550"/>
            <a:ext cx="2204106" cy="3879226"/>
          </a:xfrm>
          <a:prstGeom prst="rect">
            <a:avLst/>
          </a:prstGeom>
          <a:noFill/>
          <a:ln>
            <a:noFill/>
          </a:ln>
        </p:spPr>
      </p:pic>
      <p:pic>
        <p:nvPicPr>
          <p:cNvPr id="377" name="Google Shape;377;p27"/>
          <p:cNvPicPr preferRelativeResize="0"/>
          <p:nvPr/>
        </p:nvPicPr>
        <p:blipFill>
          <a:blip r:embed="rId5">
            <a:alphaModFix/>
          </a:blip>
          <a:stretch>
            <a:fillRect/>
          </a:stretch>
        </p:blipFill>
        <p:spPr>
          <a:xfrm>
            <a:off x="6519475" y="1703550"/>
            <a:ext cx="2097851" cy="3819327"/>
          </a:xfrm>
          <a:prstGeom prst="rect">
            <a:avLst/>
          </a:prstGeom>
          <a:noFill/>
          <a:ln>
            <a:noFill/>
          </a:ln>
        </p:spPr>
      </p:pic>
      <p:grpSp>
        <p:nvGrpSpPr>
          <p:cNvPr id="378" name="Google Shape;378;p27"/>
          <p:cNvGrpSpPr/>
          <p:nvPr/>
        </p:nvGrpSpPr>
        <p:grpSpPr>
          <a:xfrm>
            <a:off x="-65058" y="745088"/>
            <a:ext cx="9870615" cy="325924"/>
            <a:chOff x="130963" y="833613"/>
            <a:chExt cx="5157600" cy="325924"/>
          </a:xfrm>
        </p:grpSpPr>
        <p:sp>
          <p:nvSpPr>
            <p:cNvPr id="379" name="Google Shape;379;p27"/>
            <p:cNvSpPr txBox="1"/>
            <p:nvPr/>
          </p:nvSpPr>
          <p:spPr>
            <a:xfrm>
              <a:off x="130963" y="833613"/>
              <a:ext cx="5157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어플리케이션 UI</a:t>
              </a:r>
              <a:endParaRPr/>
            </a:p>
          </p:txBody>
        </p:sp>
        <p:cxnSp>
          <p:nvCxnSpPr>
            <p:cNvPr id="380" name="Google Shape;380;p27"/>
            <p:cNvCxnSpPr/>
            <p:nvPr/>
          </p:nvCxnSpPr>
          <p:spPr>
            <a:xfrm>
              <a:off x="525567" y="1159537"/>
              <a:ext cx="4250700" cy="0"/>
            </a:xfrm>
            <a:prstGeom prst="straightConnector1">
              <a:avLst/>
            </a:prstGeom>
            <a:noFill/>
            <a:ln cap="flat" cmpd="sng" w="12700">
              <a:solidFill>
                <a:srgbClr val="000000"/>
              </a:solidFill>
              <a:prstDash val="solid"/>
              <a:round/>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latin typeface="Calibri"/>
                <a:ea typeface="Calibri"/>
                <a:cs typeface="Calibri"/>
                <a:sym typeface="Calibri"/>
              </a:rPr>
              <a:t>5. </a:t>
            </a:r>
            <a:r>
              <a:rPr b="1" lang="ko-KR" sz="2000">
                <a:solidFill>
                  <a:srgbClr val="000000"/>
                </a:solidFill>
                <a:latin typeface="Malgun Gothic"/>
                <a:ea typeface="Malgun Gothic"/>
                <a:cs typeface="Malgun Gothic"/>
                <a:sym typeface="Malgun Gothic"/>
              </a:rPr>
              <a:t>과제 요약 및 자체 평가 의견</a:t>
            </a:r>
            <a:r>
              <a:rPr lang="ko-KR">
                <a:latin typeface="Calibri"/>
                <a:ea typeface="Calibri"/>
                <a:cs typeface="Calibri"/>
                <a:sym typeface="Calibri"/>
              </a:rPr>
              <a:t> </a:t>
            </a:r>
            <a:endParaRPr>
              <a:latin typeface="Calibri"/>
              <a:ea typeface="Calibri"/>
              <a:cs typeface="Calibri"/>
              <a:sym typeface="Calibri"/>
            </a:endParaRPr>
          </a:p>
        </p:txBody>
      </p:sp>
      <p:sp>
        <p:nvSpPr>
          <p:cNvPr id="386" name="Google Shape;386;p28"/>
          <p:cNvSpPr txBox="1"/>
          <p:nvPr/>
        </p:nvSpPr>
        <p:spPr>
          <a:xfrm>
            <a:off x="410534" y="813098"/>
            <a:ext cx="9049499"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400">
                <a:solidFill>
                  <a:srgbClr val="000000"/>
                </a:solidFill>
                <a:latin typeface="Malgun Gothic"/>
                <a:ea typeface="Malgun Gothic"/>
                <a:cs typeface="Malgun Gothic"/>
                <a:sym typeface="Malgun Gothic"/>
              </a:rPr>
              <a:t>훈련생 자체평가 의건</a:t>
            </a:r>
            <a:endParaRPr/>
          </a:p>
        </p:txBody>
      </p:sp>
      <p:cxnSp>
        <p:nvCxnSpPr>
          <p:cNvPr id="387" name="Google Shape;387;p28"/>
          <p:cNvCxnSpPr/>
          <p:nvPr/>
        </p:nvCxnSpPr>
        <p:spPr>
          <a:xfrm>
            <a:off x="410534" y="1139022"/>
            <a:ext cx="9069797" cy="0"/>
          </a:xfrm>
          <a:prstGeom prst="straightConnector1">
            <a:avLst/>
          </a:prstGeom>
          <a:noFill/>
          <a:ln cap="flat" cmpd="sng" w="12700">
            <a:solidFill>
              <a:srgbClr val="000000"/>
            </a:solidFill>
            <a:prstDash val="solid"/>
            <a:round/>
            <a:headEnd len="sm" w="sm" type="none"/>
            <a:tailEnd len="sm" w="sm" type="none"/>
          </a:ln>
        </p:spPr>
      </p:cxnSp>
      <p:graphicFrame>
        <p:nvGraphicFramePr>
          <p:cNvPr id="388" name="Google Shape;388;p28"/>
          <p:cNvGraphicFramePr/>
          <p:nvPr/>
        </p:nvGraphicFramePr>
        <p:xfrm>
          <a:off x="523383" y="1489294"/>
          <a:ext cx="3000000" cy="3000000"/>
        </p:xfrm>
        <a:graphic>
          <a:graphicData uri="http://schemas.openxmlformats.org/drawingml/2006/table">
            <a:tbl>
              <a:tblPr>
                <a:noFill/>
                <a:tableStyleId>{CB218381-34DA-4B90-BD49-524EDBBA3C71}</a:tableStyleId>
              </a:tblPr>
              <a:tblGrid>
                <a:gridCol w="2829425"/>
                <a:gridCol w="5875275"/>
              </a:tblGrid>
              <a:tr h="538700">
                <a:tc>
                  <a:txBody>
                    <a:bodyPr/>
                    <a:lstStyle/>
                    <a:p>
                      <a:pPr indent="0" lvl="0" marL="0" marR="0" rtl="0" algn="ctr">
                        <a:lnSpc>
                          <a:spcPct val="115000"/>
                        </a:lnSpc>
                        <a:spcBef>
                          <a:spcPts val="0"/>
                        </a:spcBef>
                        <a:spcAft>
                          <a:spcPts val="0"/>
                        </a:spcAft>
                        <a:buNone/>
                      </a:pPr>
                      <a:r>
                        <a:rPr b="1" lang="ko-KR" sz="1200">
                          <a:solidFill>
                            <a:srgbClr val="000000"/>
                          </a:solidFill>
                          <a:latin typeface="Malgun Gothic"/>
                          <a:ea typeface="Malgun Gothic"/>
                          <a:cs typeface="Malgun Gothic"/>
                          <a:sym typeface="Malgun Gothic"/>
                        </a:rPr>
                        <a:t>평가지문</a:t>
                      </a:r>
                      <a:endParaRPr b="1" sz="1200">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답변</a:t>
                      </a:r>
                      <a:endParaRPr b="1" sz="1200">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593925">
                <a:tc>
                  <a:txBody>
                    <a:bodyPr/>
                    <a:lstStyle/>
                    <a:p>
                      <a:pPr indent="0" lvl="0" marL="0" marR="0" rtl="0" algn="ctr">
                        <a:lnSpc>
                          <a:spcPct val="114000"/>
                        </a:lnSpc>
                        <a:spcBef>
                          <a:spcPts val="0"/>
                        </a:spcBef>
                        <a:spcAft>
                          <a:spcPts val="0"/>
                        </a:spcAft>
                        <a:buNone/>
                      </a:pPr>
                      <a:r>
                        <a:rPr b="0" lang="ko-KR" sz="1000">
                          <a:latin typeface="Malgun Gothic"/>
                          <a:ea typeface="Malgun Gothic"/>
                          <a:cs typeface="Malgun Gothic"/>
                          <a:sym typeface="Malgun Gothic"/>
                        </a:rPr>
                        <a:t>사전 기획의 관점에서 프로젝트 결과물에 대한 완성도 평가</a:t>
                      </a:r>
                      <a:endParaRPr b="0"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chemeClr val="dk1"/>
                        </a:buClr>
                        <a:buSzPts val="1000"/>
                        <a:buFont typeface="Malgun Gothic"/>
                        <a:buNone/>
                      </a:pPr>
                      <a:r>
                        <a:rPr lang="ko-KR" sz="1000">
                          <a:latin typeface="Malgun Gothic"/>
                          <a:ea typeface="Malgun Gothic"/>
                          <a:cs typeface="Malgun Gothic"/>
                          <a:sym typeface="Malgun Gothic"/>
                        </a:rPr>
                        <a:t>7점 </a:t>
                      </a:r>
                      <a:r>
                        <a:rPr b="0" lang="ko-KR" sz="1000">
                          <a:latin typeface="Malgun Gothic"/>
                          <a:ea typeface="Malgun Gothic"/>
                          <a:cs typeface="Malgun Gothic"/>
                          <a:sym typeface="Malgun Gothic"/>
                        </a:rPr>
                        <a:t>(10점 만점)</a:t>
                      </a:r>
                      <a:endParaRPr b="0" sz="1000">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3925">
                <a:tc>
                  <a:txBody>
                    <a:bodyPr/>
                    <a:lstStyle/>
                    <a:p>
                      <a:pPr indent="0" lvl="0" marL="0" marR="0" rtl="0" algn="ctr">
                        <a:lnSpc>
                          <a:spcPct val="114000"/>
                        </a:lnSpc>
                        <a:spcBef>
                          <a:spcPts val="0"/>
                        </a:spcBef>
                        <a:spcAft>
                          <a:spcPts val="0"/>
                        </a:spcAft>
                        <a:buNone/>
                      </a:pPr>
                      <a:r>
                        <a:rPr b="0" lang="ko-KR" sz="1000">
                          <a:latin typeface="Malgun Gothic"/>
                          <a:ea typeface="Malgun Gothic"/>
                          <a:cs typeface="Malgun Gothic"/>
                          <a:sym typeface="Malgun Gothic"/>
                        </a:rPr>
                        <a:t>우리 팀의 잘한 부분과 아쉬운 점</a:t>
                      </a:r>
                      <a:endParaRPr b="0"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71450" lvl="0" marL="171450" marR="0" rtl="0" algn="l">
                        <a:lnSpc>
                          <a:spcPct val="114000"/>
                        </a:lnSpc>
                        <a:spcBef>
                          <a:spcPts val="0"/>
                        </a:spcBef>
                        <a:spcAft>
                          <a:spcPts val="0"/>
                        </a:spcAft>
                        <a:buClr>
                          <a:schemeClr val="dk1"/>
                        </a:buClr>
                        <a:buSzPts val="1000"/>
                        <a:buFont typeface="Malgun Gothic"/>
                        <a:buChar char="-"/>
                      </a:pPr>
                      <a:r>
                        <a:rPr b="0" lang="ko-KR" sz="1000">
                          <a:solidFill>
                            <a:schemeClr val="dk1"/>
                          </a:solidFill>
                          <a:latin typeface="Malgun Gothic"/>
                          <a:ea typeface="Malgun Gothic"/>
                          <a:cs typeface="Malgun Gothic"/>
                          <a:sym typeface="Malgun Gothic"/>
                        </a:rPr>
                        <a:t>잘한점 : </a:t>
                      </a:r>
                      <a:r>
                        <a:rPr lang="ko-KR" sz="1000">
                          <a:solidFill>
                            <a:schemeClr val="dk1"/>
                          </a:solidFill>
                          <a:latin typeface="Malgun Gothic"/>
                          <a:ea typeface="Malgun Gothic"/>
                          <a:cs typeface="Malgun Gothic"/>
                          <a:sym typeface="Malgun Gothic"/>
                        </a:rPr>
                        <a:t>저희</a:t>
                      </a:r>
                      <a:r>
                        <a:rPr b="0" lang="ko-KR" sz="1000">
                          <a:solidFill>
                            <a:schemeClr val="dk1"/>
                          </a:solidFill>
                          <a:latin typeface="Malgun Gothic"/>
                          <a:ea typeface="Malgun Gothic"/>
                          <a:cs typeface="Malgun Gothic"/>
                          <a:sym typeface="Malgun Gothic"/>
                        </a:rPr>
                        <a:t> 팀은 데이터 분석 프로젝트를 진행하면서 모든 팀원이 협동하여 일을 진행하였다는 점에서 큰 성과를 이루었습니다. 팀원 각자의 역량을 최대한 발휘하면서도, 서로의 의견을 존중하고, 필요한 정보를 적극적으로 공유하며 문제를 해결해 나갔습니다. 팀워크를 발휘하여 데이터 수집, 전처리, 분석 및 시각화 등 각 단계에서 효율적으로 작업을 분담하고, 긴밀한 커뮤니케이션을 통해 프로젝트를 성공적으로 완수할 수 있었습니다. 이러한 협동적인 접근은 프로젝트의 전반적인 질을 높이는 데 크게 기여했습니다.</a:t>
                      </a:r>
                      <a:endParaRPr sz="1000">
                        <a:solidFill>
                          <a:schemeClr val="dk1"/>
                        </a:solidFill>
                        <a:latin typeface="Malgun Gothic"/>
                        <a:ea typeface="Malgun Gothic"/>
                        <a:cs typeface="Malgun Gothic"/>
                        <a:sym typeface="Malgun Gothic"/>
                      </a:endParaRPr>
                    </a:p>
                    <a:p>
                      <a:pPr indent="-171450" lvl="0" marL="171450" marR="0" rtl="0" algn="l">
                        <a:lnSpc>
                          <a:spcPct val="114000"/>
                        </a:lnSpc>
                        <a:spcBef>
                          <a:spcPts val="0"/>
                        </a:spcBef>
                        <a:spcAft>
                          <a:spcPts val="0"/>
                        </a:spcAft>
                        <a:buClr>
                          <a:schemeClr val="dk1"/>
                        </a:buClr>
                        <a:buSzPts val="1000"/>
                        <a:buFont typeface="Malgun Gothic"/>
                        <a:buChar char="-"/>
                      </a:pPr>
                      <a:r>
                        <a:rPr b="0" lang="ko-KR" sz="1000">
                          <a:solidFill>
                            <a:schemeClr val="dk1"/>
                          </a:solidFill>
                          <a:latin typeface="Malgun Gothic"/>
                          <a:ea typeface="Malgun Gothic"/>
                          <a:cs typeface="Malgun Gothic"/>
                          <a:sym typeface="Malgun Gothic"/>
                        </a:rPr>
                        <a:t>아쉬운 점 : 프로젝트를 진행하면서 방향성을 명확하게 설정하고 유지하는 데 어려움이 있었습니다. 초기 단계에서 목표와 범위를 명확히 정의하지 못해, 분석 과정에서 여러 번의 시행착오를 겪어야 했습니다. 이로 인해 일정이 지연되거나 중복 작업이 발생하기도 했습니다. 향후 프로젝트에서는 명확한 계획 수립과 체계적인 접근 방식을 통해 이러한 문제를 최소화할 필요가 있습니다. 초기 단계에서의 명확한 방향 설정이 프로젝트의 효율성과 효과성을 크게 높일 수 있음을 배웠습니다.</a:t>
                      </a:r>
                      <a:endParaRPr b="0"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3925">
                <a:tc>
                  <a:txBody>
                    <a:bodyPr/>
                    <a:lstStyle/>
                    <a:p>
                      <a:pPr indent="0" lvl="0" marL="0" marR="0" rtl="0" algn="ctr">
                        <a:lnSpc>
                          <a:spcPct val="114000"/>
                        </a:lnSpc>
                        <a:spcBef>
                          <a:spcPts val="0"/>
                        </a:spcBef>
                        <a:spcAft>
                          <a:spcPts val="0"/>
                        </a:spcAft>
                        <a:buNone/>
                      </a:pPr>
                      <a:r>
                        <a:rPr b="0" lang="ko-KR" sz="1000">
                          <a:latin typeface="Malgun Gothic"/>
                          <a:ea typeface="Malgun Gothic"/>
                          <a:cs typeface="Malgun Gothic"/>
                          <a:sym typeface="Malgun Gothic"/>
                        </a:rPr>
                        <a:t>프로젝트 결과물의 추후 개선점이나 보완할 점</a:t>
                      </a:r>
                      <a:endParaRPr b="0"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2100" lvl="0" marL="457200" marR="0" rtl="0" algn="l">
                        <a:lnSpc>
                          <a:spcPct val="114000"/>
                        </a:lnSpc>
                        <a:spcBef>
                          <a:spcPts val="0"/>
                        </a:spcBef>
                        <a:spcAft>
                          <a:spcPts val="0"/>
                        </a:spcAft>
                        <a:buClr>
                          <a:schemeClr val="dk1"/>
                        </a:buClr>
                        <a:buSzPts val="1000"/>
                        <a:buFont typeface="Malgun Gothic"/>
                        <a:buAutoNum type="arabicPeriod"/>
                      </a:pPr>
                      <a:r>
                        <a:rPr lang="ko-KR" sz="1000">
                          <a:solidFill>
                            <a:schemeClr val="dk1"/>
                          </a:solidFill>
                          <a:latin typeface="Malgun Gothic"/>
                          <a:ea typeface="Malgun Gothic"/>
                          <a:cs typeface="Malgun Gothic"/>
                          <a:sym typeface="Malgun Gothic"/>
                        </a:rPr>
                        <a:t>김서정: 프로젝트 초기 단계에서 목표와 범위를 명확히 설정하도록 개선하겠습니다.</a:t>
                      </a:r>
                      <a:endParaRPr sz="1000">
                        <a:solidFill>
                          <a:schemeClr val="dk1"/>
                        </a:solidFill>
                        <a:latin typeface="Malgun Gothic"/>
                        <a:ea typeface="Malgun Gothic"/>
                        <a:cs typeface="Malgun Gothic"/>
                        <a:sym typeface="Malgun Gothic"/>
                      </a:endParaRPr>
                    </a:p>
                    <a:p>
                      <a:pPr indent="-292100" lvl="0" marL="457200" marR="0" rtl="0" algn="l">
                        <a:lnSpc>
                          <a:spcPct val="114000"/>
                        </a:lnSpc>
                        <a:spcBef>
                          <a:spcPts val="0"/>
                        </a:spcBef>
                        <a:spcAft>
                          <a:spcPts val="0"/>
                        </a:spcAft>
                        <a:buClr>
                          <a:schemeClr val="dk1"/>
                        </a:buClr>
                        <a:buSzPts val="1000"/>
                        <a:buFont typeface="Malgun Gothic"/>
                        <a:buAutoNum type="arabicPeriod"/>
                      </a:pPr>
                      <a:r>
                        <a:rPr lang="ko-KR" sz="1000">
                          <a:solidFill>
                            <a:schemeClr val="dk1"/>
                          </a:solidFill>
                          <a:latin typeface="Malgun Gothic"/>
                          <a:ea typeface="Malgun Gothic"/>
                          <a:cs typeface="Malgun Gothic"/>
                          <a:sym typeface="Malgun Gothic"/>
                        </a:rPr>
                        <a:t>박성민: 데이터 전처리 과정을 보다 체계적으로 계획하겠습니다.</a:t>
                      </a:r>
                      <a:endParaRPr sz="1000">
                        <a:solidFill>
                          <a:schemeClr val="dk1"/>
                        </a:solidFill>
                        <a:latin typeface="Malgun Gothic"/>
                        <a:ea typeface="Malgun Gothic"/>
                        <a:cs typeface="Malgun Gothic"/>
                        <a:sym typeface="Malgun Gothic"/>
                      </a:endParaRPr>
                    </a:p>
                    <a:p>
                      <a:pPr indent="-292100" lvl="0" marL="457200" marR="0" rtl="0" algn="l">
                        <a:lnSpc>
                          <a:spcPct val="114000"/>
                        </a:lnSpc>
                        <a:spcBef>
                          <a:spcPts val="0"/>
                        </a:spcBef>
                        <a:spcAft>
                          <a:spcPts val="0"/>
                        </a:spcAft>
                        <a:buClr>
                          <a:schemeClr val="dk1"/>
                        </a:buClr>
                        <a:buSzPts val="1000"/>
                        <a:buFont typeface="Malgun Gothic"/>
                        <a:buAutoNum type="arabicPeriod"/>
                      </a:pPr>
                      <a:r>
                        <a:rPr lang="ko-KR" sz="1000">
                          <a:solidFill>
                            <a:schemeClr val="dk1"/>
                          </a:solidFill>
                          <a:latin typeface="Malgun Gothic"/>
                          <a:ea typeface="Malgun Gothic"/>
                          <a:cs typeface="Malgun Gothic"/>
                          <a:sym typeface="Malgun Gothic"/>
                        </a:rPr>
                        <a:t>서성호: 분석 결과를 시각화하는 기술을 더욱 향상시키겠습니다.</a:t>
                      </a:r>
                      <a:endParaRPr sz="1000">
                        <a:solidFill>
                          <a:schemeClr val="dk1"/>
                        </a:solidFill>
                        <a:latin typeface="Malgun Gothic"/>
                        <a:ea typeface="Malgun Gothic"/>
                        <a:cs typeface="Malgun Gothic"/>
                        <a:sym typeface="Malgun Gothic"/>
                      </a:endParaRPr>
                    </a:p>
                    <a:p>
                      <a:pPr indent="-292100" lvl="0" marL="457200" marR="0" rtl="0" algn="l">
                        <a:lnSpc>
                          <a:spcPct val="114000"/>
                        </a:lnSpc>
                        <a:spcBef>
                          <a:spcPts val="0"/>
                        </a:spcBef>
                        <a:spcAft>
                          <a:spcPts val="0"/>
                        </a:spcAft>
                        <a:buClr>
                          <a:schemeClr val="dk1"/>
                        </a:buClr>
                        <a:buSzPts val="1000"/>
                        <a:buFont typeface="Malgun Gothic"/>
                        <a:buAutoNum type="arabicPeriod"/>
                      </a:pPr>
                      <a:r>
                        <a:rPr lang="ko-KR" sz="1000">
                          <a:solidFill>
                            <a:schemeClr val="dk1"/>
                          </a:solidFill>
                          <a:latin typeface="Malgun Gothic"/>
                          <a:ea typeface="Malgun Gothic"/>
                          <a:cs typeface="Malgun Gothic"/>
                          <a:sym typeface="Malgun Gothic"/>
                        </a:rPr>
                        <a:t>윤주영: 의사소통을 강화하여 중복 작업을 방지하겠습니다.</a:t>
                      </a:r>
                      <a:endParaRPr sz="1000">
                        <a:solidFill>
                          <a:schemeClr val="dk1"/>
                        </a:solidFill>
                        <a:latin typeface="Malgun Gothic"/>
                        <a:ea typeface="Malgun Gothic"/>
                        <a:cs typeface="Malgun Gothic"/>
                        <a:sym typeface="Malgun Gothic"/>
                      </a:endParaRPr>
                    </a:p>
                    <a:p>
                      <a:pPr indent="-292100" lvl="0" marL="457200" marR="0" rtl="0" algn="l">
                        <a:lnSpc>
                          <a:spcPct val="114000"/>
                        </a:lnSpc>
                        <a:spcBef>
                          <a:spcPts val="0"/>
                        </a:spcBef>
                        <a:spcAft>
                          <a:spcPts val="0"/>
                        </a:spcAft>
                        <a:buClr>
                          <a:schemeClr val="dk1"/>
                        </a:buClr>
                        <a:buSzPts val="1000"/>
                        <a:buFont typeface="Malgun Gothic"/>
                        <a:buAutoNum type="arabicPeriod"/>
                      </a:pPr>
                      <a:r>
                        <a:rPr lang="ko-KR" sz="1000">
                          <a:solidFill>
                            <a:schemeClr val="dk1"/>
                          </a:solidFill>
                          <a:latin typeface="Malgun Gothic"/>
                          <a:ea typeface="Malgun Gothic"/>
                          <a:cs typeface="Malgun Gothic"/>
                          <a:sym typeface="Malgun Gothic"/>
                        </a:rPr>
                        <a:t>이채원: 일정 관리와 시간 배분을 철저히 하겠습니다.</a:t>
                      </a:r>
                      <a:endParaRPr sz="1000">
                        <a:solidFill>
                          <a:schemeClr val="dk1"/>
                        </a:solidFill>
                        <a:latin typeface="Malgun Gothic"/>
                        <a:ea typeface="Malgun Gothic"/>
                        <a:cs typeface="Malgun Gothic"/>
                        <a:sym typeface="Malgun Gothic"/>
                      </a:endParaRPr>
                    </a:p>
                    <a:p>
                      <a:pPr indent="-292100" lvl="0" marL="457200" marR="0" rtl="0" algn="l">
                        <a:lnSpc>
                          <a:spcPct val="114000"/>
                        </a:lnSpc>
                        <a:spcBef>
                          <a:spcPts val="0"/>
                        </a:spcBef>
                        <a:spcAft>
                          <a:spcPts val="0"/>
                        </a:spcAft>
                        <a:buClr>
                          <a:schemeClr val="dk1"/>
                        </a:buClr>
                        <a:buSzPts val="1000"/>
                        <a:buFont typeface="Malgun Gothic"/>
                        <a:buAutoNum type="arabicPeriod"/>
                      </a:pPr>
                      <a:r>
                        <a:rPr lang="ko-KR" sz="1000">
                          <a:solidFill>
                            <a:schemeClr val="dk1"/>
                          </a:solidFill>
                          <a:latin typeface="Malgun Gothic"/>
                          <a:ea typeface="Malgun Gothic"/>
                          <a:cs typeface="Malgun Gothic"/>
                          <a:sym typeface="Malgun Gothic"/>
                        </a:rPr>
                        <a:t>임유빈: 새로운 데이터 분석 도구와 기법을 학습하여 적용하겠습니다.</a:t>
                      </a:r>
                      <a:endParaRPr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3925">
                <a:tc>
                  <a:txBody>
                    <a:bodyPr/>
                    <a:lstStyle/>
                    <a:p>
                      <a:pPr indent="0" lvl="0" marL="0" marR="0" rtl="0" algn="ctr">
                        <a:lnSpc>
                          <a:spcPct val="114000"/>
                        </a:lnSpc>
                        <a:spcBef>
                          <a:spcPts val="0"/>
                        </a:spcBef>
                        <a:spcAft>
                          <a:spcPts val="0"/>
                        </a:spcAft>
                        <a:buNone/>
                      </a:pPr>
                      <a:r>
                        <a:rPr b="0" lang="ko-KR" sz="1000">
                          <a:latin typeface="Malgun Gothic"/>
                          <a:ea typeface="Malgun Gothic"/>
                          <a:cs typeface="Malgun Gothic"/>
                          <a:sym typeface="Malgun Gothic"/>
                        </a:rPr>
                        <a:t>프로젝트를 수행하면서 느낀 점이나 </a:t>
                      </a:r>
                      <a:endParaRPr b="0" sz="1000">
                        <a:latin typeface="Malgun Gothic"/>
                        <a:ea typeface="Malgun Gothic"/>
                        <a:cs typeface="Malgun Gothic"/>
                        <a:sym typeface="Malgun Gothic"/>
                      </a:endParaRPr>
                    </a:p>
                    <a:p>
                      <a:pPr indent="0" lvl="0" marL="0" marR="0" rtl="0" algn="ctr">
                        <a:lnSpc>
                          <a:spcPct val="114000"/>
                        </a:lnSpc>
                        <a:spcBef>
                          <a:spcPts val="0"/>
                        </a:spcBef>
                        <a:spcAft>
                          <a:spcPts val="0"/>
                        </a:spcAft>
                        <a:buNone/>
                      </a:pPr>
                      <a:r>
                        <a:rPr b="0" lang="ko-KR" sz="1000">
                          <a:latin typeface="Malgun Gothic"/>
                          <a:ea typeface="Malgun Gothic"/>
                          <a:cs typeface="Malgun Gothic"/>
                          <a:sym typeface="Malgun Gothic"/>
                        </a:rPr>
                        <a:t>경험한 성과(경력 계획 등과 연관)</a:t>
                      </a:r>
                      <a:endParaRPr b="0"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이번 데이터 분석 프로젝트를 통해 전체 분석 과정에 대한 이해와 실무 적용 능력을 향상시킬 수 있었습니다. 팀원들과의 협업을 통해 커뮤니케이션과 팀워크의 중요성을 재확인했으며, 데이터 분석 도구와 기법에 대한 실전 경험을 쌓아 경력 발전에 큰 밑거름이 되었습니다. 이번 경험은 향후 데이터 분석 전문가로 성장하는 데 중요한 기반이 될 것입니다.</a:t>
                      </a:r>
                      <a:endParaRPr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t>6. 부록 (청주공장)</a:t>
            </a:r>
            <a:endParaRPr>
              <a:latin typeface="Calibri"/>
              <a:ea typeface="Calibri"/>
              <a:cs typeface="Calibri"/>
              <a:sym typeface="Calibri"/>
            </a:endParaRPr>
          </a:p>
        </p:txBody>
      </p:sp>
      <p:pic>
        <p:nvPicPr>
          <p:cNvPr id="394" name="Google Shape;394;p29"/>
          <p:cNvPicPr preferRelativeResize="0"/>
          <p:nvPr/>
        </p:nvPicPr>
        <p:blipFill>
          <a:blip r:embed="rId3">
            <a:alphaModFix/>
          </a:blip>
          <a:stretch>
            <a:fillRect/>
          </a:stretch>
        </p:blipFill>
        <p:spPr>
          <a:xfrm>
            <a:off x="152400" y="1026950"/>
            <a:ext cx="5116349" cy="5064826"/>
          </a:xfrm>
          <a:prstGeom prst="rect">
            <a:avLst/>
          </a:prstGeom>
          <a:noFill/>
          <a:ln>
            <a:noFill/>
          </a:ln>
        </p:spPr>
      </p:pic>
      <p:sp>
        <p:nvSpPr>
          <p:cNvPr id="395" name="Google Shape;395;p29"/>
          <p:cNvSpPr txBox="1"/>
          <p:nvPr/>
        </p:nvSpPr>
        <p:spPr>
          <a:xfrm>
            <a:off x="5497675" y="2080325"/>
            <a:ext cx="4220400" cy="3197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1) 업무 시간대 (주로 8시~17시)</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- 1번 건물, 2번 건물, Main 건물 모두 업무 시간대에 전력 사용량이 높습니다.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 </a:t>
            </a:r>
            <a:r>
              <a:rPr lang="ko-KR" sz="1050">
                <a:solidFill>
                  <a:schemeClr val="dk1"/>
                </a:solidFill>
                <a:latin typeface="Courier New"/>
                <a:ea typeface="Courier New"/>
                <a:cs typeface="Courier New"/>
                <a:sym typeface="Courier New"/>
              </a:rPr>
              <a:t>피크 타임: 오전 9시부터 11시, 그리고 오후 1시부터 3시 사이에 전력 사용량이 높습니다.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2) 비업무 시간대 (주로 0시~8시, 19시 이후)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 비업무 시간대의 전력 사용량은 상대적으로 낮고, 변동성도 적습니다.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 이 시간대에는 공장의 가동이 줄어들거나 멈추는 시간대일 가능성이 큽니다.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3) 주말</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1"/>
                </a:solidFill>
                <a:latin typeface="Courier New"/>
                <a:ea typeface="Courier New"/>
                <a:cs typeface="Courier New"/>
                <a:sym typeface="Courier New"/>
              </a:rPr>
              <a:t>- 주말에는 전력 사용량이 감소합니다.  </a:t>
            </a:r>
            <a:endParaRPr sz="1050">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p:nvPr/>
        </p:nvSpPr>
        <p:spPr>
          <a:xfrm>
            <a:off x="2294963" y="2767425"/>
            <a:ext cx="591670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4800">
                <a:solidFill>
                  <a:srgbClr val="000000"/>
                </a:solidFill>
                <a:latin typeface="Malgun Gothic"/>
                <a:ea typeface="Malgun Gothic"/>
                <a:cs typeface="Malgun Gothic"/>
                <a:sym typeface="Malgun Gothic"/>
              </a:rPr>
              <a:t>End Of Documents</a:t>
            </a:r>
            <a:endParaRPr sz="4800">
              <a:solidFill>
                <a:schemeClr val="dk1"/>
              </a:solidFill>
              <a:latin typeface="Calibri"/>
              <a:ea typeface="Calibri"/>
              <a:cs typeface="Calibri"/>
              <a:sym typeface="Calibri"/>
            </a:endParaRPr>
          </a:p>
        </p:txBody>
      </p:sp>
      <p:sp>
        <p:nvSpPr>
          <p:cNvPr id="401" name="Google Shape;401;p30"/>
          <p:cNvSpPr/>
          <p:nvPr/>
        </p:nvSpPr>
        <p:spPr>
          <a:xfrm>
            <a:off x="4519246" y="6479929"/>
            <a:ext cx="914400" cy="3516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8"/>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latin typeface="Calibri"/>
                <a:ea typeface="Calibri"/>
                <a:cs typeface="Calibri"/>
                <a:sym typeface="Calibri"/>
              </a:rPr>
              <a:t>1. </a:t>
            </a:r>
            <a:r>
              <a:rPr b="1" lang="ko-KR" sz="2000">
                <a:solidFill>
                  <a:srgbClr val="000000"/>
                </a:solidFill>
                <a:latin typeface="Malgun Gothic"/>
                <a:ea typeface="Malgun Gothic"/>
                <a:cs typeface="Malgun Gothic"/>
                <a:sym typeface="Malgun Gothic"/>
              </a:rPr>
              <a:t>프로젝트 개요 및 팀 구성</a:t>
            </a:r>
            <a:endParaRPr>
              <a:latin typeface="Calibri"/>
              <a:ea typeface="Calibri"/>
              <a:cs typeface="Calibri"/>
              <a:sym typeface="Calibri"/>
            </a:endParaRPr>
          </a:p>
        </p:txBody>
      </p:sp>
      <p:sp>
        <p:nvSpPr>
          <p:cNvPr id="66" name="Google Shape;66;p8"/>
          <p:cNvSpPr/>
          <p:nvPr/>
        </p:nvSpPr>
        <p:spPr>
          <a:xfrm>
            <a:off x="449383" y="1318934"/>
            <a:ext cx="4210540" cy="308739"/>
          </a:xfrm>
          <a:prstGeom prst="rect">
            <a:avLst/>
          </a:prstGeom>
          <a:noFill/>
          <a:ln>
            <a:noFill/>
          </a:ln>
        </p:spPr>
        <p:txBody>
          <a:bodyPr anchorCtr="0" anchor="t" bIns="45700" lIns="91425" spcFirstLastPara="1" rIns="91425" wrap="square" tIns="45700">
            <a:noAutofit/>
          </a:bodyPr>
          <a:lstStyle/>
          <a:p>
            <a:pPr indent="-180975" lvl="1" marL="180975" marR="0" rtl="0" algn="l">
              <a:lnSpc>
                <a:spcPct val="120000"/>
              </a:lnSpc>
              <a:spcBef>
                <a:spcPts val="0"/>
              </a:spcBef>
              <a:spcAft>
                <a:spcPts val="0"/>
              </a:spcAft>
              <a:buClr>
                <a:schemeClr val="dk1"/>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사용 버전</a:t>
            </a:r>
            <a:endParaRPr b="1" i="0" sz="1300" u="none" cap="none" strike="noStrike">
              <a:solidFill>
                <a:srgbClr val="000000"/>
              </a:solidFill>
              <a:latin typeface="Malgun Gothic"/>
              <a:ea typeface="Malgun Gothic"/>
              <a:cs typeface="Malgun Gothic"/>
              <a:sym typeface="Malgun Gothic"/>
            </a:endParaRPr>
          </a:p>
        </p:txBody>
      </p:sp>
      <p:sp>
        <p:nvSpPr>
          <p:cNvPr id="67" name="Google Shape;67;p8"/>
          <p:cNvSpPr txBox="1"/>
          <p:nvPr/>
        </p:nvSpPr>
        <p:spPr>
          <a:xfrm>
            <a:off x="657231" y="813098"/>
            <a:ext cx="3874925"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i="0" lang="ko-KR" sz="1400" u="none" cap="none" strike="noStrike">
                <a:solidFill>
                  <a:srgbClr val="000000"/>
                </a:solidFill>
                <a:latin typeface="Malgun Gothic"/>
                <a:ea typeface="Malgun Gothic"/>
                <a:cs typeface="Malgun Gothic"/>
                <a:sym typeface="Malgun Gothic"/>
              </a:rPr>
              <a:t>개발 환경 및 분석 프로젝트 구조</a:t>
            </a:r>
            <a:endParaRPr/>
          </a:p>
        </p:txBody>
      </p:sp>
      <p:cxnSp>
        <p:nvCxnSpPr>
          <p:cNvPr id="68" name="Google Shape;68;p8"/>
          <p:cNvCxnSpPr/>
          <p:nvPr/>
        </p:nvCxnSpPr>
        <p:spPr>
          <a:xfrm>
            <a:off x="410534" y="1139022"/>
            <a:ext cx="4250629" cy="0"/>
          </a:xfrm>
          <a:prstGeom prst="straightConnector1">
            <a:avLst/>
          </a:prstGeom>
          <a:noFill/>
          <a:ln cap="flat" cmpd="sng" w="12700">
            <a:solidFill>
              <a:srgbClr val="000000"/>
            </a:solidFill>
            <a:prstDash val="solid"/>
            <a:round/>
            <a:headEnd len="sm" w="sm" type="none"/>
            <a:tailEnd len="sm" w="sm" type="none"/>
          </a:ln>
        </p:spPr>
      </p:cxnSp>
      <p:grpSp>
        <p:nvGrpSpPr>
          <p:cNvPr id="69" name="Google Shape;69;p8"/>
          <p:cNvGrpSpPr/>
          <p:nvPr/>
        </p:nvGrpSpPr>
        <p:grpSpPr>
          <a:xfrm>
            <a:off x="5126142" y="833613"/>
            <a:ext cx="4250629" cy="325924"/>
            <a:chOff x="5126142" y="833613"/>
            <a:chExt cx="4250629" cy="325924"/>
          </a:xfrm>
        </p:grpSpPr>
        <p:sp>
          <p:nvSpPr>
            <p:cNvPr id="70" name="Google Shape;70;p8"/>
            <p:cNvSpPr txBox="1"/>
            <p:nvPr/>
          </p:nvSpPr>
          <p:spPr>
            <a:xfrm>
              <a:off x="5372839" y="833613"/>
              <a:ext cx="3874925"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i="0" lang="ko-KR" sz="1400" u="none" cap="none" strike="noStrike">
                  <a:solidFill>
                    <a:srgbClr val="000000"/>
                  </a:solidFill>
                  <a:latin typeface="Malgun Gothic"/>
                  <a:ea typeface="Malgun Gothic"/>
                  <a:cs typeface="Malgun Gothic"/>
                  <a:sym typeface="Malgun Gothic"/>
                </a:rPr>
                <a:t>활용방안 및 기대효과</a:t>
              </a:r>
              <a:endParaRPr/>
            </a:p>
          </p:txBody>
        </p:sp>
        <p:cxnSp>
          <p:nvCxnSpPr>
            <p:cNvPr id="71" name="Google Shape;71;p8"/>
            <p:cNvCxnSpPr/>
            <p:nvPr/>
          </p:nvCxnSpPr>
          <p:spPr>
            <a:xfrm>
              <a:off x="5126142" y="1159537"/>
              <a:ext cx="4250629" cy="0"/>
            </a:xfrm>
            <a:prstGeom prst="straightConnector1">
              <a:avLst/>
            </a:prstGeom>
            <a:noFill/>
            <a:ln cap="flat" cmpd="sng" w="12700">
              <a:solidFill>
                <a:srgbClr val="000000"/>
              </a:solidFill>
              <a:prstDash val="solid"/>
              <a:round/>
              <a:headEnd len="sm" w="sm" type="none"/>
              <a:tailEnd len="sm" w="sm" type="none"/>
            </a:ln>
          </p:spPr>
        </p:cxnSp>
      </p:grpSp>
      <p:sp>
        <p:nvSpPr>
          <p:cNvPr id="72" name="Google Shape;72;p8"/>
          <p:cNvSpPr/>
          <p:nvPr/>
        </p:nvSpPr>
        <p:spPr>
          <a:xfrm>
            <a:off x="449408" y="3615987"/>
            <a:ext cx="4210500" cy="308700"/>
          </a:xfrm>
          <a:prstGeom prst="rect">
            <a:avLst/>
          </a:prstGeom>
          <a:noFill/>
          <a:ln>
            <a:noFill/>
          </a:ln>
        </p:spPr>
        <p:txBody>
          <a:bodyPr anchorCtr="0" anchor="t" bIns="45700" lIns="91425" spcFirstLastPara="1" rIns="91425" wrap="square" tIns="45700">
            <a:noAutofit/>
          </a:bodyPr>
          <a:lstStyle/>
          <a:p>
            <a:pPr indent="-180975" lvl="1" marL="180975" marR="0" rtl="0" algn="l">
              <a:lnSpc>
                <a:spcPct val="120000"/>
              </a:lnSpc>
              <a:spcBef>
                <a:spcPts val="0"/>
              </a:spcBef>
              <a:spcAft>
                <a:spcPts val="0"/>
              </a:spcAft>
              <a:buClr>
                <a:schemeClr val="dk1"/>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분석 구조도 (분석 프레임워크)</a:t>
            </a:r>
            <a:endParaRPr/>
          </a:p>
        </p:txBody>
      </p:sp>
      <p:sp>
        <p:nvSpPr>
          <p:cNvPr id="73" name="Google Shape;73;p8"/>
          <p:cNvSpPr/>
          <p:nvPr/>
        </p:nvSpPr>
        <p:spPr>
          <a:xfrm>
            <a:off x="5246079" y="1281991"/>
            <a:ext cx="4210540" cy="308739"/>
          </a:xfrm>
          <a:prstGeom prst="rect">
            <a:avLst/>
          </a:prstGeom>
          <a:noFill/>
          <a:ln>
            <a:noFill/>
          </a:ln>
        </p:spPr>
        <p:txBody>
          <a:bodyPr anchorCtr="0" anchor="t" bIns="45700" lIns="91425" spcFirstLastPara="1" rIns="91425" wrap="square" tIns="45700">
            <a:noAutofit/>
          </a:bodyPr>
          <a:lstStyle/>
          <a:p>
            <a:pPr indent="-180975" lvl="1" marL="180975" marR="0" rtl="0" algn="l">
              <a:lnSpc>
                <a:spcPct val="120000"/>
              </a:lnSpc>
              <a:spcBef>
                <a:spcPts val="0"/>
              </a:spcBef>
              <a:spcAft>
                <a:spcPts val="0"/>
              </a:spcAft>
              <a:buClr>
                <a:schemeClr val="dk1"/>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활용방안 및 기대효과</a:t>
            </a:r>
            <a:endParaRPr b="1" i="0" sz="1300" u="none" cap="none" strike="noStrike">
              <a:solidFill>
                <a:srgbClr val="000000"/>
              </a:solidFill>
              <a:latin typeface="Malgun Gothic"/>
              <a:ea typeface="Malgun Gothic"/>
              <a:cs typeface="Malgun Gothic"/>
              <a:sym typeface="Malgun Gothic"/>
            </a:endParaRPr>
          </a:p>
        </p:txBody>
      </p:sp>
      <p:pic>
        <p:nvPicPr>
          <p:cNvPr id="74" name="Google Shape;74;p8"/>
          <p:cNvPicPr preferRelativeResize="0"/>
          <p:nvPr/>
        </p:nvPicPr>
        <p:blipFill>
          <a:blip r:embed="rId3">
            <a:alphaModFix/>
          </a:blip>
          <a:stretch>
            <a:fillRect/>
          </a:stretch>
        </p:blipFill>
        <p:spPr>
          <a:xfrm>
            <a:off x="657225" y="3896450"/>
            <a:ext cx="2970751" cy="2392200"/>
          </a:xfrm>
          <a:prstGeom prst="rect">
            <a:avLst/>
          </a:prstGeom>
          <a:noFill/>
          <a:ln>
            <a:noFill/>
          </a:ln>
        </p:spPr>
      </p:pic>
      <p:sp>
        <p:nvSpPr>
          <p:cNvPr id="75" name="Google Shape;75;p8"/>
          <p:cNvSpPr/>
          <p:nvPr/>
        </p:nvSpPr>
        <p:spPr>
          <a:xfrm>
            <a:off x="489438" y="1590725"/>
            <a:ext cx="4210500" cy="187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Python version: 3.9.6 (tags/v3.9.6:db3ff76, Jun 28 2021, 15:26:21) [MSC v.1929 64 bit (AMD64)]</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pandas version: 1.5.2</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numpy version: 1.23.5</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matplotlib version: 3.7.1</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tqdm version: 4.66.4</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sktime version: 0.21.1</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xgboost version: 1.7.1</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seaborn version: 0.13.2</a:t>
            </a:r>
            <a:endParaRPr sz="1000">
              <a:solidFill>
                <a:schemeClr val="dk1"/>
              </a:solidFill>
              <a:latin typeface="Malgun Gothic"/>
              <a:ea typeface="Malgun Gothic"/>
              <a:cs typeface="Malgun Gothic"/>
              <a:sym typeface="Malgun Gothic"/>
            </a:endParaRPr>
          </a:p>
          <a:p>
            <a:pPr indent="0" lvl="0" marL="0" rtl="0" algn="l">
              <a:lnSpc>
                <a:spcPct val="120000"/>
              </a:lnSpc>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scikit-learn version: 1.2.1</a:t>
            </a:r>
            <a:endParaRPr sz="1000">
              <a:solidFill>
                <a:schemeClr val="dk1"/>
              </a:solidFill>
              <a:latin typeface="Malgun Gothic"/>
              <a:ea typeface="Malgun Gothic"/>
              <a:cs typeface="Malgun Gothic"/>
              <a:sym typeface="Malgun Gothic"/>
            </a:endParaRPr>
          </a:p>
          <a:p>
            <a:pPr indent="0" lvl="0" marL="0" marR="0" rtl="0" algn="l">
              <a:lnSpc>
                <a:spcPct val="120000"/>
              </a:lnSpc>
              <a:spcBef>
                <a:spcPts val="0"/>
              </a:spcBef>
              <a:spcAft>
                <a:spcPts val="0"/>
              </a:spcAft>
              <a:buNone/>
            </a:pPr>
            <a:r>
              <a:t/>
            </a:r>
            <a:endParaRPr sz="1000">
              <a:solidFill>
                <a:schemeClr val="dk1"/>
              </a:solidFill>
              <a:latin typeface="Malgun Gothic"/>
              <a:ea typeface="Malgun Gothic"/>
              <a:cs typeface="Malgun Gothic"/>
              <a:sym typeface="Malgun Gothic"/>
            </a:endParaRPr>
          </a:p>
        </p:txBody>
      </p:sp>
      <p:sp>
        <p:nvSpPr>
          <p:cNvPr id="76" name="Google Shape;76;p8"/>
          <p:cNvSpPr/>
          <p:nvPr/>
        </p:nvSpPr>
        <p:spPr>
          <a:xfrm>
            <a:off x="5319900" y="1590725"/>
            <a:ext cx="4062900" cy="44568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첫 번째, 그 사용 전력이 목표 전력을 넘지 않도록 부하를 제외하여 피크 전력을 감소시키고 에너지 비용을 절감할 수 있습니다.</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두 번째, 전력 사용을 분산시켜서 전력망의 안정성을 높이고 정전 위험을 줄일 수 있습니다.</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세 번째, 수요 예측 데이터를 바탕으로 소비자들의 전력 사용을 분산시키도록 유도하여 전력 공급의 안정성을 향상시킬 수 있습니다.</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lang="ko-KR" sz="1000">
                <a:latin typeface="Malgun Gothic"/>
                <a:ea typeface="Malgun Gothic"/>
                <a:cs typeface="Malgun Gothic"/>
                <a:sym typeface="Malgun Gothic"/>
              </a:rPr>
              <a:t>마지막으로, 공공기관과 산업체 사례를 분석하면 기본요금을 23% 정도 절감할 수 있을 것으로 예측됩니다.</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rPr b="1" lang="ko-KR" sz="1000">
                <a:latin typeface="Malgun Gothic"/>
                <a:ea typeface="Malgun Gothic"/>
                <a:cs typeface="Malgun Gothic"/>
                <a:sym typeface="Malgun Gothic"/>
              </a:rPr>
              <a:t>&lt;사용자 인터페이스 ui&gt;</a:t>
            </a:r>
            <a:endParaRPr b="1"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t/>
            </a:r>
            <a:endParaRPr sz="1000">
              <a:latin typeface="Malgun Gothic"/>
              <a:ea typeface="Malgun Gothic"/>
              <a:cs typeface="Malgun Gothic"/>
              <a:sym typeface="Malgun Gothic"/>
            </a:endParaRPr>
          </a:p>
          <a:p>
            <a:pPr indent="0" lvl="0" marL="0" marR="0" rtl="0" algn="l">
              <a:lnSpc>
                <a:spcPct val="120000"/>
              </a:lnSpc>
              <a:spcBef>
                <a:spcPts val="0"/>
              </a:spcBef>
              <a:spcAft>
                <a:spcPts val="0"/>
              </a:spcAft>
              <a:buNone/>
            </a:pPr>
            <a:r>
              <a:t/>
            </a:r>
            <a:endParaRPr sz="1000">
              <a:latin typeface="Malgun Gothic"/>
              <a:ea typeface="Malgun Gothic"/>
              <a:cs typeface="Malgun Gothic"/>
              <a:sym typeface="Malgun Gothic"/>
            </a:endParaRPr>
          </a:p>
        </p:txBody>
      </p:sp>
      <p:pic>
        <p:nvPicPr>
          <p:cNvPr id="77" name="Google Shape;77;p8"/>
          <p:cNvPicPr preferRelativeResize="0"/>
          <p:nvPr/>
        </p:nvPicPr>
        <p:blipFill>
          <a:blip r:embed="rId4">
            <a:alphaModFix/>
          </a:blip>
          <a:stretch>
            <a:fillRect/>
          </a:stretch>
        </p:blipFill>
        <p:spPr>
          <a:xfrm>
            <a:off x="5489200" y="3698250"/>
            <a:ext cx="1810550" cy="2683501"/>
          </a:xfrm>
          <a:prstGeom prst="rect">
            <a:avLst/>
          </a:prstGeom>
          <a:noFill/>
          <a:ln>
            <a:noFill/>
          </a:ln>
        </p:spPr>
      </p:pic>
      <p:pic>
        <p:nvPicPr>
          <p:cNvPr id="78" name="Google Shape;78;p8"/>
          <p:cNvPicPr preferRelativeResize="0"/>
          <p:nvPr/>
        </p:nvPicPr>
        <p:blipFill>
          <a:blip r:embed="rId5">
            <a:alphaModFix/>
          </a:blip>
          <a:stretch>
            <a:fillRect/>
          </a:stretch>
        </p:blipFill>
        <p:spPr>
          <a:xfrm>
            <a:off x="7413825" y="3698250"/>
            <a:ext cx="1810550" cy="268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latin typeface="Calibri"/>
                <a:ea typeface="Calibri"/>
                <a:cs typeface="Calibri"/>
                <a:sym typeface="Calibri"/>
              </a:rPr>
              <a:t>1. </a:t>
            </a:r>
            <a:r>
              <a:rPr b="1" lang="ko-KR" sz="2000">
                <a:solidFill>
                  <a:srgbClr val="000000"/>
                </a:solidFill>
                <a:latin typeface="Malgun Gothic"/>
                <a:ea typeface="Malgun Gothic"/>
                <a:cs typeface="Malgun Gothic"/>
                <a:sym typeface="Malgun Gothic"/>
              </a:rPr>
              <a:t>프로젝트 개요 및 팀 구성</a:t>
            </a:r>
            <a:endParaRPr>
              <a:latin typeface="Calibri"/>
              <a:ea typeface="Calibri"/>
              <a:cs typeface="Calibri"/>
              <a:sym typeface="Calibri"/>
            </a:endParaRPr>
          </a:p>
        </p:txBody>
      </p:sp>
      <p:grpSp>
        <p:nvGrpSpPr>
          <p:cNvPr id="84" name="Google Shape;84;p9"/>
          <p:cNvGrpSpPr/>
          <p:nvPr/>
        </p:nvGrpSpPr>
        <p:grpSpPr>
          <a:xfrm>
            <a:off x="401746" y="1410813"/>
            <a:ext cx="6565190" cy="1977963"/>
            <a:chOff x="5151189" y="1292429"/>
            <a:chExt cx="4539300" cy="1977963"/>
          </a:xfrm>
        </p:grpSpPr>
        <p:sp>
          <p:nvSpPr>
            <p:cNvPr id="85" name="Google Shape;85;p9"/>
            <p:cNvSpPr/>
            <p:nvPr/>
          </p:nvSpPr>
          <p:spPr>
            <a:xfrm>
              <a:off x="8229600" y="1963496"/>
              <a:ext cx="800101" cy="433908"/>
            </a:xfrm>
            <a:prstGeom prst="homePlate">
              <a:avLst>
                <a:gd fmla="val 17655" name="adj"/>
              </a:avLst>
            </a:prstGeom>
            <a:solidFill>
              <a:srgbClr val="757070"/>
            </a:solidFill>
            <a:ln cap="flat" cmpd="sng" w="9525">
              <a:solidFill>
                <a:srgbClr val="1E1E1E"/>
              </a:solidFill>
              <a:prstDash val="solid"/>
              <a:miter lim="800000"/>
              <a:headEnd len="sm" w="sm" type="none"/>
              <a:tailEnd len="sm" w="sm" type="none"/>
            </a:ln>
            <a:effectLst>
              <a:outerShdw rotWithShape="0" algn="ctr" dir="2700000" dist="35921">
                <a:srgbClr val="616365"/>
              </a:outerShdw>
            </a:effectLst>
          </p:spPr>
          <p:txBody>
            <a:bodyPr anchorCtr="0" anchor="ctr" bIns="0" lIns="0" spcFirstLastPara="1" rIns="0" wrap="square" tIns="0">
              <a:noAutofit/>
            </a:bodyPr>
            <a:lstStyle/>
            <a:p>
              <a:pPr indent="0" lvl="0" marL="0" marR="0" rtl="0" algn="ctr">
                <a:lnSpc>
                  <a:spcPct val="104000"/>
                </a:lnSpc>
                <a:spcBef>
                  <a:spcPts val="0"/>
                </a:spcBef>
                <a:spcAft>
                  <a:spcPts val="0"/>
                </a:spcAft>
                <a:buNone/>
              </a:pPr>
              <a:r>
                <a:rPr b="1" lang="ko-KR" sz="1000">
                  <a:solidFill>
                    <a:srgbClr val="FFFFFF"/>
                  </a:solidFill>
                  <a:latin typeface="Malgun Gothic"/>
                  <a:ea typeface="Malgun Gothic"/>
                  <a:cs typeface="Malgun Gothic"/>
                  <a:sym typeface="Malgun Gothic"/>
                </a:rPr>
                <a:t>비즈니스 모델 </a:t>
              </a:r>
              <a:br>
                <a:rPr b="1" lang="ko-KR" sz="1000">
                  <a:solidFill>
                    <a:srgbClr val="FFFFFF"/>
                  </a:solidFill>
                  <a:latin typeface="Malgun Gothic"/>
                  <a:ea typeface="Malgun Gothic"/>
                  <a:cs typeface="Malgun Gothic"/>
                  <a:sym typeface="Malgun Gothic"/>
                </a:rPr>
              </a:br>
              <a:r>
                <a:rPr b="1" lang="ko-KR" sz="1000">
                  <a:solidFill>
                    <a:srgbClr val="FFFFFF"/>
                  </a:solidFill>
                  <a:latin typeface="Malgun Gothic"/>
                  <a:ea typeface="Malgun Gothic"/>
                  <a:cs typeface="Malgun Gothic"/>
                  <a:sym typeface="Malgun Gothic"/>
                </a:rPr>
                <a:t>개발</a:t>
              </a:r>
              <a:endParaRPr b="1" i="0" sz="1000" u="none" cap="none" strike="noStrike">
                <a:solidFill>
                  <a:srgbClr val="FFFFFF"/>
                </a:solidFill>
                <a:latin typeface="Malgun Gothic"/>
                <a:ea typeface="Malgun Gothic"/>
                <a:cs typeface="Malgun Gothic"/>
                <a:sym typeface="Malgun Gothic"/>
              </a:endParaRPr>
            </a:p>
          </p:txBody>
        </p:sp>
        <p:sp>
          <p:nvSpPr>
            <p:cNvPr id="86" name="Google Shape;86;p9"/>
            <p:cNvSpPr/>
            <p:nvPr/>
          </p:nvSpPr>
          <p:spPr>
            <a:xfrm>
              <a:off x="6871410" y="1963496"/>
              <a:ext cx="1329615" cy="433908"/>
            </a:xfrm>
            <a:prstGeom prst="homePlate">
              <a:avLst>
                <a:gd fmla="val 17655" name="adj"/>
              </a:avLst>
            </a:prstGeom>
            <a:solidFill>
              <a:srgbClr val="757070"/>
            </a:solidFill>
            <a:ln cap="flat" cmpd="sng" w="9525">
              <a:solidFill>
                <a:srgbClr val="1E1E1E"/>
              </a:solidFill>
              <a:prstDash val="solid"/>
              <a:miter lim="800000"/>
              <a:headEnd len="sm" w="sm" type="none"/>
              <a:tailEnd len="sm" w="sm" type="none"/>
            </a:ln>
            <a:effectLst>
              <a:outerShdw rotWithShape="0" algn="ctr" dir="2700000" dist="35921">
                <a:srgbClr val="616365"/>
              </a:outerShdw>
            </a:effectLst>
          </p:spPr>
          <p:txBody>
            <a:bodyPr anchorCtr="0" anchor="ctr" bIns="0" lIns="0" spcFirstLastPara="1" rIns="0" wrap="square" tIns="0">
              <a:noAutofit/>
            </a:bodyPr>
            <a:lstStyle/>
            <a:p>
              <a:pPr indent="0" lvl="0" marL="0" marR="0" rtl="0" algn="ctr">
                <a:lnSpc>
                  <a:spcPct val="104000"/>
                </a:lnSpc>
                <a:spcBef>
                  <a:spcPts val="0"/>
                </a:spcBef>
                <a:spcAft>
                  <a:spcPts val="0"/>
                </a:spcAft>
                <a:buNone/>
              </a:pPr>
              <a:r>
                <a:rPr b="1" i="0" lang="ko-KR" sz="1000" u="none" cap="none" strike="noStrike">
                  <a:solidFill>
                    <a:srgbClr val="FFFFFF"/>
                  </a:solidFill>
                  <a:latin typeface="Malgun Gothic"/>
                  <a:ea typeface="Malgun Gothic"/>
                  <a:cs typeface="Malgun Gothic"/>
                  <a:sym typeface="Malgun Gothic"/>
                </a:rPr>
                <a:t>탐색적 분석</a:t>
              </a:r>
              <a:endParaRPr b="1" i="0" sz="1000" u="none" cap="none" strike="noStrike">
                <a:solidFill>
                  <a:srgbClr val="FFFFFF"/>
                </a:solidFill>
                <a:latin typeface="Malgun Gothic"/>
                <a:ea typeface="Malgun Gothic"/>
                <a:cs typeface="Malgun Gothic"/>
                <a:sym typeface="Malgun Gothic"/>
              </a:endParaRPr>
            </a:p>
          </p:txBody>
        </p:sp>
        <p:sp>
          <p:nvSpPr>
            <p:cNvPr id="87" name="Google Shape;87;p9"/>
            <p:cNvSpPr/>
            <p:nvPr/>
          </p:nvSpPr>
          <p:spPr>
            <a:xfrm>
              <a:off x="5460432" y="1955561"/>
              <a:ext cx="1400950" cy="433908"/>
            </a:xfrm>
            <a:prstGeom prst="homePlate">
              <a:avLst>
                <a:gd fmla="val 17655" name="adj"/>
              </a:avLst>
            </a:prstGeom>
            <a:solidFill>
              <a:srgbClr val="757070"/>
            </a:solidFill>
            <a:ln cap="flat" cmpd="sng" w="9525">
              <a:solidFill>
                <a:srgbClr val="1E1E1E"/>
              </a:solidFill>
              <a:prstDash val="solid"/>
              <a:miter lim="800000"/>
              <a:headEnd len="sm" w="sm" type="none"/>
              <a:tailEnd len="sm" w="sm" type="none"/>
            </a:ln>
            <a:effectLst>
              <a:outerShdw rotWithShape="0" algn="ctr" dir="2700000" dist="35921">
                <a:srgbClr val="616365"/>
              </a:outerShdw>
            </a:effectLst>
          </p:spPr>
          <p:txBody>
            <a:bodyPr anchorCtr="0" anchor="ctr" bIns="0" lIns="0" spcFirstLastPara="1" rIns="0" wrap="square" tIns="0">
              <a:noAutofit/>
            </a:bodyPr>
            <a:lstStyle/>
            <a:p>
              <a:pPr indent="0" lvl="0" marL="0" marR="0" rtl="0" algn="ctr">
                <a:lnSpc>
                  <a:spcPct val="104000"/>
                </a:lnSpc>
                <a:spcBef>
                  <a:spcPts val="0"/>
                </a:spcBef>
                <a:spcAft>
                  <a:spcPts val="0"/>
                </a:spcAft>
                <a:buNone/>
              </a:pPr>
              <a:r>
                <a:rPr b="1" i="0" lang="ko-KR" sz="1000" u="none" cap="none" strike="noStrike">
                  <a:solidFill>
                    <a:srgbClr val="FFFFFF"/>
                  </a:solidFill>
                  <a:latin typeface="Malgun Gothic"/>
                  <a:ea typeface="Malgun Gothic"/>
                  <a:cs typeface="Malgun Gothic"/>
                  <a:sym typeface="Malgun Gothic"/>
                </a:rPr>
                <a:t>요구사항 파악 및</a:t>
              </a:r>
              <a:endParaRPr b="1" i="0" sz="1000" u="none" cap="none" strike="noStrike">
                <a:solidFill>
                  <a:srgbClr val="FFFFFF"/>
                </a:solidFill>
                <a:latin typeface="Malgun Gothic"/>
                <a:ea typeface="Malgun Gothic"/>
                <a:cs typeface="Malgun Gothic"/>
                <a:sym typeface="Malgun Gothic"/>
              </a:endParaRPr>
            </a:p>
            <a:p>
              <a:pPr indent="0" lvl="0" marL="0" marR="0" rtl="0" algn="ctr">
                <a:lnSpc>
                  <a:spcPct val="104000"/>
                </a:lnSpc>
                <a:spcBef>
                  <a:spcPts val="0"/>
                </a:spcBef>
                <a:spcAft>
                  <a:spcPts val="0"/>
                </a:spcAft>
                <a:buNone/>
              </a:pPr>
              <a:r>
                <a:rPr b="1" i="0" lang="ko-KR" sz="1000" u="none" cap="none" strike="noStrike">
                  <a:solidFill>
                    <a:srgbClr val="FFFFFF"/>
                  </a:solidFill>
                  <a:latin typeface="Malgun Gothic"/>
                  <a:ea typeface="Malgun Gothic"/>
                  <a:cs typeface="Malgun Gothic"/>
                  <a:sym typeface="Malgun Gothic"/>
                </a:rPr>
                <a:t>데이터 연결</a:t>
              </a:r>
              <a:endParaRPr/>
            </a:p>
          </p:txBody>
        </p:sp>
        <p:cxnSp>
          <p:nvCxnSpPr>
            <p:cNvPr id="88" name="Google Shape;88;p9"/>
            <p:cNvCxnSpPr/>
            <p:nvPr/>
          </p:nvCxnSpPr>
          <p:spPr>
            <a:xfrm>
              <a:off x="5284186" y="1836912"/>
              <a:ext cx="4202723" cy="0"/>
            </a:xfrm>
            <a:prstGeom prst="straightConnector1">
              <a:avLst/>
            </a:prstGeom>
            <a:noFill/>
            <a:ln cap="flat" cmpd="sng" w="9525">
              <a:solidFill>
                <a:schemeClr val="dk1"/>
              </a:solidFill>
              <a:prstDash val="solid"/>
              <a:miter lim="800000"/>
              <a:headEnd len="sm" w="sm" type="none"/>
              <a:tailEnd len="med" w="med" type="triangle"/>
            </a:ln>
          </p:spPr>
        </p:cxnSp>
        <p:sp>
          <p:nvSpPr>
            <p:cNvPr id="89" name="Google Shape;89;p9"/>
            <p:cNvSpPr/>
            <p:nvPr/>
          </p:nvSpPr>
          <p:spPr>
            <a:xfrm>
              <a:off x="5354524" y="1769613"/>
              <a:ext cx="131885" cy="140159"/>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9"/>
            <p:cNvSpPr/>
            <p:nvPr/>
          </p:nvSpPr>
          <p:spPr>
            <a:xfrm>
              <a:off x="7168670" y="1769613"/>
              <a:ext cx="131885" cy="140159"/>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9"/>
            <p:cNvSpPr/>
            <p:nvPr/>
          </p:nvSpPr>
          <p:spPr>
            <a:xfrm>
              <a:off x="8982816" y="1769613"/>
              <a:ext cx="131885" cy="140159"/>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9"/>
            <p:cNvSpPr txBox="1"/>
            <p:nvPr/>
          </p:nvSpPr>
          <p:spPr>
            <a:xfrm>
              <a:off x="5483371" y="2504488"/>
              <a:ext cx="1566600" cy="762000"/>
            </a:xfrm>
            <a:prstGeom prst="rect">
              <a:avLst/>
            </a:prstGeom>
            <a:noFill/>
            <a:ln>
              <a:noFill/>
            </a:ln>
          </p:spPr>
          <p:txBody>
            <a:bodyPr anchorCtr="0" anchor="t" bIns="0" lIns="0" spcFirstLastPara="1" rIns="0" wrap="square" tIns="0">
              <a:spAutoFit/>
            </a:bodyPr>
            <a:lstStyle/>
            <a:p>
              <a:pPr indent="-84138" lvl="1" marL="85725" marR="0" rtl="0" algn="l">
                <a:spcBef>
                  <a:spcPts val="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요구사항 확인</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데이터 </a:t>
              </a:r>
              <a:r>
                <a:rPr b="0" i="0" lang="ko-KR" sz="1050" u="none" cap="none" strike="noStrike">
                  <a:solidFill>
                    <a:srgbClr val="000000"/>
                  </a:solidFill>
                  <a:latin typeface="Malgun Gothic"/>
                  <a:ea typeface="Malgun Gothic"/>
                  <a:cs typeface="Malgun Gothic"/>
                  <a:sym typeface="Malgun Gothic"/>
                </a:rPr>
                <a:t>현황 파악</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Calibri"/>
                <a:buChar char="•"/>
              </a:pPr>
              <a:r>
                <a:rPr b="0" i="0" lang="ko-KR" sz="1050" u="none" cap="none" strike="noStrike">
                  <a:solidFill>
                    <a:srgbClr val="000000"/>
                  </a:solidFill>
                  <a:latin typeface="Calibri"/>
                  <a:ea typeface="Calibri"/>
                  <a:cs typeface="Calibri"/>
                  <a:sym typeface="Calibri"/>
                </a:rPr>
                <a:t>데이터 전처리 </a:t>
              </a:r>
              <a:endParaRPr b="0" i="0" sz="1050" u="none" cap="none" strike="noStrike">
                <a:solidFill>
                  <a:srgbClr val="000000"/>
                </a:solidFill>
                <a:latin typeface="Calibri"/>
                <a:ea typeface="Calibri"/>
                <a:cs typeface="Calibri"/>
                <a:sym typeface="Calibri"/>
              </a:endParaRPr>
            </a:p>
            <a:p>
              <a:pPr indent="-84138" lvl="1" marL="85725" marR="0" rtl="0" algn="l">
                <a:spcBef>
                  <a:spcPts val="300"/>
                </a:spcBef>
                <a:spcAft>
                  <a:spcPts val="0"/>
                </a:spcAft>
                <a:buClr>
                  <a:srgbClr val="000000"/>
                </a:buClr>
                <a:buSzPts val="1050"/>
                <a:buFont typeface="Calibri"/>
                <a:buChar char="•"/>
              </a:pPr>
              <a:r>
                <a:rPr b="0" i="0" lang="ko-KR" sz="1050" u="none" cap="none" strike="noStrike">
                  <a:solidFill>
                    <a:srgbClr val="000000"/>
                  </a:solidFill>
                  <a:latin typeface="Calibri"/>
                  <a:ea typeface="Calibri"/>
                  <a:cs typeface="Calibri"/>
                  <a:sym typeface="Calibri"/>
                </a:rPr>
                <a:t>데이터 연결</a:t>
              </a:r>
              <a:endParaRPr b="0" i="0" sz="1050" u="none" cap="none" strike="noStrike">
                <a:solidFill>
                  <a:srgbClr val="000000"/>
                </a:solidFill>
                <a:latin typeface="Malgun Gothic"/>
                <a:ea typeface="Malgun Gothic"/>
                <a:cs typeface="Malgun Gothic"/>
                <a:sym typeface="Malgun Gothic"/>
              </a:endParaRPr>
            </a:p>
          </p:txBody>
        </p:sp>
        <p:sp>
          <p:nvSpPr>
            <p:cNvPr id="93" name="Google Shape;93;p9"/>
            <p:cNvSpPr txBox="1"/>
            <p:nvPr/>
          </p:nvSpPr>
          <p:spPr>
            <a:xfrm>
              <a:off x="6917250" y="2508391"/>
              <a:ext cx="1331400" cy="762000"/>
            </a:xfrm>
            <a:prstGeom prst="rect">
              <a:avLst/>
            </a:prstGeom>
            <a:noFill/>
            <a:ln>
              <a:noFill/>
            </a:ln>
          </p:spPr>
          <p:txBody>
            <a:bodyPr anchorCtr="0" anchor="t" bIns="0" lIns="0" spcFirstLastPara="1" rIns="0" wrap="square" tIns="0">
              <a:spAutoFit/>
            </a:bodyPr>
            <a:lstStyle/>
            <a:p>
              <a:pPr indent="-84138" lvl="1" marL="85725" marR="0" rtl="0" algn="l">
                <a:spcBef>
                  <a:spcPts val="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기초 통계 분석 </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시계열 분석</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X인자간 상관분석</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X,Y 상관 분석</a:t>
              </a:r>
              <a:endParaRPr b="0" i="0" sz="1050" u="none" cap="none" strike="noStrike">
                <a:solidFill>
                  <a:srgbClr val="000000"/>
                </a:solidFill>
                <a:latin typeface="Malgun Gothic"/>
                <a:ea typeface="Malgun Gothic"/>
                <a:cs typeface="Malgun Gothic"/>
                <a:sym typeface="Malgun Gothic"/>
              </a:endParaRPr>
            </a:p>
          </p:txBody>
        </p:sp>
        <p:sp>
          <p:nvSpPr>
            <p:cNvPr id="94" name="Google Shape;94;p9"/>
            <p:cNvSpPr txBox="1"/>
            <p:nvPr/>
          </p:nvSpPr>
          <p:spPr>
            <a:xfrm>
              <a:off x="8226572" y="2521821"/>
              <a:ext cx="1460400" cy="561900"/>
            </a:xfrm>
            <a:prstGeom prst="rect">
              <a:avLst/>
            </a:prstGeom>
            <a:noFill/>
            <a:ln>
              <a:noFill/>
            </a:ln>
          </p:spPr>
          <p:txBody>
            <a:bodyPr anchorCtr="0" anchor="t" bIns="0" lIns="0" spcFirstLastPara="1" rIns="0" wrap="square" tIns="0">
              <a:spAutoFit/>
            </a:bodyPr>
            <a:lstStyle/>
            <a:p>
              <a:pPr indent="-84138" lvl="1" marL="85725" marR="0" rtl="0" algn="l">
                <a:spcBef>
                  <a:spcPts val="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예측 모델 개발</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유효 변수 확인</a:t>
              </a:r>
              <a:endParaRPr b="0" i="0" sz="1050" u="none" cap="none" strike="noStrike">
                <a:solidFill>
                  <a:srgbClr val="000000"/>
                </a:solidFill>
                <a:latin typeface="Malgun Gothic"/>
                <a:ea typeface="Malgun Gothic"/>
                <a:cs typeface="Malgun Gothic"/>
                <a:sym typeface="Malgun Gothic"/>
              </a:endParaRPr>
            </a:p>
            <a:p>
              <a:pPr indent="-84138" lvl="1" marL="85725" marR="0" rtl="0" algn="l">
                <a:spcBef>
                  <a:spcPts val="300"/>
                </a:spcBef>
                <a:spcAft>
                  <a:spcPts val="0"/>
                </a:spcAft>
                <a:buClr>
                  <a:srgbClr val="000000"/>
                </a:buClr>
                <a:buSzPts val="1050"/>
                <a:buFont typeface="Malgun Gothic"/>
                <a:buChar char="•"/>
              </a:pPr>
              <a:r>
                <a:rPr b="0" i="0" lang="ko-KR" sz="1050" u="none" cap="none" strike="noStrike">
                  <a:solidFill>
                    <a:srgbClr val="000000"/>
                  </a:solidFill>
                  <a:latin typeface="Malgun Gothic"/>
                  <a:ea typeface="Malgun Gothic"/>
                  <a:cs typeface="Malgun Gothic"/>
                  <a:sym typeface="Malgun Gothic"/>
                </a:rPr>
                <a:t>향후 발전 방향 제시</a:t>
              </a:r>
              <a:endParaRPr b="0" i="0" sz="1050" u="none" cap="none" strike="noStrike">
                <a:solidFill>
                  <a:srgbClr val="000000"/>
                </a:solidFill>
                <a:latin typeface="Malgun Gothic"/>
                <a:ea typeface="Malgun Gothic"/>
                <a:cs typeface="Malgun Gothic"/>
                <a:sym typeface="Malgun Gothic"/>
              </a:endParaRPr>
            </a:p>
          </p:txBody>
        </p:sp>
        <p:sp>
          <p:nvSpPr>
            <p:cNvPr id="95" name="Google Shape;95;p9"/>
            <p:cNvSpPr/>
            <p:nvPr/>
          </p:nvSpPr>
          <p:spPr>
            <a:xfrm>
              <a:off x="5962884" y="1590491"/>
              <a:ext cx="641700" cy="27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ko-KR" sz="1050">
                  <a:solidFill>
                    <a:schemeClr val="dk1"/>
                  </a:solidFill>
                  <a:latin typeface="Calibri"/>
                  <a:ea typeface="Calibri"/>
                  <a:cs typeface="Calibri"/>
                  <a:sym typeface="Calibri"/>
                </a:rPr>
                <a:t>5</a:t>
              </a:r>
              <a:r>
                <a:rPr b="0" i="0" lang="ko-KR" sz="1050" u="none" cap="none" strike="noStrike">
                  <a:solidFill>
                    <a:schemeClr val="dk1"/>
                  </a:solidFill>
                  <a:latin typeface="Calibri"/>
                  <a:ea typeface="Calibri"/>
                  <a:cs typeface="Calibri"/>
                  <a:sym typeface="Calibri"/>
                </a:rPr>
                <a:t>월 </a:t>
              </a:r>
              <a:r>
                <a:rPr lang="ko-KR" sz="1050">
                  <a:solidFill>
                    <a:schemeClr val="dk1"/>
                  </a:solidFill>
                  <a:latin typeface="Calibri"/>
                  <a:ea typeface="Calibri"/>
                  <a:cs typeface="Calibri"/>
                  <a:sym typeface="Calibri"/>
                </a:rPr>
                <a:t>1주차</a:t>
              </a:r>
              <a:endParaRPr/>
            </a:p>
          </p:txBody>
        </p:sp>
        <p:sp>
          <p:nvSpPr>
            <p:cNvPr id="96" name="Google Shape;96;p9"/>
            <p:cNvSpPr/>
            <p:nvPr/>
          </p:nvSpPr>
          <p:spPr>
            <a:xfrm>
              <a:off x="7662272" y="1572216"/>
              <a:ext cx="913200" cy="303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1050">
                  <a:solidFill>
                    <a:schemeClr val="dk1"/>
                  </a:solidFill>
                  <a:latin typeface="Calibri"/>
                  <a:ea typeface="Calibri"/>
                  <a:cs typeface="Calibri"/>
                  <a:sym typeface="Calibri"/>
                </a:rPr>
                <a:t>5</a:t>
              </a:r>
              <a:r>
                <a:rPr lang="ko-KR" sz="1050">
                  <a:solidFill>
                    <a:schemeClr val="dk1"/>
                  </a:solidFill>
                  <a:latin typeface="Calibri"/>
                  <a:ea typeface="Calibri"/>
                  <a:cs typeface="Calibri"/>
                  <a:sym typeface="Calibri"/>
                </a:rPr>
                <a:t>월 2주차</a:t>
              </a:r>
              <a:endParaRPr/>
            </a:p>
          </p:txBody>
        </p:sp>
        <p:sp>
          <p:nvSpPr>
            <p:cNvPr id="97" name="Google Shape;97;p9"/>
            <p:cNvSpPr txBox="1"/>
            <p:nvPr/>
          </p:nvSpPr>
          <p:spPr>
            <a:xfrm>
              <a:off x="5151189" y="1292429"/>
              <a:ext cx="4539300" cy="272700"/>
            </a:xfrm>
            <a:prstGeom prst="rect">
              <a:avLst/>
            </a:prstGeom>
            <a:noFill/>
            <a:ln>
              <a:noFill/>
            </a:ln>
          </p:spPr>
          <p:txBody>
            <a:bodyPr anchorCtr="0" anchor="t" bIns="36000" lIns="72000" spcFirstLastPara="1" rIns="36000" wrap="square" tIns="36000">
              <a:spAutoFit/>
            </a:bodyPr>
            <a:lstStyle/>
            <a:p>
              <a:pPr indent="-180975" lvl="1" marL="180975" marR="0" rtl="0" algn="l">
                <a:lnSpc>
                  <a:spcPct val="120000"/>
                </a:lnSpc>
                <a:spcBef>
                  <a:spcPts val="0"/>
                </a:spcBef>
                <a:spcAft>
                  <a:spcPts val="0"/>
                </a:spcAft>
                <a:buClr>
                  <a:srgbClr val="000000"/>
                </a:buClr>
                <a:buSzPts val="1300"/>
                <a:buFont typeface="Noto Sans Symbols"/>
                <a:buChar char="▪"/>
              </a:pPr>
              <a:r>
                <a:rPr b="1" i="0" lang="ko-KR" sz="1300" u="none" cap="none" strike="noStrike">
                  <a:solidFill>
                    <a:srgbClr val="000000"/>
                  </a:solidFill>
                  <a:latin typeface="Malgun Gothic"/>
                  <a:ea typeface="Malgun Gothic"/>
                  <a:cs typeface="Malgun Gothic"/>
                  <a:sym typeface="Malgun Gothic"/>
                </a:rPr>
                <a:t>2</a:t>
              </a:r>
              <a:r>
                <a:rPr b="1" lang="ko-KR" sz="1300">
                  <a:latin typeface="Malgun Gothic"/>
                  <a:ea typeface="Malgun Gothic"/>
                  <a:cs typeface="Malgun Gothic"/>
                  <a:sym typeface="Malgun Gothic"/>
                </a:rPr>
                <a:t>주 </a:t>
              </a:r>
              <a:r>
                <a:rPr b="1" i="0" lang="ko-KR" sz="1300" u="none" cap="none" strike="noStrike">
                  <a:solidFill>
                    <a:srgbClr val="000000"/>
                  </a:solidFill>
                  <a:latin typeface="Malgun Gothic"/>
                  <a:ea typeface="Malgun Gothic"/>
                  <a:cs typeface="Malgun Gothic"/>
                  <a:sym typeface="Malgun Gothic"/>
                </a:rPr>
                <a:t>동안 데이터 탐색 및 불량 원인 분석</a:t>
              </a:r>
              <a:endParaRPr b="1" i="0" sz="1300" u="none" cap="none" strike="noStrike">
                <a:solidFill>
                  <a:srgbClr val="000000"/>
                </a:solidFill>
                <a:latin typeface="Malgun Gothic"/>
                <a:ea typeface="Malgun Gothic"/>
                <a:cs typeface="Malgun Gothic"/>
                <a:sym typeface="Malgun Gothic"/>
              </a:endParaRPr>
            </a:p>
          </p:txBody>
        </p:sp>
      </p:grpSp>
      <p:sp>
        <p:nvSpPr>
          <p:cNvPr id="98" name="Google Shape;98;p9"/>
          <p:cNvSpPr txBox="1"/>
          <p:nvPr/>
        </p:nvSpPr>
        <p:spPr>
          <a:xfrm>
            <a:off x="410535" y="813098"/>
            <a:ext cx="9111838"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400">
                <a:solidFill>
                  <a:srgbClr val="000000"/>
                </a:solidFill>
                <a:latin typeface="Malgun Gothic"/>
                <a:ea typeface="Malgun Gothic"/>
                <a:cs typeface="Malgun Gothic"/>
                <a:sym typeface="Malgun Gothic"/>
              </a:rPr>
              <a:t>프로젝트 수행 절차 및 경과</a:t>
            </a:r>
            <a:endParaRPr/>
          </a:p>
        </p:txBody>
      </p:sp>
      <p:cxnSp>
        <p:nvCxnSpPr>
          <p:cNvPr id="99" name="Google Shape;99;p9"/>
          <p:cNvCxnSpPr/>
          <p:nvPr/>
        </p:nvCxnSpPr>
        <p:spPr>
          <a:xfrm>
            <a:off x="410534" y="1139022"/>
            <a:ext cx="9111838" cy="0"/>
          </a:xfrm>
          <a:prstGeom prst="straightConnector1">
            <a:avLst/>
          </a:prstGeom>
          <a:noFill/>
          <a:ln cap="flat" cmpd="sng" w="12700">
            <a:solidFill>
              <a:srgbClr val="000000"/>
            </a:solidFill>
            <a:prstDash val="solid"/>
            <a:round/>
            <a:headEnd len="sm" w="sm" type="none"/>
            <a:tailEnd len="sm" w="sm" type="none"/>
          </a:ln>
        </p:spPr>
      </p:cxnSp>
      <p:graphicFrame>
        <p:nvGraphicFramePr>
          <p:cNvPr id="100" name="Google Shape;100;p9"/>
          <p:cNvGraphicFramePr/>
          <p:nvPr/>
        </p:nvGraphicFramePr>
        <p:xfrm>
          <a:off x="523383" y="3813940"/>
          <a:ext cx="3000000" cy="3000000"/>
        </p:xfrm>
        <a:graphic>
          <a:graphicData uri="http://schemas.openxmlformats.org/drawingml/2006/table">
            <a:tbl>
              <a:tblPr>
                <a:noFill/>
                <a:tableStyleId>{CB218381-34DA-4B90-BD49-524EDBBA3C71}</a:tableStyleId>
              </a:tblPr>
              <a:tblGrid>
                <a:gridCol w="1536650"/>
                <a:gridCol w="1177150"/>
                <a:gridCol w="4435375"/>
                <a:gridCol w="1722450"/>
              </a:tblGrid>
              <a:tr h="325550">
                <a:tc>
                  <a:txBody>
                    <a:bodyPr/>
                    <a:lstStyle/>
                    <a:p>
                      <a:pPr indent="0" lvl="0" marL="0" marR="0" rtl="0" algn="ctr">
                        <a:lnSpc>
                          <a:spcPct val="115000"/>
                        </a:lnSpc>
                        <a:spcBef>
                          <a:spcPts val="0"/>
                        </a:spcBef>
                        <a:spcAft>
                          <a:spcPts val="0"/>
                        </a:spcAft>
                        <a:buNone/>
                      </a:pPr>
                      <a:r>
                        <a:rPr b="1" lang="ko-KR" sz="1200" u="none" cap="none" strike="noStrike">
                          <a:solidFill>
                            <a:srgbClr val="000000"/>
                          </a:solidFill>
                          <a:latin typeface="Malgun Gothic"/>
                          <a:ea typeface="Malgun Gothic"/>
                          <a:cs typeface="Malgun Gothic"/>
                          <a:sym typeface="Malgun Gothic"/>
                        </a:rPr>
                        <a:t>구분</a:t>
                      </a:r>
                      <a:endParaRPr b="1" sz="1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b="1" lang="ko-KR" sz="1200" u="none" cap="none" strike="noStrike">
                          <a:latin typeface="Malgun Gothic"/>
                          <a:ea typeface="Malgun Gothic"/>
                          <a:cs typeface="Malgun Gothic"/>
                          <a:sym typeface="Malgun Gothic"/>
                        </a:rPr>
                        <a:t>기간</a:t>
                      </a:r>
                      <a:endParaRPr b="1" sz="12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u="none" cap="none" strike="noStrike">
                          <a:solidFill>
                            <a:schemeClr val="dk1"/>
                          </a:solidFill>
                          <a:latin typeface="Malgun Gothic"/>
                          <a:ea typeface="Malgun Gothic"/>
                          <a:cs typeface="Malgun Gothic"/>
                          <a:sym typeface="Malgun Gothic"/>
                        </a:rPr>
                        <a:t>활동</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u="none" cap="none" strike="noStrike">
                          <a:solidFill>
                            <a:schemeClr val="dk1"/>
                          </a:solidFill>
                          <a:latin typeface="Malgun Gothic"/>
                          <a:ea typeface="Malgun Gothic"/>
                          <a:cs typeface="Malgun Gothic"/>
                          <a:sym typeface="Malgun Gothic"/>
                        </a:rPr>
                        <a:t>비고</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358900">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데이터 분석 및 변수 파악</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5/22(수)~5/24(금)</a:t>
                      </a:r>
                      <a:endParaRPr b="0"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데이터 변수 및 배경지식 정리, 전력 별 기후요소 파악</a:t>
                      </a:r>
                      <a:endParaRPr b="0"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0" lang="ko-KR" sz="1000" u="none" cap="none" strike="noStrike">
                          <a:solidFill>
                            <a:schemeClr val="dk1"/>
                          </a:solidFill>
                          <a:latin typeface="Malgun Gothic"/>
                          <a:ea typeface="Malgun Gothic"/>
                          <a:cs typeface="Malgun Gothic"/>
                          <a:sym typeface="Malgun Gothic"/>
                        </a:rPr>
                        <a:t>아이디어 회의</a:t>
                      </a:r>
                      <a:endParaRPr b="0"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900">
                <a:tc>
                  <a:txBody>
                    <a:bodyPr/>
                    <a:lstStyle/>
                    <a:p>
                      <a:pPr indent="0" lvl="0" marL="0" marR="0" rtl="0" algn="ctr">
                        <a:lnSpc>
                          <a:spcPct val="114000"/>
                        </a:lnSpc>
                        <a:spcBef>
                          <a:spcPts val="0"/>
                        </a:spcBef>
                        <a:spcAft>
                          <a:spcPts val="0"/>
                        </a:spcAft>
                        <a:buNone/>
                      </a:pPr>
                      <a:r>
                        <a:rPr b="1" lang="ko-KR" sz="1000" u="none" cap="none" strike="noStrike">
                          <a:latin typeface="Malgun Gothic"/>
                          <a:ea typeface="Malgun Gothic"/>
                          <a:cs typeface="Malgun Gothic"/>
                          <a:sym typeface="Malgun Gothic"/>
                        </a:rPr>
                        <a:t>데이터 </a:t>
                      </a:r>
                      <a:r>
                        <a:rPr b="1" lang="ko-KR" sz="1000">
                          <a:latin typeface="Malgun Gothic"/>
                          <a:ea typeface="Malgun Gothic"/>
                          <a:cs typeface="Malgun Gothic"/>
                          <a:sym typeface="Malgun Gothic"/>
                        </a:rPr>
                        <a:t>전처리 및 시각화</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rgbClr val="000000"/>
                        </a:buClr>
                        <a:buSzPts val="1000"/>
                        <a:buFont typeface="Malgun Gothic"/>
                        <a:buNone/>
                      </a:pPr>
                      <a:r>
                        <a:rPr lang="ko-KR" sz="1000">
                          <a:latin typeface="Malgun Gothic"/>
                          <a:ea typeface="Malgun Gothic"/>
                          <a:cs typeface="Malgun Gothic"/>
                          <a:sym typeface="Malgun Gothic"/>
                        </a:rPr>
                        <a:t>5/25(토)</a:t>
                      </a:r>
                      <a:endParaRPr b="0" i="0" sz="10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test 데이터 결측치 채우기, 파생변수 생성, 건물 유형에 따른 군집화</a:t>
                      </a:r>
                      <a:endParaRPr b="0"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lang="ko-KR" sz="1000">
                          <a:solidFill>
                            <a:schemeClr val="dk1"/>
                          </a:solidFill>
                          <a:latin typeface="Malgun Gothic"/>
                          <a:ea typeface="Malgun Gothic"/>
                          <a:cs typeface="Malgun Gothic"/>
                          <a:sym typeface="Malgun Gothic"/>
                        </a:rPr>
                        <a:t>〃</a:t>
                      </a:r>
                      <a:endParaRPr b="0"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900">
                <a:tc>
                  <a:txBody>
                    <a:bodyPr/>
                    <a:lstStyle/>
                    <a:p>
                      <a:pPr indent="0" lvl="0" marL="0" marR="0" rtl="0" algn="ctr">
                        <a:lnSpc>
                          <a:spcPct val="114000"/>
                        </a:lnSpc>
                        <a:spcBef>
                          <a:spcPts val="0"/>
                        </a:spcBef>
                        <a:spcAft>
                          <a:spcPts val="0"/>
                        </a:spcAft>
                        <a:buNone/>
                      </a:pPr>
                      <a:r>
                        <a:rPr b="1" lang="ko-KR" sz="1000" u="none" cap="none" strike="noStrike">
                          <a:latin typeface="Malgun Gothic"/>
                          <a:ea typeface="Malgun Gothic"/>
                          <a:cs typeface="Malgun Gothic"/>
                          <a:sym typeface="Malgun Gothic"/>
                        </a:rPr>
                        <a:t>탐색적 분석(EDA)</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rgbClr val="000000"/>
                        </a:buClr>
                        <a:buSzPts val="1000"/>
                        <a:buFont typeface="Malgun Gothic"/>
                        <a:buNone/>
                      </a:pPr>
                      <a:r>
                        <a:rPr lang="ko-KR" sz="1000">
                          <a:latin typeface="Malgun Gothic"/>
                          <a:ea typeface="Malgun Gothic"/>
                          <a:cs typeface="Malgun Gothic"/>
                          <a:sym typeface="Malgun Gothic"/>
                        </a:rPr>
                        <a:t>5/26(일)</a:t>
                      </a:r>
                      <a:endParaRPr b="0" i="0" sz="10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시계열 데이터 분석, 상관 분석, 예측 결과 시각화</a:t>
                      </a:r>
                      <a:endParaRPr b="0"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a:t>
                      </a:r>
                      <a:endParaRPr b="0"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900">
                <a:tc>
                  <a:txBody>
                    <a:bodyPr/>
                    <a:lstStyle/>
                    <a:p>
                      <a:pPr indent="0" lvl="0" marL="0" marR="0" rtl="0" algn="ctr">
                        <a:lnSpc>
                          <a:spcPct val="114000"/>
                        </a:lnSpc>
                        <a:spcBef>
                          <a:spcPts val="0"/>
                        </a:spcBef>
                        <a:spcAft>
                          <a:spcPts val="0"/>
                        </a:spcAft>
                        <a:buNone/>
                      </a:pPr>
                      <a:r>
                        <a:rPr b="1" lang="ko-KR" sz="1000" u="none" cap="none" strike="noStrike">
                          <a:latin typeface="Malgun Gothic"/>
                          <a:ea typeface="Malgun Gothic"/>
                          <a:cs typeface="Malgun Gothic"/>
                          <a:sym typeface="Malgun Gothic"/>
                        </a:rPr>
                        <a:t>모델 학습 및 선택</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rgbClr val="000000"/>
                        </a:buClr>
                        <a:buSzPts val="1000"/>
                        <a:buFont typeface="Malgun Gothic"/>
                        <a:buNone/>
                      </a:pPr>
                      <a:r>
                        <a:rPr lang="ko-KR" sz="1000">
                          <a:latin typeface="Malgun Gothic"/>
                          <a:ea typeface="Malgun Gothic"/>
                          <a:cs typeface="Malgun Gothic"/>
                          <a:sym typeface="Malgun Gothic"/>
                        </a:rPr>
                        <a:t>5/27(월)</a:t>
                      </a:r>
                      <a:endParaRPr b="0" i="0" sz="10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모델링 및 비즈니스 모델 개발, 구체화</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8900">
                <a:tc>
                  <a:txBody>
                    <a:bodyPr/>
                    <a:lstStyle/>
                    <a:p>
                      <a:pPr indent="0" lvl="0" marL="0" marR="0" rtl="0" algn="ctr">
                        <a:lnSpc>
                          <a:spcPct val="114000"/>
                        </a:lnSpc>
                        <a:spcBef>
                          <a:spcPts val="0"/>
                        </a:spcBef>
                        <a:spcAft>
                          <a:spcPts val="0"/>
                        </a:spcAft>
                        <a:buNone/>
                      </a:pPr>
                      <a:r>
                        <a:rPr b="1" lang="ko-KR" sz="1000" u="none" cap="none" strike="noStrike">
                          <a:latin typeface="Malgun Gothic"/>
                          <a:ea typeface="Malgun Gothic"/>
                          <a:cs typeface="Malgun Gothic"/>
                          <a:sym typeface="Malgun Gothic"/>
                        </a:rPr>
                        <a:t>결론도출</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Clr>
                          <a:srgbClr val="000000"/>
                        </a:buClr>
                        <a:buSzPts val="1000"/>
                        <a:buFont typeface="Malgun Gothic"/>
                        <a:buNone/>
                      </a:pPr>
                      <a:r>
                        <a:rPr lang="ko-KR" sz="1000">
                          <a:latin typeface="Malgun Gothic"/>
                          <a:ea typeface="Malgun Gothic"/>
                          <a:cs typeface="Malgun Gothic"/>
                          <a:sym typeface="Malgun Gothic"/>
                        </a:rPr>
                        <a:t>5/28(화)~5/29(수)</a:t>
                      </a:r>
                      <a:endParaRPr b="0" i="0" sz="10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모델 평가 및 향후 발전 방향 제시</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latin typeface="Calibri"/>
                <a:ea typeface="Calibri"/>
                <a:cs typeface="Calibri"/>
                <a:sym typeface="Calibri"/>
              </a:rPr>
              <a:t>1. </a:t>
            </a:r>
            <a:r>
              <a:rPr b="1" lang="ko-KR" sz="2000">
                <a:solidFill>
                  <a:srgbClr val="000000"/>
                </a:solidFill>
                <a:latin typeface="Malgun Gothic"/>
                <a:ea typeface="Malgun Gothic"/>
                <a:cs typeface="Malgun Gothic"/>
                <a:sym typeface="Malgun Gothic"/>
              </a:rPr>
              <a:t>프로젝트 개요 및 팀 구성</a:t>
            </a:r>
            <a:endParaRPr>
              <a:latin typeface="Calibri"/>
              <a:ea typeface="Calibri"/>
              <a:cs typeface="Calibri"/>
              <a:sym typeface="Calibri"/>
            </a:endParaRPr>
          </a:p>
        </p:txBody>
      </p:sp>
      <p:sp>
        <p:nvSpPr>
          <p:cNvPr id="106" name="Google Shape;106;p10"/>
          <p:cNvSpPr txBox="1"/>
          <p:nvPr/>
        </p:nvSpPr>
        <p:spPr>
          <a:xfrm>
            <a:off x="410534" y="813098"/>
            <a:ext cx="8984477"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400">
                <a:solidFill>
                  <a:srgbClr val="000000"/>
                </a:solidFill>
                <a:latin typeface="Malgun Gothic"/>
                <a:ea typeface="Malgun Gothic"/>
                <a:cs typeface="Malgun Gothic"/>
                <a:sym typeface="Malgun Gothic"/>
              </a:rPr>
              <a:t>팀 구성</a:t>
            </a:r>
            <a:endParaRPr/>
          </a:p>
        </p:txBody>
      </p:sp>
      <p:cxnSp>
        <p:nvCxnSpPr>
          <p:cNvPr id="107" name="Google Shape;107;p10"/>
          <p:cNvCxnSpPr/>
          <p:nvPr/>
        </p:nvCxnSpPr>
        <p:spPr>
          <a:xfrm>
            <a:off x="410534" y="1139022"/>
            <a:ext cx="8984478" cy="0"/>
          </a:xfrm>
          <a:prstGeom prst="straightConnector1">
            <a:avLst/>
          </a:prstGeom>
          <a:noFill/>
          <a:ln cap="flat" cmpd="sng" w="12700">
            <a:solidFill>
              <a:srgbClr val="000000"/>
            </a:solidFill>
            <a:prstDash val="solid"/>
            <a:round/>
            <a:headEnd len="sm" w="sm" type="none"/>
            <a:tailEnd len="sm" w="sm" type="none"/>
          </a:ln>
        </p:spPr>
      </p:cxnSp>
      <p:graphicFrame>
        <p:nvGraphicFramePr>
          <p:cNvPr id="108" name="Google Shape;108;p10"/>
          <p:cNvGraphicFramePr/>
          <p:nvPr/>
        </p:nvGraphicFramePr>
        <p:xfrm>
          <a:off x="510646" y="1276394"/>
          <a:ext cx="3000000" cy="3000000"/>
        </p:xfrm>
        <a:graphic>
          <a:graphicData uri="http://schemas.openxmlformats.org/drawingml/2006/table">
            <a:tbl>
              <a:tblPr>
                <a:noFill/>
                <a:tableStyleId>{CB218381-34DA-4B90-BD49-524EDBBA3C71}</a:tableStyleId>
              </a:tblPr>
              <a:tblGrid>
                <a:gridCol w="1536650"/>
                <a:gridCol w="1177150"/>
                <a:gridCol w="6157825"/>
              </a:tblGrid>
              <a:tr h="682500">
                <a:tc>
                  <a:txBody>
                    <a:bodyPr/>
                    <a:lstStyle/>
                    <a:p>
                      <a:pPr indent="0" lvl="0" marL="0" marR="0" rtl="0" algn="ctr">
                        <a:lnSpc>
                          <a:spcPct val="115000"/>
                        </a:lnSpc>
                        <a:spcBef>
                          <a:spcPts val="0"/>
                        </a:spcBef>
                        <a:spcAft>
                          <a:spcPts val="0"/>
                        </a:spcAft>
                        <a:buNone/>
                      </a:pPr>
                      <a:r>
                        <a:rPr b="1" lang="ko-KR" sz="1200" u="none" cap="none" strike="noStrike">
                          <a:solidFill>
                            <a:srgbClr val="000000"/>
                          </a:solidFill>
                          <a:latin typeface="Malgun Gothic"/>
                          <a:ea typeface="Malgun Gothic"/>
                          <a:cs typeface="Malgun Gothic"/>
                          <a:sym typeface="Malgun Gothic"/>
                        </a:rPr>
                        <a:t>훈련생</a:t>
                      </a:r>
                      <a:endParaRPr b="1" sz="1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b="1" lang="ko-KR" sz="1200" u="none" cap="none" strike="noStrike">
                          <a:latin typeface="Malgun Gothic"/>
                          <a:ea typeface="Malgun Gothic"/>
                          <a:cs typeface="Malgun Gothic"/>
                          <a:sym typeface="Malgun Gothic"/>
                        </a:rPr>
                        <a:t>주 역할</a:t>
                      </a:r>
                      <a:endParaRPr b="1" sz="12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u="none" cap="none" strike="noStrike">
                          <a:solidFill>
                            <a:schemeClr val="dk1"/>
                          </a:solidFill>
                          <a:latin typeface="Malgun Gothic"/>
                          <a:ea typeface="Malgun Gothic"/>
                          <a:cs typeface="Malgun Gothic"/>
                          <a:sym typeface="Malgun Gothic"/>
                        </a:rPr>
                        <a:t>담당 업무</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752450">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김서정</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팀원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PPT 제작 및 내용 정리</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2450">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박성민</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팀원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데이터 전처리 및 EDA</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2450">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서성호</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팀원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데이터 모델링 및 평가</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2450">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윤주영</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팀장</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시계열 데이터 분석 및 군집화</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2450">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임유빈</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팀원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인터페이스 제작 및 자료수집</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2450">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이채원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latin typeface="Malgun Gothic"/>
                          <a:ea typeface="Malgun Gothic"/>
                          <a:cs typeface="Malgun Gothic"/>
                          <a:sym typeface="Malgun Gothic"/>
                        </a:rPr>
                        <a:t>팀원</a:t>
                      </a:r>
                      <a:endParaRPr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lang="ko-KR" sz="1000">
                          <a:solidFill>
                            <a:schemeClr val="dk1"/>
                          </a:solidFill>
                          <a:latin typeface="Malgun Gothic"/>
                          <a:ea typeface="Malgun Gothic"/>
                          <a:cs typeface="Malgun Gothic"/>
                          <a:sym typeface="Malgun Gothic"/>
                        </a:rPr>
                        <a:t>시계열 데이터 분석 및 차분</a:t>
                      </a:r>
                      <a:endParaRPr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45512" y="209756"/>
            <a:ext cx="9049500" cy="36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ko-KR">
                <a:latin typeface="Calibri"/>
                <a:ea typeface="Calibri"/>
                <a:cs typeface="Calibri"/>
                <a:sym typeface="Calibri"/>
              </a:rPr>
              <a:t>2. 비즈니스 요구사항</a:t>
            </a:r>
            <a:endParaRPr/>
          </a:p>
        </p:txBody>
      </p:sp>
      <p:sp>
        <p:nvSpPr>
          <p:cNvPr id="114" name="Google Shape;114;p11"/>
          <p:cNvSpPr txBox="1"/>
          <p:nvPr/>
        </p:nvSpPr>
        <p:spPr>
          <a:xfrm>
            <a:off x="657231" y="813098"/>
            <a:ext cx="3874800" cy="2925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300"/>
              <a:t>소프트웨어 기반 에너지관리시스템(EMS)</a:t>
            </a:r>
            <a:endParaRPr b="1" sz="1300"/>
          </a:p>
        </p:txBody>
      </p:sp>
      <p:cxnSp>
        <p:nvCxnSpPr>
          <p:cNvPr id="115" name="Google Shape;115;p11"/>
          <p:cNvCxnSpPr/>
          <p:nvPr/>
        </p:nvCxnSpPr>
        <p:spPr>
          <a:xfrm>
            <a:off x="410534" y="1139022"/>
            <a:ext cx="4250629" cy="0"/>
          </a:xfrm>
          <a:prstGeom prst="straightConnector1">
            <a:avLst/>
          </a:prstGeom>
          <a:noFill/>
          <a:ln cap="flat" cmpd="sng" w="12700">
            <a:solidFill>
              <a:srgbClr val="000000"/>
            </a:solidFill>
            <a:prstDash val="solid"/>
            <a:round/>
            <a:headEnd len="sm" w="sm" type="none"/>
            <a:tailEnd len="sm" w="sm" type="none"/>
          </a:ln>
        </p:spPr>
      </p:cxnSp>
      <p:grpSp>
        <p:nvGrpSpPr>
          <p:cNvPr id="116" name="Google Shape;116;p11"/>
          <p:cNvGrpSpPr/>
          <p:nvPr/>
        </p:nvGrpSpPr>
        <p:grpSpPr>
          <a:xfrm>
            <a:off x="4884355" y="813088"/>
            <a:ext cx="4250629" cy="325924"/>
            <a:chOff x="5126142" y="833613"/>
            <a:chExt cx="4250629" cy="325924"/>
          </a:xfrm>
        </p:grpSpPr>
        <p:sp>
          <p:nvSpPr>
            <p:cNvPr id="117" name="Google Shape;117;p11"/>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t/>
              </a:r>
              <a:endParaRPr/>
            </a:p>
          </p:txBody>
        </p:sp>
        <p:cxnSp>
          <p:nvCxnSpPr>
            <p:cNvPr id="118" name="Google Shape;118;p11"/>
            <p:cNvCxnSpPr/>
            <p:nvPr/>
          </p:nvCxnSpPr>
          <p:spPr>
            <a:xfrm>
              <a:off x="5126142" y="1159537"/>
              <a:ext cx="4250629" cy="0"/>
            </a:xfrm>
            <a:prstGeom prst="straightConnector1">
              <a:avLst/>
            </a:prstGeom>
            <a:noFill/>
            <a:ln cap="flat" cmpd="sng" w="12700">
              <a:solidFill>
                <a:srgbClr val="000000"/>
              </a:solidFill>
              <a:prstDash val="solid"/>
              <a:round/>
              <a:headEnd len="sm" w="sm" type="none"/>
              <a:tailEnd len="sm" w="sm" type="none"/>
            </a:ln>
          </p:spPr>
        </p:cxnSp>
      </p:grpSp>
      <p:sp>
        <p:nvSpPr>
          <p:cNvPr id="119" name="Google Shape;119;p11"/>
          <p:cNvSpPr txBox="1"/>
          <p:nvPr/>
        </p:nvSpPr>
        <p:spPr>
          <a:xfrm>
            <a:off x="320175" y="1239275"/>
            <a:ext cx="4341000" cy="479100"/>
          </a:xfrm>
          <a:prstGeom prst="rect">
            <a:avLst/>
          </a:prstGeom>
          <a:noFill/>
          <a:ln>
            <a:noFill/>
          </a:ln>
        </p:spPr>
        <p:txBody>
          <a:bodyPr anchorCtr="0" anchor="t" bIns="36000" lIns="72000" spcFirstLastPara="1" rIns="36000" wrap="square" tIns="36000">
            <a:spAutoFit/>
          </a:bodyPr>
          <a:lstStyle/>
          <a:p>
            <a:pPr indent="-168275" lvl="1" marL="180975" marR="0" rtl="0" algn="ctr">
              <a:lnSpc>
                <a:spcPct val="120000"/>
              </a:lnSpc>
              <a:spcBef>
                <a:spcPts val="0"/>
              </a:spcBef>
              <a:spcAft>
                <a:spcPts val="0"/>
              </a:spcAft>
              <a:buClr>
                <a:srgbClr val="000000"/>
              </a:buClr>
              <a:buSzPts val="1100"/>
              <a:buFont typeface="Noto Sans Symbols"/>
              <a:buChar char="▪"/>
            </a:pPr>
            <a:r>
              <a:rPr b="1" lang="ko-KR" sz="1200"/>
              <a:t>에너지 소비 부하와 설비를 자동으로 제어하는 지능형 </a:t>
            </a:r>
            <a:r>
              <a:rPr b="1" lang="ko-KR" sz="1200">
                <a:solidFill>
                  <a:srgbClr val="A61C00"/>
                </a:solidFill>
              </a:rPr>
              <a:t>에너지 관리 시스템</a:t>
            </a:r>
            <a:endParaRPr b="1" sz="1200">
              <a:solidFill>
                <a:srgbClr val="A61C00"/>
              </a:solidFill>
            </a:endParaRPr>
          </a:p>
        </p:txBody>
      </p:sp>
      <p:sp>
        <p:nvSpPr>
          <p:cNvPr id="120" name="Google Shape;120;p11"/>
          <p:cNvSpPr txBox="1"/>
          <p:nvPr/>
        </p:nvSpPr>
        <p:spPr>
          <a:xfrm>
            <a:off x="465300" y="1794576"/>
            <a:ext cx="4371000" cy="2547300"/>
          </a:xfrm>
          <a:prstGeom prst="rect">
            <a:avLst/>
          </a:prstGeom>
          <a:noFill/>
          <a:ln>
            <a:noFill/>
          </a:ln>
        </p:spPr>
        <p:txBody>
          <a:bodyPr anchorCtr="0" anchor="t" bIns="45700" lIns="91425" spcFirstLastPara="1" rIns="91425" wrap="square" tIns="45700">
            <a:spAutoFit/>
          </a:bodyPr>
          <a:lstStyle/>
          <a:p>
            <a:pPr indent="-158750" lvl="0" marL="171450" marR="0" rtl="0" algn="l">
              <a:lnSpc>
                <a:spcPct val="115000"/>
              </a:lnSpc>
              <a:spcBef>
                <a:spcPts val="0"/>
              </a:spcBef>
              <a:spcAft>
                <a:spcPts val="0"/>
              </a:spcAft>
              <a:buClr>
                <a:srgbClr val="3A3838"/>
              </a:buClr>
              <a:buSzPts val="1000"/>
              <a:buFont typeface="Calibri"/>
              <a:buChar char="-"/>
            </a:pPr>
            <a:r>
              <a:rPr b="1" lang="ko-KR" sz="1000">
                <a:solidFill>
                  <a:srgbClr val="3A3838"/>
                </a:solidFill>
                <a:latin typeface="Calibri"/>
                <a:ea typeface="Calibri"/>
                <a:cs typeface="Calibri"/>
                <a:sym typeface="Calibri"/>
              </a:rPr>
              <a:t>목표전력관리</a:t>
            </a:r>
            <a:endParaRPr b="1" sz="1000">
              <a:solidFill>
                <a:srgbClr val="3A3838"/>
              </a:solidFill>
              <a:latin typeface="Calibri"/>
              <a:ea typeface="Calibri"/>
              <a:cs typeface="Calibri"/>
              <a:sym typeface="Calibri"/>
            </a:endParaRPr>
          </a:p>
          <a:p>
            <a:pPr indent="0" lvl="0" marL="0" marR="0" rtl="0" algn="l">
              <a:lnSpc>
                <a:spcPct val="115000"/>
              </a:lnSpc>
              <a:spcBef>
                <a:spcPts val="0"/>
              </a:spcBef>
              <a:spcAft>
                <a:spcPts val="0"/>
              </a:spcAft>
              <a:buNone/>
            </a:pPr>
            <a:r>
              <a:rPr lang="ko-KR" sz="1000">
                <a:solidFill>
                  <a:srgbClr val="3A3838"/>
                </a:solidFill>
                <a:latin typeface="Calibri"/>
                <a:ea typeface="Calibri"/>
                <a:cs typeface="Calibri"/>
                <a:sym typeface="Calibri"/>
              </a:rPr>
              <a:t>한전 계량기와 직접 접속하여 전기 부하의 전력 사용량을 실시간으로 계측하고, 목표전력을 초과하지 않도록 자동으로 관리한다. </a:t>
            </a:r>
            <a:endParaRPr sz="1000">
              <a:solidFill>
                <a:srgbClr val="3A3838"/>
              </a:solidFill>
              <a:latin typeface="Calibri"/>
              <a:ea typeface="Calibri"/>
              <a:cs typeface="Calibri"/>
              <a:sym typeface="Calibri"/>
            </a:endParaRPr>
          </a:p>
          <a:p>
            <a:pPr indent="-158750" lvl="0" marL="171450" marR="0" rtl="0" algn="l">
              <a:lnSpc>
                <a:spcPct val="115000"/>
              </a:lnSpc>
              <a:spcBef>
                <a:spcPts val="0"/>
              </a:spcBef>
              <a:spcAft>
                <a:spcPts val="0"/>
              </a:spcAft>
              <a:buClr>
                <a:srgbClr val="3A3838"/>
              </a:buClr>
              <a:buSzPts val="1000"/>
              <a:buFont typeface="Calibri"/>
              <a:buChar char="-"/>
            </a:pPr>
            <a:r>
              <a:rPr b="1" lang="ko-KR" sz="1000">
                <a:solidFill>
                  <a:srgbClr val="3A3838"/>
                </a:solidFill>
                <a:latin typeface="Calibri"/>
                <a:ea typeface="Calibri"/>
                <a:cs typeface="Calibri"/>
                <a:sym typeface="Calibri"/>
              </a:rPr>
              <a:t>무선부하관리</a:t>
            </a:r>
            <a:endParaRPr b="1" sz="1000">
              <a:solidFill>
                <a:srgbClr val="3A3838"/>
              </a:solidFill>
              <a:latin typeface="Calibri"/>
              <a:ea typeface="Calibri"/>
              <a:cs typeface="Calibri"/>
              <a:sym typeface="Calibri"/>
            </a:endParaRPr>
          </a:p>
          <a:p>
            <a:pPr indent="0" lvl="0" marL="0" marR="0" rtl="0" algn="l">
              <a:lnSpc>
                <a:spcPct val="115000"/>
              </a:lnSpc>
              <a:spcBef>
                <a:spcPts val="0"/>
              </a:spcBef>
              <a:spcAft>
                <a:spcPts val="0"/>
              </a:spcAft>
              <a:buNone/>
            </a:pPr>
            <a:r>
              <a:rPr lang="ko-KR" sz="1000">
                <a:solidFill>
                  <a:srgbClr val="3A3838"/>
                </a:solidFill>
                <a:latin typeface="Calibri"/>
                <a:ea typeface="Calibri"/>
                <a:cs typeface="Calibri"/>
                <a:sym typeface="Calibri"/>
              </a:rPr>
              <a:t>무선 재실 센서와 연동하여, 사람이  실내에 있는지 여부를 통해 냉난방기, 조명 등의 전력을 자동으로 차단한다. </a:t>
            </a:r>
            <a:endParaRPr sz="1000">
              <a:solidFill>
                <a:srgbClr val="3A3838"/>
              </a:solidFill>
              <a:latin typeface="Calibri"/>
              <a:ea typeface="Calibri"/>
              <a:cs typeface="Calibri"/>
              <a:sym typeface="Calibri"/>
            </a:endParaRPr>
          </a:p>
          <a:p>
            <a:pPr indent="-158750" lvl="0" marL="171450" rtl="0" algn="l">
              <a:lnSpc>
                <a:spcPct val="115000"/>
              </a:lnSpc>
              <a:spcBef>
                <a:spcPts val="0"/>
              </a:spcBef>
              <a:spcAft>
                <a:spcPts val="0"/>
              </a:spcAft>
              <a:buClr>
                <a:srgbClr val="3A3838"/>
              </a:buClr>
              <a:buSzPts val="1000"/>
              <a:buFont typeface="Calibri"/>
              <a:buChar char="-"/>
            </a:pPr>
            <a:r>
              <a:rPr b="1" lang="ko-KR" sz="1000">
                <a:solidFill>
                  <a:srgbClr val="3A3838"/>
                </a:solidFill>
                <a:latin typeface="Calibri"/>
                <a:ea typeface="Calibri"/>
                <a:cs typeface="Calibri"/>
                <a:sym typeface="Calibri"/>
              </a:rPr>
              <a:t>다양한 기기 연동</a:t>
            </a:r>
            <a:endParaRPr b="1" sz="1000">
              <a:solidFill>
                <a:srgbClr val="3A3838"/>
              </a:solidFill>
              <a:latin typeface="Calibri"/>
              <a:ea typeface="Calibri"/>
              <a:cs typeface="Calibri"/>
              <a:sym typeface="Calibri"/>
            </a:endParaRPr>
          </a:p>
          <a:p>
            <a:pPr indent="0" lvl="0" marL="0" rtl="0" algn="l">
              <a:lnSpc>
                <a:spcPct val="115000"/>
              </a:lnSpc>
              <a:spcBef>
                <a:spcPts val="0"/>
              </a:spcBef>
              <a:spcAft>
                <a:spcPts val="0"/>
              </a:spcAft>
              <a:buNone/>
            </a:pPr>
            <a:r>
              <a:rPr lang="ko-KR" sz="1000">
                <a:solidFill>
                  <a:srgbClr val="3A3838"/>
                </a:solidFill>
                <a:latin typeface="Calibri"/>
                <a:ea typeface="Calibri"/>
                <a:cs typeface="Calibri"/>
                <a:sym typeface="Calibri"/>
              </a:rPr>
              <a:t>삼성, LG 등 주요 회사 제품의 시스템과 연동하여 냉난방장치 제어 관리를 가능하게 한다. 소프트웨어는 다양한 기기를 통합 관리할 수 있도록 설계되어 있다.</a:t>
            </a:r>
            <a:endParaRPr sz="1000">
              <a:solidFill>
                <a:srgbClr val="3A3838"/>
              </a:solidFill>
              <a:latin typeface="Calibri"/>
              <a:ea typeface="Calibri"/>
              <a:cs typeface="Calibri"/>
              <a:sym typeface="Calibri"/>
            </a:endParaRPr>
          </a:p>
          <a:p>
            <a:pPr indent="-158750" lvl="0" marL="171450" rtl="0" algn="l">
              <a:lnSpc>
                <a:spcPct val="115000"/>
              </a:lnSpc>
              <a:spcBef>
                <a:spcPts val="0"/>
              </a:spcBef>
              <a:spcAft>
                <a:spcPts val="0"/>
              </a:spcAft>
              <a:buClr>
                <a:srgbClr val="3A3838"/>
              </a:buClr>
              <a:buSzPts val="1000"/>
              <a:buFont typeface="Calibri"/>
              <a:buChar char="-"/>
            </a:pPr>
            <a:r>
              <a:rPr b="1" lang="ko-KR" sz="1000">
                <a:solidFill>
                  <a:srgbClr val="3A3838"/>
                </a:solidFill>
                <a:latin typeface="Calibri"/>
                <a:ea typeface="Calibri"/>
                <a:cs typeface="Calibri"/>
                <a:sym typeface="Calibri"/>
              </a:rPr>
              <a:t>스케줄링 및 리포트 기능</a:t>
            </a:r>
            <a:endParaRPr b="1" sz="1000">
              <a:solidFill>
                <a:srgbClr val="3A3838"/>
              </a:solidFill>
              <a:latin typeface="Calibri"/>
              <a:ea typeface="Calibri"/>
              <a:cs typeface="Calibri"/>
              <a:sym typeface="Calibri"/>
            </a:endParaRPr>
          </a:p>
          <a:p>
            <a:pPr indent="0" lvl="0" marL="0" rtl="0" algn="l">
              <a:lnSpc>
                <a:spcPct val="115000"/>
              </a:lnSpc>
              <a:spcBef>
                <a:spcPts val="0"/>
              </a:spcBef>
              <a:spcAft>
                <a:spcPts val="0"/>
              </a:spcAft>
              <a:buNone/>
            </a:pPr>
            <a:r>
              <a:rPr lang="ko-KR" sz="1000">
                <a:solidFill>
                  <a:srgbClr val="3A3838"/>
                </a:solidFill>
                <a:latin typeface="Calibri"/>
                <a:ea typeface="Calibri"/>
                <a:cs typeface="Calibri"/>
                <a:sym typeface="Calibri"/>
              </a:rPr>
              <a:t>계절별, 월별, 시간대별 목표전력의 개별 설정과 에너지 사용량 비교 분석이 가능한다. 사용자에게 필요한 데이터를 제공하고, 최적의 에너지 사용 전략을 제시한다. </a:t>
            </a:r>
            <a:endParaRPr sz="1000">
              <a:solidFill>
                <a:srgbClr val="3A3838"/>
              </a:solidFill>
              <a:latin typeface="Calibri"/>
              <a:ea typeface="Calibri"/>
              <a:cs typeface="Calibri"/>
              <a:sym typeface="Calibri"/>
            </a:endParaRPr>
          </a:p>
        </p:txBody>
      </p:sp>
      <p:grpSp>
        <p:nvGrpSpPr>
          <p:cNvPr id="121" name="Google Shape;121;p11"/>
          <p:cNvGrpSpPr/>
          <p:nvPr/>
        </p:nvGrpSpPr>
        <p:grpSpPr>
          <a:xfrm>
            <a:off x="676275" y="5581649"/>
            <a:ext cx="8886825" cy="632913"/>
            <a:chOff x="-3685128" y="5321331"/>
            <a:chExt cx="15699328" cy="715432"/>
          </a:xfrm>
        </p:grpSpPr>
        <p:sp>
          <p:nvSpPr>
            <p:cNvPr id="122" name="Google Shape;122;p11"/>
            <p:cNvSpPr txBox="1"/>
            <p:nvPr/>
          </p:nvSpPr>
          <p:spPr>
            <a:xfrm>
              <a:off x="-3685128" y="5333055"/>
              <a:ext cx="5158327" cy="703708"/>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ko-KR" sz="1400">
                  <a:solidFill>
                    <a:schemeClr val="lt1"/>
                  </a:solidFill>
                  <a:latin typeface="Malgun Gothic"/>
                  <a:ea typeface="Malgun Gothic"/>
                  <a:cs typeface="Malgun Gothic"/>
                  <a:sym typeface="Malgun Gothic"/>
                </a:rPr>
                <a:t>확보 데이터 점검하여, </a:t>
              </a:r>
              <a:endParaRPr/>
            </a:p>
            <a:p>
              <a:pPr indent="0" lvl="0" marL="0" marR="0" rtl="0" algn="ctr">
                <a:spcBef>
                  <a:spcPts val="0"/>
                </a:spcBef>
                <a:spcAft>
                  <a:spcPts val="0"/>
                </a:spcAft>
                <a:buClr>
                  <a:schemeClr val="lt1"/>
                </a:buClr>
                <a:buSzPts val="1400"/>
                <a:buFont typeface="Arial"/>
                <a:buNone/>
              </a:pPr>
              <a:r>
                <a:rPr b="1" lang="ko-KR" sz="1400">
                  <a:solidFill>
                    <a:schemeClr val="lt1"/>
                  </a:solidFill>
                  <a:latin typeface="Malgun Gothic"/>
                  <a:ea typeface="Malgun Gothic"/>
                  <a:cs typeface="Malgun Gothic"/>
                  <a:sym typeface="Malgun Gothic"/>
                </a:rPr>
                <a:t>부족한 부분 점검 </a:t>
              </a:r>
              <a:endParaRPr/>
            </a:p>
          </p:txBody>
        </p:sp>
        <p:sp>
          <p:nvSpPr>
            <p:cNvPr id="123" name="Google Shape;123;p11"/>
            <p:cNvSpPr txBox="1"/>
            <p:nvPr/>
          </p:nvSpPr>
          <p:spPr>
            <a:xfrm>
              <a:off x="1594337" y="5327193"/>
              <a:ext cx="5158327" cy="703708"/>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ko-KR">
                  <a:solidFill>
                    <a:schemeClr val="lt1"/>
                  </a:solidFill>
                  <a:latin typeface="Malgun Gothic"/>
                  <a:ea typeface="Malgun Gothic"/>
                  <a:cs typeface="Malgun Gothic"/>
                  <a:sym typeface="Malgun Gothic"/>
                </a:rPr>
                <a:t>데이터 전처리 및 모델링</a:t>
              </a:r>
              <a:endParaRPr/>
            </a:p>
          </p:txBody>
        </p:sp>
        <p:sp>
          <p:nvSpPr>
            <p:cNvPr id="124" name="Google Shape;124;p11"/>
            <p:cNvSpPr txBox="1"/>
            <p:nvPr/>
          </p:nvSpPr>
          <p:spPr>
            <a:xfrm>
              <a:off x="6855873" y="5321331"/>
              <a:ext cx="5158327" cy="703708"/>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Arial"/>
                <a:buNone/>
              </a:pPr>
              <a:r>
                <a:rPr b="1" lang="ko-KR">
                  <a:solidFill>
                    <a:schemeClr val="lt1"/>
                  </a:solidFill>
                  <a:latin typeface="Malgun Gothic"/>
                  <a:ea typeface="Malgun Gothic"/>
                  <a:cs typeface="Malgun Gothic"/>
                  <a:sym typeface="Malgun Gothic"/>
                </a:rPr>
                <a:t>실시간 전력 사용량 계측</a:t>
              </a:r>
              <a:endParaRPr/>
            </a:p>
          </p:txBody>
        </p:sp>
      </p:grpSp>
      <p:sp>
        <p:nvSpPr>
          <p:cNvPr id="125" name="Google Shape;125;p11"/>
          <p:cNvSpPr txBox="1"/>
          <p:nvPr/>
        </p:nvSpPr>
        <p:spPr>
          <a:xfrm>
            <a:off x="5072256" y="781186"/>
            <a:ext cx="3874800" cy="2925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300"/>
              <a:t>EMS 사용자 인터페이스</a:t>
            </a:r>
            <a:endParaRPr b="1" sz="1300"/>
          </a:p>
        </p:txBody>
      </p:sp>
      <p:sp>
        <p:nvSpPr>
          <p:cNvPr id="126" name="Google Shape;126;p11"/>
          <p:cNvSpPr/>
          <p:nvPr/>
        </p:nvSpPr>
        <p:spPr>
          <a:xfrm>
            <a:off x="697962" y="4588650"/>
            <a:ext cx="1034100" cy="360900"/>
          </a:xfrm>
          <a:prstGeom prst="chevron">
            <a:avLst>
              <a:gd fmla="val 31331" name="adj"/>
            </a:avLst>
          </a:prstGeom>
          <a:gradFill>
            <a:gsLst>
              <a:gs pos="0">
                <a:srgbClr val="C0C0C0"/>
              </a:gs>
              <a:gs pos="50000">
                <a:srgbClr val="F6F6F6"/>
              </a:gs>
              <a:gs pos="100000">
                <a:srgbClr val="C0C0C0"/>
              </a:gs>
            </a:gsLst>
            <a:lin ang="5400012" scaled="0"/>
          </a:gradFill>
          <a:ln cap="flat" cmpd="sng" w="9525">
            <a:solidFill>
              <a:srgbClr val="000000"/>
            </a:solidFill>
            <a:prstDash val="solid"/>
            <a:miter lim="800000"/>
            <a:headEnd len="sm" w="sm" type="none"/>
            <a:tailEnd len="sm" w="sm" type="none"/>
          </a:ln>
          <a:effectLst>
            <a:outerShdw rotWithShape="0" algn="ctr" dir="3806097" dist="28398">
              <a:srgbClr val="000000"/>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ko-KR" sz="750">
                <a:latin typeface="Malgun Gothic"/>
                <a:ea typeface="Malgun Gothic"/>
                <a:cs typeface="Malgun Gothic"/>
                <a:sym typeface="Malgun Gothic"/>
              </a:rPr>
              <a:t>전력 사용량 분석</a:t>
            </a:r>
            <a:endParaRPr sz="750">
              <a:solidFill>
                <a:srgbClr val="000000"/>
              </a:solidFill>
              <a:latin typeface="Malgun Gothic"/>
              <a:ea typeface="Malgun Gothic"/>
              <a:cs typeface="Malgun Gothic"/>
              <a:sym typeface="Malgun Gothic"/>
            </a:endParaRPr>
          </a:p>
        </p:txBody>
      </p:sp>
      <p:sp>
        <p:nvSpPr>
          <p:cNvPr id="127" name="Google Shape;127;p11"/>
          <p:cNvSpPr/>
          <p:nvPr/>
        </p:nvSpPr>
        <p:spPr>
          <a:xfrm>
            <a:off x="1731937" y="4588688"/>
            <a:ext cx="960600" cy="360900"/>
          </a:xfrm>
          <a:prstGeom prst="chevron">
            <a:avLst>
              <a:gd fmla="val 31331" name="adj"/>
            </a:avLst>
          </a:prstGeom>
          <a:gradFill>
            <a:gsLst>
              <a:gs pos="0">
                <a:srgbClr val="C0C0C0"/>
              </a:gs>
              <a:gs pos="50000">
                <a:srgbClr val="F6F6F6"/>
              </a:gs>
              <a:gs pos="100000">
                <a:srgbClr val="C0C0C0"/>
              </a:gs>
            </a:gsLst>
            <a:lin ang="5400012" scaled="0"/>
          </a:gradFill>
          <a:ln cap="flat" cmpd="sng" w="9525">
            <a:solidFill>
              <a:srgbClr val="000000"/>
            </a:solidFill>
            <a:prstDash val="solid"/>
            <a:miter lim="800000"/>
            <a:headEnd len="sm" w="sm" type="none"/>
            <a:tailEnd len="sm" w="sm" type="none"/>
          </a:ln>
          <a:effectLst>
            <a:outerShdw rotWithShape="0" algn="ctr" dir="3806097" dist="28398">
              <a:srgbClr val="000000"/>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ko-KR" sz="750">
                <a:latin typeface="Malgun Gothic"/>
                <a:ea typeface="Malgun Gothic"/>
                <a:cs typeface="Malgun Gothic"/>
                <a:sym typeface="Malgun Gothic"/>
              </a:rPr>
              <a:t>실시간 부하 관리</a:t>
            </a:r>
            <a:endParaRPr sz="750">
              <a:solidFill>
                <a:srgbClr val="000000"/>
              </a:solidFill>
              <a:latin typeface="Malgun Gothic"/>
              <a:ea typeface="Malgun Gothic"/>
              <a:cs typeface="Malgun Gothic"/>
              <a:sym typeface="Malgun Gothic"/>
            </a:endParaRPr>
          </a:p>
        </p:txBody>
      </p:sp>
      <p:sp>
        <p:nvSpPr>
          <p:cNvPr id="128" name="Google Shape;128;p11"/>
          <p:cNvSpPr/>
          <p:nvPr/>
        </p:nvSpPr>
        <p:spPr>
          <a:xfrm>
            <a:off x="2689838" y="4588688"/>
            <a:ext cx="897900" cy="360900"/>
          </a:xfrm>
          <a:prstGeom prst="chevron">
            <a:avLst>
              <a:gd fmla="val 31331" name="adj"/>
            </a:avLst>
          </a:prstGeom>
          <a:gradFill>
            <a:gsLst>
              <a:gs pos="0">
                <a:srgbClr val="C0C0C0"/>
              </a:gs>
              <a:gs pos="50000">
                <a:srgbClr val="F6F6F6"/>
              </a:gs>
              <a:gs pos="100000">
                <a:srgbClr val="C0C0C0"/>
              </a:gs>
            </a:gsLst>
            <a:lin ang="5400012" scaled="0"/>
          </a:gradFill>
          <a:ln cap="flat" cmpd="sng" w="9525">
            <a:solidFill>
              <a:srgbClr val="000000"/>
            </a:solidFill>
            <a:prstDash val="solid"/>
            <a:miter lim="800000"/>
            <a:headEnd len="sm" w="sm" type="none"/>
            <a:tailEnd len="sm" w="sm" type="none"/>
          </a:ln>
          <a:effectLst>
            <a:outerShdw rotWithShape="0" algn="ctr" dir="3806097" dist="28398">
              <a:srgbClr val="000000"/>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ko-KR" sz="750">
                <a:latin typeface="Malgun Gothic"/>
                <a:ea typeface="Malgun Gothic"/>
                <a:cs typeface="Malgun Gothic"/>
                <a:sym typeface="Malgun Gothic"/>
              </a:rPr>
              <a:t>무선</a:t>
            </a:r>
            <a:r>
              <a:rPr b="1" lang="ko-KR" sz="750">
                <a:latin typeface="Malgun Gothic"/>
                <a:ea typeface="Malgun Gothic"/>
                <a:cs typeface="Malgun Gothic"/>
                <a:sym typeface="Malgun Gothic"/>
              </a:rPr>
              <a:t>ㆍ자동</a:t>
            </a:r>
            <a:r>
              <a:rPr b="1" lang="ko-KR" sz="750">
                <a:latin typeface="Malgun Gothic"/>
                <a:ea typeface="Malgun Gothic"/>
                <a:cs typeface="Malgun Gothic"/>
                <a:sym typeface="Malgun Gothic"/>
              </a:rPr>
              <a:t> 제어</a:t>
            </a:r>
            <a:endParaRPr b="1" sz="750">
              <a:solidFill>
                <a:srgbClr val="000000"/>
              </a:solidFill>
              <a:latin typeface="Malgun Gothic"/>
              <a:ea typeface="Malgun Gothic"/>
              <a:cs typeface="Malgun Gothic"/>
              <a:sym typeface="Malgun Gothic"/>
            </a:endParaRPr>
          </a:p>
        </p:txBody>
      </p:sp>
      <p:sp>
        <p:nvSpPr>
          <p:cNvPr id="129" name="Google Shape;129;p11"/>
          <p:cNvSpPr/>
          <p:nvPr/>
        </p:nvSpPr>
        <p:spPr>
          <a:xfrm>
            <a:off x="3587751" y="4588675"/>
            <a:ext cx="897900" cy="360900"/>
          </a:xfrm>
          <a:prstGeom prst="chevron">
            <a:avLst>
              <a:gd fmla="val 31331" name="adj"/>
            </a:avLst>
          </a:prstGeom>
          <a:gradFill>
            <a:gsLst>
              <a:gs pos="0">
                <a:srgbClr val="C0C0C0"/>
              </a:gs>
              <a:gs pos="50000">
                <a:srgbClr val="F6F6F6"/>
              </a:gs>
              <a:gs pos="100000">
                <a:srgbClr val="C0C0C0"/>
              </a:gs>
            </a:gsLst>
            <a:lin ang="5400012" scaled="0"/>
          </a:gradFill>
          <a:ln cap="flat" cmpd="sng" w="9525">
            <a:solidFill>
              <a:srgbClr val="000000"/>
            </a:solidFill>
            <a:prstDash val="solid"/>
            <a:miter lim="800000"/>
            <a:headEnd len="sm" w="sm" type="none"/>
            <a:tailEnd len="sm" w="sm" type="none"/>
          </a:ln>
          <a:effectLst>
            <a:outerShdw rotWithShape="0" algn="ctr" dir="3806097" dist="28398">
              <a:srgbClr val="000000"/>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ko-KR" sz="750">
                <a:latin typeface="Malgun Gothic"/>
                <a:ea typeface="Malgun Gothic"/>
                <a:cs typeface="Malgun Gothic"/>
                <a:sym typeface="Malgun Gothic"/>
              </a:rPr>
              <a:t>에너지 사용 절감</a:t>
            </a:r>
            <a:endParaRPr sz="750">
              <a:solidFill>
                <a:srgbClr val="000000"/>
              </a:solidFill>
              <a:latin typeface="Malgun Gothic"/>
              <a:ea typeface="Malgun Gothic"/>
              <a:cs typeface="Malgun Gothic"/>
              <a:sym typeface="Malgun Gothic"/>
            </a:endParaRPr>
          </a:p>
        </p:txBody>
      </p:sp>
      <p:sp>
        <p:nvSpPr>
          <p:cNvPr id="130" name="Google Shape;130;p11"/>
          <p:cNvSpPr txBox="1"/>
          <p:nvPr/>
        </p:nvSpPr>
        <p:spPr>
          <a:xfrm>
            <a:off x="4884350" y="1239275"/>
            <a:ext cx="4341000" cy="479100"/>
          </a:xfrm>
          <a:prstGeom prst="rect">
            <a:avLst/>
          </a:prstGeom>
          <a:noFill/>
          <a:ln>
            <a:noFill/>
          </a:ln>
        </p:spPr>
        <p:txBody>
          <a:bodyPr anchorCtr="0" anchor="t" bIns="36000" lIns="72000" spcFirstLastPara="1" rIns="36000" wrap="square" tIns="36000">
            <a:spAutoFit/>
          </a:bodyPr>
          <a:lstStyle/>
          <a:p>
            <a:pPr indent="-168275" lvl="1" marL="180975" marR="0" rtl="0" algn="ctr">
              <a:lnSpc>
                <a:spcPct val="120000"/>
              </a:lnSpc>
              <a:spcBef>
                <a:spcPts val="0"/>
              </a:spcBef>
              <a:spcAft>
                <a:spcPts val="0"/>
              </a:spcAft>
              <a:buClr>
                <a:srgbClr val="000000"/>
              </a:buClr>
              <a:buSzPts val="1100"/>
              <a:buFont typeface="Noto Sans Symbols"/>
              <a:buChar char="▪"/>
            </a:pPr>
            <a:r>
              <a:rPr b="1" lang="ko-KR" sz="1200"/>
              <a:t>전력 사용량 파악과 관리를 한번에 할 수 있는 </a:t>
            </a:r>
            <a:br>
              <a:rPr b="1" lang="ko-KR" sz="1200"/>
            </a:br>
            <a:r>
              <a:rPr b="1" lang="ko-KR" sz="1200"/>
              <a:t>어플리케이션 UI</a:t>
            </a:r>
            <a:endParaRPr b="1" sz="1200">
              <a:solidFill>
                <a:srgbClr val="A61C00"/>
              </a:solidFill>
            </a:endParaRPr>
          </a:p>
        </p:txBody>
      </p:sp>
      <p:pic>
        <p:nvPicPr>
          <p:cNvPr id="131" name="Google Shape;131;p11"/>
          <p:cNvPicPr preferRelativeResize="0"/>
          <p:nvPr/>
        </p:nvPicPr>
        <p:blipFill>
          <a:blip r:embed="rId3">
            <a:alphaModFix/>
          </a:blip>
          <a:stretch>
            <a:fillRect/>
          </a:stretch>
        </p:blipFill>
        <p:spPr>
          <a:xfrm>
            <a:off x="6096189" y="1818650"/>
            <a:ext cx="2305466" cy="3421900"/>
          </a:xfrm>
          <a:prstGeom prst="rect">
            <a:avLst/>
          </a:prstGeom>
          <a:noFill/>
          <a:ln>
            <a:noFill/>
          </a:ln>
        </p:spPr>
      </p:pic>
      <p:cxnSp>
        <p:nvCxnSpPr>
          <p:cNvPr id="132" name="Google Shape;132;p11"/>
          <p:cNvCxnSpPr/>
          <p:nvPr/>
        </p:nvCxnSpPr>
        <p:spPr>
          <a:xfrm flipH="1" rot="10800000">
            <a:off x="8188084" y="2554268"/>
            <a:ext cx="418200" cy="184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33" name="Google Shape;133;p11"/>
          <p:cNvCxnSpPr/>
          <p:nvPr/>
        </p:nvCxnSpPr>
        <p:spPr>
          <a:xfrm flipH="1">
            <a:off x="5940494" y="4464096"/>
            <a:ext cx="401400" cy="157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34" name="Google Shape;134;p11"/>
          <p:cNvSpPr/>
          <p:nvPr/>
        </p:nvSpPr>
        <p:spPr>
          <a:xfrm>
            <a:off x="8530908" y="2443162"/>
            <a:ext cx="889200" cy="204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ko-KR" sz="800">
                <a:latin typeface="Malgun Gothic"/>
                <a:ea typeface="Malgun Gothic"/>
                <a:cs typeface="Malgun Gothic"/>
                <a:sym typeface="Malgun Gothic"/>
              </a:rPr>
              <a:t>전력 요금 예측</a:t>
            </a:r>
            <a:endParaRPr b="1" sz="800">
              <a:latin typeface="Malgun Gothic"/>
              <a:ea typeface="Malgun Gothic"/>
              <a:cs typeface="Malgun Gothic"/>
              <a:sym typeface="Malgun Gothic"/>
            </a:endParaRPr>
          </a:p>
        </p:txBody>
      </p:sp>
      <p:sp>
        <p:nvSpPr>
          <p:cNvPr id="135" name="Google Shape;135;p11"/>
          <p:cNvSpPr/>
          <p:nvPr/>
        </p:nvSpPr>
        <p:spPr>
          <a:xfrm>
            <a:off x="5126862" y="4519667"/>
            <a:ext cx="889200" cy="204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ko-KR" sz="750">
                <a:latin typeface="Malgun Gothic"/>
                <a:ea typeface="Malgun Gothic"/>
                <a:cs typeface="Malgun Gothic"/>
                <a:sym typeface="Malgun Gothic"/>
              </a:rPr>
              <a:t>실시간 피크관리</a:t>
            </a:r>
            <a:endParaRPr b="1" sz="750">
              <a:latin typeface="Malgun Gothic"/>
              <a:ea typeface="Malgun Gothic"/>
              <a:cs typeface="Malgun Gothic"/>
              <a:sym typeface="Malgun Gothic"/>
            </a:endParaRPr>
          </a:p>
        </p:txBody>
      </p:sp>
      <p:sp>
        <p:nvSpPr>
          <p:cNvPr id="136" name="Google Shape;136;p11"/>
          <p:cNvSpPr/>
          <p:nvPr/>
        </p:nvSpPr>
        <p:spPr>
          <a:xfrm>
            <a:off x="4996050" y="3057289"/>
            <a:ext cx="1132500" cy="204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ko-KR" sz="800">
                <a:latin typeface="Malgun Gothic"/>
                <a:ea typeface="Malgun Gothic"/>
                <a:cs typeface="Malgun Gothic"/>
                <a:sym typeface="Malgun Gothic"/>
              </a:rPr>
              <a:t>전력 사용 패턴 분석</a:t>
            </a:r>
            <a:endParaRPr b="1" sz="800">
              <a:latin typeface="Malgun Gothic"/>
              <a:ea typeface="Malgun Gothic"/>
              <a:cs typeface="Malgun Gothic"/>
              <a:sym typeface="Malgun Gothic"/>
            </a:endParaRPr>
          </a:p>
        </p:txBody>
      </p:sp>
      <p:cxnSp>
        <p:nvCxnSpPr>
          <p:cNvPr id="137" name="Google Shape;137;p11"/>
          <p:cNvCxnSpPr/>
          <p:nvPr/>
        </p:nvCxnSpPr>
        <p:spPr>
          <a:xfrm>
            <a:off x="6016004" y="3187138"/>
            <a:ext cx="261000" cy="2448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165812" y="1773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1) </a:t>
            </a:r>
            <a:r>
              <a:rPr lang="ko-KR" sz="1700">
                <a:latin typeface="Malgun Gothic"/>
                <a:ea typeface="Malgun Gothic"/>
                <a:cs typeface="Malgun Gothic"/>
                <a:sym typeface="Malgun Gothic"/>
              </a:rPr>
              <a:t>데이터에 귀를 귀울여 보았습니다.</a:t>
            </a:r>
            <a:r>
              <a:rPr lang="ko-KR" sz="1700"/>
              <a:t> </a:t>
            </a:r>
            <a:r>
              <a:rPr lang="ko-KR" sz="1700"/>
              <a:t>(1/2) </a:t>
            </a:r>
            <a:endParaRPr sz="1700"/>
          </a:p>
        </p:txBody>
      </p:sp>
      <p:graphicFrame>
        <p:nvGraphicFramePr>
          <p:cNvPr id="143" name="Google Shape;143;p12"/>
          <p:cNvGraphicFramePr/>
          <p:nvPr/>
        </p:nvGraphicFramePr>
        <p:xfrm>
          <a:off x="623658" y="1332569"/>
          <a:ext cx="3000000" cy="3000000"/>
        </p:xfrm>
        <a:graphic>
          <a:graphicData uri="http://schemas.openxmlformats.org/drawingml/2006/table">
            <a:tbl>
              <a:tblPr>
                <a:noFill/>
                <a:tableStyleId>{CB218381-34DA-4B90-BD49-524EDBBA3C71}</a:tableStyleId>
              </a:tblPr>
              <a:tblGrid>
                <a:gridCol w="943500"/>
                <a:gridCol w="1136625"/>
                <a:gridCol w="733850"/>
                <a:gridCol w="959875"/>
                <a:gridCol w="1212825"/>
                <a:gridCol w="2555975"/>
                <a:gridCol w="1169625"/>
              </a:tblGrid>
              <a:tr h="388925">
                <a:tc>
                  <a:txBody>
                    <a:bodyPr/>
                    <a:lstStyle/>
                    <a:p>
                      <a:pPr indent="0" lvl="0" marL="0" marR="0" rtl="0" algn="ctr">
                        <a:lnSpc>
                          <a:spcPct val="115000"/>
                        </a:lnSpc>
                        <a:spcBef>
                          <a:spcPts val="0"/>
                        </a:spcBef>
                        <a:spcAft>
                          <a:spcPts val="0"/>
                        </a:spcAft>
                        <a:buNone/>
                      </a:pPr>
                      <a:r>
                        <a:rPr b="1" lang="ko-KR" sz="1200">
                          <a:latin typeface="Malgun Gothic"/>
                          <a:ea typeface="Malgun Gothic"/>
                          <a:cs typeface="Malgun Gothic"/>
                          <a:sym typeface="Malgun Gothic"/>
                        </a:rPr>
                        <a:t>컬럼명</a:t>
                      </a:r>
                      <a:endParaRPr b="1" sz="1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5000"/>
                        </a:lnSpc>
                        <a:spcBef>
                          <a:spcPts val="0"/>
                        </a:spcBef>
                        <a:spcAft>
                          <a:spcPts val="0"/>
                        </a:spcAft>
                        <a:buNone/>
                      </a:pPr>
                      <a:r>
                        <a:rPr b="1" lang="ko-KR" sz="1200">
                          <a:latin typeface="Malgun Gothic"/>
                          <a:ea typeface="Malgun Gothic"/>
                          <a:cs typeface="Malgun Gothic"/>
                          <a:sym typeface="Malgun Gothic"/>
                        </a:rPr>
                        <a:t>컬럼 정의</a:t>
                      </a:r>
                      <a:endParaRPr b="1" sz="12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척도</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train 컬럼수</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Test 컬럼수</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데이터 특징</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lnSpc>
                          <a:spcPct val="114000"/>
                        </a:lnSpc>
                        <a:spcBef>
                          <a:spcPts val="0"/>
                        </a:spcBef>
                        <a:spcAft>
                          <a:spcPts val="0"/>
                        </a:spcAft>
                        <a:buNone/>
                      </a:pPr>
                      <a:r>
                        <a:rPr b="1" lang="ko-KR" sz="1200">
                          <a:solidFill>
                            <a:schemeClr val="dk1"/>
                          </a:solidFill>
                          <a:latin typeface="Malgun Gothic"/>
                          <a:ea typeface="Malgun Gothic"/>
                          <a:cs typeface="Malgun Gothic"/>
                          <a:sym typeface="Malgun Gothic"/>
                        </a:rPr>
                        <a:t>변수</a:t>
                      </a:r>
                      <a:endParaRPr b="1" sz="1200" u="none" cap="none" strike="noStrike">
                        <a:solidFill>
                          <a:schemeClr val="dk1"/>
                        </a:solidFill>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3366"/>
                      </a:solidFill>
                      <a:prstDash val="solid"/>
                      <a:round/>
                      <a:headEnd len="sm" w="sm" type="none"/>
                      <a:tailEnd len="sm" w="sm" type="none"/>
                    </a:lnB>
                    <a:solidFill>
                      <a:srgbClr val="F2F2F2"/>
                    </a:solidFill>
                  </a:tcPr>
                </a:tc>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power_usage</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전력사용량(kWh)</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10">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122,400</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0</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450">
                          <a:solidFill>
                            <a:srgbClr val="666666"/>
                          </a:solidFill>
                          <a:highlight>
                            <a:srgbClr val="FFFFFF"/>
                          </a:highlight>
                        </a:rPr>
                        <a:t>· </a:t>
                      </a:r>
                      <a:r>
                        <a:rPr b="1" lang="ko-KR" sz="1000">
                          <a:solidFill>
                            <a:schemeClr val="dk1"/>
                          </a:solidFill>
                          <a:latin typeface="Malgun Gothic"/>
                          <a:ea typeface="Malgun Gothic"/>
                          <a:cs typeface="Malgun Gothic"/>
                          <a:sym typeface="Malgun Gothic"/>
                        </a:rPr>
                        <a:t>test 전력사용량(kWh) 미포함</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rgbClr val="003366"/>
                          </a:solidFill>
                          <a:latin typeface="Malgun Gothic"/>
                          <a:ea typeface="Malgun Gothic"/>
                          <a:cs typeface="Malgun Gothic"/>
                          <a:sym typeface="Malgun Gothic"/>
                        </a:rPr>
                        <a:t>종속 변수</a:t>
                      </a:r>
                      <a:endParaRPr b="1" sz="1000">
                        <a:solidFill>
                          <a:srgbClr val="003366"/>
                        </a:solidFill>
                        <a:latin typeface="Malgun Gothic"/>
                        <a:ea typeface="Malgun Gothic"/>
                        <a:cs typeface="Malgun Gothic"/>
                        <a:sym typeface="Malgun Gothic"/>
                      </a:endParaRPr>
                    </a:p>
                  </a:txBody>
                  <a:tcPr marT="9525" marB="0" marR="9525" marL="9525" anchor="ctr">
                    <a:lnL cap="flat" cmpd="sng" w="9525">
                      <a:solidFill>
                        <a:srgbClr val="003366"/>
                      </a:solidFill>
                      <a:prstDash val="solid"/>
                      <a:round/>
                      <a:headEnd len="sm" w="sm" type="none"/>
                      <a:tailEnd len="sm" w="sm" type="none"/>
                    </a:lnL>
                    <a:lnR cap="flat" cmpd="sng" w="9525">
                      <a:solidFill>
                        <a:srgbClr val="003366"/>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rgbClr val="003366"/>
                      </a:solidFill>
                      <a:prstDash val="solid"/>
                      <a:round/>
                      <a:headEnd len="sm" w="sm" type="none"/>
                      <a:tailEnd len="sm" w="sm" type="none"/>
                    </a:lnB>
                  </a:tcPr>
                </a:tc>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num</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건물 번호</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명목형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10,080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건물의 고유 번호</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9">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독립 변수</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3366"/>
                      </a:solidFill>
                      <a:prstDash val="solid"/>
                      <a:round/>
                      <a:headEnd len="sm" w="sm" type="none"/>
                      <a:tailEnd len="sm" w="sm" type="none"/>
                    </a:lnT>
                    <a:lnB cap="flat" cmpd="sng" w="9525">
                      <a:solidFill>
                        <a:schemeClr val="dk1"/>
                      </a:solidFill>
                      <a:prstDash val="solid"/>
                      <a:round/>
                      <a:headEnd len="sm" w="sm" type="none"/>
                      <a:tailEnd len="sm" w="sm" type="none"/>
                    </a:lnB>
                  </a:tcPr>
                </a:tc>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nelec_cool_flag</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비전기냉방설비운영 유무</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명목형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2,296</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이진 범주(0,1)</a:t>
                      </a:r>
                      <a:endParaRPr b="1" sz="1000">
                        <a:solidFill>
                          <a:schemeClr val="dk1"/>
                        </a:solidFill>
                        <a:latin typeface="Malgun Gothic"/>
                        <a:ea typeface="Malgun Gothic"/>
                        <a:cs typeface="Malgun Gothic"/>
                        <a:sym typeface="Malgun Gothic"/>
                      </a:endParaRPr>
                    </a:p>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 보유</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solar_flag</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태양광보유 유무</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명목형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1,624</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이진 범주(0,1)</a:t>
                      </a:r>
                      <a:endParaRPr b="1" sz="1000">
                        <a:solidFill>
                          <a:schemeClr val="dk1"/>
                        </a:solidFill>
                        <a:latin typeface="Malgun Gothic"/>
                        <a:ea typeface="Malgun Gothic"/>
                        <a:cs typeface="Malgun Gothic"/>
                        <a:sym typeface="Malgun Gothic"/>
                      </a:endParaRPr>
                    </a:p>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1: 보유</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datertime</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시간</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10,080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test 1시간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temperature</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기온(</a:t>
                      </a:r>
                      <a:r>
                        <a:rPr b="1" lang="ko-KR" sz="1200">
                          <a:solidFill>
                            <a:schemeClr val="dk1"/>
                          </a:solidFill>
                          <a:latin typeface="Malgun Gothic"/>
                          <a:ea typeface="Malgun Gothic"/>
                          <a:cs typeface="Malgun Gothic"/>
                          <a:sym typeface="Malgun Gothic"/>
                        </a:rPr>
                        <a:t>°𝐶</a:t>
                      </a:r>
                      <a:r>
                        <a:rPr b="1" lang="ko-KR" sz="1000">
                          <a:latin typeface="Malgun Gothic"/>
                          <a:ea typeface="Malgun Gothic"/>
                          <a:cs typeface="Malgun Gothic"/>
                          <a:sym typeface="Malgun Gothic"/>
                        </a:rPr>
                        <a:t>)</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등간형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test 3시간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humidity</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습도(%)</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등간형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p>
                      <a:pPr indent="0" lvl="0" marL="0" rtl="0" algn="ctr">
                        <a:lnSpc>
                          <a:spcPct val="114000"/>
                        </a:lnSpc>
                        <a:spcBef>
                          <a:spcPts val="0"/>
                        </a:spcBef>
                        <a:spcAft>
                          <a:spcPts val="0"/>
                        </a:spcAft>
                        <a:buClr>
                          <a:schemeClr val="dk1"/>
                        </a:buClr>
                        <a:buFont typeface="Arial"/>
                        <a:buNone/>
                      </a:pPr>
                      <a:r>
                        <a:rPr b="1" lang="ko-KR" sz="1000">
                          <a:solidFill>
                            <a:schemeClr val="dk1"/>
                          </a:solidFill>
                          <a:latin typeface="Malgun Gothic"/>
                          <a:ea typeface="Malgun Gothic"/>
                          <a:cs typeface="Malgun Gothic"/>
                          <a:sym typeface="Malgun Gothic"/>
                        </a:rPr>
                        <a:t>test 3시간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windspeed</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풍속(m/s)</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test 3시간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precipitation</a:t>
                      </a:r>
                      <a:endParaRPr b="1"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강수량(mm)</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1,680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test 6시간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428825">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insolation</a:t>
                      </a:r>
                      <a:endParaRPr b="1" sz="1000">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latin typeface="Malgun Gothic"/>
                          <a:ea typeface="Malgun Gothic"/>
                          <a:cs typeface="Malgun Gothic"/>
                          <a:sym typeface="Malgun Gothic"/>
                        </a:rPr>
                        <a:t>일조(hr)</a:t>
                      </a:r>
                      <a:endParaRPr b="1" sz="1000" u="none" cap="none" strike="noStrike">
                        <a:latin typeface="Malgun Gothic"/>
                        <a:ea typeface="Malgun Gothic"/>
                        <a:cs typeface="Malgun Gothic"/>
                        <a:sym typeface="Malgun Gothic"/>
                      </a:endParaRPr>
                    </a:p>
                  </a:txBody>
                  <a:tcPr marT="0" marB="0" marR="0" marL="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비율형</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c>
                  <a:txBody>
                    <a:bodyPr/>
                    <a:lstStyle/>
                    <a:p>
                      <a:pPr indent="0" lvl="0" marL="0" marR="0" rtl="0" algn="ctr">
                        <a:lnSpc>
                          <a:spcPct val="114000"/>
                        </a:lnSpc>
                        <a:spcBef>
                          <a:spcPts val="0"/>
                        </a:spcBef>
                        <a:spcAft>
                          <a:spcPts val="0"/>
                        </a:spcAft>
                        <a:buNone/>
                      </a:pPr>
                      <a:r>
                        <a:rPr b="1" lang="ko-KR" sz="1000">
                          <a:solidFill>
                            <a:schemeClr val="dk1"/>
                          </a:solidFill>
                          <a:latin typeface="Malgun Gothic"/>
                          <a:ea typeface="Malgun Gothic"/>
                          <a:cs typeface="Malgun Gothic"/>
                          <a:sym typeface="Malgun Gothic"/>
                        </a:rPr>
                        <a:t>3,360</a:t>
                      </a:r>
                      <a:endParaRPr b="1" sz="1000" u="none" cap="none" strike="noStrike">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train 1시간 단위 측정</a:t>
                      </a:r>
                      <a:endParaRPr b="1" sz="1000">
                        <a:solidFill>
                          <a:schemeClr val="dk1"/>
                        </a:solidFill>
                        <a:latin typeface="Malgun Gothic"/>
                        <a:ea typeface="Malgun Gothic"/>
                        <a:cs typeface="Malgun Gothic"/>
                        <a:sym typeface="Malgun Gothic"/>
                      </a:endParaRPr>
                    </a:p>
                    <a:p>
                      <a:pPr indent="0" lvl="0" marL="0" rtl="0" algn="ctr">
                        <a:lnSpc>
                          <a:spcPct val="114000"/>
                        </a:lnSpc>
                        <a:spcBef>
                          <a:spcPts val="0"/>
                        </a:spcBef>
                        <a:spcAft>
                          <a:spcPts val="0"/>
                        </a:spcAft>
                        <a:buClr>
                          <a:schemeClr val="dk1"/>
                        </a:buClr>
                        <a:buSzPts val="1100"/>
                        <a:buFont typeface="Arial"/>
                        <a:buNone/>
                      </a:pPr>
                      <a:r>
                        <a:rPr b="1" lang="ko-KR" sz="1000">
                          <a:solidFill>
                            <a:schemeClr val="dk1"/>
                          </a:solidFill>
                          <a:latin typeface="Malgun Gothic"/>
                          <a:ea typeface="Malgun Gothic"/>
                          <a:cs typeface="Malgun Gothic"/>
                          <a:sym typeface="Malgun Gothic"/>
                        </a:rPr>
                        <a:t>test 6시간 단위 측정</a:t>
                      </a:r>
                      <a:endParaRPr b="1" sz="1000">
                        <a:solidFill>
                          <a:schemeClr val="dk1"/>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bl>
          </a:graphicData>
        </a:graphic>
      </p:graphicFrame>
      <p:sp>
        <p:nvSpPr>
          <p:cNvPr id="144" name="Google Shape;144;p12"/>
          <p:cNvSpPr txBox="1"/>
          <p:nvPr/>
        </p:nvSpPr>
        <p:spPr>
          <a:xfrm>
            <a:off x="410535" y="813098"/>
            <a:ext cx="9111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전력 데이터 명세</a:t>
            </a:r>
            <a:r>
              <a:rPr b="1" lang="ko-KR">
                <a:latin typeface="Malgun Gothic"/>
                <a:ea typeface="Malgun Gothic"/>
                <a:cs typeface="Malgun Gothic"/>
                <a:sym typeface="Malgun Gothic"/>
              </a:rPr>
              <a:t>서</a:t>
            </a:r>
            <a:endParaRPr/>
          </a:p>
        </p:txBody>
      </p:sp>
      <p:cxnSp>
        <p:nvCxnSpPr>
          <p:cNvPr id="145" name="Google Shape;145;p12"/>
          <p:cNvCxnSpPr/>
          <p:nvPr/>
        </p:nvCxnSpPr>
        <p:spPr>
          <a:xfrm>
            <a:off x="410534" y="1139022"/>
            <a:ext cx="9111900" cy="0"/>
          </a:xfrm>
          <a:prstGeom prst="straightConnector1">
            <a:avLst/>
          </a:prstGeom>
          <a:noFill/>
          <a:ln cap="flat" cmpd="sng" w="12700">
            <a:solidFill>
              <a:srgbClr val="00000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165812" y="1773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1) </a:t>
            </a:r>
            <a:r>
              <a:rPr lang="ko-KR" sz="1700">
                <a:latin typeface="Malgun Gothic"/>
                <a:ea typeface="Malgun Gothic"/>
                <a:cs typeface="Malgun Gothic"/>
                <a:sym typeface="Malgun Gothic"/>
              </a:rPr>
              <a:t>데이터에 귀를 귀울여 보았습니다.</a:t>
            </a:r>
            <a:r>
              <a:rPr lang="ko-KR" sz="1700"/>
              <a:t> (1/2) </a:t>
            </a:r>
            <a:endParaRPr sz="1700"/>
          </a:p>
        </p:txBody>
      </p:sp>
      <p:sp>
        <p:nvSpPr>
          <p:cNvPr id="151" name="Google Shape;151;p13"/>
          <p:cNvSpPr txBox="1"/>
          <p:nvPr/>
        </p:nvSpPr>
        <p:spPr>
          <a:xfrm>
            <a:off x="657231" y="813098"/>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train 및 test data 전처리</a:t>
            </a:r>
            <a:endParaRPr/>
          </a:p>
        </p:txBody>
      </p:sp>
      <p:cxnSp>
        <p:nvCxnSpPr>
          <p:cNvPr id="152" name="Google Shape;152;p13"/>
          <p:cNvCxnSpPr/>
          <p:nvPr/>
        </p:nvCxnSpPr>
        <p:spPr>
          <a:xfrm>
            <a:off x="410534" y="1139022"/>
            <a:ext cx="4250700" cy="0"/>
          </a:xfrm>
          <a:prstGeom prst="straightConnector1">
            <a:avLst/>
          </a:prstGeom>
          <a:noFill/>
          <a:ln cap="flat" cmpd="sng" w="12700">
            <a:solidFill>
              <a:srgbClr val="000000"/>
            </a:solidFill>
            <a:prstDash val="solid"/>
            <a:round/>
            <a:headEnd len="sm" w="sm" type="none"/>
            <a:tailEnd len="sm" w="sm" type="none"/>
          </a:ln>
        </p:spPr>
      </p:cxnSp>
      <p:grpSp>
        <p:nvGrpSpPr>
          <p:cNvPr id="153" name="Google Shape;153;p13"/>
          <p:cNvGrpSpPr/>
          <p:nvPr/>
        </p:nvGrpSpPr>
        <p:grpSpPr>
          <a:xfrm>
            <a:off x="5126142" y="833613"/>
            <a:ext cx="4250700" cy="325924"/>
            <a:chOff x="5126142" y="833613"/>
            <a:chExt cx="4250700" cy="325924"/>
          </a:xfrm>
        </p:grpSpPr>
        <p:sp>
          <p:nvSpPr>
            <p:cNvPr id="154" name="Google Shape;154;p13"/>
            <p:cNvSpPr txBox="1"/>
            <p:nvPr/>
          </p:nvSpPr>
          <p:spPr>
            <a:xfrm>
              <a:off x="5372839" y="833613"/>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test 데이터 결측치 보간</a:t>
              </a:r>
              <a:endParaRPr/>
            </a:p>
          </p:txBody>
        </p:sp>
        <p:cxnSp>
          <p:nvCxnSpPr>
            <p:cNvPr id="155" name="Google Shape;155;p13"/>
            <p:cNvCxnSpPr/>
            <p:nvPr/>
          </p:nvCxnSpPr>
          <p:spPr>
            <a:xfrm>
              <a:off x="5126142" y="1159537"/>
              <a:ext cx="4250700" cy="0"/>
            </a:xfrm>
            <a:prstGeom prst="straightConnector1">
              <a:avLst/>
            </a:prstGeom>
            <a:noFill/>
            <a:ln cap="flat" cmpd="sng" w="12700">
              <a:solidFill>
                <a:srgbClr val="000000"/>
              </a:solidFill>
              <a:prstDash val="solid"/>
              <a:round/>
              <a:headEnd len="sm" w="sm" type="none"/>
              <a:tailEnd len="sm" w="sm" type="none"/>
            </a:ln>
          </p:spPr>
        </p:cxnSp>
      </p:grpSp>
      <p:sp>
        <p:nvSpPr>
          <p:cNvPr id="156" name="Google Shape;156;p13"/>
          <p:cNvSpPr txBox="1"/>
          <p:nvPr/>
        </p:nvSpPr>
        <p:spPr>
          <a:xfrm>
            <a:off x="320187" y="1239264"/>
            <a:ext cx="4357200" cy="272700"/>
          </a:xfrm>
          <a:prstGeom prst="rect">
            <a:avLst/>
          </a:prstGeom>
          <a:noFill/>
          <a:ln>
            <a:noFill/>
          </a:ln>
        </p:spPr>
        <p:txBody>
          <a:bodyPr anchorCtr="0" anchor="t" bIns="36000" lIns="72000" spcFirstLastPara="1" rIns="36000" wrap="square" tIns="36000">
            <a:spAutoFit/>
          </a:bodyPr>
          <a:lstStyle/>
          <a:p>
            <a:pPr indent="-180975" lvl="1" marL="180975" marR="0" rtl="0" algn="l">
              <a:lnSpc>
                <a:spcPct val="120000"/>
              </a:lnSpc>
              <a:spcBef>
                <a:spcPts val="0"/>
              </a:spcBef>
              <a:spcAft>
                <a:spcPts val="0"/>
              </a:spcAft>
              <a:buClr>
                <a:srgbClr val="A61C00"/>
              </a:buClr>
              <a:buSzPts val="1300"/>
              <a:buFont typeface="Noto Sans Symbols"/>
              <a:buChar char="▪"/>
            </a:pPr>
            <a:r>
              <a:rPr b="1" lang="ko-KR" sz="1300">
                <a:solidFill>
                  <a:srgbClr val="A61C00"/>
                </a:solidFill>
                <a:latin typeface="Malgun Gothic"/>
                <a:ea typeface="Malgun Gothic"/>
                <a:cs typeface="Malgun Gothic"/>
                <a:sym typeface="Malgun Gothic"/>
              </a:rPr>
              <a:t>변수 파악, 데이터 형태 및 개수, 결측치 확인</a:t>
            </a:r>
            <a:endParaRPr>
              <a:solidFill>
                <a:srgbClr val="A61C00"/>
              </a:solidFill>
            </a:endParaRPr>
          </a:p>
        </p:txBody>
      </p:sp>
      <p:sp>
        <p:nvSpPr>
          <p:cNvPr id="157" name="Google Shape;157;p13"/>
          <p:cNvSpPr txBox="1"/>
          <p:nvPr/>
        </p:nvSpPr>
        <p:spPr>
          <a:xfrm>
            <a:off x="378082" y="1502914"/>
            <a:ext cx="4433100" cy="2580600"/>
          </a:xfrm>
          <a:prstGeom prst="rect">
            <a:avLst/>
          </a:prstGeom>
          <a:noFill/>
          <a:ln>
            <a:noFill/>
          </a:ln>
        </p:spPr>
        <p:txBody>
          <a:bodyPr anchorCtr="0" anchor="t" bIns="45700" lIns="91425" spcFirstLastPara="1" rIns="91425" wrap="square" tIns="45700">
            <a:spAutoFit/>
          </a:bodyPr>
          <a:lstStyle/>
          <a:p>
            <a:pPr indent="-146050" lvl="0" marL="171450" marR="0" rtl="0" algn="l">
              <a:lnSpc>
                <a:spcPct val="115000"/>
              </a:lnSpc>
              <a:spcBef>
                <a:spcPts val="0"/>
              </a:spcBef>
              <a:spcAft>
                <a:spcPts val="0"/>
              </a:spcAft>
              <a:buClr>
                <a:srgbClr val="3A3838"/>
              </a:buClr>
              <a:buSzPts val="800"/>
              <a:buFont typeface="Calibri"/>
              <a:buChar char="-"/>
            </a:pPr>
            <a:r>
              <a:rPr b="1" lang="ko-KR" sz="1000"/>
              <a:t>변수 파악</a:t>
            </a:r>
            <a:endParaRPr b="1" sz="1000"/>
          </a:p>
          <a:p>
            <a:pPr indent="-298450" lvl="0" marL="457200" marR="0" rtl="0" algn="l">
              <a:lnSpc>
                <a:spcPct val="115000"/>
              </a:lnSpc>
              <a:spcBef>
                <a:spcPts val="0"/>
              </a:spcBef>
              <a:spcAft>
                <a:spcPts val="0"/>
              </a:spcAft>
              <a:buSzPts val="1100"/>
              <a:buAutoNum type="arabicPeriod"/>
            </a:pPr>
            <a:r>
              <a:rPr lang="ko-KR" sz="1100"/>
              <a:t>관심변수 </a:t>
            </a:r>
            <a:endParaRPr sz="1100"/>
          </a:p>
          <a:p>
            <a:pPr indent="0" lvl="0" marL="457200" marR="0" rtl="0" algn="l">
              <a:lnSpc>
                <a:spcPct val="115000"/>
              </a:lnSpc>
              <a:spcBef>
                <a:spcPts val="0"/>
              </a:spcBef>
              <a:spcAft>
                <a:spcPts val="0"/>
              </a:spcAft>
              <a:buNone/>
            </a:pPr>
            <a:r>
              <a:rPr lang="ko-KR" sz="1100"/>
              <a:t>-  전력사용량(kWh)</a:t>
            </a:r>
            <a:endParaRPr sz="1100"/>
          </a:p>
          <a:p>
            <a:pPr indent="-298450" lvl="0" marL="457200" marR="0" rtl="0" algn="l">
              <a:lnSpc>
                <a:spcPct val="115000"/>
              </a:lnSpc>
              <a:spcBef>
                <a:spcPts val="0"/>
              </a:spcBef>
              <a:spcAft>
                <a:spcPts val="0"/>
              </a:spcAft>
              <a:buSzPts val="1100"/>
              <a:buAutoNum type="arabicPeriod"/>
            </a:pPr>
            <a:r>
              <a:rPr lang="ko-KR" sz="1100"/>
              <a:t>건물변수</a:t>
            </a:r>
            <a:endParaRPr sz="1100"/>
          </a:p>
          <a:p>
            <a:pPr indent="0" lvl="0" marL="457200" marR="0" rtl="0" algn="l">
              <a:lnSpc>
                <a:spcPct val="115000"/>
              </a:lnSpc>
              <a:spcBef>
                <a:spcPts val="0"/>
              </a:spcBef>
              <a:spcAft>
                <a:spcPts val="0"/>
              </a:spcAft>
              <a:buNone/>
            </a:pPr>
            <a:r>
              <a:rPr lang="ko-KR" sz="1100"/>
              <a:t>- 건물번호(num)</a:t>
            </a:r>
            <a:endParaRPr sz="1100"/>
          </a:p>
          <a:p>
            <a:pPr indent="0" lvl="0" marL="457200" marR="0" rtl="0" algn="l">
              <a:lnSpc>
                <a:spcPct val="115000"/>
              </a:lnSpc>
              <a:spcBef>
                <a:spcPts val="0"/>
              </a:spcBef>
              <a:spcAft>
                <a:spcPts val="0"/>
              </a:spcAft>
              <a:buNone/>
            </a:pPr>
            <a:r>
              <a:rPr lang="ko-KR" sz="1100"/>
              <a:t>- 비전기냉방설비운영여부(nelec_cool_flag)</a:t>
            </a:r>
            <a:endParaRPr sz="1100"/>
          </a:p>
          <a:p>
            <a:pPr indent="0" lvl="0" marL="457200" marR="0" rtl="0" algn="l">
              <a:lnSpc>
                <a:spcPct val="115000"/>
              </a:lnSpc>
              <a:spcBef>
                <a:spcPts val="0"/>
              </a:spcBef>
              <a:spcAft>
                <a:spcPts val="0"/>
              </a:spcAft>
              <a:buNone/>
            </a:pPr>
            <a:r>
              <a:rPr lang="ko-KR" sz="1100"/>
              <a:t>- 태양광보유여부(solar_flag)</a:t>
            </a:r>
            <a:endParaRPr sz="1100"/>
          </a:p>
          <a:p>
            <a:pPr indent="-298450" lvl="0" marL="457200" marR="0" rtl="0" algn="l">
              <a:lnSpc>
                <a:spcPct val="115000"/>
              </a:lnSpc>
              <a:spcBef>
                <a:spcPts val="0"/>
              </a:spcBef>
              <a:spcAft>
                <a:spcPts val="0"/>
              </a:spcAft>
              <a:buSzPts val="1100"/>
              <a:buAutoNum type="arabicPeriod"/>
            </a:pPr>
            <a:r>
              <a:rPr lang="ko-KR" sz="1100"/>
              <a:t>기후변수</a:t>
            </a:r>
            <a:endParaRPr sz="1100"/>
          </a:p>
          <a:p>
            <a:pPr indent="0" lvl="0" marL="457200" marR="0" rtl="0" algn="l">
              <a:lnSpc>
                <a:spcPct val="115000"/>
              </a:lnSpc>
              <a:spcBef>
                <a:spcPts val="0"/>
              </a:spcBef>
              <a:spcAft>
                <a:spcPts val="0"/>
              </a:spcAft>
              <a:buNone/>
            </a:pPr>
            <a:r>
              <a:rPr lang="ko-KR" sz="1100"/>
              <a:t>- 기온(temperature)</a:t>
            </a:r>
            <a:endParaRPr sz="1100"/>
          </a:p>
          <a:p>
            <a:pPr indent="0" lvl="0" marL="457200" marR="0" rtl="0" algn="l">
              <a:lnSpc>
                <a:spcPct val="115000"/>
              </a:lnSpc>
              <a:spcBef>
                <a:spcPts val="0"/>
              </a:spcBef>
              <a:spcAft>
                <a:spcPts val="0"/>
              </a:spcAft>
              <a:buNone/>
            </a:pPr>
            <a:r>
              <a:rPr lang="ko-KR" sz="1100"/>
              <a:t>- 풍속(windspeed)</a:t>
            </a:r>
            <a:endParaRPr sz="1100"/>
          </a:p>
          <a:p>
            <a:pPr indent="0" lvl="0" marL="457200" marR="0" rtl="0" algn="l">
              <a:lnSpc>
                <a:spcPct val="115000"/>
              </a:lnSpc>
              <a:spcBef>
                <a:spcPts val="0"/>
              </a:spcBef>
              <a:spcAft>
                <a:spcPts val="0"/>
              </a:spcAft>
              <a:buNone/>
            </a:pPr>
            <a:r>
              <a:rPr lang="ko-KR" sz="1100"/>
              <a:t>- 습도(humidity)</a:t>
            </a:r>
            <a:endParaRPr sz="1100"/>
          </a:p>
          <a:p>
            <a:pPr indent="0" lvl="0" marL="457200" marR="0" rtl="0" algn="l">
              <a:lnSpc>
                <a:spcPct val="115000"/>
              </a:lnSpc>
              <a:spcBef>
                <a:spcPts val="0"/>
              </a:spcBef>
              <a:spcAft>
                <a:spcPts val="0"/>
              </a:spcAft>
              <a:buNone/>
            </a:pPr>
            <a:r>
              <a:rPr lang="ko-KR" sz="1100"/>
              <a:t>- 강수량(precipitation)</a:t>
            </a:r>
            <a:endParaRPr sz="1100"/>
          </a:p>
          <a:p>
            <a:pPr indent="0" lvl="0" marL="457200" marR="0" rtl="0" algn="l">
              <a:lnSpc>
                <a:spcPct val="115000"/>
              </a:lnSpc>
              <a:spcBef>
                <a:spcPts val="0"/>
              </a:spcBef>
              <a:spcAft>
                <a:spcPts val="0"/>
              </a:spcAft>
              <a:buNone/>
            </a:pPr>
            <a:r>
              <a:rPr lang="ko-KR" sz="1100"/>
              <a:t>- 일조 (insolation)</a:t>
            </a:r>
            <a:endParaRPr sz="1100"/>
          </a:p>
        </p:txBody>
      </p:sp>
      <p:graphicFrame>
        <p:nvGraphicFramePr>
          <p:cNvPr id="158" name="Google Shape;158;p13"/>
          <p:cNvGraphicFramePr/>
          <p:nvPr/>
        </p:nvGraphicFramePr>
        <p:xfrm>
          <a:off x="341157" y="4617936"/>
          <a:ext cx="3000000" cy="3000000"/>
        </p:xfrm>
        <a:graphic>
          <a:graphicData uri="http://schemas.openxmlformats.org/drawingml/2006/table">
            <a:tbl>
              <a:tblPr>
                <a:noFill/>
                <a:tableStyleId>{77ADAA78-E46B-4835-9F4B-73D654C502C9}</a:tableStyleId>
              </a:tblPr>
              <a:tblGrid>
                <a:gridCol w="400350"/>
                <a:gridCol w="506700"/>
                <a:gridCol w="485800"/>
                <a:gridCol w="485800"/>
                <a:gridCol w="485800"/>
                <a:gridCol w="485800"/>
                <a:gridCol w="485800"/>
                <a:gridCol w="485800"/>
                <a:gridCol w="485800"/>
                <a:gridCol w="485800"/>
              </a:tblGrid>
              <a:tr h="145525">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num</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datetime</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target</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temperature</a:t>
                      </a:r>
                      <a:endParaRPr sz="800">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windspeed</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humidity</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precipitation</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insolation</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nelec_cool_flag</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solar_flag</a:t>
                      </a:r>
                      <a:endParaRPr sz="800">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130800">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1</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800"/>
                        <a:t>2020-06-01</a:t>
                      </a:r>
                      <a:endParaRPr b="0" sz="800" u="none" cap="none" strike="noStrike">
                        <a:solidFill>
                          <a:schemeClr val="dk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8179.056</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17.6</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2.5</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92.0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0.8</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0.0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0.0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0.0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9" name="Google Shape;159;p13"/>
          <p:cNvSpPr txBox="1"/>
          <p:nvPr/>
        </p:nvSpPr>
        <p:spPr>
          <a:xfrm>
            <a:off x="378075" y="4108725"/>
            <a:ext cx="2536200" cy="226500"/>
          </a:xfrm>
          <a:prstGeom prst="rect">
            <a:avLst/>
          </a:prstGeom>
          <a:noFill/>
          <a:ln>
            <a:noFill/>
          </a:ln>
        </p:spPr>
        <p:txBody>
          <a:bodyPr anchorCtr="0" anchor="t" bIns="36000" lIns="72000" spcFirstLastPara="1" rIns="36000" wrap="square" tIns="36000">
            <a:spAutoFit/>
          </a:bodyPr>
          <a:lstStyle/>
          <a:p>
            <a:pPr indent="-146050" lvl="0" marL="171450" rtl="0" algn="l">
              <a:lnSpc>
                <a:spcPct val="115000"/>
              </a:lnSpc>
              <a:spcBef>
                <a:spcPts val="0"/>
              </a:spcBef>
              <a:spcAft>
                <a:spcPts val="0"/>
              </a:spcAft>
              <a:buClr>
                <a:srgbClr val="3A3838"/>
              </a:buClr>
              <a:buSzPts val="800"/>
              <a:buFont typeface="Calibri"/>
              <a:buChar char="-"/>
            </a:pPr>
            <a:r>
              <a:rPr b="1" lang="ko-KR" sz="1000">
                <a:solidFill>
                  <a:schemeClr val="dk1"/>
                </a:solidFill>
              </a:rPr>
              <a:t>데이터 형태 및 개수</a:t>
            </a:r>
            <a:endParaRPr sz="1000">
              <a:solidFill>
                <a:schemeClr val="dk1"/>
              </a:solidFill>
            </a:endParaRPr>
          </a:p>
        </p:txBody>
      </p:sp>
      <p:graphicFrame>
        <p:nvGraphicFramePr>
          <p:cNvPr id="160" name="Google Shape;160;p13"/>
          <p:cNvGraphicFramePr/>
          <p:nvPr/>
        </p:nvGraphicFramePr>
        <p:xfrm>
          <a:off x="350307" y="5324386"/>
          <a:ext cx="3000000" cy="3000000"/>
        </p:xfrm>
        <a:graphic>
          <a:graphicData uri="http://schemas.openxmlformats.org/drawingml/2006/table">
            <a:tbl>
              <a:tblPr>
                <a:noFill/>
                <a:tableStyleId>{77ADAA78-E46B-4835-9F4B-73D654C502C9}</a:tableStyleId>
              </a:tblPr>
              <a:tblGrid>
                <a:gridCol w="400350"/>
                <a:gridCol w="506700"/>
                <a:gridCol w="485800"/>
                <a:gridCol w="485800"/>
                <a:gridCol w="485800"/>
                <a:gridCol w="485800"/>
                <a:gridCol w="485800"/>
                <a:gridCol w="485800"/>
                <a:gridCol w="485800"/>
              </a:tblGrid>
              <a:tr h="145525">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num</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datetime</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temperature</a:t>
                      </a:r>
                      <a:endParaRPr sz="800">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windspeed</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humidity</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precipitation</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insolation</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nelec_cool_flag</a:t>
                      </a:r>
                      <a:endParaRPr b="0" i="0" sz="800" u="none" cap="none" strike="noStrike">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ko-KR" sz="800">
                          <a:solidFill>
                            <a:srgbClr val="000000"/>
                          </a:solidFill>
                          <a:latin typeface="Malgun Gothic"/>
                          <a:ea typeface="Malgun Gothic"/>
                          <a:cs typeface="Malgun Gothic"/>
                          <a:sym typeface="Malgun Gothic"/>
                        </a:rPr>
                        <a:t>solar_flag</a:t>
                      </a:r>
                      <a:endParaRPr sz="800">
                        <a:solidFill>
                          <a:srgbClr val="000000"/>
                        </a:solidFill>
                        <a:latin typeface="Malgun Gothic"/>
                        <a:ea typeface="Malgun Gothic"/>
                        <a:cs typeface="Malgun Gothic"/>
                        <a:sym typeface="Malgun Gothic"/>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2F2F2"/>
                    </a:solidFill>
                  </a:tcPr>
                </a:tc>
              </a:tr>
              <a:tr h="130800">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1</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800"/>
                        <a:t>2020-08-23</a:t>
                      </a:r>
                      <a:endParaRPr b="0" sz="800" u="none" cap="none" strike="noStrike">
                        <a:solidFill>
                          <a:schemeClr val="dk1"/>
                        </a:solidFill>
                        <a:latin typeface="Calibri"/>
                        <a:ea typeface="Calibri"/>
                        <a:cs typeface="Calibri"/>
                        <a:sym typeface="Calibri"/>
                      </a:endParaRPr>
                    </a:p>
                  </a:txBody>
                  <a:tcPr marT="9525" marB="0"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27.8</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1.5</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74.0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0.0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0.0</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NaN</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ko-KR" sz="700">
                          <a:solidFill>
                            <a:srgbClr val="000000"/>
                          </a:solidFill>
                          <a:latin typeface="Malgun Gothic"/>
                          <a:ea typeface="Malgun Gothic"/>
                          <a:cs typeface="Malgun Gothic"/>
                          <a:sym typeface="Malgun Gothic"/>
                        </a:rPr>
                        <a:t>NaN</a:t>
                      </a:r>
                      <a:endParaRPr b="0" i="0" sz="700" u="none" cap="none" strike="noStrike">
                        <a:solidFill>
                          <a:srgbClr val="000000"/>
                        </a:solidFill>
                        <a:latin typeface="Malgun Gothic"/>
                        <a:ea typeface="Malgun Gothic"/>
                        <a:cs typeface="Malgun Gothic"/>
                        <a:sym typeface="Malgun Gothic"/>
                      </a:endParaRPr>
                    </a:p>
                  </a:txBody>
                  <a:tcPr marT="5075" marB="0" marR="5075" marL="507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1" name="Google Shape;161;p13"/>
          <p:cNvSpPr txBox="1"/>
          <p:nvPr/>
        </p:nvSpPr>
        <p:spPr>
          <a:xfrm>
            <a:off x="287250" y="5050275"/>
            <a:ext cx="1867200" cy="226500"/>
          </a:xfrm>
          <a:prstGeom prst="rect">
            <a:avLst/>
          </a:prstGeom>
          <a:noFill/>
          <a:ln>
            <a:noFill/>
          </a:ln>
        </p:spPr>
        <p:txBody>
          <a:bodyPr anchorCtr="0" anchor="t" bIns="36000" lIns="72000" spcFirstLastPara="1" rIns="36000" wrap="square" tIns="36000">
            <a:spAutoFit/>
          </a:bodyPr>
          <a:lstStyle/>
          <a:p>
            <a:pPr indent="0" lvl="0" marL="0" marR="0" rtl="0" algn="l">
              <a:lnSpc>
                <a:spcPct val="150000"/>
              </a:lnSpc>
              <a:spcBef>
                <a:spcPts val="0"/>
              </a:spcBef>
              <a:spcAft>
                <a:spcPts val="0"/>
              </a:spcAft>
              <a:buNone/>
            </a:pPr>
            <a:r>
              <a:rPr b="1" lang="ko-KR" sz="1000">
                <a:solidFill>
                  <a:srgbClr val="3A3838"/>
                </a:solidFill>
                <a:latin typeface="Calibri"/>
                <a:ea typeface="Calibri"/>
                <a:cs typeface="Calibri"/>
                <a:sym typeface="Calibri"/>
              </a:rPr>
              <a:t>test_df.head(1)</a:t>
            </a:r>
            <a:endParaRPr b="1" i="0" sz="1000" u="none" cap="none" strike="noStrike">
              <a:solidFill>
                <a:srgbClr val="3A3838"/>
              </a:solidFill>
              <a:latin typeface="Calibri"/>
              <a:ea typeface="Calibri"/>
              <a:cs typeface="Calibri"/>
              <a:sym typeface="Calibri"/>
            </a:endParaRPr>
          </a:p>
        </p:txBody>
      </p:sp>
      <p:sp>
        <p:nvSpPr>
          <p:cNvPr id="162" name="Google Shape;162;p13"/>
          <p:cNvSpPr txBox="1"/>
          <p:nvPr/>
        </p:nvSpPr>
        <p:spPr>
          <a:xfrm>
            <a:off x="287250" y="4363325"/>
            <a:ext cx="1867200" cy="226500"/>
          </a:xfrm>
          <a:prstGeom prst="rect">
            <a:avLst/>
          </a:prstGeom>
          <a:noFill/>
          <a:ln>
            <a:noFill/>
          </a:ln>
        </p:spPr>
        <p:txBody>
          <a:bodyPr anchorCtr="0" anchor="t" bIns="36000" lIns="72000" spcFirstLastPara="1" rIns="36000" wrap="square" tIns="36000">
            <a:spAutoFit/>
          </a:bodyPr>
          <a:lstStyle/>
          <a:p>
            <a:pPr indent="0" lvl="0" marL="0" marR="0" rtl="0" algn="l">
              <a:lnSpc>
                <a:spcPct val="150000"/>
              </a:lnSpc>
              <a:spcBef>
                <a:spcPts val="0"/>
              </a:spcBef>
              <a:spcAft>
                <a:spcPts val="0"/>
              </a:spcAft>
              <a:buNone/>
            </a:pPr>
            <a:r>
              <a:rPr b="1" lang="ko-KR" sz="1000">
                <a:solidFill>
                  <a:srgbClr val="3A3838"/>
                </a:solidFill>
                <a:latin typeface="Calibri"/>
                <a:ea typeface="Calibri"/>
                <a:cs typeface="Calibri"/>
                <a:sym typeface="Calibri"/>
              </a:rPr>
              <a:t>train_df.head(1)</a:t>
            </a:r>
            <a:endParaRPr b="1" i="0" sz="1000" u="none" cap="none" strike="noStrike">
              <a:solidFill>
                <a:srgbClr val="3A3838"/>
              </a:solidFill>
              <a:latin typeface="Calibri"/>
              <a:ea typeface="Calibri"/>
              <a:cs typeface="Calibri"/>
              <a:sym typeface="Calibri"/>
            </a:endParaRPr>
          </a:p>
        </p:txBody>
      </p:sp>
      <p:sp>
        <p:nvSpPr>
          <p:cNvPr id="163" name="Google Shape;163;p13"/>
          <p:cNvSpPr txBox="1"/>
          <p:nvPr/>
        </p:nvSpPr>
        <p:spPr>
          <a:xfrm>
            <a:off x="5157800" y="1455850"/>
            <a:ext cx="4250700" cy="529800"/>
          </a:xfrm>
          <a:prstGeom prst="rect">
            <a:avLst/>
          </a:prstGeom>
          <a:noFill/>
          <a:ln>
            <a:noFill/>
          </a:ln>
        </p:spPr>
        <p:txBody>
          <a:bodyPr anchorCtr="0" anchor="t" bIns="36000" lIns="72000" spcFirstLastPara="1" rIns="36000" wrap="square" tIns="36000">
            <a:spAutoFit/>
          </a:bodyPr>
          <a:lstStyle/>
          <a:p>
            <a:pPr indent="-285750" lvl="0" marL="457200" rtl="0" algn="l">
              <a:lnSpc>
                <a:spcPct val="115000"/>
              </a:lnSpc>
              <a:spcBef>
                <a:spcPts val="0"/>
              </a:spcBef>
              <a:spcAft>
                <a:spcPts val="0"/>
              </a:spcAft>
              <a:buClr>
                <a:schemeClr val="dk1"/>
              </a:buClr>
              <a:buSzPts val="900"/>
              <a:buChar char="●"/>
            </a:pPr>
            <a:r>
              <a:rPr lang="ko-KR" sz="900">
                <a:solidFill>
                  <a:schemeClr val="dk1"/>
                </a:solidFill>
              </a:rPr>
              <a:t>건물 정보는 건물이 동일하면 모두 같은 값을 가진다.</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KR" sz="900">
                <a:solidFill>
                  <a:schemeClr val="dk1"/>
                </a:solidFill>
              </a:rPr>
              <a:t>test 데이터의 건물 종류는 train 데이터의 건물 종류와 동일하다.</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KR" sz="900">
                <a:solidFill>
                  <a:schemeClr val="dk1"/>
                </a:solidFill>
              </a:rPr>
              <a:t>그러므로, train 데이터의 건물 변수 값을 이용하여 결측치 보간</a:t>
            </a:r>
            <a:endParaRPr sz="900">
              <a:solidFill>
                <a:schemeClr val="dk1"/>
              </a:solidFill>
            </a:endParaRPr>
          </a:p>
        </p:txBody>
      </p:sp>
      <p:sp>
        <p:nvSpPr>
          <p:cNvPr id="164" name="Google Shape;164;p13"/>
          <p:cNvSpPr txBox="1"/>
          <p:nvPr/>
        </p:nvSpPr>
        <p:spPr>
          <a:xfrm>
            <a:off x="5221075" y="1245200"/>
            <a:ext cx="3428700" cy="226500"/>
          </a:xfrm>
          <a:prstGeom prst="rect">
            <a:avLst/>
          </a:prstGeom>
          <a:noFill/>
          <a:ln>
            <a:noFill/>
          </a:ln>
        </p:spPr>
        <p:txBody>
          <a:bodyPr anchorCtr="0" anchor="t" bIns="36000" lIns="72000" spcFirstLastPara="1" rIns="36000" wrap="square" tIns="36000">
            <a:spAutoFit/>
          </a:bodyPr>
          <a:lstStyle/>
          <a:p>
            <a:pPr indent="-146050" lvl="0" marL="171450" rtl="0" algn="l">
              <a:lnSpc>
                <a:spcPct val="115000"/>
              </a:lnSpc>
              <a:spcBef>
                <a:spcPts val="0"/>
              </a:spcBef>
              <a:spcAft>
                <a:spcPts val="0"/>
              </a:spcAft>
              <a:buClr>
                <a:srgbClr val="3A3838"/>
              </a:buClr>
              <a:buSzPts val="800"/>
              <a:buFont typeface="Calibri"/>
              <a:buChar char="-"/>
            </a:pPr>
            <a:r>
              <a:rPr b="1" lang="ko-KR" sz="1000">
                <a:solidFill>
                  <a:schemeClr val="dk1"/>
                </a:solidFill>
              </a:rPr>
              <a:t>결측치 채우기(비전기냉방설비운영/태양광보유)</a:t>
            </a:r>
            <a:endParaRPr sz="1000">
              <a:solidFill>
                <a:schemeClr val="dk1"/>
              </a:solidFill>
            </a:endParaRPr>
          </a:p>
        </p:txBody>
      </p:sp>
      <p:sp>
        <p:nvSpPr>
          <p:cNvPr id="165" name="Google Shape;165;p13"/>
          <p:cNvSpPr txBox="1"/>
          <p:nvPr/>
        </p:nvSpPr>
        <p:spPr>
          <a:xfrm>
            <a:off x="5261675" y="2103400"/>
            <a:ext cx="3428700" cy="226500"/>
          </a:xfrm>
          <a:prstGeom prst="rect">
            <a:avLst/>
          </a:prstGeom>
          <a:noFill/>
          <a:ln>
            <a:noFill/>
          </a:ln>
        </p:spPr>
        <p:txBody>
          <a:bodyPr anchorCtr="0" anchor="t" bIns="36000" lIns="72000" spcFirstLastPara="1" rIns="36000" wrap="square" tIns="36000">
            <a:spAutoFit/>
          </a:bodyPr>
          <a:lstStyle/>
          <a:p>
            <a:pPr indent="-146050" lvl="0" marL="171450" rtl="0" algn="l">
              <a:lnSpc>
                <a:spcPct val="115000"/>
              </a:lnSpc>
              <a:spcBef>
                <a:spcPts val="0"/>
              </a:spcBef>
              <a:spcAft>
                <a:spcPts val="0"/>
              </a:spcAft>
              <a:buClr>
                <a:srgbClr val="3A3838"/>
              </a:buClr>
              <a:buSzPts val="800"/>
              <a:buFont typeface="Calibri"/>
              <a:buChar char="-"/>
            </a:pPr>
            <a:r>
              <a:rPr b="1" lang="ko-KR" sz="1000">
                <a:solidFill>
                  <a:schemeClr val="dk1"/>
                </a:solidFill>
              </a:rPr>
              <a:t>결측치 채우기(일조량)</a:t>
            </a:r>
            <a:endParaRPr sz="1000">
              <a:solidFill>
                <a:schemeClr val="dk1"/>
              </a:solidFill>
            </a:endParaRPr>
          </a:p>
        </p:txBody>
      </p:sp>
      <p:sp>
        <p:nvSpPr>
          <p:cNvPr id="166" name="Google Shape;166;p13"/>
          <p:cNvSpPr txBox="1"/>
          <p:nvPr/>
        </p:nvSpPr>
        <p:spPr>
          <a:xfrm>
            <a:off x="5157800" y="2358175"/>
            <a:ext cx="4250700" cy="529800"/>
          </a:xfrm>
          <a:prstGeom prst="rect">
            <a:avLst/>
          </a:prstGeom>
          <a:noFill/>
          <a:ln>
            <a:noFill/>
          </a:ln>
        </p:spPr>
        <p:txBody>
          <a:bodyPr anchorCtr="0" anchor="t" bIns="36000" lIns="72000" spcFirstLastPara="1" rIns="36000" wrap="square" tIns="36000">
            <a:spAutoFit/>
          </a:bodyPr>
          <a:lstStyle/>
          <a:p>
            <a:pPr indent="-285750" lvl="0" marL="457200" rtl="0" algn="l">
              <a:lnSpc>
                <a:spcPct val="115000"/>
              </a:lnSpc>
              <a:spcBef>
                <a:spcPts val="0"/>
              </a:spcBef>
              <a:spcAft>
                <a:spcPts val="0"/>
              </a:spcAft>
              <a:buClr>
                <a:schemeClr val="dk1"/>
              </a:buClr>
              <a:buSzPts val="900"/>
              <a:buChar char="●"/>
            </a:pPr>
            <a:r>
              <a:rPr lang="ko-KR" sz="900">
                <a:solidFill>
                  <a:schemeClr val="dk1"/>
                </a:solidFill>
              </a:rPr>
              <a:t>가장 최근에 기록된 일조값을 가져오는 형태로 결측치를 채움.</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ko-KR" sz="900">
                <a:solidFill>
                  <a:schemeClr val="dk1"/>
                </a:solidFill>
              </a:rPr>
              <a:t>일조 시간은 특정 시간동안 측정된 값으로, 같은 시간대에 동일하거나 비슷한 값을 가질 가능성이 크므로, 최근 기록된 일조값으로 결측치 보간</a:t>
            </a:r>
            <a:endParaRPr sz="900">
              <a:solidFill>
                <a:schemeClr val="dk1"/>
              </a:solidFill>
            </a:endParaRPr>
          </a:p>
        </p:txBody>
      </p:sp>
      <p:pic>
        <p:nvPicPr>
          <p:cNvPr id="167" name="Google Shape;167;p13"/>
          <p:cNvPicPr preferRelativeResize="0"/>
          <p:nvPr/>
        </p:nvPicPr>
        <p:blipFill>
          <a:blip r:embed="rId3">
            <a:alphaModFix/>
          </a:blip>
          <a:stretch>
            <a:fillRect/>
          </a:stretch>
        </p:blipFill>
        <p:spPr>
          <a:xfrm>
            <a:off x="5437350" y="2916250"/>
            <a:ext cx="3874800" cy="2633524"/>
          </a:xfrm>
          <a:prstGeom prst="rect">
            <a:avLst/>
          </a:prstGeom>
          <a:noFill/>
          <a:ln>
            <a:noFill/>
          </a:ln>
        </p:spPr>
      </p:pic>
      <p:sp>
        <p:nvSpPr>
          <p:cNvPr id="168" name="Google Shape;168;p13"/>
          <p:cNvSpPr txBox="1"/>
          <p:nvPr/>
        </p:nvSpPr>
        <p:spPr>
          <a:xfrm>
            <a:off x="5360150" y="5702175"/>
            <a:ext cx="3428700" cy="226500"/>
          </a:xfrm>
          <a:prstGeom prst="rect">
            <a:avLst/>
          </a:prstGeom>
          <a:noFill/>
          <a:ln>
            <a:noFill/>
          </a:ln>
        </p:spPr>
        <p:txBody>
          <a:bodyPr anchorCtr="0" anchor="t" bIns="36000" lIns="72000" spcFirstLastPara="1" rIns="36000" wrap="square" tIns="36000">
            <a:spAutoFit/>
          </a:bodyPr>
          <a:lstStyle/>
          <a:p>
            <a:pPr indent="-146050" lvl="0" marL="171450" rtl="0" algn="l">
              <a:lnSpc>
                <a:spcPct val="115000"/>
              </a:lnSpc>
              <a:spcBef>
                <a:spcPts val="0"/>
              </a:spcBef>
              <a:spcAft>
                <a:spcPts val="0"/>
              </a:spcAft>
              <a:buClr>
                <a:srgbClr val="3A3838"/>
              </a:buClr>
              <a:buSzPts val="800"/>
              <a:buFont typeface="Calibri"/>
              <a:buChar char="-"/>
            </a:pPr>
            <a:r>
              <a:rPr b="1" lang="ko-KR" sz="1000">
                <a:solidFill>
                  <a:schemeClr val="dk1"/>
                </a:solidFill>
              </a:rPr>
              <a:t>결측치 채우기(기온, 풍속, 습도, 강수량)</a:t>
            </a:r>
            <a:endParaRPr sz="1000">
              <a:solidFill>
                <a:schemeClr val="dk1"/>
              </a:solidFill>
            </a:endParaRPr>
          </a:p>
        </p:txBody>
      </p:sp>
      <p:sp>
        <p:nvSpPr>
          <p:cNvPr id="169" name="Google Shape;169;p13"/>
          <p:cNvSpPr txBox="1"/>
          <p:nvPr/>
        </p:nvSpPr>
        <p:spPr>
          <a:xfrm>
            <a:off x="5249400" y="5928675"/>
            <a:ext cx="3779700" cy="211200"/>
          </a:xfrm>
          <a:prstGeom prst="rect">
            <a:avLst/>
          </a:prstGeom>
          <a:noFill/>
          <a:ln>
            <a:noFill/>
          </a:ln>
        </p:spPr>
        <p:txBody>
          <a:bodyPr anchorCtr="0" anchor="t" bIns="36000" lIns="72000" spcFirstLastPara="1" rIns="36000" wrap="square" tIns="36000">
            <a:spAutoFit/>
          </a:bodyPr>
          <a:lstStyle/>
          <a:p>
            <a:pPr indent="-285750" lvl="0" marL="457200" rtl="0" algn="l">
              <a:lnSpc>
                <a:spcPct val="115000"/>
              </a:lnSpc>
              <a:spcBef>
                <a:spcPts val="0"/>
              </a:spcBef>
              <a:spcAft>
                <a:spcPts val="0"/>
              </a:spcAft>
              <a:buClr>
                <a:schemeClr val="dk1"/>
              </a:buClr>
              <a:buSzPts val="900"/>
              <a:buChar char="●"/>
            </a:pPr>
            <a:r>
              <a:rPr lang="ko-KR" sz="900">
                <a:solidFill>
                  <a:schemeClr val="dk1"/>
                </a:solidFill>
              </a:rPr>
              <a:t>보간법(선형 보간)으로 결측치 채우기</a:t>
            </a:r>
            <a:endParaRPr sz="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147812" y="168406"/>
            <a:ext cx="9049500" cy="36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ko-KR" sz="1700">
                <a:latin typeface="Calibri"/>
                <a:ea typeface="Calibri"/>
                <a:cs typeface="Calibri"/>
                <a:sym typeface="Calibri"/>
              </a:rPr>
              <a:t>3. </a:t>
            </a:r>
            <a:r>
              <a:rPr lang="ko-KR" sz="1700"/>
              <a:t>데이터 분석</a:t>
            </a:r>
            <a:r>
              <a:rPr lang="ko-KR" sz="1700">
                <a:latin typeface="Calibri"/>
                <a:ea typeface="Calibri"/>
                <a:cs typeface="Calibri"/>
                <a:sym typeface="Calibri"/>
              </a:rPr>
              <a:t> – </a:t>
            </a:r>
            <a:r>
              <a:rPr lang="ko-KR" sz="1700"/>
              <a:t>1</a:t>
            </a:r>
            <a:r>
              <a:rPr lang="ko-KR" sz="1700">
                <a:latin typeface="Calibri"/>
                <a:ea typeface="Calibri"/>
                <a:cs typeface="Calibri"/>
                <a:sym typeface="Calibri"/>
              </a:rPr>
              <a:t>) 데이터에 귀를 귀울여 보았습니다. (</a:t>
            </a:r>
            <a:r>
              <a:rPr lang="ko-KR" sz="1700"/>
              <a:t>2</a:t>
            </a:r>
            <a:r>
              <a:rPr lang="ko-KR" sz="1700">
                <a:latin typeface="Calibri"/>
                <a:ea typeface="Calibri"/>
                <a:cs typeface="Calibri"/>
                <a:sym typeface="Calibri"/>
              </a:rPr>
              <a:t>/2) </a:t>
            </a:r>
            <a:endParaRPr sz="1700"/>
          </a:p>
        </p:txBody>
      </p:sp>
      <p:sp>
        <p:nvSpPr>
          <p:cNvPr id="175" name="Google Shape;175;p14"/>
          <p:cNvSpPr txBox="1"/>
          <p:nvPr/>
        </p:nvSpPr>
        <p:spPr>
          <a:xfrm>
            <a:off x="657231" y="813098"/>
            <a:ext cx="3874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a:latin typeface="Malgun Gothic"/>
                <a:ea typeface="Malgun Gothic"/>
                <a:cs typeface="Malgun Gothic"/>
                <a:sym typeface="Malgun Gothic"/>
              </a:rPr>
              <a:t>이상치 확인, 대치</a:t>
            </a:r>
            <a:endParaRPr b="1" sz="1400">
              <a:solidFill>
                <a:srgbClr val="000000"/>
              </a:solidFill>
              <a:latin typeface="Malgun Gothic"/>
              <a:ea typeface="Malgun Gothic"/>
              <a:cs typeface="Malgun Gothic"/>
              <a:sym typeface="Malgun Gothic"/>
            </a:endParaRPr>
          </a:p>
        </p:txBody>
      </p:sp>
      <p:cxnSp>
        <p:nvCxnSpPr>
          <p:cNvPr id="176" name="Google Shape;176;p14"/>
          <p:cNvCxnSpPr/>
          <p:nvPr/>
        </p:nvCxnSpPr>
        <p:spPr>
          <a:xfrm>
            <a:off x="410534" y="1139022"/>
            <a:ext cx="4250629" cy="0"/>
          </a:xfrm>
          <a:prstGeom prst="straightConnector1">
            <a:avLst/>
          </a:prstGeom>
          <a:noFill/>
          <a:ln cap="flat" cmpd="sng" w="12700">
            <a:solidFill>
              <a:srgbClr val="000000"/>
            </a:solidFill>
            <a:prstDash val="solid"/>
            <a:round/>
            <a:headEnd len="sm" w="sm" type="none"/>
            <a:tailEnd len="sm" w="sm" type="none"/>
          </a:ln>
        </p:spPr>
      </p:cxnSp>
      <p:sp>
        <p:nvSpPr>
          <p:cNvPr id="177" name="Google Shape;177;p14"/>
          <p:cNvSpPr txBox="1"/>
          <p:nvPr/>
        </p:nvSpPr>
        <p:spPr>
          <a:xfrm>
            <a:off x="243975" y="1239275"/>
            <a:ext cx="4480800" cy="272700"/>
          </a:xfrm>
          <a:prstGeom prst="rect">
            <a:avLst/>
          </a:prstGeom>
          <a:noFill/>
          <a:ln>
            <a:noFill/>
          </a:ln>
        </p:spPr>
        <p:txBody>
          <a:bodyPr anchorCtr="0" anchor="t" bIns="36000" lIns="72000" spcFirstLastPara="1" rIns="36000" wrap="square" tIns="36000">
            <a:spAutoFit/>
          </a:bodyPr>
          <a:lstStyle/>
          <a:p>
            <a:pPr indent="-180975" lvl="1" marL="180975" marR="0" rtl="0" algn="l">
              <a:lnSpc>
                <a:spcPct val="120000"/>
              </a:lnSpc>
              <a:spcBef>
                <a:spcPts val="0"/>
              </a:spcBef>
              <a:spcAft>
                <a:spcPts val="0"/>
              </a:spcAft>
              <a:buClr>
                <a:srgbClr val="000000"/>
              </a:buClr>
              <a:buSzPts val="1300"/>
              <a:buFont typeface="Noto Sans Symbols"/>
              <a:buChar char="▪"/>
            </a:pPr>
            <a:r>
              <a:rPr b="1" lang="ko-KR" sz="1300">
                <a:latin typeface="Malgun Gothic"/>
                <a:ea typeface="Malgun Gothic"/>
                <a:cs typeface="Malgun Gothic"/>
                <a:sym typeface="Malgun Gothic"/>
              </a:rPr>
              <a:t>전력 데이터 </a:t>
            </a:r>
            <a:r>
              <a:rPr b="1" i="0" lang="ko-KR" sz="1300" u="none" cap="none" strike="noStrike">
                <a:solidFill>
                  <a:srgbClr val="000000"/>
                </a:solidFill>
                <a:latin typeface="Malgun Gothic"/>
                <a:ea typeface="Malgun Gothic"/>
                <a:cs typeface="Malgun Gothic"/>
                <a:sym typeface="Malgun Gothic"/>
              </a:rPr>
              <a:t>최대/최소 데이터 확인 </a:t>
            </a:r>
            <a:r>
              <a:rPr b="1" lang="ko-KR" sz="1300">
                <a:latin typeface="Malgun Gothic"/>
                <a:ea typeface="Malgun Gothic"/>
                <a:cs typeface="Malgun Gothic"/>
                <a:sym typeface="Malgun Gothic"/>
              </a:rPr>
              <a:t>→</a:t>
            </a:r>
            <a:r>
              <a:rPr b="1" i="0" lang="ko-KR" sz="1300" u="none" cap="none" strike="noStrike">
                <a:solidFill>
                  <a:srgbClr val="000000"/>
                </a:solidFill>
                <a:latin typeface="Malgun Gothic"/>
                <a:ea typeface="Malgun Gothic"/>
                <a:cs typeface="Malgun Gothic"/>
                <a:sym typeface="Malgun Gothic"/>
              </a:rPr>
              <a:t> </a:t>
            </a:r>
            <a:r>
              <a:rPr b="1" lang="ko-KR" sz="1300">
                <a:latin typeface="Malgun Gothic"/>
                <a:ea typeface="Malgun Gothic"/>
                <a:cs typeface="Malgun Gothic"/>
                <a:sym typeface="Malgun Gothic"/>
              </a:rPr>
              <a:t> </a:t>
            </a:r>
            <a:r>
              <a:rPr b="1" i="0" lang="ko-KR" sz="1300" u="none" cap="none" strike="noStrike">
                <a:solidFill>
                  <a:srgbClr val="000000"/>
                </a:solidFill>
                <a:latin typeface="Malgun Gothic"/>
                <a:ea typeface="Malgun Gothic"/>
                <a:cs typeface="Malgun Gothic"/>
                <a:sym typeface="Malgun Gothic"/>
              </a:rPr>
              <a:t>이상치 </a:t>
            </a:r>
            <a:r>
              <a:rPr b="1" lang="ko-KR" sz="1300">
                <a:latin typeface="Malgun Gothic"/>
                <a:ea typeface="Malgun Gothic"/>
                <a:cs typeface="Malgun Gothic"/>
                <a:sym typeface="Malgun Gothic"/>
              </a:rPr>
              <a:t>보간 예정</a:t>
            </a:r>
            <a:endParaRPr/>
          </a:p>
        </p:txBody>
      </p:sp>
      <p:grpSp>
        <p:nvGrpSpPr>
          <p:cNvPr id="178" name="Google Shape;178;p14"/>
          <p:cNvGrpSpPr/>
          <p:nvPr/>
        </p:nvGrpSpPr>
        <p:grpSpPr>
          <a:xfrm>
            <a:off x="5126142" y="833613"/>
            <a:ext cx="4250629" cy="325924"/>
            <a:chOff x="5126142" y="833613"/>
            <a:chExt cx="4250629" cy="325924"/>
          </a:xfrm>
        </p:grpSpPr>
        <p:sp>
          <p:nvSpPr>
            <p:cNvPr id="179" name="Google Shape;179;p14"/>
            <p:cNvSpPr txBox="1"/>
            <p:nvPr/>
          </p:nvSpPr>
          <p:spPr>
            <a:xfrm>
              <a:off x="5372839" y="833613"/>
              <a:ext cx="3874925" cy="325410"/>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ko-KR" sz="1400">
                  <a:solidFill>
                    <a:srgbClr val="000000"/>
                  </a:solidFill>
                  <a:latin typeface="Malgun Gothic"/>
                  <a:ea typeface="Malgun Gothic"/>
                  <a:cs typeface="Malgun Gothic"/>
                  <a:sym typeface="Malgun Gothic"/>
                </a:rPr>
                <a:t>인자간 상관성 분석</a:t>
              </a:r>
              <a:endParaRPr/>
            </a:p>
          </p:txBody>
        </p:sp>
        <p:cxnSp>
          <p:nvCxnSpPr>
            <p:cNvPr id="180" name="Google Shape;180;p14"/>
            <p:cNvCxnSpPr/>
            <p:nvPr/>
          </p:nvCxnSpPr>
          <p:spPr>
            <a:xfrm>
              <a:off x="5126142" y="1159537"/>
              <a:ext cx="4250629" cy="0"/>
            </a:xfrm>
            <a:prstGeom prst="straightConnector1">
              <a:avLst/>
            </a:prstGeom>
            <a:noFill/>
            <a:ln cap="flat" cmpd="sng" w="12700">
              <a:solidFill>
                <a:srgbClr val="000000"/>
              </a:solidFill>
              <a:prstDash val="solid"/>
              <a:round/>
              <a:headEnd len="sm" w="sm" type="none"/>
              <a:tailEnd len="sm" w="sm" type="none"/>
            </a:ln>
          </p:spPr>
        </p:cxnSp>
      </p:grpSp>
      <p:sp>
        <p:nvSpPr>
          <p:cNvPr id="181" name="Google Shape;181;p14"/>
          <p:cNvSpPr/>
          <p:nvPr/>
        </p:nvSpPr>
        <p:spPr>
          <a:xfrm>
            <a:off x="5246079" y="1159516"/>
            <a:ext cx="4210500" cy="308700"/>
          </a:xfrm>
          <a:prstGeom prst="rect">
            <a:avLst/>
          </a:prstGeom>
          <a:noFill/>
          <a:ln>
            <a:noFill/>
          </a:ln>
        </p:spPr>
        <p:txBody>
          <a:bodyPr anchorCtr="0" anchor="t" bIns="45700" lIns="91425" spcFirstLastPara="1" rIns="91425" wrap="square" tIns="45700">
            <a:noAutofit/>
          </a:bodyPr>
          <a:lstStyle/>
          <a:p>
            <a:pPr indent="-174625" lvl="1" marL="180975" marR="0" rtl="0" algn="l">
              <a:lnSpc>
                <a:spcPct val="120000"/>
              </a:lnSpc>
              <a:spcBef>
                <a:spcPts val="0"/>
              </a:spcBef>
              <a:spcAft>
                <a:spcPts val="0"/>
              </a:spcAft>
              <a:buClr>
                <a:schemeClr val="dk1"/>
              </a:buClr>
              <a:buSzPts val="1200"/>
              <a:buFont typeface="Noto Sans Symbols"/>
              <a:buChar char="▪"/>
            </a:pPr>
            <a:r>
              <a:rPr b="1" lang="ko-KR" sz="1200">
                <a:latin typeface="Malgun Gothic"/>
                <a:ea typeface="Malgun Gothic"/>
                <a:cs typeface="Malgun Gothic"/>
                <a:sym typeface="Malgun Gothic"/>
              </a:rPr>
              <a:t>기존 인자들 기준 상관행렬</a:t>
            </a:r>
            <a:endParaRPr b="1" i="0" sz="1200" u="none" cap="none" strike="noStrike">
              <a:solidFill>
                <a:srgbClr val="000000"/>
              </a:solidFill>
              <a:latin typeface="Malgun Gothic"/>
              <a:ea typeface="Malgun Gothic"/>
              <a:cs typeface="Malgun Gothic"/>
              <a:sym typeface="Malgun Gothic"/>
            </a:endParaRPr>
          </a:p>
        </p:txBody>
      </p:sp>
      <p:pic>
        <p:nvPicPr>
          <p:cNvPr id="182" name="Google Shape;182;p14"/>
          <p:cNvPicPr preferRelativeResize="0"/>
          <p:nvPr/>
        </p:nvPicPr>
        <p:blipFill>
          <a:blip r:embed="rId3">
            <a:alphaModFix/>
          </a:blip>
          <a:stretch>
            <a:fillRect/>
          </a:stretch>
        </p:blipFill>
        <p:spPr>
          <a:xfrm>
            <a:off x="5445525" y="1410675"/>
            <a:ext cx="3908649" cy="3838150"/>
          </a:xfrm>
          <a:prstGeom prst="rect">
            <a:avLst/>
          </a:prstGeom>
          <a:noFill/>
          <a:ln>
            <a:noFill/>
          </a:ln>
        </p:spPr>
      </p:pic>
      <p:sp>
        <p:nvSpPr>
          <p:cNvPr id="183" name="Google Shape;183;p14"/>
          <p:cNvSpPr/>
          <p:nvPr/>
        </p:nvSpPr>
        <p:spPr>
          <a:xfrm>
            <a:off x="5282725" y="5425475"/>
            <a:ext cx="4684800" cy="1101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ko-KR" sz="1100">
                <a:solidFill>
                  <a:srgbClr val="073763"/>
                </a:solidFill>
                <a:latin typeface="Malgun Gothic"/>
                <a:ea typeface="Malgun Gothic"/>
                <a:cs typeface="Malgun Gothic"/>
                <a:sym typeface="Malgun Gothic"/>
              </a:rPr>
              <a:t>⇒ 상관계수가 높은 변수끼리 합쳐 파생변수 생성</a:t>
            </a:r>
            <a:endParaRPr b="1" sz="1100">
              <a:solidFill>
                <a:srgbClr val="073763"/>
              </a:solidFill>
              <a:latin typeface="Malgun Gothic"/>
              <a:ea typeface="Malgun Gothic"/>
              <a:cs typeface="Malgun Gothic"/>
              <a:sym typeface="Malgun Gothic"/>
            </a:endParaRPr>
          </a:p>
          <a:p>
            <a:pPr indent="-298450" lvl="0" marL="457200" marR="0" rtl="0" algn="l">
              <a:lnSpc>
                <a:spcPct val="120000"/>
              </a:lnSpc>
              <a:spcBef>
                <a:spcPts val="0"/>
              </a:spcBef>
              <a:spcAft>
                <a:spcPts val="0"/>
              </a:spcAft>
              <a:buClr>
                <a:schemeClr val="dk1"/>
              </a:buClr>
              <a:buSzPts val="1100"/>
              <a:buChar char="●"/>
            </a:pPr>
            <a:r>
              <a:rPr lang="ko-KR" sz="1100">
                <a:solidFill>
                  <a:schemeClr val="dk1"/>
                </a:solidFill>
              </a:rPr>
              <a:t>temperature &amp; humidity(기온 &amp; 습도) = -0.51</a:t>
            </a:r>
            <a:br>
              <a:rPr lang="ko-KR" sz="1100">
                <a:solidFill>
                  <a:schemeClr val="dk1"/>
                </a:solidFill>
              </a:rPr>
            </a:br>
            <a:r>
              <a:rPr lang="ko-KR" sz="1100">
                <a:solidFill>
                  <a:schemeClr val="dk1"/>
                </a:solidFill>
              </a:rPr>
              <a:t>→ 불쾌지수: 기온과 습도의 조합으로 사람이 느끼는 온도를 표현한 것</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ko-KR" sz="1100">
                <a:solidFill>
                  <a:schemeClr val="dk1"/>
                </a:solidFill>
              </a:rPr>
              <a:t>humidity &amp; insolation(습도 &amp; 일조) = -0.63</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ko-KR" sz="1100">
                <a:solidFill>
                  <a:schemeClr val="dk1"/>
                </a:solidFill>
              </a:rPr>
              <a:t> insolation &amp; temperature(일조 &amp; 온도) = 0.52</a:t>
            </a:r>
            <a:endParaRPr sz="1100">
              <a:solidFill>
                <a:schemeClr val="dk1"/>
              </a:solidFill>
            </a:endParaRPr>
          </a:p>
          <a:p>
            <a:pPr indent="0" lvl="0" marL="0" marR="0" rtl="0" algn="l">
              <a:lnSpc>
                <a:spcPct val="120000"/>
              </a:lnSpc>
              <a:spcBef>
                <a:spcPts val="0"/>
              </a:spcBef>
              <a:spcAft>
                <a:spcPts val="0"/>
              </a:spcAft>
              <a:buNone/>
            </a:pPr>
            <a:r>
              <a:t/>
            </a:r>
            <a:endParaRPr sz="1000">
              <a:latin typeface="Malgun Gothic"/>
              <a:ea typeface="Malgun Gothic"/>
              <a:cs typeface="Malgun Gothic"/>
              <a:sym typeface="Malgun Gothic"/>
            </a:endParaRPr>
          </a:p>
        </p:txBody>
      </p:sp>
      <p:pic>
        <p:nvPicPr>
          <p:cNvPr id="184" name="Google Shape;184;p14"/>
          <p:cNvPicPr preferRelativeResize="0"/>
          <p:nvPr/>
        </p:nvPicPr>
        <p:blipFill>
          <a:blip r:embed="rId4">
            <a:alphaModFix/>
          </a:blip>
          <a:stretch>
            <a:fillRect/>
          </a:stretch>
        </p:blipFill>
        <p:spPr>
          <a:xfrm>
            <a:off x="1508850" y="2619025"/>
            <a:ext cx="1784340" cy="1053363"/>
          </a:xfrm>
          <a:prstGeom prst="rect">
            <a:avLst/>
          </a:prstGeom>
          <a:noFill/>
          <a:ln>
            <a:noFill/>
          </a:ln>
        </p:spPr>
      </p:pic>
      <p:pic>
        <p:nvPicPr>
          <p:cNvPr id="185" name="Google Shape;185;p14"/>
          <p:cNvPicPr preferRelativeResize="0"/>
          <p:nvPr/>
        </p:nvPicPr>
        <p:blipFill>
          <a:blip r:embed="rId5">
            <a:alphaModFix/>
          </a:blip>
          <a:stretch>
            <a:fillRect/>
          </a:stretch>
        </p:blipFill>
        <p:spPr>
          <a:xfrm>
            <a:off x="1508850" y="1526375"/>
            <a:ext cx="1735320" cy="1063395"/>
          </a:xfrm>
          <a:prstGeom prst="rect">
            <a:avLst/>
          </a:prstGeom>
          <a:noFill/>
          <a:ln>
            <a:noFill/>
          </a:ln>
        </p:spPr>
      </p:pic>
      <p:sp>
        <p:nvSpPr>
          <p:cNvPr id="186" name="Google Shape;186;p14"/>
          <p:cNvSpPr txBox="1"/>
          <p:nvPr/>
        </p:nvSpPr>
        <p:spPr>
          <a:xfrm>
            <a:off x="1324914" y="3711629"/>
            <a:ext cx="2530800" cy="226500"/>
          </a:xfrm>
          <a:prstGeom prst="rect">
            <a:avLst/>
          </a:prstGeom>
          <a:noFill/>
          <a:ln>
            <a:noFill/>
          </a:ln>
        </p:spPr>
        <p:txBody>
          <a:bodyPr anchorCtr="0" anchor="t" bIns="36000" lIns="72000" spcFirstLastPara="1" rIns="36000" wrap="square" tIns="36000">
            <a:spAutoFit/>
          </a:bodyPr>
          <a:lstStyle/>
          <a:p>
            <a:pPr indent="0" lvl="0" marL="0" rtl="0" algn="ctr">
              <a:lnSpc>
                <a:spcPct val="115000"/>
              </a:lnSpc>
              <a:spcBef>
                <a:spcPts val="0"/>
              </a:spcBef>
              <a:spcAft>
                <a:spcPts val="0"/>
              </a:spcAft>
              <a:buNone/>
            </a:pPr>
            <a:r>
              <a:rPr b="1" lang="ko-KR" sz="1000">
                <a:solidFill>
                  <a:schemeClr val="dk1"/>
                </a:solidFill>
              </a:rPr>
              <a:t>31번 건물과 33번 건물에서 이상치 발견!</a:t>
            </a:r>
            <a:endParaRPr sz="1000">
              <a:solidFill>
                <a:schemeClr val="dk1"/>
              </a:solidFill>
            </a:endParaRPr>
          </a:p>
        </p:txBody>
      </p:sp>
      <p:sp>
        <p:nvSpPr>
          <p:cNvPr id="187" name="Google Shape;187;p14"/>
          <p:cNvSpPr txBox="1"/>
          <p:nvPr/>
        </p:nvSpPr>
        <p:spPr>
          <a:xfrm>
            <a:off x="1039000" y="5863034"/>
            <a:ext cx="3298500" cy="226500"/>
          </a:xfrm>
          <a:prstGeom prst="rect">
            <a:avLst/>
          </a:prstGeom>
          <a:noFill/>
          <a:ln>
            <a:noFill/>
          </a:ln>
        </p:spPr>
        <p:txBody>
          <a:bodyPr anchorCtr="0" anchor="t" bIns="36000" lIns="72000" spcFirstLastPara="1" rIns="36000" wrap="square" tIns="36000">
            <a:spAutoFit/>
          </a:bodyPr>
          <a:lstStyle/>
          <a:p>
            <a:pPr indent="0" lvl="0" marL="0" rtl="0" algn="l">
              <a:lnSpc>
                <a:spcPct val="115000"/>
              </a:lnSpc>
              <a:spcBef>
                <a:spcPts val="0"/>
              </a:spcBef>
              <a:spcAft>
                <a:spcPts val="0"/>
              </a:spcAft>
              <a:buNone/>
            </a:pPr>
            <a:r>
              <a:rPr b="1" lang="ko-KR" sz="1000">
                <a:solidFill>
                  <a:schemeClr val="dk1"/>
                </a:solidFill>
              </a:rPr>
              <a:t>31번,33번에 대한 시간별 시각화 -&gt; 17시에 이상치 확인</a:t>
            </a:r>
            <a:endParaRPr sz="1000">
              <a:solidFill>
                <a:schemeClr val="dk1"/>
              </a:solidFill>
            </a:endParaRPr>
          </a:p>
        </p:txBody>
      </p:sp>
      <p:pic>
        <p:nvPicPr>
          <p:cNvPr id="188" name="Google Shape;188;p14"/>
          <p:cNvPicPr preferRelativeResize="0"/>
          <p:nvPr/>
        </p:nvPicPr>
        <p:blipFill>
          <a:blip r:embed="rId6">
            <a:alphaModFix/>
          </a:blip>
          <a:stretch>
            <a:fillRect/>
          </a:stretch>
        </p:blipFill>
        <p:spPr>
          <a:xfrm>
            <a:off x="328425" y="4265088"/>
            <a:ext cx="4684801" cy="1473466"/>
          </a:xfrm>
          <a:prstGeom prst="rect">
            <a:avLst/>
          </a:prstGeom>
          <a:noFill/>
          <a:ln>
            <a:noFill/>
          </a:ln>
        </p:spPr>
      </p:pic>
      <p:cxnSp>
        <p:nvCxnSpPr>
          <p:cNvPr id="189" name="Google Shape;189;p14"/>
          <p:cNvCxnSpPr/>
          <p:nvPr/>
        </p:nvCxnSpPr>
        <p:spPr>
          <a:xfrm>
            <a:off x="2574981" y="3967253"/>
            <a:ext cx="0" cy="30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