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jtpp0bqXHqB4nqEkgIbnrDbGf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801aa912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8801aa9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aa828b07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aa828b0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삭제 버튼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삭제 확인 알림창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확인 버튼 클릭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aa828b07e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aa828b0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성적조회 탭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학생별 성적 확인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aa828b07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aa828b0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시험항목 추가 버튼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시험항목 이름 입력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a828b07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aa828b0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a828b07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aa828b0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출결관리 탭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날짜 선택(선택하지 않으면 당일 default)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출결 상태 확인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e9ad016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e9ad01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ab42d2da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ab42d2d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b42d2da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ab42d2d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b42d2da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b42d2d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a828b07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a828b0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8801aa912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8801aa91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b42d2da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b42d2d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f1a600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bf1a60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bf1a600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bf1a600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bf1a600f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bf1a600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bf1a600f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bf1a600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bf1a600f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bf1a60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be9ad016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be9ad01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be9ad016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be9ad01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c5d4428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c5d442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c5d4428b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c5d4428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c5d4428b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c5d4428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c5d4428b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c5d4428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c5d4428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c5d4428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c5d4428b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c5d4428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c5d4428b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c5d4428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8801aa91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8801aa9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c5d4428b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c5d4428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c5d4428b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c5d4428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aa828b07e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aa828b07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아이디 입력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비밀번호 입력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로그인 버튼 클릭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b42d2d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ab42d2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b42d2da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ab42d2d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학생목록 확인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aa828b0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aa828b0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추가 버튼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정보 입력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저장 버튼 클릭릭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a828b07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aa828b0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정보 확인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a828b07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aa828b0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교육과정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 선택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수정 버튼 클릭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학생정보 수정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8801aa912_1_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KOSTA </a:t>
            </a:r>
            <a:r>
              <a:rPr lang="ko-KR"/>
              <a:t>학생관리</a:t>
            </a:r>
            <a:endParaRPr/>
          </a:p>
        </p:txBody>
      </p:sp>
      <p:sp>
        <p:nvSpPr>
          <p:cNvPr id="85" name="Google Shape;85;g388801aa912_1_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ko-KR"/>
              <a:t>배성윤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ko-KR"/>
              <a:t>심재용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a828b07e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학생관리-삭제</a:t>
            </a:r>
            <a:endParaRPr/>
          </a:p>
        </p:txBody>
      </p:sp>
      <p:pic>
        <p:nvPicPr>
          <p:cNvPr id="139" name="Google Shape;139;g37aa828b07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751854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a828b07e_0_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성적 조회</a:t>
            </a:r>
            <a:endParaRPr/>
          </a:p>
        </p:txBody>
      </p:sp>
      <p:pic>
        <p:nvPicPr>
          <p:cNvPr id="145" name="Google Shape;145;g37aa828b07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38" y="1550406"/>
            <a:ext cx="8694124" cy="49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a828b07e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성적 조회-시험 항목 추가</a:t>
            </a:r>
            <a:endParaRPr/>
          </a:p>
        </p:txBody>
      </p:sp>
      <p:pic>
        <p:nvPicPr>
          <p:cNvPr id="151" name="Google Shape;151;g37aa828b07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6"/>
            <a:ext cx="8821049" cy="5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aa828b07e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성적 조회-시험 항목 추가 완료</a:t>
            </a:r>
            <a:endParaRPr/>
          </a:p>
        </p:txBody>
      </p:sp>
      <p:pic>
        <p:nvPicPr>
          <p:cNvPr id="157" name="Google Shape;157;g37aa828b07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6"/>
            <a:ext cx="8830900" cy="5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aa828b07e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출결조회</a:t>
            </a:r>
            <a:endParaRPr/>
          </a:p>
        </p:txBody>
      </p:sp>
      <p:pic>
        <p:nvPicPr>
          <p:cNvPr id="163" name="Google Shape;163;g37aa828b07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79593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be9ad0165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출결조회-선택조회</a:t>
            </a:r>
            <a:endParaRPr/>
          </a:p>
        </p:txBody>
      </p:sp>
      <p:pic>
        <p:nvPicPr>
          <p:cNvPr id="169" name="Google Shape;169;g37be9ad016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73671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ab42d2da9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관리자 테이블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37ab42d2da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1532613"/>
            <a:ext cx="6641726" cy="379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7ab42d2da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075" y="2724291"/>
            <a:ext cx="13144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ab42d2da9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학생정보 테이블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37ab42d2da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25" y="1417650"/>
            <a:ext cx="5396951" cy="314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7ab42d2da9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4701117"/>
            <a:ext cx="5905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ab42d2da9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성적 테이블</a:t>
            </a:r>
            <a:endParaRPr/>
          </a:p>
        </p:txBody>
      </p:sp>
      <p:pic>
        <p:nvPicPr>
          <p:cNvPr id="189" name="Google Shape;189;g37ab42d2da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0" y="2300138"/>
            <a:ext cx="4143643" cy="233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7ab42d2da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152051"/>
            <a:ext cx="4438707" cy="25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aa828b07e_0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출결 테이블</a:t>
            </a:r>
            <a:endParaRPr/>
          </a:p>
        </p:txBody>
      </p:sp>
      <p:pic>
        <p:nvPicPr>
          <p:cNvPr id="196" name="Google Shape;196;g37aa828b07e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425" y="1771638"/>
            <a:ext cx="16287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7aa828b07e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6143625" cy="358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8801aa912_1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1" name="Google Shape;91;g388801aa912_1_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개요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UI 명세서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논리 모델링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물리 모델링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업무 리스트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DAO 구현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Class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회고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ab42d2da9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최종 테이블</a:t>
            </a:r>
            <a:endParaRPr/>
          </a:p>
        </p:txBody>
      </p:sp>
      <p:pic>
        <p:nvPicPr>
          <p:cNvPr id="203" name="Google Shape;203;g37ab42d2da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417638"/>
            <a:ext cx="5771574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bf1a600f7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물리 모델링</a:t>
            </a:r>
            <a:endParaRPr/>
          </a:p>
        </p:txBody>
      </p:sp>
      <p:pic>
        <p:nvPicPr>
          <p:cNvPr id="209" name="Google Shape;209;g37bf1a600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465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f1a600f7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 데이터1</a:t>
            </a:r>
            <a:endParaRPr/>
          </a:p>
        </p:txBody>
      </p:sp>
      <p:pic>
        <p:nvPicPr>
          <p:cNvPr id="215" name="Google Shape;215;g37bf1a600f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38"/>
            <a:ext cx="8839200" cy="202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7bf1a600f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25" y="3818878"/>
            <a:ext cx="2238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7bf1a600f7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3175" y="3751253"/>
            <a:ext cx="3279510" cy="295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7bf1a600f7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060" y="3995728"/>
            <a:ext cx="26384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bf1a600f7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 데이터2</a:t>
            </a:r>
            <a:endParaRPr/>
          </a:p>
        </p:txBody>
      </p:sp>
      <p:pic>
        <p:nvPicPr>
          <p:cNvPr id="224" name="Google Shape;224;g37bf1a600f7_0_17"/>
          <p:cNvPicPr preferRelativeResize="0"/>
          <p:nvPr/>
        </p:nvPicPr>
        <p:blipFill rotWithShape="1">
          <a:blip r:embed="rId3">
            <a:alphaModFix/>
          </a:blip>
          <a:srcRect b="0" l="0" r="2037" t="0"/>
          <a:stretch/>
        </p:blipFill>
        <p:spPr>
          <a:xfrm>
            <a:off x="93288" y="4656050"/>
            <a:ext cx="8957427" cy="17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7bf1a600f7_0_17"/>
          <p:cNvPicPr preferRelativeResize="0"/>
          <p:nvPr/>
        </p:nvPicPr>
        <p:blipFill rotWithShape="1">
          <a:blip r:embed="rId4">
            <a:alphaModFix/>
          </a:blip>
          <a:srcRect b="37421" l="0" r="0" t="0"/>
          <a:stretch/>
        </p:blipFill>
        <p:spPr>
          <a:xfrm>
            <a:off x="4972050" y="1321345"/>
            <a:ext cx="3714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7bf1a600f7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63" y="1833075"/>
            <a:ext cx="38385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bf1a600f7_0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업무 리스트</a:t>
            </a:r>
            <a:endParaRPr/>
          </a:p>
        </p:txBody>
      </p:sp>
      <p:pic>
        <p:nvPicPr>
          <p:cNvPr id="232" name="Google Shape;232;g37bf1a600f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5651"/>
            <a:ext cx="8839200" cy="228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bf1a600f7_0_33"/>
          <p:cNvSpPr txBox="1"/>
          <p:nvPr>
            <p:ph type="title"/>
          </p:nvPr>
        </p:nvSpPr>
        <p:spPr>
          <a:xfrm>
            <a:off x="457200" y="274650"/>
            <a:ext cx="8229600" cy="77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/>
              <a:t>SQL - </a:t>
            </a:r>
            <a:r>
              <a:rPr lang="ko-KR" sz="3400"/>
              <a:t>학생관리</a:t>
            </a:r>
            <a:endParaRPr sz="3400"/>
          </a:p>
        </p:txBody>
      </p:sp>
      <p:sp>
        <p:nvSpPr>
          <p:cNvPr id="238" name="Google Shape;238;g37bf1a600f7_0_33"/>
          <p:cNvSpPr txBox="1"/>
          <p:nvPr>
            <p:ph idx="1" type="body"/>
          </p:nvPr>
        </p:nvSpPr>
        <p:spPr>
          <a:xfrm>
            <a:off x="457200" y="1045650"/>
            <a:ext cx="8229600" cy="47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ko-KR" sz="1400" u="sng">
                <a:latin typeface="Consolas"/>
                <a:ea typeface="Consolas"/>
                <a:cs typeface="Consolas"/>
                <a:sym typeface="Consolas"/>
              </a:rPr>
              <a:t>학생관리</a:t>
            </a:r>
            <a:endParaRPr b="1" sz="14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400" u="sng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-KR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학생 정보 조회</a:t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s.student_id, s.student_name, s.gender, s.birth_date, s.address, s.email, s.phone_number, s.major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student 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enrollment e </a:t>
            </a: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s.student_id = e.student_id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course c </a:t>
            </a: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c.course_id = e.course_id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c.course_id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 = '1';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-KR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학생 정보 추가</a:t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student(student_id, student_name, gender, birth_date, address, email, phone_number, major) </a:t>
            </a: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(student_seq.nextval, '김채운', '남', to_date('1999-03-27'), '부산광역시 진구 전포동', 'codns@naver.com', '010-1234-5678', '체육학과');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-KR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학생 정보 수정</a:t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address = '서울시 강남구 개포동', email = 'test@kosta.or.kr', phone_number = '010-1234-1234', major = '묵찌빠' </a:t>
            </a:r>
            <a:r>
              <a:rPr lang="ko-KR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student_id = '1';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 학생 정보 삭제</a:t>
            </a:r>
            <a:endParaRPr sz="12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latin typeface="Consolas"/>
                <a:ea typeface="Consolas"/>
                <a:cs typeface="Consolas"/>
                <a:sym typeface="Consolas"/>
              </a:rPr>
              <a:t>update student set student_name = '알수없음', gender = '무', birth_date = to_date('1900-01-01'), address = '알수없음', email='알수없음', phone_number = '알수없음', major='알수없음' where student_id =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2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be9ad0165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--날짜별 출석 조회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student.student_id, student.student_name, a.attendance_date, a.checkin_time, a.leave_time, a.comeback_time, a.checkout_time, a.attendance_status 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attendance a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enrollment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a.enrollment_id = enrollment.enrollment_id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 = enrollment.student_id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a.attendance_date = '2025-09-03' and c.course_id = 1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--출결 상태 필터링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student.student_id, student.student_name, a.attendance_date, a.checkin_time, a.leave_time, a.comeback_time, a.checkout_time, a.attendance_status 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attendance a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enrollment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a.enrollment_id = enrollment.enrollment_id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 = enrollment.student_id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a.attendance_date = '2025-09-03'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a.attendance_status = '지각'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student.student_id </a:t>
            </a:r>
            <a:r>
              <a:rPr lang="ko-KR" sz="12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ko-KR" sz="125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44" name="Google Shape;244;g37be9ad0165_0_17"/>
          <p:cNvSpPr txBox="1"/>
          <p:nvPr>
            <p:ph type="title"/>
          </p:nvPr>
        </p:nvSpPr>
        <p:spPr>
          <a:xfrm>
            <a:off x="457200" y="274650"/>
            <a:ext cx="8229600" cy="77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/>
              <a:t>SQL - </a:t>
            </a:r>
            <a:r>
              <a:rPr lang="ko-KR" sz="3400"/>
              <a:t>출결조회</a:t>
            </a:r>
            <a:endParaRPr sz="3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be9ad0165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--성적 조회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student.student_id, student.student_name, exam.exam_name, score.score 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score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exam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exam.exam_id = score.exam_id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enrollment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score.enrollment_id = enrollment.enrollment_id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enrollment.student_id = student.student_id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course.course_id = enrollment.course_id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course.course_id= 1;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--성적 정렬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student.student_id, student.student_name, exam.exam_name, score.score 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score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exam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exam.exam_id = score.exam_id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enrollment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score.enrollment_id = enrollment.enrollment_id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enrollment.student_id = student.student_id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 </a:t>
            </a: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course.course_id = enrollment.course_id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course.course_id= 1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-KR" sz="1233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ko-KR" sz="1233">
                <a:latin typeface="Consolas"/>
                <a:ea typeface="Consolas"/>
                <a:cs typeface="Consolas"/>
                <a:sym typeface="Consolas"/>
              </a:rPr>
              <a:t>score.score desc;</a:t>
            </a:r>
            <a:endParaRPr sz="123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82"/>
          </a:p>
        </p:txBody>
      </p:sp>
      <p:sp>
        <p:nvSpPr>
          <p:cNvPr id="250" name="Google Shape;250;g37be9ad0165_0_11"/>
          <p:cNvSpPr txBox="1"/>
          <p:nvPr>
            <p:ph type="title"/>
          </p:nvPr>
        </p:nvSpPr>
        <p:spPr>
          <a:xfrm>
            <a:off x="457200" y="274650"/>
            <a:ext cx="8229600" cy="77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/>
              <a:t>SQL - </a:t>
            </a:r>
            <a:r>
              <a:rPr lang="ko-KR" sz="3400"/>
              <a:t>성적조회</a:t>
            </a:r>
            <a:endParaRPr sz="3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c5d4428b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인터페이스</a:t>
            </a:r>
            <a:endParaRPr/>
          </a:p>
        </p:txBody>
      </p:sp>
      <p:pic>
        <p:nvPicPr>
          <p:cNvPr id="256" name="Google Shape;256;g37c5d4428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545650"/>
            <a:ext cx="78867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c5d4428b2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구현1</a:t>
            </a:r>
            <a:endParaRPr/>
          </a:p>
        </p:txBody>
      </p:sp>
      <p:pic>
        <p:nvPicPr>
          <p:cNvPr id="262" name="Google Shape;262;g37c5d4428b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00" y="1417638"/>
            <a:ext cx="6997203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KOSTA – </a:t>
            </a:r>
            <a:r>
              <a:rPr lang="ko-KR"/>
              <a:t>개요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0400" y="1702200"/>
            <a:ext cx="8983200" cy="4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•관리자 로그인</a:t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–관리자만 접근 가능하도록 로그인 기능 제공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•학생 관리</a:t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–기능: 학생 등록, 조회, 수정, 삭제(CRUD)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•성적 조회</a:t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–기능: 교육과정 선택 → 학생 목록 + 성적 조회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•출결 조회</a:t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–기능: 학생 목록 조회, 출결 정보 조회, 날짜 선택(달력, 페이지 선택)</a:t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CCCCCC"/>
                </a:solidFill>
              </a:rPr>
              <a:t>•일정 관리</a:t>
            </a:r>
            <a:endParaRPr>
              <a:solidFill>
                <a:srgbClr val="CCCCCC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CCCCCC"/>
                </a:solidFill>
              </a:rPr>
              <a:t>–데이터: 날짜 +시간 정보, 이벤트(일정) 정보</a:t>
            </a:r>
            <a:endParaRPr sz="1200">
              <a:solidFill>
                <a:srgbClr val="CCCCCC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CCCCCC"/>
                </a:solidFill>
              </a:rPr>
              <a:t>–기능: 달력표 출력, 이벤트(일정)  조회, 이벤트(일정) CRUD교육 과정 관리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c5d4428b2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구현2</a:t>
            </a:r>
            <a:endParaRPr/>
          </a:p>
        </p:txBody>
      </p:sp>
      <p:pic>
        <p:nvPicPr>
          <p:cNvPr id="268" name="Google Shape;268;g37c5d4428b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745888"/>
            <a:ext cx="79438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c5d4428b2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구현3</a:t>
            </a:r>
            <a:endParaRPr/>
          </a:p>
        </p:txBody>
      </p:sp>
      <p:pic>
        <p:nvPicPr>
          <p:cNvPr id="274" name="Google Shape;274;g37c5d4428b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894663"/>
            <a:ext cx="63150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c5d4428b2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구현4</a:t>
            </a:r>
            <a:endParaRPr/>
          </a:p>
        </p:txBody>
      </p:sp>
      <p:pic>
        <p:nvPicPr>
          <p:cNvPr id="280" name="Google Shape;280;g37c5d4428b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9938"/>
            <a:ext cx="8839199" cy="229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c5d4428b2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구현5</a:t>
            </a:r>
            <a:endParaRPr/>
          </a:p>
        </p:txBody>
      </p:sp>
      <p:pic>
        <p:nvPicPr>
          <p:cNvPr id="286" name="Google Shape;286;g37c5d4428b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88" y="1417638"/>
            <a:ext cx="7241429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c5d4428b2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구현6</a:t>
            </a:r>
            <a:endParaRPr/>
          </a:p>
        </p:txBody>
      </p:sp>
      <p:pic>
        <p:nvPicPr>
          <p:cNvPr id="292" name="Google Shape;292;g37c5d4428b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75" y="1502413"/>
            <a:ext cx="5017841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8801aa912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단위 테스트</a:t>
            </a:r>
            <a:endParaRPr/>
          </a:p>
        </p:txBody>
      </p:sp>
      <p:pic>
        <p:nvPicPr>
          <p:cNvPr id="298" name="Google Shape;298;g388801aa9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0388"/>
            <a:ext cx="8839199" cy="349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c5d4428b2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구현</a:t>
            </a:r>
            <a:endParaRPr/>
          </a:p>
        </p:txBody>
      </p:sp>
      <p:pic>
        <p:nvPicPr>
          <p:cNvPr id="304" name="Google Shape;304;g37c5d4428b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498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c5d4428b2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회고</a:t>
            </a:r>
            <a:endParaRPr/>
          </a:p>
        </p:txBody>
      </p:sp>
      <p:sp>
        <p:nvSpPr>
          <p:cNvPr id="310" name="Google Shape;310;g37c5d4428b2_0_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ko-KR" sz="1100"/>
              <a:t>배성윤 </a:t>
            </a:r>
            <a:r>
              <a:rPr lang="ko-KR" sz="1100"/>
              <a:t>: 요구사항 분석부터 db모델링, dao 구현까지 하는것은 쉽게 하지 못할 경험이었습니다. 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이 과정을 통해 단순히 개발만이 아닌 분석, 설계, 협동의 어려움을 알게 되었고 같이 단순히 공부만으로는 알 수 없는 경험을 했습니다. 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그 중 가장 기억에 남는 것은 db모델링 중 데이터를 삭제하는 방법과 dao구현을 위해 vo를 어느 범위로 구현해야 하는지에 고민했을 때 입니다.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처음 학생의 정보를 삭제하는 것을 고민할 때 단순히 db에서 학생의 데이터를 삭제하면 될 줄 알았습니다. 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하지만 db 구조 상 관계가 </a:t>
            </a:r>
            <a:r>
              <a:rPr lang="ko-KR" sz="1100"/>
              <a:t>형성이 되었기에</a:t>
            </a:r>
            <a:r>
              <a:rPr lang="ko-KR" sz="1100"/>
              <a:t> 학생의 정보를 삭제하기 위해서는 해당 데이터가 참조된 테이블들의 모든 데이터를 같이 지워야 했습니다. 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여기서 어느 범위까지 데이터를 지울 지 선택을 해야했고 학생의 정보와 관련된 데이터는 유지하되, 학생의 개인정보의 값을 변경하여 식별할 수 없게 하는것으로 삭제 기능을 구현했습니다. 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또한 vo의 경우 db에서 데이터를 가져오기 위해 범위를 어떻게 지정해야 할 지 고민했습니다. 단순히 db의 테이블을 기준으로 할지, ui상의 화면에 해당하는 데이터들을 기준으로 할지 고민했고 저는 후자를 선택했습니다.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이러한 고민은 저에게 문제를 해결 하는데 </a:t>
            </a:r>
            <a:r>
              <a:rPr lang="ko-KR" sz="1100"/>
              <a:t>있어 중요한 것은</a:t>
            </a:r>
            <a:r>
              <a:rPr lang="ko-KR" sz="1100"/>
              <a:t> 어떤 기준을 가지고 무엇을 선택하는지의 문제지, 정답은 없다는 것을 실감하게 되었습니다.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ko-KR" sz="1100"/>
              <a:t>심재용 </a:t>
            </a:r>
            <a:r>
              <a:rPr lang="ko-KR" sz="1100"/>
              <a:t>: db에서 사용자 정보 기본키를 삭제하려고 하니 곳곳에 참조가 돼서 삭제하기가 어려웠습니다.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1100"/>
              <a:t>이를 해결하기 위해 CASCADE라는 문법을 사용하려 했는데 기본키를 지우기 위해 관련 데이터를 모두 지우는 게 맞는가 라는 의문이 들었습니다. 알아보니 사용자의 기본키를 삭제하는 것만으로도 그 사용자와 관계 있는 많은 사람들의 데이터가 수정이 된다는 것을 알고 삭제를 말아야겠다는 결정을 내렸습니다.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/>
              <a:t>이번 경험으로 제가 사용하는 서비스들을 볼 때마다 db가 어떻게 구성돼있을까 생각해보게 되는 계기가 되었습니다.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828b07e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UI</a:t>
            </a:r>
            <a:r>
              <a:rPr lang="ko-KR"/>
              <a:t>명세서-로그인</a:t>
            </a:r>
            <a:endParaRPr/>
          </a:p>
        </p:txBody>
      </p:sp>
      <p:pic>
        <p:nvPicPr>
          <p:cNvPr id="103" name="Google Shape;103;g37aa828b07e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1" cy="506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ab42d2da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로그인-실패</a:t>
            </a:r>
            <a:endParaRPr/>
          </a:p>
        </p:txBody>
      </p:sp>
      <p:pic>
        <p:nvPicPr>
          <p:cNvPr id="109" name="Google Shape;109;g37ab42d2d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699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b42d2da9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학생관리-기본</a:t>
            </a:r>
            <a:endParaRPr/>
          </a:p>
        </p:txBody>
      </p:sp>
      <p:pic>
        <p:nvPicPr>
          <p:cNvPr id="115" name="Google Shape;115;g37ab42d2da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762373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828b07e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학생관리-추가</a:t>
            </a:r>
            <a:endParaRPr/>
          </a:p>
        </p:txBody>
      </p:sp>
      <p:pic>
        <p:nvPicPr>
          <p:cNvPr id="121" name="Google Shape;121;g37aa828b07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474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a828b07e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학생관리-조회</a:t>
            </a:r>
            <a:endParaRPr/>
          </a:p>
        </p:txBody>
      </p:sp>
      <p:pic>
        <p:nvPicPr>
          <p:cNvPr id="127" name="Google Shape;127;g37aa828b07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25189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a828b07e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학생관리-수정</a:t>
            </a:r>
            <a:endParaRPr/>
          </a:p>
        </p:txBody>
      </p:sp>
      <p:pic>
        <p:nvPicPr>
          <p:cNvPr id="133" name="Google Shape;133;g37aa828b07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13203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2025-09-03T01:09:36Z</dcterms:created>
  <dc:creator>KOSTA</dc:creator>
</cp:coreProperties>
</file>