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24" r:id="rId3"/>
    <p:sldId id="338" r:id="rId4"/>
    <p:sldId id="304" r:id="rId5"/>
    <p:sldId id="321" r:id="rId6"/>
    <p:sldId id="322" r:id="rId7"/>
    <p:sldId id="306" r:id="rId8"/>
    <p:sldId id="325" r:id="rId9"/>
    <p:sldId id="326" r:id="rId10"/>
    <p:sldId id="329" r:id="rId11"/>
    <p:sldId id="311" r:id="rId12"/>
    <p:sldId id="339" r:id="rId13"/>
    <p:sldId id="330" r:id="rId14"/>
    <p:sldId id="331" r:id="rId15"/>
    <p:sldId id="332" r:id="rId16"/>
    <p:sldId id="333" r:id="rId17"/>
    <p:sldId id="334" r:id="rId18"/>
    <p:sldId id="337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6366" autoAdjust="0"/>
  </p:normalViewPr>
  <p:slideViewPr>
    <p:cSldViewPr snapToGrid="0">
      <p:cViewPr varScale="1">
        <p:scale>
          <a:sx n="79" d="100"/>
          <a:sy n="79" d="100"/>
        </p:scale>
        <p:origin x="16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A67D-AFA8-4736-83CE-5E821FA6A10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42423-50B7-4221-8BF2-CBECA56E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0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17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77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79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24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3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38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33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41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4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04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8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37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36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13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26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66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5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7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7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2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9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7709-A468-4C33-B8E7-1C693560260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6" y="5589242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178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7" y="2548642"/>
            <a:ext cx="75969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고속도로 가로등 조명관제시스템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프로세스 흐름도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1725" y="4518656"/>
            <a:ext cx="25275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develo.py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7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85909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9371200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가로등 고장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수리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5159333" y="4226179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수리 여부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5159996" y="33048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작동 여부 불가 처리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4974544" y="4478110"/>
            <a:ext cx="18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060763" y="3556733"/>
            <a:ext cx="27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76;p7">
            <a:extLst>
              <a:ext uri="{FF2B5EF4-FFF2-40B4-BE49-F238E27FC236}">
                <a16:creationId xmlns:a16="http://schemas.microsoft.com/office/drawing/2014/main" id="{8B11BC07-8C75-56A6-9EE5-9C31C4D6E86E}"/>
              </a:ext>
            </a:extLst>
          </p:cNvPr>
          <p:cNvSpPr/>
          <p:nvPr/>
        </p:nvSpPr>
        <p:spPr>
          <a:xfrm>
            <a:off x="3334221" y="4226179"/>
            <a:ext cx="164032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고장 수정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20" idx="2"/>
            <a:endCxn id="17" idx="1"/>
          </p:cNvCxnSpPr>
          <p:nvPr/>
        </p:nvCxnSpPr>
        <p:spPr>
          <a:xfrm>
            <a:off x="2285267" y="3808664"/>
            <a:ext cx="1048954" cy="6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509770" y="33048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고장 내역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3334883" y="33048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고장 등록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4885876" y="3556733"/>
            <a:ext cx="27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86121" y="4226306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작동 여부 작동 처리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799657" y="4478110"/>
            <a:ext cx="186464" cy="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3290217" y="5146841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고장 삭제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20" idx="2"/>
            <a:endCxn id="25" idx="1"/>
          </p:cNvCxnSpPr>
          <p:nvPr/>
        </p:nvCxnSpPr>
        <p:spPr>
          <a:xfrm>
            <a:off x="2285267" y="3808664"/>
            <a:ext cx="1004950" cy="15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509769" y="24257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>
            <a:off x="2285266" y="2929627"/>
            <a:ext cx="1" cy="37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21199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783381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가로등 추가 설치 권고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Google Shape;73;p7">
            <a:extLst>
              <a:ext uri="{FF2B5EF4-FFF2-40B4-BE49-F238E27FC236}">
                <a16:creationId xmlns:a16="http://schemas.microsoft.com/office/drawing/2014/main" id="{965E6536-DD1A-DC6E-626E-C2B03C2F96E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808031" y="4330193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4" name="Google Shape;76;p7">
            <a:extLst>
              <a:ext uri="{FF2B5EF4-FFF2-40B4-BE49-F238E27FC236}">
                <a16:creationId xmlns:a16="http://schemas.microsoft.com/office/drawing/2014/main" id="{106356B1-2820-EA60-745B-764A43CBB359}"/>
              </a:ext>
            </a:extLst>
          </p:cNvPr>
          <p:cNvSpPr/>
          <p:nvPr/>
        </p:nvSpPr>
        <p:spPr>
          <a:xfrm>
            <a:off x="4257038" y="407826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설치 권고 메뉴 선택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" name="Google Shape;76;p7">
            <a:extLst>
              <a:ext uri="{FF2B5EF4-FFF2-40B4-BE49-F238E27FC236}">
                <a16:creationId xmlns:a16="http://schemas.microsoft.com/office/drawing/2014/main" id="{82CBC905-7715-926F-26C9-F3D089435358}"/>
              </a:ext>
            </a:extLst>
          </p:cNvPr>
          <p:cNvSpPr/>
          <p:nvPr/>
        </p:nvSpPr>
        <p:spPr>
          <a:xfrm>
            <a:off x="6111761" y="407826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권고사항 정보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" name="Google Shape;76;p7">
            <a:extLst>
              <a:ext uri="{FF2B5EF4-FFF2-40B4-BE49-F238E27FC236}">
                <a16:creationId xmlns:a16="http://schemas.microsoft.com/office/drawing/2014/main" id="{50374AE7-9A7A-E9F7-447C-FC7E7DF647B0}"/>
              </a:ext>
            </a:extLst>
          </p:cNvPr>
          <p:cNvSpPr/>
          <p:nvPr/>
        </p:nvSpPr>
        <p:spPr>
          <a:xfrm>
            <a:off x="2402315" y="407826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성능 및 효율 메뉴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7" name="Google Shape;73;p7">
            <a:extLst>
              <a:ext uri="{FF2B5EF4-FFF2-40B4-BE49-F238E27FC236}">
                <a16:creationId xmlns:a16="http://schemas.microsoft.com/office/drawing/2014/main" id="{3E4B7AFC-4885-3D87-7556-6E5FDD64BE55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953308" y="4330193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5815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73522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07819304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전력 소비량 예측치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실측치 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Google Shape;73;p7">
            <a:extLst>
              <a:ext uri="{FF2B5EF4-FFF2-40B4-BE49-F238E27FC236}">
                <a16:creationId xmlns:a16="http://schemas.microsoft.com/office/drawing/2014/main" id="{CCB4EB61-85F7-3479-5E5C-C1B13987969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588809" y="3916236"/>
            <a:ext cx="362053" cy="593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9" name="Google Shape;76;p7">
            <a:extLst>
              <a:ext uri="{FF2B5EF4-FFF2-40B4-BE49-F238E27FC236}">
                <a16:creationId xmlns:a16="http://schemas.microsoft.com/office/drawing/2014/main" id="{64D52288-3E9D-0C9B-172F-7121A3AA9A84}"/>
              </a:ext>
            </a:extLst>
          </p:cNvPr>
          <p:cNvSpPr/>
          <p:nvPr/>
        </p:nvSpPr>
        <p:spPr>
          <a:xfrm>
            <a:off x="2037816" y="366430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" name="Google Shape;76;p7">
            <a:extLst>
              <a:ext uri="{FF2B5EF4-FFF2-40B4-BE49-F238E27FC236}">
                <a16:creationId xmlns:a16="http://schemas.microsoft.com/office/drawing/2014/main" id="{3100419A-C9A9-B194-9A8E-98A51349E6A4}"/>
              </a:ext>
            </a:extLst>
          </p:cNvPr>
          <p:cNvSpPr/>
          <p:nvPr/>
        </p:nvSpPr>
        <p:spPr>
          <a:xfrm>
            <a:off x="3950862" y="367024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해당 고속도로의 전력 소비량 실측치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예측치 비교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1" name="Google Shape;73;p7">
            <a:extLst>
              <a:ext uri="{FF2B5EF4-FFF2-40B4-BE49-F238E27FC236}">
                <a16:creationId xmlns:a16="http://schemas.microsoft.com/office/drawing/2014/main" id="{502D8BF8-D94B-DE48-FF73-6F6AC3C56A4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5501855" y="3916236"/>
            <a:ext cx="425718" cy="593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2" name="Google Shape;76;p7">
            <a:extLst>
              <a:ext uri="{FF2B5EF4-FFF2-40B4-BE49-F238E27FC236}">
                <a16:creationId xmlns:a16="http://schemas.microsoft.com/office/drawing/2014/main" id="{6116CC7F-FD29-24F3-A430-26A75698FF67}"/>
              </a:ext>
            </a:extLst>
          </p:cNvPr>
          <p:cNvSpPr/>
          <p:nvPr/>
        </p:nvSpPr>
        <p:spPr>
          <a:xfrm>
            <a:off x="5927573" y="366430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날짜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(4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시간 주기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차이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(%)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표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3" name="Google Shape;73;p7">
            <a:extLst>
              <a:ext uri="{FF2B5EF4-FFF2-40B4-BE49-F238E27FC236}">
                <a16:creationId xmlns:a16="http://schemas.microsoft.com/office/drawing/2014/main" id="{75AAE6CF-F17F-4A21-DA03-0CCA9D993D5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703070" y="4168167"/>
            <a:ext cx="0" cy="7163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4" name="Google Shape;76;p7">
            <a:extLst>
              <a:ext uri="{FF2B5EF4-FFF2-40B4-BE49-F238E27FC236}">
                <a16:creationId xmlns:a16="http://schemas.microsoft.com/office/drawing/2014/main" id="{5CFA23ED-4888-EAF0-A81B-E4AEF0323FC1}"/>
              </a:ext>
            </a:extLst>
          </p:cNvPr>
          <p:cNvSpPr/>
          <p:nvPr/>
        </p:nvSpPr>
        <p:spPr>
          <a:xfrm>
            <a:off x="5927573" y="488449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현황에 알림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E6695-97E1-872E-49F4-0147A6787A0B}"/>
              </a:ext>
            </a:extLst>
          </p:cNvPr>
          <p:cNvSpPr txBox="1"/>
          <p:nvPr/>
        </p:nvSpPr>
        <p:spPr>
          <a:xfrm>
            <a:off x="6881478" y="4359093"/>
            <a:ext cx="204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오차 범위 </a:t>
            </a:r>
            <a:r>
              <a:rPr lang="en-US" altLang="ko-KR" sz="1200" dirty="0"/>
              <a:t>5% </a:t>
            </a:r>
            <a:r>
              <a:rPr lang="ko-KR" altLang="en-US" sz="1200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2715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05534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484291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환경 정보 분석 및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76;p7"/>
          <p:cNvSpPr/>
          <p:nvPr/>
        </p:nvSpPr>
        <p:spPr>
          <a:xfrm>
            <a:off x="1571155" y="3954731"/>
            <a:ext cx="1476452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구분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9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9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교통</a:t>
            </a:r>
            <a:r>
              <a:rPr lang="en-US" altLang="ko-KR" sz="9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9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일조시간</a:t>
            </a:r>
            <a:r>
              <a:rPr lang="en-US" altLang="ko-KR" sz="9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19" name="Google Shape;76;p7"/>
          <p:cNvSpPr/>
          <p:nvPr/>
        </p:nvSpPr>
        <p:spPr>
          <a:xfrm>
            <a:off x="3269060" y="3954731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0" name="직선 화살표 연결선 19"/>
          <p:cNvCxnSpPr>
            <a:cxnSpLocks/>
            <a:stCxn id="15" idx="3"/>
            <a:endCxn id="19" idx="1"/>
          </p:cNvCxnSpPr>
          <p:nvPr/>
        </p:nvCxnSpPr>
        <p:spPr>
          <a:xfrm>
            <a:off x="3047607" y="4206662"/>
            <a:ext cx="22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6;p7"/>
          <p:cNvSpPr/>
          <p:nvPr/>
        </p:nvSpPr>
        <p:spPr>
          <a:xfrm>
            <a:off x="5041505" y="396281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해당 데이터 목록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리스트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그래프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조회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2" name="직선 화살표 연결선 21"/>
          <p:cNvCxnSpPr>
            <a:endCxn id="21" idx="1"/>
          </p:cNvCxnSpPr>
          <p:nvPr/>
        </p:nvCxnSpPr>
        <p:spPr>
          <a:xfrm>
            <a:off x="4807420" y="4214743"/>
            <a:ext cx="2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76;p7"/>
          <p:cNvSpPr/>
          <p:nvPr/>
        </p:nvSpPr>
        <p:spPr>
          <a:xfrm>
            <a:off x="1571155" y="3010351"/>
            <a:ext cx="1476452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환경정보 메뉴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4" name="Google Shape;73;p7">
            <a:extLst>
              <a:ext uri="{FF2B5EF4-FFF2-40B4-BE49-F238E27FC236}">
                <a16:creationId xmlns:a16="http://schemas.microsoft.com/office/drawing/2014/main" id="{C4F5AF4D-9694-B5DD-162E-1DD8B8087403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2309381" y="3514213"/>
            <a:ext cx="0" cy="44051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5" name="Google Shape;73;p7">
            <a:extLst>
              <a:ext uri="{FF2B5EF4-FFF2-40B4-BE49-F238E27FC236}">
                <a16:creationId xmlns:a16="http://schemas.microsoft.com/office/drawing/2014/main" id="{6318376E-EDDE-4C16-AC23-B4EFCCAC2223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592498" y="4214743"/>
            <a:ext cx="4429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7" name="Google Shape;76;p7">
            <a:extLst>
              <a:ext uri="{FF2B5EF4-FFF2-40B4-BE49-F238E27FC236}">
                <a16:creationId xmlns:a16="http://schemas.microsoft.com/office/drawing/2014/main" id="{478C143D-96AB-4203-87BC-B85A8949C252}"/>
              </a:ext>
            </a:extLst>
          </p:cNvPr>
          <p:cNvSpPr/>
          <p:nvPr/>
        </p:nvSpPr>
        <p:spPr>
          <a:xfrm>
            <a:off x="7035403" y="396281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조회된 목록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리스트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그래프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)pdf,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Excel, csv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 다운로드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890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69215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400564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에너지 소비량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73;p7">
            <a:extLst>
              <a:ext uri="{FF2B5EF4-FFF2-40B4-BE49-F238E27FC236}">
                <a16:creationId xmlns:a16="http://schemas.microsoft.com/office/drawing/2014/main" id="{6D1BA7B0-C0B3-D3E6-22AC-58DCFF77EC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90532" y="4149345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6" name="Google Shape;76;p7">
            <a:extLst>
              <a:ext uri="{FF2B5EF4-FFF2-40B4-BE49-F238E27FC236}">
                <a16:creationId xmlns:a16="http://schemas.microsoft.com/office/drawing/2014/main" id="{38632EC9-CD5C-9948-DEFB-F49FE19D4E55}"/>
              </a:ext>
            </a:extLst>
          </p:cNvPr>
          <p:cNvSpPr/>
          <p:nvPr/>
        </p:nvSpPr>
        <p:spPr>
          <a:xfrm>
            <a:off x="143953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Google Shape;76;p7">
            <a:extLst>
              <a:ext uri="{FF2B5EF4-FFF2-40B4-BE49-F238E27FC236}">
                <a16:creationId xmlns:a16="http://schemas.microsoft.com/office/drawing/2014/main" id="{B1B32AB3-C073-183D-52EB-95C7D3BC8951}"/>
              </a:ext>
            </a:extLst>
          </p:cNvPr>
          <p:cNvSpPr/>
          <p:nvPr/>
        </p:nvSpPr>
        <p:spPr>
          <a:xfrm>
            <a:off x="3294262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날짜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Google Shape;76;p7">
            <a:extLst>
              <a:ext uri="{FF2B5EF4-FFF2-40B4-BE49-F238E27FC236}">
                <a16:creationId xmlns:a16="http://schemas.microsoft.com/office/drawing/2014/main" id="{CB98873C-6569-3DB2-8B2E-4ED4D575F78B}"/>
              </a:ext>
            </a:extLst>
          </p:cNvPr>
          <p:cNvSpPr/>
          <p:nvPr/>
        </p:nvSpPr>
        <p:spPr>
          <a:xfrm>
            <a:off x="5148985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가입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Google Shape;76;p7">
            <a:extLst>
              <a:ext uri="{FF2B5EF4-FFF2-40B4-BE49-F238E27FC236}">
                <a16:creationId xmlns:a16="http://schemas.microsoft.com/office/drawing/2014/main" id="{415B5F6B-E74F-F0EA-9F34-05FC0191B419}"/>
              </a:ext>
            </a:extLst>
          </p:cNvPr>
          <p:cNvSpPr/>
          <p:nvPr/>
        </p:nvSpPr>
        <p:spPr>
          <a:xfrm>
            <a:off x="5148986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해당 달의 전력 소비량 예측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Google Shape;76;p7">
            <a:extLst>
              <a:ext uri="{FF2B5EF4-FFF2-40B4-BE49-F238E27FC236}">
                <a16:creationId xmlns:a16="http://schemas.microsoft.com/office/drawing/2014/main" id="{957BE015-2517-FB5D-8E23-1B80190938F8}"/>
              </a:ext>
            </a:extLst>
          </p:cNvPr>
          <p:cNvSpPr/>
          <p:nvPr/>
        </p:nvSpPr>
        <p:spPr>
          <a:xfrm>
            <a:off x="700370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 년도들의 상세 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소비량 그래프 출력 </a:t>
            </a:r>
          </a:p>
        </p:txBody>
      </p:sp>
      <p:sp>
        <p:nvSpPr>
          <p:cNvPr id="12" name="Google Shape;76;p7">
            <a:extLst>
              <a:ext uri="{FF2B5EF4-FFF2-40B4-BE49-F238E27FC236}">
                <a16:creationId xmlns:a16="http://schemas.microsoft.com/office/drawing/2014/main" id="{34577D19-DF9B-4E54-06F4-F779CFD0CBE4}"/>
              </a:ext>
            </a:extLst>
          </p:cNvPr>
          <p:cNvSpPr/>
          <p:nvPr/>
        </p:nvSpPr>
        <p:spPr>
          <a:xfrm>
            <a:off x="7003708" y="48422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solidFill>
              <a:srgbClr val="4DACF3"/>
            </a:solidFill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상세 표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CSV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또는엑셀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파일로 저장 가능</a:t>
            </a:r>
          </a:p>
        </p:txBody>
      </p:sp>
      <p:cxnSp>
        <p:nvCxnSpPr>
          <p:cNvPr id="13" name="Google Shape;73;p7">
            <a:extLst>
              <a:ext uri="{FF2B5EF4-FFF2-40B4-BE49-F238E27FC236}">
                <a16:creationId xmlns:a16="http://schemas.microsoft.com/office/drawing/2014/main" id="{DF014F9B-F03A-88F5-43F5-29ECF12DD4F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699979" y="4149339"/>
            <a:ext cx="303727" cy="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14" name="Google Shape;73;p7">
            <a:extLst>
              <a:ext uri="{FF2B5EF4-FFF2-40B4-BE49-F238E27FC236}">
                <a16:creationId xmlns:a16="http://schemas.microsoft.com/office/drawing/2014/main" id="{9D04D430-C5C6-ADA7-CA18-8F9B23BC452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2842" y="4149340"/>
            <a:ext cx="306144" cy="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15" name="Google Shape;73;p7">
            <a:extLst>
              <a:ext uri="{FF2B5EF4-FFF2-40B4-BE49-F238E27FC236}">
                <a16:creationId xmlns:a16="http://schemas.microsoft.com/office/drawing/2014/main" id="{9E8F2B4A-EE7F-9FE3-7166-09BE6039C3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779205" y="4401276"/>
            <a:ext cx="1" cy="4409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357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78867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3183600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에너지 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76;p7"/>
          <p:cNvSpPr/>
          <p:nvPr/>
        </p:nvSpPr>
        <p:spPr>
          <a:xfrm>
            <a:off x="1331642" y="389230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설정과 실제 전력 소비량 비교 메뉴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" name="Google Shape;76;p7"/>
          <p:cNvSpPr/>
          <p:nvPr/>
        </p:nvSpPr>
        <p:spPr>
          <a:xfrm>
            <a:off x="7096046" y="389230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설정 대비 전력 소비량 차이 그래프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표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" name="Google Shape;76;p7"/>
          <p:cNvSpPr/>
          <p:nvPr/>
        </p:nvSpPr>
        <p:spPr>
          <a:xfrm>
            <a:off x="3250032" y="389230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9" name="직선 화살표 연결선 28"/>
          <p:cNvCxnSpPr>
            <a:stCxn id="16" idx="3"/>
            <a:endCxn id="28" idx="1"/>
          </p:cNvCxnSpPr>
          <p:nvPr/>
        </p:nvCxnSpPr>
        <p:spPr>
          <a:xfrm>
            <a:off x="2882635" y="4144236"/>
            <a:ext cx="36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76;p7"/>
          <p:cNvSpPr/>
          <p:nvPr/>
        </p:nvSpPr>
        <p:spPr>
          <a:xfrm>
            <a:off x="5168422" y="3892846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1" name="직선 화살표 연결선 30"/>
          <p:cNvCxnSpPr>
            <a:stCxn id="28" idx="3"/>
            <a:endCxn id="30" idx="1"/>
          </p:cNvCxnSpPr>
          <p:nvPr/>
        </p:nvCxnSpPr>
        <p:spPr>
          <a:xfrm>
            <a:off x="4801025" y="4144236"/>
            <a:ext cx="367397" cy="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3"/>
            <a:endCxn id="27" idx="1"/>
          </p:cNvCxnSpPr>
          <p:nvPr/>
        </p:nvCxnSpPr>
        <p:spPr>
          <a:xfrm flipV="1">
            <a:off x="6719415" y="4144236"/>
            <a:ext cx="376631" cy="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7828597" y="3577976"/>
            <a:ext cx="2" cy="2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76;p7"/>
          <p:cNvSpPr/>
          <p:nvPr/>
        </p:nvSpPr>
        <p:spPr>
          <a:xfrm>
            <a:off x="7043882" y="30741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표는 </a:t>
            </a:r>
            <a:r>
              <a:rPr lang="en-US" altLang="ko-KR" sz="1000" dirty="0">
                <a:solidFill>
                  <a:schemeClr val="bg1"/>
                </a:solidFill>
              </a:rPr>
              <a:t>csv</a:t>
            </a:r>
            <a:r>
              <a:rPr lang="ko-KR" altLang="en-US" sz="1000" dirty="0">
                <a:solidFill>
                  <a:schemeClr val="bg1"/>
                </a:solidFill>
              </a:rPr>
              <a:t>파일</a:t>
            </a:r>
            <a:r>
              <a:rPr lang="en-US" altLang="ko-KR" sz="1000" dirty="0">
                <a:solidFill>
                  <a:schemeClr val="bg1"/>
                </a:solidFill>
              </a:rPr>
              <a:t>,excel</a:t>
            </a:r>
            <a:r>
              <a:rPr lang="ko-KR" altLang="en-US" sz="1000" dirty="0">
                <a:solidFill>
                  <a:schemeClr val="bg1"/>
                </a:solidFill>
              </a:rPr>
              <a:t>로 저장 가능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60692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8771428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L10-01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가로등 수동 제어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Google Shape;73;p7"/>
          <p:cNvCxnSpPr>
            <a:cxnSpLocks/>
            <a:stCxn id="10" idx="3"/>
            <a:endCxn id="11" idx="1"/>
          </p:cNvCxnSpPr>
          <p:nvPr/>
        </p:nvCxnSpPr>
        <p:spPr>
          <a:xfrm>
            <a:off x="2994002" y="5237341"/>
            <a:ext cx="387989" cy="95916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0" name="Google Shape;76;p7"/>
          <p:cNvSpPr/>
          <p:nvPr/>
        </p:nvSpPr>
        <p:spPr>
          <a:xfrm>
            <a:off x="1443009" y="498541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이전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전체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Google Shape;76;p7"/>
          <p:cNvSpPr/>
          <p:nvPr/>
        </p:nvSpPr>
        <p:spPr>
          <a:xfrm>
            <a:off x="3381991" y="594457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설정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" name="Google Shape;76;p7"/>
          <p:cNvSpPr/>
          <p:nvPr/>
        </p:nvSpPr>
        <p:spPr>
          <a:xfrm>
            <a:off x="1443009" y="303273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여부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Google Shape;76;p7"/>
          <p:cNvSpPr/>
          <p:nvPr/>
        </p:nvSpPr>
        <p:spPr>
          <a:xfrm>
            <a:off x="5298621" y="594457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해당 구역 이전 점등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내역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4" name="직선 화살표 연결선 13"/>
          <p:cNvCxnSpPr>
            <a:stCxn id="11" idx="3"/>
            <a:endCxn id="13" idx="1"/>
          </p:cNvCxnSpPr>
          <p:nvPr/>
        </p:nvCxnSpPr>
        <p:spPr>
          <a:xfrm>
            <a:off x="4932984" y="6196506"/>
            <a:ext cx="36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5" idx="2"/>
            <a:endCxn id="12" idx="0"/>
          </p:cNvCxnSpPr>
          <p:nvPr/>
        </p:nvCxnSpPr>
        <p:spPr>
          <a:xfrm>
            <a:off x="2218506" y="2677132"/>
            <a:ext cx="0" cy="3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76;p7"/>
          <p:cNvSpPr/>
          <p:nvPr/>
        </p:nvSpPr>
        <p:spPr>
          <a:xfrm>
            <a:off x="1443009" y="397806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적용 버튼 선택</a:t>
            </a: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 flipH="1">
            <a:off x="2218505" y="3536600"/>
            <a:ext cx="1" cy="44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43" idx="1"/>
          </p:cNvCxnSpPr>
          <p:nvPr/>
        </p:nvCxnSpPr>
        <p:spPr>
          <a:xfrm>
            <a:off x="2994002" y="5237341"/>
            <a:ext cx="387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6;p7"/>
          <p:cNvSpPr/>
          <p:nvPr/>
        </p:nvSpPr>
        <p:spPr>
          <a:xfrm>
            <a:off x="7229404" y="498541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근거 확인 앵커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3" name="직선 화살표 연결선 22"/>
          <p:cNvCxnSpPr>
            <a:endCxn id="60" idx="1"/>
          </p:cNvCxnSpPr>
          <p:nvPr/>
        </p:nvCxnSpPr>
        <p:spPr>
          <a:xfrm>
            <a:off x="4932985" y="5237341"/>
            <a:ext cx="36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6;p7"/>
          <p:cNvSpPr/>
          <p:nvPr/>
        </p:nvSpPr>
        <p:spPr>
          <a:xfrm>
            <a:off x="3381991" y="397806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계정 비밀번호 입력 창</a:t>
            </a:r>
          </a:p>
        </p:txBody>
      </p:sp>
      <p:cxnSp>
        <p:nvCxnSpPr>
          <p:cNvPr id="24" name="직선 화살표 연결선 23"/>
          <p:cNvCxnSpPr>
            <a:stCxn id="16" idx="3"/>
            <a:endCxn id="20" idx="1"/>
          </p:cNvCxnSpPr>
          <p:nvPr/>
        </p:nvCxnSpPr>
        <p:spPr>
          <a:xfrm>
            <a:off x="2994002" y="4229999"/>
            <a:ext cx="38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76;p7"/>
          <p:cNvSpPr/>
          <p:nvPr/>
        </p:nvSpPr>
        <p:spPr>
          <a:xfrm>
            <a:off x="3381992" y="498541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버튼 클릭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" name="Google Shape;76;p7"/>
          <p:cNvSpPr/>
          <p:nvPr/>
        </p:nvSpPr>
        <p:spPr>
          <a:xfrm>
            <a:off x="1443009" y="217327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전체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" name="Google Shape;76;p7"/>
          <p:cNvSpPr/>
          <p:nvPr/>
        </p:nvSpPr>
        <p:spPr>
          <a:xfrm>
            <a:off x="5300768" y="498541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현재 추천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2" name="직선 화살표 연결선 61"/>
          <p:cNvCxnSpPr>
            <a:stCxn id="60" idx="3"/>
            <a:endCxn id="22" idx="1"/>
          </p:cNvCxnSpPr>
          <p:nvPr/>
        </p:nvCxnSpPr>
        <p:spPr>
          <a:xfrm>
            <a:off x="6851761" y="5237341"/>
            <a:ext cx="377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76;p7"/>
          <p:cNvSpPr/>
          <p:nvPr/>
        </p:nvSpPr>
        <p:spPr>
          <a:xfrm>
            <a:off x="7229404" y="594457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근거 확인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6" name="직선 화살표 연결선 65"/>
          <p:cNvCxnSpPr>
            <a:stCxn id="22" idx="2"/>
            <a:endCxn id="65" idx="0"/>
          </p:cNvCxnSpPr>
          <p:nvPr/>
        </p:nvCxnSpPr>
        <p:spPr>
          <a:xfrm>
            <a:off x="8004901" y="5489272"/>
            <a:ext cx="0" cy="4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76;p7"/>
          <p:cNvSpPr/>
          <p:nvPr/>
        </p:nvSpPr>
        <p:spPr>
          <a:xfrm>
            <a:off x="5298619" y="303273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정보 불일치 알림</a:t>
            </a:r>
          </a:p>
        </p:txBody>
      </p:sp>
      <p:cxnSp>
        <p:nvCxnSpPr>
          <p:cNvPr id="38" name="직선 화살표 연결선 37"/>
          <p:cNvCxnSpPr>
            <a:stCxn id="20" idx="3"/>
            <a:endCxn id="41" idx="1"/>
          </p:cNvCxnSpPr>
          <p:nvPr/>
        </p:nvCxnSpPr>
        <p:spPr>
          <a:xfrm flipV="1">
            <a:off x="4932984" y="4228233"/>
            <a:ext cx="365636" cy="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76;p7"/>
          <p:cNvSpPr/>
          <p:nvPr/>
        </p:nvSpPr>
        <p:spPr>
          <a:xfrm>
            <a:off x="5298620" y="39763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반영</a:t>
            </a:r>
          </a:p>
        </p:txBody>
      </p:sp>
      <p:cxnSp>
        <p:nvCxnSpPr>
          <p:cNvPr id="57" name="직선 화살표 연결선 56"/>
          <p:cNvCxnSpPr>
            <a:stCxn id="16" idx="3"/>
            <a:endCxn id="61" idx="1"/>
          </p:cNvCxnSpPr>
          <p:nvPr/>
        </p:nvCxnSpPr>
        <p:spPr>
          <a:xfrm flipV="1">
            <a:off x="2994002" y="3291598"/>
            <a:ext cx="386808" cy="9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76;p7"/>
          <p:cNvSpPr/>
          <p:nvPr/>
        </p:nvSpPr>
        <p:spPr>
          <a:xfrm>
            <a:off x="3380810" y="303966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권한 없음 알림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25693" y="3563266"/>
            <a:ext cx="108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Manager </a:t>
            </a:r>
            <a:r>
              <a:rPr lang="ko-KR" altLang="en-US" sz="1000" dirty="0"/>
              <a:t>계정이 아닌 경우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57598" y="3520999"/>
            <a:ext cx="11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정보가 일치하지 않는 경우</a:t>
            </a:r>
          </a:p>
        </p:txBody>
      </p:sp>
      <p:cxnSp>
        <p:nvCxnSpPr>
          <p:cNvPr id="68" name="직선 화살표 연결선 67"/>
          <p:cNvCxnSpPr>
            <a:stCxn id="20" idx="3"/>
            <a:endCxn id="28" idx="1"/>
          </p:cNvCxnSpPr>
          <p:nvPr/>
        </p:nvCxnSpPr>
        <p:spPr>
          <a:xfrm flipV="1">
            <a:off x="4932984" y="3284669"/>
            <a:ext cx="365635" cy="9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3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96988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0816787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L10-02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가로등 자동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Google Shape;73;p7"/>
          <p:cNvCxnSpPr>
            <a:cxnSpLocks/>
            <a:stCxn id="42" idx="3"/>
            <a:endCxn id="43" idx="1"/>
          </p:cNvCxnSpPr>
          <p:nvPr/>
        </p:nvCxnSpPr>
        <p:spPr>
          <a:xfrm>
            <a:off x="3083968" y="4194368"/>
            <a:ext cx="23408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42" name="Google Shape;76;p7"/>
          <p:cNvSpPr/>
          <p:nvPr/>
        </p:nvSpPr>
        <p:spPr>
          <a:xfrm>
            <a:off x="1532975" y="39424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작성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" name="Google Shape;76;p7"/>
          <p:cNvSpPr/>
          <p:nvPr/>
        </p:nvSpPr>
        <p:spPr>
          <a:xfrm>
            <a:off x="3318053" y="39424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설정 확인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" name="Google Shape;76;p7"/>
          <p:cNvSpPr/>
          <p:nvPr/>
        </p:nvSpPr>
        <p:spPr>
          <a:xfrm>
            <a:off x="5103131" y="39424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설정에 관리자 설정 추가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5" name="직선 화살표 연결선 44"/>
          <p:cNvCxnSpPr>
            <a:stCxn id="43" idx="3"/>
            <a:endCxn id="44" idx="1"/>
          </p:cNvCxnSpPr>
          <p:nvPr/>
        </p:nvCxnSpPr>
        <p:spPr>
          <a:xfrm>
            <a:off x="4869046" y="4194368"/>
            <a:ext cx="2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76;p7"/>
          <p:cNvSpPr/>
          <p:nvPr/>
        </p:nvSpPr>
        <p:spPr>
          <a:xfrm>
            <a:off x="6888209" y="39424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점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소등 설정 저장 및 자동 제어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7" name="직선 화살표 연결선 46"/>
          <p:cNvCxnSpPr>
            <a:endCxn id="46" idx="1"/>
          </p:cNvCxnSpPr>
          <p:nvPr/>
        </p:nvCxnSpPr>
        <p:spPr>
          <a:xfrm>
            <a:off x="6654124" y="4194368"/>
            <a:ext cx="2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5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03325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120681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5159333" y="4226179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수정 버튼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5159996" y="3304802"/>
            <a:ext cx="163590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이메일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패스워드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권한 필수로 입력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>
            <a:off x="4974544" y="4478110"/>
            <a:ext cx="18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060763" y="3556733"/>
            <a:ext cx="27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6;p7">
            <a:extLst>
              <a:ext uri="{FF2B5EF4-FFF2-40B4-BE49-F238E27FC236}">
                <a16:creationId xmlns:a16="http://schemas.microsoft.com/office/drawing/2014/main" id="{8B11BC07-8C75-56A6-9EE5-9C31C4D6E86E}"/>
              </a:ext>
            </a:extLst>
          </p:cNvPr>
          <p:cNvSpPr/>
          <p:nvPr/>
        </p:nvSpPr>
        <p:spPr>
          <a:xfrm>
            <a:off x="3334221" y="4226179"/>
            <a:ext cx="164032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상세보기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49" idx="2"/>
            <a:endCxn id="47" idx="1"/>
          </p:cNvCxnSpPr>
          <p:nvPr/>
        </p:nvCxnSpPr>
        <p:spPr>
          <a:xfrm>
            <a:off x="2285267" y="3808664"/>
            <a:ext cx="1048954" cy="6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509770" y="33048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관리 상단 메뉴 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0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3334883" y="3304802"/>
            <a:ext cx="163590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등록 버튼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>
          <a:xfrm>
            <a:off x="4970786" y="3556733"/>
            <a:ext cx="189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86121" y="4226306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정보 수정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6799657" y="4478110"/>
            <a:ext cx="186464" cy="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509769" y="24257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최고 관리자 로그인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>
            <a:off x="2285266" y="2929627"/>
            <a:ext cx="1" cy="37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6982782" y="33048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등록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6795899" y="3556733"/>
            <a:ext cx="18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5155575" y="5124476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삭제 버튼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7" idx="2"/>
            <a:endCxn id="60" idx="1"/>
          </p:cNvCxnSpPr>
          <p:nvPr/>
        </p:nvCxnSpPr>
        <p:spPr>
          <a:xfrm>
            <a:off x="4154383" y="4730041"/>
            <a:ext cx="1001192" cy="64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86121" y="5124476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정보 삭제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799657" y="5376280"/>
            <a:ext cx="186464" cy="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3" idx="0"/>
            <a:endCxn id="65" idx="2"/>
          </p:cNvCxnSpPr>
          <p:nvPr/>
        </p:nvCxnSpPr>
        <p:spPr>
          <a:xfrm flipH="1" flipV="1">
            <a:off x="5053363" y="2833949"/>
            <a:ext cx="924585" cy="47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4235411" y="2330087"/>
            <a:ext cx="163590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~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입력하지 않았습니다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알림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51133" y="3004720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입력 하지 않은 경우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607" y="300472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정규식이 맞지 않는 경우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3" idx="0"/>
            <a:endCxn id="69" idx="2"/>
          </p:cNvCxnSpPr>
          <p:nvPr/>
        </p:nvCxnSpPr>
        <p:spPr>
          <a:xfrm flipV="1">
            <a:off x="5977948" y="2833949"/>
            <a:ext cx="1194629" cy="47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6354625" y="2330087"/>
            <a:ext cx="163590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형식이 맞지 않습니다 알림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68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4751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4192528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유지 및 보관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Google Shape;73;p7"/>
          <p:cNvCxnSpPr>
            <a:cxnSpLocks/>
          </p:cNvCxnSpPr>
          <p:nvPr/>
        </p:nvCxnSpPr>
        <p:spPr>
          <a:xfrm>
            <a:off x="2896262" y="3473562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4" name="Google Shape;76;p7"/>
          <p:cNvSpPr/>
          <p:nvPr/>
        </p:nvSpPr>
        <p:spPr>
          <a:xfrm>
            <a:off x="1345269" y="322685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Raw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938AD3-D88B-40C8-A5D3-04EB1DB7FE4A}"/>
              </a:ext>
            </a:extLst>
          </p:cNvPr>
          <p:cNvGrpSpPr/>
          <p:nvPr/>
        </p:nvGrpSpPr>
        <p:grpSpPr>
          <a:xfrm>
            <a:off x="5041717" y="3215020"/>
            <a:ext cx="3405716" cy="2396865"/>
            <a:chOff x="3199992" y="3892191"/>
            <a:chExt cx="3405716" cy="2396865"/>
          </a:xfrm>
        </p:grpSpPr>
        <p:sp>
          <p:nvSpPr>
            <p:cNvPr id="27" name="Google Shape;76;p7"/>
            <p:cNvSpPr/>
            <p:nvPr/>
          </p:nvSpPr>
          <p:spPr>
            <a:xfrm>
              <a:off x="3199992" y="3897414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noFill/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HDD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에 저장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8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5054715" y="4831759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백업 완료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29" name="Google Shape;73;p7"/>
            <p:cNvCxnSpPr>
              <a:cxnSpLocks/>
            </p:cNvCxnSpPr>
            <p:nvPr/>
          </p:nvCxnSpPr>
          <p:spPr>
            <a:xfrm>
              <a:off x="3975488" y="4396053"/>
              <a:ext cx="2414" cy="44092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sp>
          <p:nvSpPr>
            <p:cNvPr id="30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3199992" y="4831759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백업</a:t>
              </a: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DB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에 저장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6288" y="4535940"/>
              <a:ext cx="10214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매월 </a:t>
              </a:r>
              <a:r>
                <a:rPr lang="en-US" altLang="ko-KR" sz="800" dirty="0"/>
                <a:t>1</a:t>
              </a:r>
              <a:r>
                <a:rPr lang="ko-KR" altLang="en-US" sz="800" dirty="0"/>
                <a:t>일 </a:t>
              </a:r>
              <a:r>
                <a:rPr lang="en-US" altLang="ko-KR" sz="800" dirty="0"/>
                <a:t>12</a:t>
              </a:r>
              <a:r>
                <a:rPr lang="ko-KR" altLang="en-US" sz="800" dirty="0"/>
                <a:t>시 백업</a:t>
              </a:r>
            </a:p>
          </p:txBody>
        </p:sp>
        <p:sp>
          <p:nvSpPr>
            <p:cNvPr id="32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5054715" y="3892191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저장 완료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33" name="Google Shape;73;p7"/>
            <p:cNvCxnSpPr>
              <a:cxnSpLocks/>
            </p:cNvCxnSpPr>
            <p:nvPr/>
          </p:nvCxnSpPr>
          <p:spPr>
            <a:xfrm>
              <a:off x="4744486" y="4144122"/>
              <a:ext cx="303730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4" name="Google Shape;73;p7"/>
            <p:cNvCxnSpPr>
              <a:cxnSpLocks/>
            </p:cNvCxnSpPr>
            <p:nvPr/>
          </p:nvCxnSpPr>
          <p:spPr>
            <a:xfrm>
              <a:off x="4750985" y="5083690"/>
              <a:ext cx="303730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5" name="Google Shape;73;p7"/>
            <p:cNvCxnSpPr>
              <a:cxnSpLocks/>
            </p:cNvCxnSpPr>
            <p:nvPr/>
          </p:nvCxnSpPr>
          <p:spPr>
            <a:xfrm>
              <a:off x="3974543" y="5339943"/>
              <a:ext cx="2414" cy="44092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sp>
          <p:nvSpPr>
            <p:cNvPr id="36" name="TextBox 35"/>
            <p:cNvSpPr txBox="1"/>
            <p:nvPr/>
          </p:nvSpPr>
          <p:spPr>
            <a:xfrm>
              <a:off x="3965343" y="5479830"/>
              <a:ext cx="9989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저장기간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년 이후</a:t>
              </a:r>
            </a:p>
          </p:txBody>
        </p:sp>
        <p:sp>
          <p:nvSpPr>
            <p:cNvPr id="37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3199992" y="5785194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데이터</a:t>
              </a: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삭제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8" name="Google Shape;76;p7">
            <a:extLst>
              <a:ext uri="{FF2B5EF4-FFF2-40B4-BE49-F238E27FC236}">
                <a16:creationId xmlns:a16="http://schemas.microsoft.com/office/drawing/2014/main" id="{450083D2-B360-4B14-A065-84CFEDCFE394}"/>
              </a:ext>
            </a:extLst>
          </p:cNvPr>
          <p:cNvSpPr/>
          <p:nvPr/>
        </p:nvSpPr>
        <p:spPr>
          <a:xfrm>
            <a:off x="3193493" y="321502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처리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9" name="Google Shape;73;p7">
            <a:extLst>
              <a:ext uri="{FF2B5EF4-FFF2-40B4-BE49-F238E27FC236}">
                <a16:creationId xmlns:a16="http://schemas.microsoft.com/office/drawing/2014/main" id="{4F3F34C2-DDCC-42FF-8046-8D2BADBD455F}"/>
              </a:ext>
            </a:extLst>
          </p:cNvPr>
          <p:cNvCxnSpPr>
            <a:cxnSpLocks/>
          </p:cNvCxnSpPr>
          <p:nvPr/>
        </p:nvCxnSpPr>
        <p:spPr>
          <a:xfrm>
            <a:off x="4744486" y="3473562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52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 Set 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078264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76;p7"/>
          <p:cNvSpPr/>
          <p:nvPr/>
        </p:nvSpPr>
        <p:spPr>
          <a:xfrm>
            <a:off x="1383887" y="23562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교통데이터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(1,302,399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50" name="Google Shape;76;p7"/>
          <p:cNvSpPr/>
          <p:nvPr/>
        </p:nvSpPr>
        <p:spPr>
          <a:xfrm>
            <a:off x="5857628" y="23562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결과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(13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구간 각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2,076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70" name="Google Shape;76;p7"/>
          <p:cNvSpPr/>
          <p:nvPr/>
        </p:nvSpPr>
        <p:spPr>
          <a:xfrm>
            <a:off x="3625115" y="235251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정제 결과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(698,616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9" name="Google Shape;73;p7">
            <a:extLst>
              <a:ext uri="{FF2B5EF4-FFF2-40B4-BE49-F238E27FC236}">
                <a16:creationId xmlns:a16="http://schemas.microsoft.com/office/drawing/2014/main" id="{8C49879E-7290-3B01-3223-AA368B2FC62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934880" y="2604156"/>
            <a:ext cx="690235" cy="2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4727F-D0D5-CA9A-810A-B42A06AFDA35}"/>
              </a:ext>
            </a:extLst>
          </p:cNvPr>
          <p:cNvSpPr txBox="1"/>
          <p:nvPr/>
        </p:nvSpPr>
        <p:spPr>
          <a:xfrm>
            <a:off x="2071066" y="2963392"/>
            <a:ext cx="15744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경부고속도로 데이터 추출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상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하행 데이터 분리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구간별 측정기 위치 </a:t>
            </a:r>
            <a:r>
              <a:rPr lang="ko-KR" altLang="en-US" sz="900" dirty="0" err="1">
                <a:solidFill>
                  <a:srgbClr val="FF0000"/>
                </a:solidFill>
                <a:latin typeface="+mj-ea"/>
                <a:ea typeface="+mj-ea"/>
              </a:rPr>
              <a:t>라벨링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5AF00-ED8A-1B7D-2ABF-CE7EDA8E7BC1}"/>
              </a:ext>
            </a:extLst>
          </p:cNvPr>
          <p:cNvSpPr txBox="1"/>
          <p:nvPr/>
        </p:nvSpPr>
        <p:spPr>
          <a:xfrm>
            <a:off x="4292220" y="2942478"/>
            <a:ext cx="24689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양재판교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(A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 ~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언양부산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(N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시각화를 통해 분포 파악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 별 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0~5(4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시간 단위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900" dirty="0" err="1">
                <a:solidFill>
                  <a:srgbClr val="FF0000"/>
                </a:solidFill>
                <a:latin typeface="+mj-ea"/>
                <a:ea typeface="+mj-ea"/>
              </a:rPr>
              <a:t>라벨링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단위 평균값 추출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교통량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점유율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평균속도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2" name="Google Shape;76;p7">
            <a:extLst>
              <a:ext uri="{FF2B5EF4-FFF2-40B4-BE49-F238E27FC236}">
                <a16:creationId xmlns:a16="http://schemas.microsoft.com/office/drawing/2014/main" id="{DAC1CFC1-8F7B-6115-63BC-62DA633CF0E1}"/>
              </a:ext>
            </a:extLst>
          </p:cNvPr>
          <p:cNvSpPr/>
          <p:nvPr/>
        </p:nvSpPr>
        <p:spPr>
          <a:xfrm>
            <a:off x="1383887" y="389460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기상데이터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76;p7">
            <a:extLst>
              <a:ext uri="{FF2B5EF4-FFF2-40B4-BE49-F238E27FC236}">
                <a16:creationId xmlns:a16="http://schemas.microsoft.com/office/drawing/2014/main" id="{76F21BED-6397-65A2-4B08-A179D6E09427}"/>
              </a:ext>
            </a:extLst>
          </p:cNvPr>
          <p:cNvSpPr/>
          <p:nvPr/>
        </p:nvSpPr>
        <p:spPr>
          <a:xfrm>
            <a:off x="5857628" y="389460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결과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(13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구간 각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2,190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4" name="Google Shape;76;p7">
            <a:extLst>
              <a:ext uri="{FF2B5EF4-FFF2-40B4-BE49-F238E27FC236}">
                <a16:creationId xmlns:a16="http://schemas.microsoft.com/office/drawing/2014/main" id="{390BAA87-C0D9-5CE0-8124-070E1CF186DF}"/>
              </a:ext>
            </a:extLst>
          </p:cNvPr>
          <p:cNvSpPr/>
          <p:nvPr/>
        </p:nvSpPr>
        <p:spPr>
          <a:xfrm>
            <a:off x="3625115" y="389086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정제 결과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(105,120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CBF0E-9A2B-A38D-95EC-1EF55952EC7E}"/>
              </a:ext>
            </a:extLst>
          </p:cNvPr>
          <p:cNvSpPr txBox="1"/>
          <p:nvPr/>
        </p:nvSpPr>
        <p:spPr>
          <a:xfrm>
            <a:off x="2071066" y="4496254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13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개 지역기상 데이터 통합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801EA-EAB5-2D72-B19F-5015DBB12AB0}"/>
              </a:ext>
            </a:extLst>
          </p:cNvPr>
          <p:cNvSpPr txBox="1"/>
          <p:nvPr/>
        </p:nvSpPr>
        <p:spPr>
          <a:xfrm>
            <a:off x="4323967" y="4478215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구간별 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0~5(4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시간 단위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+mj-ea"/>
                <a:ea typeface="+mj-ea"/>
              </a:rPr>
              <a:t>라벨링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단위 평균값 추출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기온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강수량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적설량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시정거리 등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0" name="Google Shape;76;p7">
            <a:extLst>
              <a:ext uri="{FF2B5EF4-FFF2-40B4-BE49-F238E27FC236}">
                <a16:creationId xmlns:a16="http://schemas.microsoft.com/office/drawing/2014/main" id="{CD537B5C-AE37-4E16-7802-9E36AB01BFEB}"/>
              </a:ext>
            </a:extLst>
          </p:cNvPr>
          <p:cNvSpPr/>
          <p:nvPr/>
        </p:nvSpPr>
        <p:spPr>
          <a:xfrm>
            <a:off x="1383887" y="528668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사고데이터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" name="Google Shape;76;p7">
            <a:extLst>
              <a:ext uri="{FF2B5EF4-FFF2-40B4-BE49-F238E27FC236}">
                <a16:creationId xmlns:a16="http://schemas.microsoft.com/office/drawing/2014/main" id="{8DE7C433-9DBB-7766-D3FD-2A44513C7EC6}"/>
              </a:ext>
            </a:extLst>
          </p:cNvPr>
          <p:cNvSpPr/>
          <p:nvPr/>
        </p:nvSpPr>
        <p:spPr>
          <a:xfrm>
            <a:off x="5857628" y="528668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전처리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예정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" name="Google Shape;76;p7">
            <a:extLst>
              <a:ext uri="{FF2B5EF4-FFF2-40B4-BE49-F238E27FC236}">
                <a16:creationId xmlns:a16="http://schemas.microsoft.com/office/drawing/2014/main" id="{4A430D29-E634-7D2B-BEAC-94FD0E617B02}"/>
              </a:ext>
            </a:extLst>
          </p:cNvPr>
          <p:cNvSpPr/>
          <p:nvPr/>
        </p:nvSpPr>
        <p:spPr>
          <a:xfrm>
            <a:off x="3625115" y="528294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정제 결과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(3,080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A84430-3A5F-7647-68E3-64A5E63E9C05}"/>
              </a:ext>
            </a:extLst>
          </p:cNvPr>
          <p:cNvSpPr txBox="1"/>
          <p:nvPr/>
        </p:nvSpPr>
        <p:spPr>
          <a:xfrm>
            <a:off x="2071066" y="591000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경부고속도로 데이터 추출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중복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이상치 제거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3CADEF-BB1F-B348-E67F-299D556FEEB5}"/>
              </a:ext>
            </a:extLst>
          </p:cNvPr>
          <p:cNvSpPr txBox="1"/>
          <p:nvPr/>
        </p:nvSpPr>
        <p:spPr>
          <a:xfrm>
            <a:off x="4323967" y="5870295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각 사고 지점 파악 후 구간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(14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+mj-ea"/>
                <a:ea typeface="+mj-ea"/>
              </a:rPr>
              <a:t>라벨링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구간별 시각화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사고건수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가로등 수 등</a:t>
            </a:r>
            <a:r>
              <a:rPr lang="en-US" altLang="ko-KR" sz="9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47" name="Google Shape;73;p7">
            <a:extLst>
              <a:ext uri="{FF2B5EF4-FFF2-40B4-BE49-F238E27FC236}">
                <a16:creationId xmlns:a16="http://schemas.microsoft.com/office/drawing/2014/main" id="{BDD42784-0FD1-E483-1ED3-E07799F8CB7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934880" y="4142793"/>
            <a:ext cx="690235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49" name="Google Shape;73;p7">
            <a:extLst>
              <a:ext uri="{FF2B5EF4-FFF2-40B4-BE49-F238E27FC236}">
                <a16:creationId xmlns:a16="http://schemas.microsoft.com/office/drawing/2014/main" id="{7089D40C-0EF8-DC20-09C9-A6433F0A42FF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2934880" y="5534873"/>
            <a:ext cx="690235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1" name="Google Shape;73;p7">
            <a:extLst>
              <a:ext uri="{FF2B5EF4-FFF2-40B4-BE49-F238E27FC236}">
                <a16:creationId xmlns:a16="http://schemas.microsoft.com/office/drawing/2014/main" id="{4E2C25CC-AC0C-1C08-B717-CF0DD1957EEA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>
            <a:off x="5176108" y="2604450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3" name="Google Shape;73;p7">
            <a:extLst>
              <a:ext uri="{FF2B5EF4-FFF2-40B4-BE49-F238E27FC236}">
                <a16:creationId xmlns:a16="http://schemas.microsoft.com/office/drawing/2014/main" id="{26C55FEB-9B15-3347-EF12-986129DCE269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5176108" y="4142793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4" name="Google Shape;73;p7">
            <a:extLst>
              <a:ext uri="{FF2B5EF4-FFF2-40B4-BE49-F238E27FC236}">
                <a16:creationId xmlns:a16="http://schemas.microsoft.com/office/drawing/2014/main" id="{6B2E0F28-F655-571A-546D-79C17B54C741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5176108" y="5534873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55" name="Google Shape;76;p7">
            <a:extLst>
              <a:ext uri="{FF2B5EF4-FFF2-40B4-BE49-F238E27FC236}">
                <a16:creationId xmlns:a16="http://schemas.microsoft.com/office/drawing/2014/main" id="{3F91E444-E9CD-24A0-3397-2DD2AEAE685C}"/>
              </a:ext>
            </a:extLst>
          </p:cNvPr>
          <p:cNvSpPr/>
          <p:nvPr/>
        </p:nvSpPr>
        <p:spPr>
          <a:xfrm>
            <a:off x="8130414" y="3890862"/>
            <a:ext cx="537669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Total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Data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Set</a:t>
            </a:r>
          </a:p>
        </p:txBody>
      </p:sp>
      <p:cxnSp>
        <p:nvCxnSpPr>
          <p:cNvPr id="56" name="Google Shape;73;p7">
            <a:extLst>
              <a:ext uri="{FF2B5EF4-FFF2-40B4-BE49-F238E27FC236}">
                <a16:creationId xmlns:a16="http://schemas.microsoft.com/office/drawing/2014/main" id="{863E2F25-884C-2AD5-E3A2-9C019A5D7045}"/>
              </a:ext>
            </a:extLst>
          </p:cNvPr>
          <p:cNvCxnSpPr>
            <a:cxnSpLocks/>
          </p:cNvCxnSpPr>
          <p:nvPr/>
        </p:nvCxnSpPr>
        <p:spPr>
          <a:xfrm>
            <a:off x="7408621" y="2604156"/>
            <a:ext cx="721793" cy="128670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9" name="Google Shape;73;p7">
            <a:extLst>
              <a:ext uri="{FF2B5EF4-FFF2-40B4-BE49-F238E27FC236}">
                <a16:creationId xmlns:a16="http://schemas.microsoft.com/office/drawing/2014/main" id="{03AA88D1-5C52-7375-7366-5894F0177B6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408621" y="4394724"/>
            <a:ext cx="721793" cy="114389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62" name="Google Shape;73;p7">
            <a:extLst>
              <a:ext uri="{FF2B5EF4-FFF2-40B4-BE49-F238E27FC236}">
                <a16:creationId xmlns:a16="http://schemas.microsoft.com/office/drawing/2014/main" id="{C51C4B93-8397-A7D9-BD63-FD35543E2CFF}"/>
              </a:ext>
            </a:extLst>
          </p:cNvPr>
          <p:cNvCxnSpPr>
            <a:cxnSpLocks/>
          </p:cNvCxnSpPr>
          <p:nvPr/>
        </p:nvCxnSpPr>
        <p:spPr>
          <a:xfrm>
            <a:off x="7408621" y="4144660"/>
            <a:ext cx="72179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944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49690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115917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Google Shape;73;p7"/>
          <p:cNvCxnSpPr>
            <a:cxnSpLocks/>
          </p:cNvCxnSpPr>
          <p:nvPr/>
        </p:nvCxnSpPr>
        <p:spPr>
          <a:xfrm>
            <a:off x="3861927" y="3732954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0" name="Google Shape;73;p7"/>
          <p:cNvCxnSpPr>
            <a:cxnSpLocks/>
          </p:cNvCxnSpPr>
          <p:nvPr/>
        </p:nvCxnSpPr>
        <p:spPr>
          <a:xfrm>
            <a:off x="5726627" y="3735477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1" name="Google Shape;76;p7"/>
          <p:cNvSpPr/>
          <p:nvPr/>
        </p:nvSpPr>
        <p:spPr>
          <a:xfrm>
            <a:off x="2310934" y="345634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화면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Google Shape;76;p7"/>
          <p:cNvSpPr/>
          <p:nvPr/>
        </p:nvSpPr>
        <p:spPr>
          <a:xfrm>
            <a:off x="4165657" y="3458866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viewer/manager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권한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" name="Google Shape;76;p7"/>
          <p:cNvSpPr/>
          <p:nvPr/>
        </p:nvSpPr>
        <p:spPr>
          <a:xfrm>
            <a:off x="6030357" y="346138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비밀번호 입력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0" name="Google Shape;73;p7"/>
          <p:cNvCxnSpPr>
            <a:cxnSpLocks/>
            <a:endCxn id="31" idx="0"/>
          </p:cNvCxnSpPr>
          <p:nvPr/>
        </p:nvCxnSpPr>
        <p:spPr>
          <a:xfrm>
            <a:off x="6805853" y="3960205"/>
            <a:ext cx="1" cy="29199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1" name="Google Shape;76;p7"/>
          <p:cNvSpPr/>
          <p:nvPr/>
        </p:nvSpPr>
        <p:spPr>
          <a:xfrm>
            <a:off x="6030357" y="425219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사용자 별 화면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1118" y="4849880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세션 만료 시</a:t>
            </a:r>
          </a:p>
        </p:txBody>
      </p:sp>
      <p:cxnSp>
        <p:nvCxnSpPr>
          <p:cNvPr id="33" name="Google Shape;73;p7"/>
          <p:cNvCxnSpPr>
            <a:cxnSpLocks/>
          </p:cNvCxnSpPr>
          <p:nvPr/>
        </p:nvCxnSpPr>
        <p:spPr>
          <a:xfrm>
            <a:off x="6805853" y="4747860"/>
            <a:ext cx="0" cy="3954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6" name="Google Shape;76;p7"/>
          <p:cNvSpPr/>
          <p:nvPr/>
        </p:nvSpPr>
        <p:spPr>
          <a:xfrm>
            <a:off x="6030356" y="5173971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화면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7" name="Google Shape;73;p7"/>
          <p:cNvCxnSpPr>
            <a:cxnSpLocks/>
            <a:stCxn id="28" idx="0"/>
          </p:cNvCxnSpPr>
          <p:nvPr/>
        </p:nvCxnSpPr>
        <p:spPr>
          <a:xfrm flipH="1" flipV="1">
            <a:off x="6805853" y="3161308"/>
            <a:ext cx="1" cy="30008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8" name="Google Shape;76;p7"/>
          <p:cNvSpPr/>
          <p:nvPr/>
        </p:nvSpPr>
        <p:spPr>
          <a:xfrm>
            <a:off x="6030355" y="26635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입력 정보가 잘못 되었습니다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알림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1117" y="3217644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잘못 입력 시</a:t>
            </a:r>
          </a:p>
        </p:txBody>
      </p:sp>
    </p:spTree>
    <p:extLst>
      <p:ext uri="{BB962C8B-B14F-4D97-AF65-F5344CB8AC3E}">
        <p14:creationId xmlns:p14="http://schemas.microsoft.com/office/powerpoint/2010/main" val="369091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5562462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 수집  및 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Google Shape;73;p7">
            <a:extLst>
              <a:ext uri="{FF2B5EF4-FFF2-40B4-BE49-F238E27FC236}">
                <a16:creationId xmlns:a16="http://schemas.microsoft.com/office/drawing/2014/main" id="{8D139FDD-302A-55F7-2784-DF60BC3755B6}"/>
              </a:ext>
            </a:extLst>
          </p:cNvPr>
          <p:cNvCxnSpPr>
            <a:cxnSpLocks/>
          </p:cNvCxnSpPr>
          <p:nvPr/>
        </p:nvCxnSpPr>
        <p:spPr>
          <a:xfrm>
            <a:off x="7053788" y="116632"/>
            <a:ext cx="159279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3" name="Google Shape;76;p7"/>
          <p:cNvSpPr/>
          <p:nvPr/>
        </p:nvSpPr>
        <p:spPr>
          <a:xfrm>
            <a:off x="2096406" y="3962037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API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데이터를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JSON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형식으로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 마다 수집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교통량</a:t>
            </a:r>
            <a:r>
              <a:rPr lang="en-US" altLang="ko-KR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8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사고량</a:t>
            </a:r>
            <a:r>
              <a:rPr lang="en-US" altLang="ko-KR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일조시간</a:t>
            </a:r>
            <a:r>
              <a:rPr lang="en-US" altLang="ko-KR" sz="8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5" name="Google Shape;76;p7"/>
          <p:cNvSpPr/>
          <p:nvPr/>
        </p:nvSpPr>
        <p:spPr>
          <a:xfrm>
            <a:off x="4338885" y="3962037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수집 및 저장된 데이터 계기판 및 노선도로 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화면에 출력</a:t>
            </a:r>
          </a:p>
        </p:txBody>
      </p:sp>
      <p:sp>
        <p:nvSpPr>
          <p:cNvPr id="27" name="Google Shape;76;p7"/>
          <p:cNvSpPr/>
          <p:nvPr/>
        </p:nvSpPr>
        <p:spPr>
          <a:xfrm>
            <a:off x="6580183" y="3962037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조회</a:t>
            </a:r>
            <a:endParaRPr sz="10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8" name="Google Shape;73;p7"/>
          <p:cNvCxnSpPr>
            <a:cxnSpLocks/>
            <a:stCxn id="23" idx="3"/>
            <a:endCxn id="25" idx="1"/>
          </p:cNvCxnSpPr>
          <p:nvPr/>
        </p:nvCxnSpPr>
        <p:spPr>
          <a:xfrm>
            <a:off x="3896406" y="4215837"/>
            <a:ext cx="442479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9" name="Google Shape;76;p7"/>
          <p:cNvSpPr/>
          <p:nvPr/>
        </p:nvSpPr>
        <p:spPr>
          <a:xfrm>
            <a:off x="2096406" y="3200639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데이터를 </a:t>
            </a:r>
            <a:endParaRPr lang="en-US" altLang="ko-KR" sz="10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 마다 수집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전력 소비량</a:t>
            </a:r>
            <a:r>
              <a:rPr lang="en-US" altLang="ko-KR" sz="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설정 기록</a:t>
            </a:r>
            <a:r>
              <a:rPr lang="en-US" altLang="ko-KR" sz="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30" name="Google Shape;76;p7"/>
          <p:cNvSpPr/>
          <p:nvPr/>
        </p:nvSpPr>
        <p:spPr>
          <a:xfrm>
            <a:off x="4337704" y="4900378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날씨 데이터를 수집하여 화면에 출력</a:t>
            </a:r>
          </a:p>
        </p:txBody>
      </p:sp>
      <p:cxnSp>
        <p:nvCxnSpPr>
          <p:cNvPr id="34" name="직선 화살표 연결선 33"/>
          <p:cNvCxnSpPr>
            <a:stCxn id="25" idx="3"/>
            <a:endCxn id="27" idx="1"/>
          </p:cNvCxnSpPr>
          <p:nvPr/>
        </p:nvCxnSpPr>
        <p:spPr>
          <a:xfrm>
            <a:off x="6138885" y="4215837"/>
            <a:ext cx="4412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60"/>
          <p:cNvCxnSpPr>
            <a:stCxn id="30" idx="3"/>
            <a:endCxn id="27" idx="1"/>
          </p:cNvCxnSpPr>
          <p:nvPr/>
        </p:nvCxnSpPr>
        <p:spPr>
          <a:xfrm flipV="1">
            <a:off x="6137704" y="4215837"/>
            <a:ext cx="442479" cy="938341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2CBFF6-1888-1974-4027-3491D3D5B1F5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>
            <a:off x="3896406" y="3454439"/>
            <a:ext cx="442479" cy="76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49065664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L03-01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가로등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76;p7"/>
          <p:cNvSpPr/>
          <p:nvPr/>
        </p:nvSpPr>
        <p:spPr>
          <a:xfrm>
            <a:off x="4180769" y="3847389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저장된 가로등 작동상태 데이터를  노선도 형식으로 화면에 출력</a:t>
            </a:r>
          </a:p>
        </p:txBody>
      </p:sp>
      <p:sp>
        <p:nvSpPr>
          <p:cNvPr id="14" name="Google Shape;76;p7"/>
          <p:cNvSpPr/>
          <p:nvPr/>
        </p:nvSpPr>
        <p:spPr>
          <a:xfrm>
            <a:off x="6490255" y="3847389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 </a:t>
            </a:r>
            <a:r>
              <a:rPr lang="en-US" altLang="ko-KR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on/off </a:t>
            </a: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상태 조회</a:t>
            </a:r>
            <a:endParaRPr sz="10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" name="Google Shape;73;p7"/>
          <p:cNvCxnSpPr>
            <a:stCxn id="16" idx="3"/>
            <a:endCxn id="13" idx="1"/>
          </p:cNvCxnSpPr>
          <p:nvPr/>
        </p:nvCxnSpPr>
        <p:spPr>
          <a:xfrm>
            <a:off x="3671283" y="4099378"/>
            <a:ext cx="509486" cy="1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6" name="Google Shape;76;p7"/>
          <p:cNvSpPr/>
          <p:nvPr/>
        </p:nvSpPr>
        <p:spPr>
          <a:xfrm>
            <a:off x="1871283" y="3847378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현황메뉴 선택</a:t>
            </a:r>
          </a:p>
        </p:txBody>
      </p:sp>
      <p:cxnSp>
        <p:nvCxnSpPr>
          <p:cNvPr id="17" name="Google Shape;73;p7"/>
          <p:cNvCxnSpPr>
            <a:stCxn id="13" idx="3"/>
            <a:endCxn id="14" idx="1"/>
          </p:cNvCxnSpPr>
          <p:nvPr/>
        </p:nvCxnSpPr>
        <p:spPr>
          <a:xfrm>
            <a:off x="5980769" y="4099389"/>
            <a:ext cx="50948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594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5981080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L03-02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76;p7"/>
          <p:cNvSpPr/>
          <p:nvPr/>
        </p:nvSpPr>
        <p:spPr>
          <a:xfrm>
            <a:off x="2493504" y="401370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CCTV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전체조회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" name="Google Shape;73;p7"/>
          <p:cNvCxnSpPr>
            <a:cxnSpLocks/>
            <a:stCxn id="46" idx="3"/>
            <a:endCxn id="16" idx="1"/>
          </p:cNvCxnSpPr>
          <p:nvPr/>
        </p:nvCxnSpPr>
        <p:spPr>
          <a:xfrm>
            <a:off x="4044497" y="4265635"/>
            <a:ext cx="297551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6" name="Google Shape;76;p7"/>
          <p:cNvSpPr/>
          <p:nvPr/>
        </p:nvSpPr>
        <p:spPr>
          <a:xfrm>
            <a:off x="4342048" y="401370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CCTV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화면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9" name="Google Shape;73;p7"/>
          <p:cNvCxnSpPr>
            <a:cxnSpLocks/>
            <a:stCxn id="16" idx="3"/>
            <a:endCxn id="21" idx="1"/>
          </p:cNvCxnSpPr>
          <p:nvPr/>
        </p:nvCxnSpPr>
        <p:spPr>
          <a:xfrm>
            <a:off x="5893041" y="4265635"/>
            <a:ext cx="3023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1" name="Google Shape;76;p7"/>
          <p:cNvSpPr/>
          <p:nvPr/>
        </p:nvSpPr>
        <p:spPr>
          <a:xfrm>
            <a:off x="6195383" y="401370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CCTV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상세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96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87903904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Google Shape;73;p7"/>
          <p:cNvCxnSpPr>
            <a:cxnSpLocks/>
            <a:stCxn id="20" idx="3"/>
            <a:endCxn id="21" idx="1"/>
          </p:cNvCxnSpPr>
          <p:nvPr/>
        </p:nvCxnSpPr>
        <p:spPr>
          <a:xfrm>
            <a:off x="2990532" y="4149345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0" name="Google Shape;76;p7"/>
          <p:cNvSpPr/>
          <p:nvPr/>
        </p:nvSpPr>
        <p:spPr>
          <a:xfrm>
            <a:off x="143953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카테고리선택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가로등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통행량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사고량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날씨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" name="Google Shape;76;p7"/>
          <p:cNvSpPr/>
          <p:nvPr/>
        </p:nvSpPr>
        <p:spPr>
          <a:xfrm>
            <a:off x="3294262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특정 날짜 또는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주간을 선택하여 검색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최대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7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2" name="Google Shape;76;p7"/>
          <p:cNvSpPr/>
          <p:nvPr/>
        </p:nvSpPr>
        <p:spPr>
          <a:xfrm>
            <a:off x="5148985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가입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76;p7"/>
          <p:cNvSpPr/>
          <p:nvPr/>
        </p:nvSpPr>
        <p:spPr>
          <a:xfrm>
            <a:off x="5148986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API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수집사이트에 해당 날짜의 데이터를 요청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" name="Google Shape;76;p7"/>
          <p:cNvSpPr/>
          <p:nvPr/>
        </p:nvSpPr>
        <p:spPr>
          <a:xfrm>
            <a:off x="700370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요약정보와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압축 파일리스트 출력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Google Shape;76;p7">
            <a:extLst>
              <a:ext uri="{FF2B5EF4-FFF2-40B4-BE49-F238E27FC236}">
                <a16:creationId xmlns:a16="http://schemas.microsoft.com/office/drawing/2014/main" id="{0D778630-F787-F5B5-9485-899BFD60B540}"/>
              </a:ext>
            </a:extLst>
          </p:cNvPr>
          <p:cNvSpPr/>
          <p:nvPr/>
        </p:nvSpPr>
        <p:spPr>
          <a:xfrm>
            <a:off x="7003708" y="484220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solidFill>
              <a:srgbClr val="4DACF3"/>
            </a:solidFill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데이터파일 다운로드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7" name="Google Shape;73;p7">
            <a:extLst>
              <a:ext uri="{FF2B5EF4-FFF2-40B4-BE49-F238E27FC236}">
                <a16:creationId xmlns:a16="http://schemas.microsoft.com/office/drawing/2014/main" id="{5B225495-172C-46EA-D22A-970F0D86EC4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699979" y="4149339"/>
            <a:ext cx="303727" cy="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8" name="Google Shape;73;p7"/>
          <p:cNvCxnSpPr>
            <a:cxnSpLocks/>
            <a:endCxn id="23" idx="1"/>
          </p:cNvCxnSpPr>
          <p:nvPr/>
        </p:nvCxnSpPr>
        <p:spPr>
          <a:xfrm>
            <a:off x="4842842" y="4149340"/>
            <a:ext cx="306144" cy="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9" name="Google Shape;73;p7"/>
          <p:cNvCxnSpPr>
            <a:cxnSpLocks/>
            <a:stCxn id="24" idx="2"/>
            <a:endCxn id="25" idx="0"/>
          </p:cNvCxnSpPr>
          <p:nvPr/>
        </p:nvCxnSpPr>
        <p:spPr>
          <a:xfrm flipH="1">
            <a:off x="7779205" y="4401276"/>
            <a:ext cx="1" cy="4409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49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19018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2781648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L05-01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추천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점등 </a:t>
                      </a:r>
                      <a:r>
                        <a:rPr lang="ko-KR" altLang="en-US" sz="11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설정표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Google Shape;73;p7"/>
          <p:cNvCxnSpPr>
            <a:cxnSpLocks/>
            <a:stCxn id="21" idx="3"/>
            <a:endCxn id="22" idx="1"/>
          </p:cNvCxnSpPr>
          <p:nvPr/>
        </p:nvCxnSpPr>
        <p:spPr>
          <a:xfrm>
            <a:off x="3012848" y="3316208"/>
            <a:ext cx="509421" cy="79455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1" name="Google Shape;76;p7"/>
          <p:cNvSpPr/>
          <p:nvPr/>
        </p:nvSpPr>
        <p:spPr>
          <a:xfrm>
            <a:off x="1461855" y="306427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일조시간 데이터 분석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결과값 확인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Google Shape;76;p7"/>
          <p:cNvSpPr/>
          <p:nvPr/>
        </p:nvSpPr>
        <p:spPr>
          <a:xfrm>
            <a:off x="3522269" y="3858828"/>
            <a:ext cx="1476452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구간별로 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시간 동안의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점등여부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결정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76;p7"/>
          <p:cNvSpPr/>
          <p:nvPr/>
        </p:nvSpPr>
        <p:spPr>
          <a:xfrm>
            <a:off x="5220173" y="385882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예측값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확률값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정밀도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정확도 등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통계지표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4" name="직선 화살표 연결선 23"/>
          <p:cNvCxnSpPr>
            <a:cxnSpLocks/>
            <a:stCxn id="22" idx="3"/>
            <a:endCxn id="23" idx="1"/>
          </p:cNvCxnSpPr>
          <p:nvPr/>
        </p:nvCxnSpPr>
        <p:spPr>
          <a:xfrm>
            <a:off x="4998721" y="4110759"/>
            <a:ext cx="22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76;p7"/>
          <p:cNvSpPr/>
          <p:nvPr/>
        </p:nvSpPr>
        <p:spPr>
          <a:xfrm>
            <a:off x="6992618" y="386690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점등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추천 근거 작성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6758533" y="4118840"/>
            <a:ext cx="2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6;p7">
            <a:extLst>
              <a:ext uri="{FF2B5EF4-FFF2-40B4-BE49-F238E27FC236}">
                <a16:creationId xmlns:a16="http://schemas.microsoft.com/office/drawing/2014/main" id="{998ED376-5628-C1EE-F7AD-3FC0364751C3}"/>
              </a:ext>
            </a:extLst>
          </p:cNvPr>
          <p:cNvSpPr/>
          <p:nvPr/>
        </p:nvSpPr>
        <p:spPr>
          <a:xfrm>
            <a:off x="1460674" y="385882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교통데이터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결과값 확인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3" name="Google Shape;73;p7">
            <a:extLst>
              <a:ext uri="{FF2B5EF4-FFF2-40B4-BE49-F238E27FC236}">
                <a16:creationId xmlns:a16="http://schemas.microsoft.com/office/drawing/2014/main" id="{89D03533-261E-3AA2-487D-476919FEB64E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3011667" y="4110759"/>
            <a:ext cx="51060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35" name="직선 화살표 연결선 34"/>
          <p:cNvCxnSpPr>
            <a:stCxn id="28" idx="2"/>
            <a:endCxn id="36" idx="0"/>
          </p:cNvCxnSpPr>
          <p:nvPr/>
        </p:nvCxnSpPr>
        <p:spPr>
          <a:xfrm>
            <a:off x="7768115" y="4370771"/>
            <a:ext cx="0" cy="26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76;p7"/>
          <p:cNvSpPr/>
          <p:nvPr/>
        </p:nvSpPr>
        <p:spPr>
          <a:xfrm>
            <a:off x="6992618" y="463491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점등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설정표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추천 근거 데이터베이스 저장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30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17674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01398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L05-02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전력량 소비 현황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2023-09-13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43846" y="3455420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평균 전력 소비량 계기판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5120045" y="402392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일간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주간 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6671038" y="3707351"/>
            <a:ext cx="272808" cy="56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037614" y="4275853"/>
            <a:ext cx="26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6;p7">
            <a:extLst>
              <a:ext uri="{FF2B5EF4-FFF2-40B4-BE49-F238E27FC236}">
                <a16:creationId xmlns:a16="http://schemas.microsoft.com/office/drawing/2014/main" id="{8B11BC07-8C75-56A6-9EE5-9C31C4D6E86E}"/>
              </a:ext>
            </a:extLst>
          </p:cNvPr>
          <p:cNvSpPr/>
          <p:nvPr/>
        </p:nvSpPr>
        <p:spPr>
          <a:xfrm>
            <a:off x="6943847" y="2509449"/>
            <a:ext cx="164032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전년도 평균 전력 소비량 비교 계기판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6671038" y="2761380"/>
            <a:ext cx="272809" cy="151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486621" y="402392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 구간 선택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0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3303333" y="402392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고속도로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전력 소비량 현황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4854326" y="4275853"/>
            <a:ext cx="26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43846" y="4548978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전년도 평균 전력 소비량과 현재 평균 전력 소비량 차이 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6671038" y="4275853"/>
            <a:ext cx="272808" cy="52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943846" y="5494949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전년도 평균 전력 소비량과 현재 평균 전력 소비량 차이 원인 조회 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>
            <a:off x="6671038" y="4275853"/>
            <a:ext cx="272808" cy="147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1060</TotalTime>
  <Words>1049</Words>
  <Application>Microsoft Office PowerPoint</Application>
  <PresentationFormat>화면 슬라이드 쇼(4:3)</PresentationFormat>
  <Paragraphs>376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302-22</dc:creator>
  <cp:lastModifiedBy>nick</cp:lastModifiedBy>
  <cp:revision>83</cp:revision>
  <dcterms:created xsi:type="dcterms:W3CDTF">2023-07-31T05:21:00Z</dcterms:created>
  <dcterms:modified xsi:type="dcterms:W3CDTF">2023-11-06T02:18:05Z</dcterms:modified>
</cp:coreProperties>
</file>