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29"/>
  </p:notesMasterIdLst>
  <p:sldIdLst>
    <p:sldId id="259" r:id="rId2"/>
    <p:sldId id="375" r:id="rId3"/>
    <p:sldId id="380" r:id="rId4"/>
    <p:sldId id="337" r:id="rId5"/>
    <p:sldId id="369" r:id="rId6"/>
    <p:sldId id="370" r:id="rId7"/>
    <p:sldId id="363" r:id="rId8"/>
    <p:sldId id="364" r:id="rId9"/>
    <p:sldId id="367" r:id="rId10"/>
    <p:sldId id="349" r:id="rId11"/>
    <p:sldId id="368" r:id="rId12"/>
    <p:sldId id="333" r:id="rId13"/>
    <p:sldId id="360" r:id="rId14"/>
    <p:sldId id="361" r:id="rId15"/>
    <p:sldId id="365" r:id="rId16"/>
    <p:sldId id="366" r:id="rId17"/>
    <p:sldId id="335" r:id="rId18"/>
    <p:sldId id="379" r:id="rId19"/>
    <p:sldId id="362" r:id="rId20"/>
    <p:sldId id="376" r:id="rId21"/>
    <p:sldId id="334" r:id="rId22"/>
    <p:sldId id="378" r:id="rId23"/>
    <p:sldId id="377" r:id="rId24"/>
    <p:sldId id="371" r:id="rId25"/>
    <p:sldId id="372" r:id="rId26"/>
    <p:sldId id="373" r:id="rId27"/>
    <p:sldId id="374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D4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06D7B2B-4238-4F30-B13F-54B07B695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4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24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98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27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962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732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253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68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263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0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994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590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531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770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620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698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8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27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7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33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9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24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39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52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화면 정의서</a:t>
            </a:r>
          </a:p>
        </p:txBody>
      </p:sp>
      <p:sp>
        <p:nvSpPr>
          <p:cNvPr id="3" name="Google Shape;17;p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develo.py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oogle Shape;106;p15"/>
          <p:cNvGraphicFramePr/>
          <p:nvPr>
            <p:extLst>
              <p:ext uri="{D42A27DB-BD31-4B8C-83A1-F6EECF244321}">
                <p14:modId xmlns:p14="http://schemas.microsoft.com/office/powerpoint/2010/main" val="3228171632"/>
              </p:ext>
            </p:extLst>
          </p:nvPr>
        </p:nvGraphicFramePr>
        <p:xfrm>
          <a:off x="9120773" y="200804"/>
          <a:ext cx="2872300" cy="614876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/>
                        <a:t>조회구분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 err="1"/>
                        <a:t>데이터구분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 err="1"/>
                        <a:t>구간코드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기간</a:t>
                      </a:r>
                      <a:r>
                        <a:rPr lang="en-US" altLang="ko-KR" sz="1100" u="none" strike="noStrike" cap="none" dirty="0"/>
                        <a:t>(</a:t>
                      </a:r>
                      <a:r>
                        <a:rPr lang="ko-KR" altLang="en-US" sz="1100" u="none" strike="noStrike" cap="none" dirty="0"/>
                        <a:t>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</a:t>
                      </a:r>
                      <a:r>
                        <a:rPr lang="en-US" altLang="ko-KR" sz="1100" u="none" strike="noStrike" cap="none" dirty="0"/>
                        <a:t>), </a:t>
                      </a:r>
                      <a:r>
                        <a:rPr lang="ko-KR" altLang="en-US" sz="1100" u="none" strike="noStrike" cap="none" dirty="0"/>
                        <a:t>날짜를 선택하고 조회 버튼을 눌러 </a:t>
                      </a:r>
                      <a:r>
                        <a:rPr lang="ko-KR" altLang="en-US" sz="1100" u="none" strike="noStrike" cap="none" dirty="0" err="1"/>
                        <a:t>구간코드별</a:t>
                      </a:r>
                      <a:r>
                        <a:rPr lang="ko-KR" altLang="en-US" sz="1100" u="none" strike="noStrike" cap="none" dirty="0"/>
                        <a:t> 해당 날짜의 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월간으로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다운로드 버튼을 이용해서 조회한 목록을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PDF</a:t>
                      </a:r>
                      <a:r>
                        <a:rPr lang="ko-KR" altLang="en-US" sz="1100" u="none" strike="noStrike" cap="none" baseline="0" dirty="0"/>
                        <a:t>파일 형태로 다운로드할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Google Shape;105;p15"/>
          <p:cNvGraphicFramePr/>
          <p:nvPr>
            <p:extLst>
              <p:ext uri="{D42A27DB-BD31-4B8C-83A1-F6EECF244321}">
                <p14:modId xmlns:p14="http://schemas.microsoft.com/office/powerpoint/2010/main" val="2862099181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일조시간 데이터 상세 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L07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/envdata/sunDetail.do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15225"/>
            <a:ext cx="8623150" cy="5218462"/>
          </a:xfrm>
          <a:prstGeom prst="rect">
            <a:avLst/>
          </a:prstGeom>
        </p:spPr>
      </p:pic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045062C7-85F9-4214-AF4D-7D014AC133E2}"/>
              </a:ext>
            </a:extLst>
          </p:cNvPr>
          <p:cNvSpPr/>
          <p:nvPr/>
        </p:nvSpPr>
        <p:spPr>
          <a:xfrm>
            <a:off x="2146476" y="2483082"/>
            <a:ext cx="201363" cy="20874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54C18172-1257-48F8-81E7-BD289A06B8F8}"/>
              </a:ext>
            </a:extLst>
          </p:cNvPr>
          <p:cNvSpPr/>
          <p:nvPr/>
        </p:nvSpPr>
        <p:spPr>
          <a:xfrm>
            <a:off x="2408423" y="2522174"/>
            <a:ext cx="5671548" cy="34476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B27B7EA-5AD9-4A86-9C74-003B1A37CCDC}"/>
              </a:ext>
            </a:extLst>
          </p:cNvPr>
          <p:cNvSpPr/>
          <p:nvPr/>
        </p:nvSpPr>
        <p:spPr>
          <a:xfrm>
            <a:off x="7167027" y="5491881"/>
            <a:ext cx="201363" cy="20874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A3ED5A05-FA79-4C47-AFC0-FFF7D27802EE}"/>
              </a:ext>
            </a:extLst>
          </p:cNvPr>
          <p:cNvSpPr/>
          <p:nvPr/>
        </p:nvSpPr>
        <p:spPr>
          <a:xfrm>
            <a:off x="7456516" y="5516534"/>
            <a:ext cx="623455" cy="3170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7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05;p15"/>
          <p:cNvGraphicFramePr/>
          <p:nvPr>
            <p:extLst>
              <p:ext uri="{D42A27DB-BD31-4B8C-83A1-F6EECF244321}">
                <p14:modId xmlns:p14="http://schemas.microsoft.com/office/powerpoint/2010/main" val="3389269839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일조시간 데이터 상세 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L07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/envdata/sunVariation.do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oogle Shape;106;p15"/>
          <p:cNvGraphicFramePr/>
          <p:nvPr>
            <p:extLst>
              <p:ext uri="{D42A27DB-BD31-4B8C-83A1-F6EECF244321}">
                <p14:modId xmlns:p14="http://schemas.microsoft.com/office/powerpoint/2010/main" val="3053545753"/>
              </p:ext>
            </p:extLst>
          </p:nvPr>
        </p:nvGraphicFramePr>
        <p:xfrm>
          <a:off x="9120773" y="200804"/>
          <a:ext cx="2872300" cy="614876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/>
                        <a:t>조회구분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 err="1"/>
                        <a:t>데이터구분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 err="1"/>
                        <a:t>구간코드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기간</a:t>
                      </a:r>
                      <a:r>
                        <a:rPr lang="en-US" altLang="ko-KR" sz="1100" u="none" strike="noStrike" cap="none" dirty="0"/>
                        <a:t>(</a:t>
                      </a:r>
                      <a:r>
                        <a:rPr lang="ko-KR" altLang="en-US" sz="1100" u="none" strike="noStrike" cap="none" dirty="0"/>
                        <a:t>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</a:t>
                      </a:r>
                      <a:r>
                        <a:rPr lang="en-US" altLang="ko-KR" sz="1100" u="none" strike="noStrike" cap="none" dirty="0"/>
                        <a:t>), </a:t>
                      </a:r>
                      <a:r>
                        <a:rPr lang="ko-KR" altLang="en-US" sz="1100" u="none" strike="noStrike" cap="none" dirty="0"/>
                        <a:t>날짜를 선택하고 조회 버튼을 눌러 </a:t>
                      </a:r>
                      <a:r>
                        <a:rPr lang="ko-KR" altLang="en-US" sz="1100" u="none" strike="noStrike" cap="none" dirty="0" err="1"/>
                        <a:t>구간코드별</a:t>
                      </a:r>
                      <a:r>
                        <a:rPr lang="ko-KR" altLang="en-US" sz="1100" u="none" strike="noStrike" cap="none" dirty="0"/>
                        <a:t> 해당 날짜의 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월간으로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다운로드 버튼을 이용해서 조회한 목록을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PDF</a:t>
                      </a:r>
                      <a:r>
                        <a:rPr lang="ko-KR" altLang="en-US" sz="1100" u="none" strike="noStrike" cap="none" baseline="0" dirty="0"/>
                        <a:t>파일 형태로 다운로드할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3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51415"/>
            <a:ext cx="8623150" cy="5182271"/>
          </a:xfrm>
          <a:prstGeom prst="rect">
            <a:avLst/>
          </a:prstGeom>
        </p:spPr>
      </p:pic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045062C7-85F9-4214-AF4D-7D014AC133E2}"/>
              </a:ext>
            </a:extLst>
          </p:cNvPr>
          <p:cNvSpPr/>
          <p:nvPr/>
        </p:nvSpPr>
        <p:spPr>
          <a:xfrm>
            <a:off x="2207060" y="2558309"/>
            <a:ext cx="201363" cy="22291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A4FB352-F9A5-4196-8D6D-19DF9C9013C9}"/>
              </a:ext>
            </a:extLst>
          </p:cNvPr>
          <p:cNvSpPr/>
          <p:nvPr/>
        </p:nvSpPr>
        <p:spPr>
          <a:xfrm>
            <a:off x="7426173" y="5509907"/>
            <a:ext cx="678384" cy="31922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E46D309E-D7C3-44B0-8985-9F7EE4461EEF}"/>
              </a:ext>
            </a:extLst>
          </p:cNvPr>
          <p:cNvSpPr/>
          <p:nvPr/>
        </p:nvSpPr>
        <p:spPr>
          <a:xfrm>
            <a:off x="7097535" y="5509265"/>
            <a:ext cx="201363" cy="222916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54C18172-1257-48F8-81E7-BD289A06B8F8}"/>
              </a:ext>
            </a:extLst>
          </p:cNvPr>
          <p:cNvSpPr/>
          <p:nvPr/>
        </p:nvSpPr>
        <p:spPr>
          <a:xfrm>
            <a:off x="2408423" y="2598369"/>
            <a:ext cx="5638297" cy="36816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6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182271"/>
          </a:xfrm>
          <a:prstGeom prst="rect">
            <a:avLst/>
          </a:prstGeom>
        </p:spPr>
      </p:pic>
      <p:graphicFrame>
        <p:nvGraphicFramePr>
          <p:cNvPr id="27" name="Google Shape;105;p15"/>
          <p:cNvGraphicFramePr/>
          <p:nvPr>
            <p:extLst>
              <p:ext uri="{D42A27DB-BD31-4B8C-83A1-F6EECF244321}">
                <p14:modId xmlns:p14="http://schemas.microsoft.com/office/powerpoint/2010/main" val="3525426477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가로등 고장</a:t>
                      </a: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</a:rPr>
                        <a:t>/</a:t>
                      </a: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수리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L06-01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/br/list.do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106;p15"/>
          <p:cNvGraphicFramePr/>
          <p:nvPr>
            <p:extLst>
              <p:ext uri="{D42A27DB-BD31-4B8C-83A1-F6EECF244321}">
                <p14:modId xmlns:p14="http://schemas.microsoft.com/office/powerpoint/2010/main" val="620744968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고속도로 구간을 선택해 해당 고속도로의 가로등 고장 내역을 볼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등록 버튼을 눌러 등록 창을 띄울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고장 내역을 선택하여</a:t>
                      </a:r>
                      <a:r>
                        <a:rPr lang="ko-KR" altLang="en-US" sz="1100" u="none" strike="noStrike" cap="none" baseline="0" dirty="0"/>
                        <a:t> 해당 내역을 수정할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4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5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6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순서도: 처리 15"/>
          <p:cNvSpPr/>
          <p:nvPr/>
        </p:nvSpPr>
        <p:spPr>
          <a:xfrm>
            <a:off x="5757056" y="2618000"/>
            <a:ext cx="1132512" cy="31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10680" y="248397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6908040" y="2611248"/>
            <a:ext cx="654587" cy="31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6908040" y="2416797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2583226" y="3781810"/>
            <a:ext cx="5209359" cy="22665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2421961" y="3630350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207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182271"/>
          </a:xfrm>
          <a:prstGeom prst="rect">
            <a:avLst/>
          </a:prstGeom>
        </p:spPr>
      </p:pic>
      <p:sp>
        <p:nvSpPr>
          <p:cNvPr id="14" name="순서도: 처리 13"/>
          <p:cNvSpPr/>
          <p:nvPr/>
        </p:nvSpPr>
        <p:spPr>
          <a:xfrm>
            <a:off x="4070059" y="2864448"/>
            <a:ext cx="2046913" cy="208219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4070059" y="5075940"/>
            <a:ext cx="781819" cy="37235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3948414" y="2461115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5556582" y="5125573"/>
            <a:ext cx="560390" cy="322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3992573" y="490956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3" name="순서도: 연결자 12"/>
          <p:cNvSpPr/>
          <p:nvPr/>
        </p:nvSpPr>
        <p:spPr>
          <a:xfrm>
            <a:off x="5435414" y="4946640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graphicFrame>
        <p:nvGraphicFramePr>
          <p:cNvPr id="24" name="Google Shape;105;p15"/>
          <p:cNvGraphicFramePr/>
          <p:nvPr>
            <p:extLst>
              <p:ext uri="{D42A27DB-BD31-4B8C-83A1-F6EECF244321}">
                <p14:modId xmlns:p14="http://schemas.microsoft.com/office/powerpoint/2010/main" val="3342249239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가로등 고장</a:t>
                      </a: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</a:rPr>
                        <a:t>/</a:t>
                      </a: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수리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L06-01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/br/regist.do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106;p15"/>
          <p:cNvGraphicFramePr/>
          <p:nvPr>
            <p:extLst>
              <p:ext uri="{D42A27DB-BD31-4B8C-83A1-F6EECF244321}">
                <p14:modId xmlns:p14="http://schemas.microsoft.com/office/powerpoint/2010/main" val="3268521741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구간</a:t>
                      </a:r>
                      <a:r>
                        <a:rPr lang="en-US" altLang="ko-KR" sz="1100" u="none" strike="noStrike" cap="none" dirty="0"/>
                        <a:t>,</a:t>
                      </a:r>
                      <a:r>
                        <a:rPr lang="ko-KR" altLang="en-US" sz="1100" u="none" strike="noStrike" cap="none" baseline="0" dirty="0"/>
                        <a:t> 가로등 번호</a:t>
                      </a:r>
                      <a:r>
                        <a:rPr lang="en-US" altLang="ko-KR" sz="1100" u="none" strike="noStrike" cap="none" baseline="0" dirty="0"/>
                        <a:t>, </a:t>
                      </a:r>
                      <a:r>
                        <a:rPr lang="ko-KR" altLang="en-US" sz="1100" u="none" strike="noStrike" cap="none" baseline="0" dirty="0"/>
                        <a:t>수리여부는 </a:t>
                      </a:r>
                      <a:r>
                        <a:rPr lang="en-US" altLang="ko-KR" sz="1100" u="none" strike="noStrike" cap="none" baseline="0" dirty="0"/>
                        <a:t>Select-Box, </a:t>
                      </a:r>
                      <a:r>
                        <a:rPr lang="ko-KR" altLang="en-US" sz="1100" u="none" strike="noStrike" cap="none" baseline="0" dirty="0"/>
                        <a:t>일시는 달력</a:t>
                      </a:r>
                      <a:r>
                        <a:rPr lang="en-US" altLang="ko-KR" sz="1100" u="none" strike="noStrike" cap="none" baseline="0" dirty="0"/>
                        <a:t>, </a:t>
                      </a:r>
                      <a:r>
                        <a:rPr lang="ko-KR" altLang="en-US" sz="1100" u="none" strike="noStrike" cap="none" baseline="0" dirty="0" err="1"/>
                        <a:t>고장내용은</a:t>
                      </a:r>
                      <a:r>
                        <a:rPr lang="ko-KR" altLang="en-US" sz="1100" u="none" strike="noStrike" cap="none" baseline="0" dirty="0"/>
                        <a:t> 텍스트박스로 입력 가능하다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등록을 누르면 등록이 완료되며 </a:t>
                      </a:r>
                      <a:r>
                        <a:rPr lang="ko-KR" altLang="en-US" sz="1100" u="none" strike="noStrike" cap="none" dirty="0" err="1"/>
                        <a:t>팝업창이</a:t>
                      </a:r>
                      <a:r>
                        <a:rPr lang="ko-KR" altLang="en-US" sz="1100" u="none" strike="noStrike" cap="none" dirty="0"/>
                        <a:t> 사라진다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취소를 누르면 </a:t>
                      </a:r>
                      <a:r>
                        <a:rPr lang="ko-KR" altLang="en-US" sz="1100" u="none" strike="noStrike" cap="none" dirty="0" err="1"/>
                        <a:t>팝업창이</a:t>
                      </a:r>
                      <a:r>
                        <a:rPr lang="ko-KR" altLang="en-US" sz="1100" u="none" strike="noStrike" cap="none" dirty="0"/>
                        <a:t> 사라진다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4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5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6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3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182271"/>
          </a:xfrm>
          <a:prstGeom prst="rect">
            <a:avLst/>
          </a:prstGeom>
        </p:spPr>
      </p:pic>
      <p:sp>
        <p:nvSpPr>
          <p:cNvPr id="16" name="순서도: 처리 15"/>
          <p:cNvSpPr/>
          <p:nvPr/>
        </p:nvSpPr>
        <p:spPr>
          <a:xfrm>
            <a:off x="5544901" y="5114314"/>
            <a:ext cx="671119" cy="3479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4847788" y="5117286"/>
            <a:ext cx="671119" cy="3449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4150675" y="5114314"/>
            <a:ext cx="697113" cy="3479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4033726" y="4944579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3" name="순서도: 연결자 22"/>
          <p:cNvSpPr/>
          <p:nvPr/>
        </p:nvSpPr>
        <p:spPr>
          <a:xfrm>
            <a:off x="4771758" y="4959191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5468871" y="4959191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1037825581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가로등 고장</a:t>
                      </a: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</a:rPr>
                        <a:t>/</a:t>
                      </a: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수리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L06-01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/br/modify.do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oogle Shape;106;p15"/>
          <p:cNvGraphicFramePr/>
          <p:nvPr>
            <p:extLst>
              <p:ext uri="{D42A27DB-BD31-4B8C-83A1-F6EECF244321}">
                <p14:modId xmlns:p14="http://schemas.microsoft.com/office/powerpoint/2010/main" val="943075692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수정을 누르면 수정이 완료되며 </a:t>
                      </a:r>
                      <a:r>
                        <a:rPr lang="ko-KR" altLang="en-US" sz="1100" u="none" strike="noStrike" cap="none" dirty="0" err="1"/>
                        <a:t>팝업창이</a:t>
                      </a:r>
                      <a:r>
                        <a:rPr lang="ko-KR" altLang="en-US" sz="1100" u="none" strike="noStrike" cap="none" dirty="0"/>
                        <a:t> 사라진다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삭제를 누르면 </a:t>
                      </a:r>
                      <a:r>
                        <a:rPr lang="ko-KR" altLang="en-US" sz="1100" u="none" strike="noStrike" cap="none" dirty="0" err="1"/>
                        <a:t>게시글이</a:t>
                      </a:r>
                      <a:r>
                        <a:rPr lang="ko-KR" altLang="en-US" sz="1100" u="none" strike="noStrike" cap="none" dirty="0"/>
                        <a:t> 삭제되며 </a:t>
                      </a:r>
                      <a:r>
                        <a:rPr lang="ko-KR" altLang="en-US" sz="1100" u="none" strike="noStrike" cap="none" dirty="0" err="1"/>
                        <a:t>팝업창이</a:t>
                      </a:r>
                      <a:r>
                        <a:rPr lang="ko-KR" altLang="en-US" sz="1100" u="none" strike="noStrike" cap="none" dirty="0"/>
                        <a:t> 사라진다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취소를 누르면 </a:t>
                      </a:r>
                      <a:r>
                        <a:rPr lang="ko-KR" altLang="en-US" sz="1100" u="none" strike="noStrike" cap="none" dirty="0" err="1"/>
                        <a:t>팝업창이</a:t>
                      </a:r>
                      <a:r>
                        <a:rPr lang="ko-KR" altLang="en-US" sz="1100" u="none" strike="noStrike" cap="none" dirty="0"/>
                        <a:t> 사라진다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4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5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6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7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105;p15"/>
          <p:cNvGraphicFramePr/>
          <p:nvPr>
            <p:extLst>
              <p:ext uri="{D42A27DB-BD31-4B8C-83A1-F6EECF244321}">
                <p14:modId xmlns:p14="http://schemas.microsoft.com/office/powerpoint/2010/main" val="645859503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전력량 오차 범위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L06-03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/er/list.do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oogle Shape;106;p15"/>
          <p:cNvGraphicFramePr/>
          <p:nvPr>
            <p:extLst>
              <p:ext uri="{D42A27DB-BD31-4B8C-83A1-F6EECF244321}">
                <p14:modId xmlns:p14="http://schemas.microsoft.com/office/powerpoint/2010/main" val="1088003187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가로등 성능 및 효율 탭을 눌러 해당 항목을 확인할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전력량 오차 범위 탭을 눌러 해당 페이지로 이동해 목록을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3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구간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기간을 선택하여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/>
                        <a:t>4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다운로드 버튼을 이용해서 조회한 목록을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PDF</a:t>
                      </a:r>
                      <a:r>
                        <a:rPr lang="ko-KR" altLang="en-US" sz="1100" u="none" strike="noStrike" cap="none" baseline="0" dirty="0"/>
                        <a:t>파일 형태로 다운로드할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5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6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51415"/>
            <a:ext cx="8623150" cy="5182271"/>
          </a:xfrm>
          <a:prstGeom prst="rect">
            <a:avLst/>
          </a:prstGeom>
        </p:spPr>
      </p:pic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045062C7-85F9-4214-AF4D-7D014AC133E2}"/>
              </a:ext>
            </a:extLst>
          </p:cNvPr>
          <p:cNvSpPr/>
          <p:nvPr/>
        </p:nvSpPr>
        <p:spPr>
          <a:xfrm>
            <a:off x="4167225" y="1086983"/>
            <a:ext cx="201363" cy="21284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DA4FB352-F9A5-4196-8D6D-19DF9C9013C9}"/>
              </a:ext>
            </a:extLst>
          </p:cNvPr>
          <p:cNvSpPr/>
          <p:nvPr/>
        </p:nvSpPr>
        <p:spPr>
          <a:xfrm>
            <a:off x="4411958" y="1151415"/>
            <a:ext cx="992770" cy="3708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E46D309E-D7C3-44B0-8985-9F7EE4461EEF}"/>
              </a:ext>
            </a:extLst>
          </p:cNvPr>
          <p:cNvSpPr/>
          <p:nvPr/>
        </p:nvSpPr>
        <p:spPr>
          <a:xfrm>
            <a:off x="413542" y="2527997"/>
            <a:ext cx="201363" cy="21284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54C18172-1257-48F8-81E7-BD289A06B8F8}"/>
              </a:ext>
            </a:extLst>
          </p:cNvPr>
          <p:cNvSpPr/>
          <p:nvPr/>
        </p:nvSpPr>
        <p:spPr>
          <a:xfrm>
            <a:off x="376455" y="2802555"/>
            <a:ext cx="1269465" cy="21284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BB27B7EA-5AD9-4A86-9C74-003B1A37CCDC}"/>
              </a:ext>
            </a:extLst>
          </p:cNvPr>
          <p:cNvSpPr/>
          <p:nvPr/>
        </p:nvSpPr>
        <p:spPr>
          <a:xfrm>
            <a:off x="3898082" y="2509497"/>
            <a:ext cx="201363" cy="21284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A3ED5A05-FA79-4C47-AFC0-FFF7D27802EE}"/>
              </a:ext>
            </a:extLst>
          </p:cNvPr>
          <p:cNvSpPr/>
          <p:nvPr/>
        </p:nvSpPr>
        <p:spPr>
          <a:xfrm>
            <a:off x="4167225" y="2562604"/>
            <a:ext cx="3871182" cy="2978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9B8F6261-DB5C-4ADA-9E82-847B35CF6BF5}"/>
              </a:ext>
            </a:extLst>
          </p:cNvPr>
          <p:cNvSpPr/>
          <p:nvPr/>
        </p:nvSpPr>
        <p:spPr>
          <a:xfrm>
            <a:off x="7140697" y="5555813"/>
            <a:ext cx="201363" cy="21284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960B8F05-42D4-4FC7-966B-7F01C4C6E24B}"/>
              </a:ext>
            </a:extLst>
          </p:cNvPr>
          <p:cNvSpPr/>
          <p:nvPr/>
        </p:nvSpPr>
        <p:spPr>
          <a:xfrm>
            <a:off x="7406640" y="5555813"/>
            <a:ext cx="565265" cy="27742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7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105;p15"/>
          <p:cNvGraphicFramePr/>
          <p:nvPr>
            <p:extLst>
              <p:ext uri="{D42A27DB-BD31-4B8C-83A1-F6EECF244321}">
                <p14:modId xmlns:p14="http://schemas.microsoft.com/office/powerpoint/2010/main" val="683634467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가로등 추가 설치 권고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L06-2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/lr/list.do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oogle Shape;106;p15"/>
          <p:cNvGraphicFramePr/>
          <p:nvPr>
            <p:extLst>
              <p:ext uri="{D42A27DB-BD31-4B8C-83A1-F6EECF244321}">
                <p14:modId xmlns:p14="http://schemas.microsoft.com/office/powerpoint/2010/main" val="1496270613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가로등 추가 설치 권고 탭을 눌러 해당 항목을 확인할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구간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기간을 선택하여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3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조회된 항목을 리스트형식으로 조회한다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4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dirty="0"/>
                        <a:t>해당 탭을 이용하여 페이지를 이동할 수 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다운로드 버튼을 이용해서 조회한 목록을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Excel, csv</a:t>
                      </a:r>
                      <a:r>
                        <a:rPr lang="ko-KR" altLang="en-US" sz="1100" u="none" strike="noStrike" cap="none" baseline="0" dirty="0"/>
                        <a:t>파일 형태로 다운로드할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6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51415"/>
            <a:ext cx="8623150" cy="5182271"/>
          </a:xfrm>
          <a:prstGeom prst="rect">
            <a:avLst/>
          </a:prstGeom>
        </p:spPr>
      </p:pic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E46D309E-D7C3-44B0-8985-9F7EE4461EEF}"/>
              </a:ext>
            </a:extLst>
          </p:cNvPr>
          <p:cNvSpPr/>
          <p:nvPr/>
        </p:nvSpPr>
        <p:spPr>
          <a:xfrm>
            <a:off x="460083" y="2787900"/>
            <a:ext cx="201363" cy="21308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54C18172-1257-48F8-81E7-BD289A06B8F8}"/>
              </a:ext>
            </a:extLst>
          </p:cNvPr>
          <p:cNvSpPr/>
          <p:nvPr/>
        </p:nvSpPr>
        <p:spPr>
          <a:xfrm>
            <a:off x="362920" y="3050603"/>
            <a:ext cx="1269465" cy="3519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FDF18260-62F3-4061-AD62-9B76F3439FC2}"/>
              </a:ext>
            </a:extLst>
          </p:cNvPr>
          <p:cNvSpPr/>
          <p:nvPr/>
        </p:nvSpPr>
        <p:spPr>
          <a:xfrm>
            <a:off x="3920428" y="2433297"/>
            <a:ext cx="201363" cy="21308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E3EA5D9F-6DA0-492A-8146-74B15025C929}"/>
              </a:ext>
            </a:extLst>
          </p:cNvPr>
          <p:cNvSpPr/>
          <p:nvPr/>
        </p:nvSpPr>
        <p:spPr>
          <a:xfrm>
            <a:off x="4160491" y="2404691"/>
            <a:ext cx="3893264" cy="29539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AB8BD5ED-E3C9-4162-A6D9-16D408F49128}"/>
              </a:ext>
            </a:extLst>
          </p:cNvPr>
          <p:cNvSpPr/>
          <p:nvPr/>
        </p:nvSpPr>
        <p:spPr>
          <a:xfrm>
            <a:off x="1873622" y="2787899"/>
            <a:ext cx="201363" cy="21308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8B5638A9-F689-47F8-9032-4C6092C19A23}"/>
              </a:ext>
            </a:extLst>
          </p:cNvPr>
          <p:cNvSpPr/>
          <p:nvPr/>
        </p:nvSpPr>
        <p:spPr>
          <a:xfrm>
            <a:off x="2074985" y="2753593"/>
            <a:ext cx="6019800" cy="266199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481F29B0-71C5-40BA-B631-B80EA6860395}"/>
              </a:ext>
            </a:extLst>
          </p:cNvPr>
          <p:cNvSpPr/>
          <p:nvPr/>
        </p:nvSpPr>
        <p:spPr>
          <a:xfrm>
            <a:off x="3782288" y="5794178"/>
            <a:ext cx="201363" cy="21308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AB4D759D-3EDB-4BE5-AB23-1E3D1031A9B1}"/>
              </a:ext>
            </a:extLst>
          </p:cNvPr>
          <p:cNvSpPr/>
          <p:nvPr/>
        </p:nvSpPr>
        <p:spPr>
          <a:xfrm>
            <a:off x="4021110" y="5814871"/>
            <a:ext cx="2133506" cy="3519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481F29B0-71C5-40BA-B631-B80EA6860395}"/>
              </a:ext>
            </a:extLst>
          </p:cNvPr>
          <p:cNvSpPr/>
          <p:nvPr/>
        </p:nvSpPr>
        <p:spPr>
          <a:xfrm>
            <a:off x="6546758" y="5521710"/>
            <a:ext cx="201363" cy="21308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AB4D759D-3EDB-4BE5-AB23-1E3D1031A9B1}"/>
              </a:ext>
            </a:extLst>
          </p:cNvPr>
          <p:cNvSpPr/>
          <p:nvPr/>
        </p:nvSpPr>
        <p:spPr>
          <a:xfrm>
            <a:off x="6761656" y="5510613"/>
            <a:ext cx="1340124" cy="35193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2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173182"/>
          </a:xfrm>
          <a:prstGeom prst="rect">
            <a:avLst/>
          </a:prstGeom>
        </p:spPr>
      </p:pic>
      <p:sp>
        <p:nvSpPr>
          <p:cNvPr id="19" name="순서도: 처리 18"/>
          <p:cNvSpPr/>
          <p:nvPr/>
        </p:nvSpPr>
        <p:spPr>
          <a:xfrm>
            <a:off x="3981934" y="2682212"/>
            <a:ext cx="650137" cy="2404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4207668" y="3013412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4354627" y="3187888"/>
            <a:ext cx="650137" cy="2404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3819971" y="2577370"/>
            <a:ext cx="201363" cy="20968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4632071" y="2694233"/>
            <a:ext cx="601612" cy="2404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4570789" y="2554311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6065639" y="2682212"/>
            <a:ext cx="1139455" cy="2645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5927343" y="2562557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7205094" y="2682213"/>
            <a:ext cx="867665" cy="26734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7120697" y="2556693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5594191" y="2974105"/>
            <a:ext cx="2478568" cy="256944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5493509" y="2839662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6</a:t>
            </a:r>
          </a:p>
        </p:txBody>
      </p:sp>
      <p:graphicFrame>
        <p:nvGraphicFramePr>
          <p:cNvPr id="33" name="Google Shape;105;p15"/>
          <p:cNvGraphicFramePr/>
          <p:nvPr>
            <p:extLst>
              <p:ext uri="{D42A27DB-BD31-4B8C-83A1-F6EECF244321}">
                <p14:modId xmlns:p14="http://schemas.microsoft.com/office/powerpoint/2010/main" val="3180682946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가로등 </a:t>
                      </a:r>
                      <a:r>
                        <a:rPr lang="ko-KR" altLang="en-US" sz="14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수동제어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L10-01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/controller/main.do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oogle Shape;106;p15"/>
          <p:cNvGraphicFramePr/>
          <p:nvPr>
            <p:extLst>
              <p:ext uri="{D42A27DB-BD31-4B8C-83A1-F6EECF244321}">
                <p14:modId xmlns:p14="http://schemas.microsoft.com/office/powerpoint/2010/main" val="2239952352"/>
              </p:ext>
            </p:extLst>
          </p:nvPr>
        </p:nvGraphicFramePr>
        <p:xfrm>
          <a:off x="9120773" y="200804"/>
          <a:ext cx="2872300" cy="6123793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3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고속도로 구간의 </a:t>
                      </a:r>
                      <a:r>
                        <a:rPr lang="ko-KR" altLang="en-US" sz="1100" u="none" strike="noStrike" cap="none" dirty="0" err="1"/>
                        <a:t>점등여부를</a:t>
                      </a:r>
                      <a:r>
                        <a:rPr lang="ko-KR" altLang="en-US" sz="1100" u="none" strike="noStrike" cap="none" dirty="0"/>
                        <a:t> 설정할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적용을 누르면 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manager</a:t>
                      </a:r>
                      <a:r>
                        <a:rPr lang="ko-KR" altLang="en-US" sz="1100" u="none" strike="noStrike" cap="none" baseline="0" dirty="0"/>
                        <a:t>인 경우 비밀번호 </a:t>
                      </a:r>
                      <a:r>
                        <a:rPr lang="ko-KR" altLang="en-US" sz="1100" u="none" strike="noStrike" cap="none" baseline="0" dirty="0" err="1"/>
                        <a:t>확인창으로</a:t>
                      </a:r>
                      <a:r>
                        <a:rPr lang="ko-KR" altLang="en-US" sz="1100" u="none" strike="noStrike" cap="none" baseline="0" dirty="0"/>
                        <a:t> 이동하고</a:t>
                      </a:r>
                      <a:r>
                        <a:rPr lang="en-US" altLang="ko-KR" sz="1100" u="none" strike="noStrike" cap="none" baseline="0" dirty="0"/>
                        <a:t>, viewer</a:t>
                      </a:r>
                      <a:r>
                        <a:rPr lang="ko-KR" altLang="en-US" sz="1100" u="none" strike="noStrike" cap="none" baseline="0" dirty="0"/>
                        <a:t>인 경우 권한 없음 알림이 뜬다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복원을 누르면 관리자 설정이 초기화되어 현재 시점의 시스템 추천 </a:t>
                      </a:r>
                      <a:r>
                        <a:rPr lang="ko-KR" altLang="en-US" sz="1100" u="none" strike="noStrike" cap="none" dirty="0" err="1"/>
                        <a:t>설정표가</a:t>
                      </a:r>
                      <a:r>
                        <a:rPr lang="ko-KR" altLang="en-US" sz="1100" u="none" strike="noStrike" cap="none" dirty="0"/>
                        <a:t> 표시된다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고속도로 구간을 선택하면 해당 구간의 시스템에 적용된 이전 </a:t>
                      </a:r>
                      <a:r>
                        <a:rPr lang="ko-KR" altLang="en-US" sz="1100" u="none" strike="noStrike" cap="none" dirty="0" err="1"/>
                        <a:t>설정표</a:t>
                      </a:r>
                      <a:r>
                        <a:rPr lang="ko-KR" altLang="en-US" sz="1100" u="none" strike="noStrike" cap="none" dirty="0"/>
                        <a:t> 내역들이 표시된다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dirty="0"/>
                        <a:t>추천 </a:t>
                      </a:r>
                      <a:r>
                        <a:rPr lang="ko-KR" altLang="en-US" sz="1100" dirty="0" err="1"/>
                        <a:t>설정표</a:t>
                      </a:r>
                      <a:r>
                        <a:rPr lang="ko-KR" altLang="en-US" sz="1100" baseline="0" dirty="0" err="1"/>
                        <a:t>를</a:t>
                      </a:r>
                      <a:r>
                        <a:rPr lang="ko-KR" altLang="en-US" sz="1100" baseline="0" dirty="0"/>
                        <a:t> 누르면 </a:t>
                      </a:r>
                      <a:r>
                        <a:rPr lang="ko-KR" altLang="en-US" sz="1100" u="none" strike="noStrike" cap="none" dirty="0"/>
                        <a:t>현재 시점의 시스템 추천 </a:t>
                      </a:r>
                      <a:r>
                        <a:rPr lang="ko-KR" altLang="en-US" sz="1100" u="none" strike="noStrike" cap="none" dirty="0" err="1"/>
                        <a:t>설정표가</a:t>
                      </a:r>
                      <a:r>
                        <a:rPr lang="ko-KR" altLang="en-US" sz="1100" u="none" strike="noStrike" cap="none" dirty="0"/>
                        <a:t> 표시된다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고속도로 전 구간의 시스템에 적용된 이전 </a:t>
                      </a:r>
                      <a:r>
                        <a:rPr lang="ko-KR" altLang="en-US" sz="1100" u="none" strike="noStrike" cap="none" dirty="0" err="1"/>
                        <a:t>설정표</a:t>
                      </a:r>
                      <a:r>
                        <a:rPr lang="ko-KR" altLang="en-US" sz="1100" u="none" strike="noStrike" cap="none" dirty="0"/>
                        <a:t> 내역들이 표시된다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4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276372"/>
          </a:xfrm>
          <a:prstGeom prst="rect">
            <a:avLst/>
          </a:prstGeom>
        </p:spPr>
      </p:pic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3400149186"/>
              </p:ext>
            </p:extLst>
          </p:nvPr>
        </p:nvGraphicFramePr>
        <p:xfrm>
          <a:off x="9120773" y="200801"/>
          <a:ext cx="2872300" cy="6226985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11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설정 </a:t>
                      </a:r>
                      <a:r>
                        <a:rPr lang="ko-KR" altLang="en-US" sz="1100" u="none" strike="noStrike" cap="none" dirty="0" err="1"/>
                        <a:t>적용시</a:t>
                      </a:r>
                      <a:r>
                        <a:rPr lang="ko-KR" altLang="en-US" sz="1100" u="none" strike="noStrike" cap="none" dirty="0"/>
                        <a:t> 비밀번호가 일치해야 설정이 가로등에 적용된다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Google Shape;105;p15"/>
          <p:cNvGraphicFramePr/>
          <p:nvPr>
            <p:extLst>
              <p:ext uri="{D42A27DB-BD31-4B8C-83A1-F6EECF244321}">
                <p14:modId xmlns:p14="http://schemas.microsoft.com/office/powerpoint/2010/main" val="2975736517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정보 조회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/controller/check.do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순서도: 처리 17"/>
          <p:cNvSpPr/>
          <p:nvPr/>
        </p:nvSpPr>
        <p:spPr>
          <a:xfrm>
            <a:off x="2062178" y="2038662"/>
            <a:ext cx="2690797" cy="166446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1739647" y="1876116"/>
            <a:ext cx="201589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6975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4"/>
            <a:ext cx="8623150" cy="5173183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5454986" y="3014935"/>
            <a:ext cx="2751805" cy="240575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5332422" y="2865374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7429097" y="3342905"/>
            <a:ext cx="650137" cy="24048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7325619" y="3128178"/>
            <a:ext cx="201363" cy="20968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graphicFrame>
        <p:nvGraphicFramePr>
          <p:cNvPr id="9" name="Google Shape;106;p15"/>
          <p:cNvGraphicFramePr/>
          <p:nvPr>
            <p:extLst>
              <p:ext uri="{D42A27DB-BD31-4B8C-83A1-F6EECF244321}">
                <p14:modId xmlns:p14="http://schemas.microsoft.com/office/powerpoint/2010/main" val="975634982"/>
              </p:ext>
            </p:extLst>
          </p:nvPr>
        </p:nvGraphicFramePr>
        <p:xfrm>
          <a:off x="9120773" y="200804"/>
          <a:ext cx="2872300" cy="6123793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3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현재 시스템 추천 </a:t>
                      </a:r>
                      <a:r>
                        <a:rPr lang="ko-KR" altLang="en-US" sz="1100" u="none" strike="noStrike" cap="none" dirty="0" err="1"/>
                        <a:t>설정표가</a:t>
                      </a:r>
                      <a:r>
                        <a:rPr lang="ko-KR" altLang="en-US" sz="1100" u="none" strike="noStrike" cap="none" dirty="0"/>
                        <a:t> 테이블형식으로 출력된다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/>
                        <a:t>설정근거</a:t>
                      </a:r>
                      <a:r>
                        <a:rPr lang="ko-KR" altLang="en-US" sz="1100" u="none" strike="noStrike" cap="none" dirty="0"/>
                        <a:t> 확인 버튼을 누르면 설정 근거가 팝업으로 띄워진다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oogle Shape;105;p15"/>
          <p:cNvGraphicFramePr/>
          <p:nvPr>
            <p:extLst>
              <p:ext uri="{D42A27DB-BD31-4B8C-83A1-F6EECF244321}">
                <p14:modId xmlns:p14="http://schemas.microsoft.com/office/powerpoint/2010/main" val="2677416975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가로등 </a:t>
                      </a:r>
                      <a:r>
                        <a:rPr lang="ko-KR" altLang="en-US" sz="14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수동제어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L10-01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/controller/recTable.do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2219213391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등록한 이메일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비밀번호를 입력</a:t>
                      </a:r>
                      <a:r>
                        <a:rPr lang="ko-KR" altLang="en-US" sz="1100" u="none" strike="noStrike" cap="none" baseline="0" dirty="0"/>
                        <a:t> 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로그인 버튼 클릭 시 정보 입력 시 메인 화면으로 이동하고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잘못된 정보 입력 시 </a:t>
                      </a:r>
                      <a:r>
                        <a:rPr lang="en-US" altLang="ko-KR" sz="1100" u="none" strike="noStrike" cap="none" dirty="0"/>
                        <a:t>“</a:t>
                      </a:r>
                      <a:r>
                        <a:rPr lang="ko-KR" altLang="en-US" sz="1100" u="none" strike="noStrike" cap="none" dirty="0"/>
                        <a:t>입력</a:t>
                      </a:r>
                      <a:r>
                        <a:rPr lang="ko-KR" altLang="en-US" sz="1100" u="none" strike="noStrike" cap="none" baseline="0" dirty="0"/>
                        <a:t> 정보가 잘못 되었습니다</a:t>
                      </a:r>
                      <a:r>
                        <a:rPr lang="en-US" altLang="ko-KR" sz="1100" u="none" strike="noStrike" cap="none" baseline="0" dirty="0"/>
                        <a:t>” </a:t>
                      </a:r>
                      <a:r>
                        <a:rPr lang="ko-KR" altLang="en-US" sz="1100" u="none" strike="noStrike" cap="none" baseline="0" dirty="0"/>
                        <a:t>를 알린다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순서도: 연결자 25"/>
          <p:cNvSpPr/>
          <p:nvPr/>
        </p:nvSpPr>
        <p:spPr>
          <a:xfrm>
            <a:off x="6429225" y="2188484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6529907" y="2474752"/>
            <a:ext cx="1917807" cy="260058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순서도: 처리 27"/>
          <p:cNvSpPr/>
          <p:nvPr/>
        </p:nvSpPr>
        <p:spPr>
          <a:xfrm>
            <a:off x="4111654" y="5489543"/>
            <a:ext cx="2138144" cy="43308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3805089" y="537734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4051070" y="4761450"/>
            <a:ext cx="1124937" cy="49844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순서도: 연결자 14"/>
          <p:cNvSpPr/>
          <p:nvPr/>
        </p:nvSpPr>
        <p:spPr>
          <a:xfrm>
            <a:off x="3789123" y="4740310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61045"/>
            <a:ext cx="8623150" cy="5147475"/>
          </a:xfrm>
          <a:prstGeom prst="rect">
            <a:avLst/>
          </a:prstGeom>
        </p:spPr>
      </p:pic>
      <p:sp>
        <p:nvSpPr>
          <p:cNvPr id="12" name="순서도: 처리 11"/>
          <p:cNvSpPr/>
          <p:nvPr/>
        </p:nvSpPr>
        <p:spPr>
          <a:xfrm>
            <a:off x="3438595" y="3353852"/>
            <a:ext cx="2316253" cy="127687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109073" y="3353851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006453" y="4705350"/>
            <a:ext cx="1060498" cy="4790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3704407" y="469652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905400657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로그인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2023-09-22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/common/login.do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47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4"/>
            <a:ext cx="8623150" cy="5173183"/>
          </a:xfrm>
          <a:prstGeom prst="rect">
            <a:avLst/>
          </a:prstGeom>
        </p:spPr>
      </p:pic>
      <p:sp>
        <p:nvSpPr>
          <p:cNvPr id="23" name="순서도: 처리 22"/>
          <p:cNvSpPr/>
          <p:nvPr/>
        </p:nvSpPr>
        <p:spPr>
          <a:xfrm>
            <a:off x="3804368" y="2895965"/>
            <a:ext cx="2751805" cy="25975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3703686" y="2764447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4936296" y="4894302"/>
            <a:ext cx="650137" cy="2804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4813732" y="4742785"/>
            <a:ext cx="201363" cy="24451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graphicFrame>
        <p:nvGraphicFramePr>
          <p:cNvPr id="9" name="Google Shape;105;p15"/>
          <p:cNvGraphicFramePr/>
          <p:nvPr>
            <p:extLst>
              <p:ext uri="{D42A27DB-BD31-4B8C-83A1-F6EECF244321}">
                <p14:modId xmlns:p14="http://schemas.microsoft.com/office/powerpoint/2010/main" val="2182897552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가로등 </a:t>
                      </a:r>
                      <a:r>
                        <a:rPr lang="ko-KR" altLang="en-US" sz="1400" u="none" strike="noStrike" cap="none" dirty="0" err="1">
                          <a:latin typeface="Arial"/>
                          <a:ea typeface="Arial"/>
                          <a:cs typeface="Arial"/>
                        </a:rPr>
                        <a:t>수동제어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L10-01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/controller/recTable.do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106;p15"/>
          <p:cNvGraphicFramePr/>
          <p:nvPr>
            <p:extLst>
              <p:ext uri="{D42A27DB-BD31-4B8C-83A1-F6EECF244321}">
                <p14:modId xmlns:p14="http://schemas.microsoft.com/office/powerpoint/2010/main" val="295469"/>
              </p:ext>
            </p:extLst>
          </p:nvPr>
        </p:nvGraphicFramePr>
        <p:xfrm>
          <a:off x="9120773" y="200804"/>
          <a:ext cx="2872300" cy="6123793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3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 err="1"/>
                        <a:t>설정근거</a:t>
                      </a:r>
                      <a:r>
                        <a:rPr lang="ko-KR" altLang="en-US" sz="1100" u="none" strike="noStrike" cap="none" dirty="0"/>
                        <a:t> 확인 버튼을 누르면 설정 근거가 팝업으로 띄워진다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닫기 버튼을 누르면 팝업이 닫힌다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47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" y="1151415"/>
            <a:ext cx="8623367" cy="5173182"/>
          </a:xfrm>
          <a:prstGeom prst="rect">
            <a:avLst/>
          </a:prstGeom>
        </p:spPr>
      </p:pic>
      <p:sp>
        <p:nvSpPr>
          <p:cNvPr id="9" name="순서도: 처리 8"/>
          <p:cNvSpPr/>
          <p:nvPr/>
        </p:nvSpPr>
        <p:spPr>
          <a:xfrm>
            <a:off x="6347242" y="3112090"/>
            <a:ext cx="1825208" cy="107612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6224678" y="2996211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graphicFrame>
        <p:nvGraphicFramePr>
          <p:cNvPr id="7" name="Google Shape;105;p15"/>
          <p:cNvGraphicFramePr/>
          <p:nvPr>
            <p:extLst>
              <p:ext uri="{D42A27DB-BD31-4B8C-83A1-F6EECF244321}">
                <p14:modId xmlns:p14="http://schemas.microsoft.com/office/powerpoint/2010/main" val="1740280767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CCTV</a:t>
                      </a:r>
                      <a:r>
                        <a:rPr lang="en-US" altLang="en-US" sz="14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4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L02-02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/control/cctv.do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106;p15"/>
          <p:cNvGraphicFramePr/>
          <p:nvPr>
            <p:extLst>
              <p:ext uri="{D42A27DB-BD31-4B8C-83A1-F6EECF244321}">
                <p14:modId xmlns:p14="http://schemas.microsoft.com/office/powerpoint/2010/main" val="4214662038"/>
              </p:ext>
            </p:extLst>
          </p:nvPr>
        </p:nvGraphicFramePr>
        <p:xfrm>
          <a:off x="9120773" y="200804"/>
          <a:ext cx="2872300" cy="6123793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3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고속도로 전 구간의  </a:t>
                      </a:r>
                      <a:r>
                        <a:rPr lang="en-US" altLang="ko-KR" sz="1100" u="none" strike="noStrike" cap="none" dirty="0"/>
                        <a:t>cctv</a:t>
                      </a:r>
                      <a:r>
                        <a:rPr lang="ko-KR" altLang="en-US" sz="1100" u="none" strike="noStrike" cap="none" dirty="0" err="1"/>
                        <a:t>를</a:t>
                      </a:r>
                      <a:r>
                        <a:rPr lang="ko-KR" altLang="en-US" sz="1100" u="none" strike="noStrike" cap="none" dirty="0"/>
                        <a:t>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특정 </a:t>
                      </a:r>
                      <a:r>
                        <a:rPr lang="en-US" altLang="ko-KR" sz="1100" u="none" strike="noStrike" cap="none" dirty="0"/>
                        <a:t>cctv </a:t>
                      </a:r>
                      <a:r>
                        <a:rPr lang="ko-KR" altLang="en-US" sz="1100" u="none" strike="noStrike" cap="none" dirty="0"/>
                        <a:t>화면을 선택하면 팝업으로 해당 </a:t>
                      </a:r>
                      <a:r>
                        <a:rPr lang="en-US" altLang="ko-KR" sz="1100" u="none" strike="noStrike" cap="none" dirty="0"/>
                        <a:t>cctv</a:t>
                      </a:r>
                      <a:r>
                        <a:rPr lang="ko-KR" altLang="en-US" sz="1100" u="none" strike="noStrike" cap="none" dirty="0"/>
                        <a:t>화면을 볼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순서도: 처리 7"/>
          <p:cNvSpPr/>
          <p:nvPr/>
        </p:nvSpPr>
        <p:spPr>
          <a:xfrm>
            <a:off x="2118141" y="2845390"/>
            <a:ext cx="6235283" cy="266958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017459" y="2714241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1605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151416"/>
            <a:ext cx="8632893" cy="5173182"/>
          </a:xfrm>
          <a:prstGeom prst="rect">
            <a:avLst/>
          </a:prstGeom>
        </p:spPr>
      </p:pic>
      <p:sp>
        <p:nvSpPr>
          <p:cNvPr id="9" name="순서도: 처리 8"/>
          <p:cNvSpPr/>
          <p:nvPr/>
        </p:nvSpPr>
        <p:spPr>
          <a:xfrm>
            <a:off x="7152772" y="2661887"/>
            <a:ext cx="248153" cy="25276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7" name="Google Shape;105;p15"/>
          <p:cNvGraphicFramePr/>
          <p:nvPr>
            <p:extLst>
              <p:ext uri="{D42A27DB-BD31-4B8C-83A1-F6EECF244321}">
                <p14:modId xmlns:p14="http://schemas.microsoft.com/office/powerpoint/2010/main" val="1740280767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CCTV</a:t>
                      </a:r>
                      <a:r>
                        <a:rPr lang="en-US" altLang="en-US" sz="14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400" u="none" strike="noStrike" cap="none" baseline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L02-02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/control/cctv.do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106;p15"/>
          <p:cNvGraphicFramePr/>
          <p:nvPr>
            <p:extLst>
              <p:ext uri="{D42A27DB-BD31-4B8C-83A1-F6EECF244321}">
                <p14:modId xmlns:p14="http://schemas.microsoft.com/office/powerpoint/2010/main" val="2033078353"/>
              </p:ext>
            </p:extLst>
          </p:nvPr>
        </p:nvGraphicFramePr>
        <p:xfrm>
          <a:off x="9120773" y="200804"/>
          <a:ext cx="2872300" cy="6123793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3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고속도로 </a:t>
                      </a:r>
                      <a:r>
                        <a:rPr lang="en-US" altLang="ko-KR" sz="1100" u="none" strike="noStrike" cap="none" dirty="0"/>
                        <a:t>cctv </a:t>
                      </a:r>
                      <a:r>
                        <a:rPr lang="ko-KR" altLang="en-US" sz="1100" u="none" strike="noStrike" cap="none" dirty="0"/>
                        <a:t>상세보기 팝업을 닫는다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순서도: 연결자 11"/>
          <p:cNvSpPr/>
          <p:nvPr/>
        </p:nvSpPr>
        <p:spPr>
          <a:xfrm>
            <a:off x="6951409" y="2495166"/>
            <a:ext cx="201363" cy="2317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553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1136979996"/>
              </p:ext>
            </p:extLst>
          </p:nvPr>
        </p:nvGraphicFramePr>
        <p:xfrm>
          <a:off x="9120773" y="200801"/>
          <a:ext cx="2872300" cy="6226985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11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관리자 조회 시 비밀번호를 한 번 더 입력해야 조회 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Google Shape;105;p15"/>
          <p:cNvGraphicFramePr/>
          <p:nvPr>
            <p:extLst>
              <p:ext uri="{D42A27DB-BD31-4B8C-83A1-F6EECF244321}">
                <p14:modId xmlns:p14="http://schemas.microsoft.com/office/powerpoint/2010/main" val="730904340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정보 조회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/admin/check.do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276371"/>
          </a:xfrm>
          <a:prstGeom prst="rect">
            <a:avLst/>
          </a:prstGeom>
        </p:spPr>
      </p:pic>
      <p:sp>
        <p:nvSpPr>
          <p:cNvPr id="18" name="순서도: 처리 17"/>
          <p:cNvSpPr/>
          <p:nvPr/>
        </p:nvSpPr>
        <p:spPr>
          <a:xfrm>
            <a:off x="2386028" y="2219637"/>
            <a:ext cx="3268152" cy="166446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2063497" y="2057091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321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/>
        </p:nvGraphicFramePr>
        <p:xfrm>
          <a:off x="9120773" y="200801"/>
          <a:ext cx="2872300" cy="6226985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116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관리자 등록 버튼 클릭 시 관리자 등록 페이지 팝업 창을 출력 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7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정렬 개수와 검색 구분은 </a:t>
                      </a:r>
                      <a:r>
                        <a:rPr lang="en-US" altLang="ko-KR" sz="1100" u="none" strike="noStrike" cap="none" dirty="0"/>
                        <a:t>select</a:t>
                      </a:r>
                      <a:r>
                        <a:rPr lang="ko-KR" altLang="en-US" sz="1100" u="none" strike="noStrike" cap="none" dirty="0"/>
                        <a:t>로 선택할 수 있고 검색어로 검색 가능하다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0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조회</a:t>
                      </a:r>
                      <a:r>
                        <a:rPr lang="ko-KR" altLang="en-US" sz="1100" u="none" strike="noStrike" cap="none" baseline="0" dirty="0"/>
                        <a:t> 버튼 클릭 시 선택한 정보에 따라 리스트로 출력한다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관리자 목록 리스트 형식으로 출력 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/>
                        <a:t>화면에 출력하지 못하는 목록들을 확인 할 수 있다</a:t>
                      </a:r>
                      <a:r>
                        <a:rPr lang="en-US" altLang="ko-KR" sz="1200" u="none" strike="noStrike" cap="none" dirty="0"/>
                        <a:t>.</a:t>
                      </a:r>
                      <a:endParaRPr lang="ko-KR" altLang="en-US" sz="12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Google Shape;105;p15"/>
          <p:cNvGraphicFramePr/>
          <p:nvPr>
            <p:extLst>
              <p:ext uri="{D42A27DB-BD31-4B8C-83A1-F6EECF244321}">
                <p14:modId xmlns:p14="http://schemas.microsoft.com/office/powerpoint/2010/main" val="17018947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정보 조회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/admin/list.do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276371"/>
          </a:xfrm>
          <a:prstGeom prst="rect">
            <a:avLst/>
          </a:prstGeom>
        </p:spPr>
      </p:pic>
      <p:sp>
        <p:nvSpPr>
          <p:cNvPr id="17" name="순서도: 처리 16"/>
          <p:cNvSpPr/>
          <p:nvPr/>
        </p:nvSpPr>
        <p:spPr>
          <a:xfrm>
            <a:off x="2069016" y="2338283"/>
            <a:ext cx="627481" cy="32655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2001904" y="2879766"/>
            <a:ext cx="5987007" cy="200358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순서도: 처리 18"/>
          <p:cNvSpPr/>
          <p:nvPr/>
        </p:nvSpPr>
        <p:spPr>
          <a:xfrm>
            <a:off x="4413551" y="2310090"/>
            <a:ext cx="2765626" cy="40235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800541" y="2143624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3" name="순서도: 연결자 22"/>
          <p:cNvSpPr/>
          <p:nvPr/>
        </p:nvSpPr>
        <p:spPr>
          <a:xfrm>
            <a:off x="4187694" y="2115737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4" name="순서도: 연결자 23"/>
          <p:cNvSpPr/>
          <p:nvPr/>
        </p:nvSpPr>
        <p:spPr>
          <a:xfrm>
            <a:off x="7257276" y="2057091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25" name="순서도: 연결자 24"/>
          <p:cNvSpPr/>
          <p:nvPr/>
        </p:nvSpPr>
        <p:spPr>
          <a:xfrm>
            <a:off x="1686531" y="2784696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3820296" y="5043630"/>
            <a:ext cx="2124639" cy="4323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7225306" y="2310089"/>
            <a:ext cx="691518" cy="40235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558349" y="5000197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1579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/>
        </p:nvGraphicFramePr>
        <p:xfrm>
          <a:off x="9120773" y="200803"/>
          <a:ext cx="2872300" cy="6141273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97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정규식에 맞게 정보 입력해야 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등록하기 버튼 클릭 시 입력한 정보가 정규식에 맞는지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전부 입력 했는지 확인 후 </a:t>
                      </a:r>
                      <a:r>
                        <a:rPr lang="ko-KR" altLang="en-US" sz="1100" u="none" strike="noStrike" cap="none" dirty="0" err="1"/>
                        <a:t>디비에</a:t>
                      </a:r>
                      <a:r>
                        <a:rPr lang="ko-KR" altLang="en-US" sz="1100" u="none" strike="noStrike" cap="none" dirty="0"/>
                        <a:t> 등록 조건 불충분하면 스크립트로 알린다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7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취소 버튼 클릭 시 창을 닫는다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아이디는 시스템에서 부여하는 </a:t>
                      </a:r>
                      <a:r>
                        <a:rPr lang="en-US" altLang="ko-KR" sz="1100" u="none" strike="noStrike" cap="none" dirty="0"/>
                        <a:t>LMS+(</a:t>
                      </a:r>
                      <a:r>
                        <a:rPr lang="ko-KR" altLang="en-US" sz="1100" u="none" strike="noStrike" cap="none" dirty="0"/>
                        <a:t>숫자</a:t>
                      </a:r>
                      <a:r>
                        <a:rPr lang="en-US" altLang="ko-KR" sz="1100" u="none" strike="noStrike" cap="none" dirty="0"/>
                        <a:t>6</a:t>
                      </a:r>
                      <a:r>
                        <a:rPr lang="ko-KR" altLang="en-US" sz="1100" u="none" strike="noStrike" cap="none" dirty="0"/>
                        <a:t>자리</a:t>
                      </a:r>
                      <a:r>
                        <a:rPr lang="en-US" altLang="ko-KR" sz="1100" u="none" strike="noStrike" cap="none" dirty="0"/>
                        <a:t>) </a:t>
                      </a:r>
                      <a:r>
                        <a:rPr lang="ko-KR" altLang="en-US" sz="1100" u="none" strike="noStrike" cap="none" dirty="0"/>
                        <a:t>으로 수정하거나 입력 할 수 없다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2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Google Shape;105;p15"/>
          <p:cNvGraphicFramePr/>
          <p:nvPr>
            <p:extLst>
              <p:ext uri="{D42A27DB-BD31-4B8C-83A1-F6EECF244321}">
                <p14:modId xmlns:p14="http://schemas.microsoft.com/office/powerpoint/2010/main" val="2042041464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관리자 정보 등록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/admin/regist.do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190661"/>
          </a:xfrm>
          <a:prstGeom prst="rect">
            <a:avLst/>
          </a:prstGeom>
        </p:spPr>
      </p:pic>
      <p:sp>
        <p:nvSpPr>
          <p:cNvPr id="14" name="순서도: 처리 13"/>
          <p:cNvSpPr/>
          <p:nvPr/>
        </p:nvSpPr>
        <p:spPr>
          <a:xfrm>
            <a:off x="4169328" y="5070832"/>
            <a:ext cx="637565" cy="3486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순서도: 처리 14"/>
          <p:cNvSpPr/>
          <p:nvPr/>
        </p:nvSpPr>
        <p:spPr>
          <a:xfrm>
            <a:off x="4999156" y="5075376"/>
            <a:ext cx="651258" cy="32734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546640" y="2409295"/>
            <a:ext cx="201363" cy="21673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3967965" y="5016525"/>
            <a:ext cx="201363" cy="21673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8" name="순서도: 연결자 17"/>
          <p:cNvSpPr/>
          <p:nvPr/>
        </p:nvSpPr>
        <p:spPr>
          <a:xfrm>
            <a:off x="5671815" y="5008409"/>
            <a:ext cx="201363" cy="21673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3647322" y="2765155"/>
            <a:ext cx="2342417" cy="21733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4361591" y="2807203"/>
            <a:ext cx="1511587" cy="3486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순서도: 연결자 20"/>
          <p:cNvSpPr/>
          <p:nvPr/>
        </p:nvSpPr>
        <p:spPr>
          <a:xfrm>
            <a:off x="4059777" y="2758635"/>
            <a:ext cx="201363" cy="21673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3892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/>
        </p:nvGraphicFramePr>
        <p:xfrm>
          <a:off x="9120773" y="200804"/>
          <a:ext cx="2872300" cy="6208384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6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9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선택한 관리자에 대한 상세 정보 표시한다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6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버튼 클릭 시 관리자 수정 페이지로 이동한다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삭제 버튼 클릭 시 스크립트로 확인 </a:t>
                      </a:r>
                      <a:r>
                        <a:rPr lang="ko-KR" altLang="en-US" sz="1100" u="none" strike="noStrike" cap="none" dirty="0" err="1"/>
                        <a:t>알람</a:t>
                      </a:r>
                      <a:r>
                        <a:rPr lang="ko-KR" altLang="en-US" sz="1100" u="none" strike="noStrike" cap="none" dirty="0"/>
                        <a:t> 후 삭제한다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닫기 버튼 클릭 시 창 닫는다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1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1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oogle Shape;105;p15"/>
          <p:cNvGraphicFramePr/>
          <p:nvPr>
            <p:extLst>
              <p:ext uri="{D42A27DB-BD31-4B8C-83A1-F6EECF244321}">
                <p14:modId xmlns:p14="http://schemas.microsoft.com/office/powerpoint/2010/main" val="4203559405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상세 조회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/admin/detail.do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51415"/>
            <a:ext cx="8623150" cy="5257773"/>
          </a:xfrm>
          <a:prstGeom prst="rect">
            <a:avLst/>
          </a:prstGeom>
        </p:spPr>
      </p:pic>
      <p:sp>
        <p:nvSpPr>
          <p:cNvPr id="16" name="순서도: 처리 15"/>
          <p:cNvSpPr/>
          <p:nvPr/>
        </p:nvSpPr>
        <p:spPr>
          <a:xfrm>
            <a:off x="3640372" y="2839846"/>
            <a:ext cx="2418884" cy="216432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순서도: 처리 16"/>
          <p:cNvSpPr/>
          <p:nvPr/>
        </p:nvSpPr>
        <p:spPr>
          <a:xfrm>
            <a:off x="3839284" y="5196267"/>
            <a:ext cx="606881" cy="39919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3439009" y="2754077"/>
            <a:ext cx="201363" cy="21683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연결자 20"/>
          <p:cNvSpPr/>
          <p:nvPr/>
        </p:nvSpPr>
        <p:spPr>
          <a:xfrm>
            <a:off x="3631983" y="5004548"/>
            <a:ext cx="201363" cy="21683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2" name="순서도: 연결자 21"/>
          <p:cNvSpPr/>
          <p:nvPr/>
        </p:nvSpPr>
        <p:spPr>
          <a:xfrm>
            <a:off x="4418722" y="5002239"/>
            <a:ext cx="201363" cy="21683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23" name="순서도: 연결자 22"/>
          <p:cNvSpPr/>
          <p:nvPr/>
        </p:nvSpPr>
        <p:spPr>
          <a:xfrm>
            <a:off x="5272132" y="4998184"/>
            <a:ext cx="201363" cy="21683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24" name="순서도: 처리 23"/>
          <p:cNvSpPr/>
          <p:nvPr/>
        </p:nvSpPr>
        <p:spPr>
          <a:xfrm>
            <a:off x="4609779" y="5200313"/>
            <a:ext cx="641729" cy="39919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순서도: 처리 24"/>
          <p:cNvSpPr/>
          <p:nvPr/>
        </p:nvSpPr>
        <p:spPr>
          <a:xfrm>
            <a:off x="5425428" y="5192321"/>
            <a:ext cx="606881" cy="39919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64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/>
        </p:nvGraphicFramePr>
        <p:xfrm>
          <a:off x="9120773" y="200801"/>
          <a:ext cx="2872300" cy="6226985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26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수정할 정보를 재입력 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수정하기 버튼 클릭 시 정규식 확인과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전부 입력되었는지 확인 후 수정 하고 데이터베이스에 수정 반영한다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2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취소 버튼 클릭 시 페이지를 닫는다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Google Shape;105;p15"/>
          <p:cNvGraphicFramePr/>
          <p:nvPr>
            <p:extLst>
              <p:ext uri="{D42A27DB-BD31-4B8C-83A1-F6EECF244321}">
                <p14:modId xmlns:p14="http://schemas.microsoft.com/office/powerpoint/2010/main" val="1362562808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정보 수정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L11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/admin/modify.do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6" y="1151415"/>
            <a:ext cx="8623150" cy="5276371"/>
          </a:xfrm>
          <a:prstGeom prst="rect">
            <a:avLst/>
          </a:prstGeom>
        </p:spPr>
      </p:pic>
      <p:sp>
        <p:nvSpPr>
          <p:cNvPr id="15" name="순서도: 연결자 14"/>
          <p:cNvSpPr/>
          <p:nvPr/>
        </p:nvSpPr>
        <p:spPr>
          <a:xfrm>
            <a:off x="3490316" y="2755987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16" name="순서도: 연결자 15"/>
          <p:cNvSpPr/>
          <p:nvPr/>
        </p:nvSpPr>
        <p:spPr>
          <a:xfrm>
            <a:off x="4001163" y="5207793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3787660" y="2937152"/>
            <a:ext cx="2306951" cy="219975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5018951" y="5251380"/>
            <a:ext cx="582716" cy="33009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5655722" y="5201402"/>
            <a:ext cx="201363" cy="21685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4290118" y="5251380"/>
            <a:ext cx="590886" cy="33009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0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oogle Shape;105;p15"/>
          <p:cNvGraphicFramePr/>
          <p:nvPr>
            <p:extLst>
              <p:ext uri="{D42A27DB-BD31-4B8C-83A1-F6EECF244321}">
                <p14:modId xmlns:p14="http://schemas.microsoft.com/office/powerpoint/2010/main" val="31473882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고속도로 현황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2023-09-22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/main.do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80FE1D7-CD8B-48DD-3613-B6E851572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61045"/>
            <a:ext cx="8623150" cy="5140396"/>
          </a:xfrm>
          <a:prstGeom prst="rect">
            <a:avLst/>
          </a:prstGeom>
        </p:spPr>
      </p:pic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D44D39E4-0D9F-94A7-ACD4-B48757963237}"/>
              </a:ext>
            </a:extLst>
          </p:cNvPr>
          <p:cNvSpPr/>
          <p:nvPr/>
        </p:nvSpPr>
        <p:spPr>
          <a:xfrm>
            <a:off x="489179" y="4212186"/>
            <a:ext cx="2692171" cy="211127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963AF97C-CDDD-FE30-CA66-798516C30924}"/>
              </a:ext>
            </a:extLst>
          </p:cNvPr>
          <p:cNvSpPr/>
          <p:nvPr/>
        </p:nvSpPr>
        <p:spPr>
          <a:xfrm>
            <a:off x="6698637" y="4212186"/>
            <a:ext cx="2073887" cy="211127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B27A1E6-ECDD-2A13-A1CF-071BC8EDC0F1}"/>
              </a:ext>
            </a:extLst>
          </p:cNvPr>
          <p:cNvSpPr/>
          <p:nvPr/>
        </p:nvSpPr>
        <p:spPr>
          <a:xfrm>
            <a:off x="4838295" y="1630487"/>
            <a:ext cx="3945254" cy="44217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7335888-13C4-CDC5-D579-FEC92BD09279}"/>
              </a:ext>
            </a:extLst>
          </p:cNvPr>
          <p:cNvSpPr/>
          <p:nvPr/>
        </p:nvSpPr>
        <p:spPr>
          <a:xfrm>
            <a:off x="499541" y="1629795"/>
            <a:ext cx="4270549" cy="25121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C006D78-F9BB-E6E7-202C-62FCCB0F7CC2}"/>
              </a:ext>
            </a:extLst>
          </p:cNvPr>
          <p:cNvSpPr/>
          <p:nvPr/>
        </p:nvSpPr>
        <p:spPr>
          <a:xfrm>
            <a:off x="499541" y="1335159"/>
            <a:ext cx="216739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BF721138-8C06-76D7-3295-4C7315CF2E4B}"/>
              </a:ext>
            </a:extLst>
          </p:cNvPr>
          <p:cNvSpPr/>
          <p:nvPr/>
        </p:nvSpPr>
        <p:spPr>
          <a:xfrm>
            <a:off x="4939992" y="223160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7B654514-DAFA-9560-248E-26C99407E5BB}"/>
              </a:ext>
            </a:extLst>
          </p:cNvPr>
          <p:cNvSpPr/>
          <p:nvPr/>
        </p:nvSpPr>
        <p:spPr>
          <a:xfrm>
            <a:off x="562583" y="4275689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C5280E65-F119-9429-6545-9891867106BE}"/>
              </a:ext>
            </a:extLst>
          </p:cNvPr>
          <p:cNvSpPr/>
          <p:nvPr/>
        </p:nvSpPr>
        <p:spPr>
          <a:xfrm>
            <a:off x="3294074" y="427568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EFBDD639-E5E3-1057-2F6A-FFC29EB08D5B}"/>
              </a:ext>
            </a:extLst>
          </p:cNvPr>
          <p:cNvSpPr/>
          <p:nvPr/>
        </p:nvSpPr>
        <p:spPr>
          <a:xfrm>
            <a:off x="4843603" y="2124217"/>
            <a:ext cx="3939945" cy="20177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7626CABD-DCAF-F265-76DC-412FC6C6E784}"/>
              </a:ext>
            </a:extLst>
          </p:cNvPr>
          <p:cNvSpPr/>
          <p:nvPr/>
        </p:nvSpPr>
        <p:spPr>
          <a:xfrm>
            <a:off x="4839311" y="1335159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D997C3BA-2E44-96FC-920F-F08BC9A3CAD6}"/>
              </a:ext>
            </a:extLst>
          </p:cNvPr>
          <p:cNvSpPr/>
          <p:nvPr/>
        </p:nvSpPr>
        <p:spPr>
          <a:xfrm>
            <a:off x="3241062" y="4206734"/>
            <a:ext cx="3397863" cy="211673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C6CEF811-B36D-8955-F235-C6C75ED38093}"/>
              </a:ext>
            </a:extLst>
          </p:cNvPr>
          <p:cNvSpPr/>
          <p:nvPr/>
        </p:nvSpPr>
        <p:spPr>
          <a:xfrm>
            <a:off x="6760093" y="4275689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6</a:t>
            </a:r>
          </a:p>
        </p:txBody>
      </p:sp>
      <p:graphicFrame>
        <p:nvGraphicFramePr>
          <p:cNvPr id="16" name="Google Shape;106;p15">
            <a:extLst>
              <a:ext uri="{FF2B5EF4-FFF2-40B4-BE49-F238E27FC236}">
                <a16:creationId xmlns:a16="http://schemas.microsoft.com/office/drawing/2014/main" id="{2DFB4F5B-1103-FB90-0AF7-AC8BFA687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991951"/>
              </p:ext>
            </p:extLst>
          </p:nvPr>
        </p:nvGraphicFramePr>
        <p:xfrm>
          <a:off x="9120773" y="200804"/>
          <a:ext cx="2872300" cy="6107718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5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7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현재 가로등 현황을 출력한다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구간을 선택하면 고속도로 현황의 모든 데이터가 전체에서 해당 구간의 데이터로 변경된다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0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오차알림을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5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전년 동월 동일 대비 전력 소비량 차이를 막대그래프로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원인 내용과 퍼센트 수치를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 박스로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날씨 현황과 일몰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·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일출 시간은 같은 레이아웃에서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교통량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통행량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통행속도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현황을 게이지 그래프로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사고량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현황을 누적 막대그래프로 출력한다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2050368868"/>
              </p:ext>
            </p:extLst>
          </p:nvPr>
        </p:nvGraphicFramePr>
        <p:xfrm>
          <a:off x="9120773" y="200804"/>
          <a:ext cx="2872300" cy="6111097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39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7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조회하고 싶은 데이터를 선택하여 페이지로 이동한다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조회할 데이터를 기간을 선택하거나</a:t>
                      </a:r>
                      <a:r>
                        <a:rPr lang="en-US" altLang="ko-KR" sz="1100" u="none" strike="noStrike" cap="none" dirty="0"/>
                        <a:t>(</a:t>
                      </a:r>
                      <a:r>
                        <a:rPr lang="ko-KR" altLang="en-US" sz="1100" u="none" strike="noStrike" cap="none" dirty="0"/>
                        <a:t>최대 </a:t>
                      </a:r>
                      <a:r>
                        <a:rPr lang="en-US" altLang="ko-KR" sz="1100" u="none" strike="noStrike" cap="none" dirty="0"/>
                        <a:t>7</a:t>
                      </a:r>
                      <a:r>
                        <a:rPr lang="ko-KR" altLang="en-US" sz="1100" u="none" strike="noStrike" cap="none" dirty="0"/>
                        <a:t>일</a:t>
                      </a:r>
                      <a:r>
                        <a:rPr lang="en-US" altLang="ko-KR" sz="1100" u="none" strike="noStrike" cap="none" dirty="0"/>
                        <a:t>)</a:t>
                      </a:r>
                      <a:r>
                        <a:rPr lang="ko-KR" altLang="en-US" sz="1100" u="none" strike="noStrike" cap="none" dirty="0"/>
                        <a:t> 오늘</a:t>
                      </a:r>
                      <a:r>
                        <a:rPr lang="en-US" altLang="ko-KR" sz="1100" u="none" strike="noStrike" cap="none" dirty="0"/>
                        <a:t>/1</a:t>
                      </a:r>
                      <a:r>
                        <a:rPr lang="ko-KR" altLang="en-US" sz="1100" u="none" strike="noStrike" cap="none" dirty="0"/>
                        <a:t>주일로</a:t>
                      </a:r>
                      <a:endParaRPr lang="en-US" altLang="ko-KR" sz="11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조회 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5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조회한 데이터 기간이 입력된다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6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baseline="0" dirty="0"/>
                        <a:t>(“</a:t>
                      </a:r>
                      <a:r>
                        <a:rPr lang="ko-KR" altLang="en-US" sz="1100" u="none" strike="noStrike" cap="none" baseline="0" dirty="0"/>
                        <a:t>카테고리</a:t>
                      </a:r>
                      <a:r>
                        <a:rPr lang="en-US" altLang="ko-KR" sz="1100" u="none" strike="noStrike" cap="none" baseline="0" dirty="0"/>
                        <a:t>”+”yyyymmdd.zip”)</a:t>
                      </a:r>
                      <a:r>
                        <a:rPr lang="ko-KR" altLang="en-US" sz="1100" u="none" strike="noStrike" cap="none" baseline="0" dirty="0"/>
                        <a:t>로 데이터명이 표기되고</a:t>
                      </a:r>
                      <a:r>
                        <a:rPr lang="en-US" altLang="ko-KR" sz="1100" u="none" strike="noStrike" cap="none" baseline="0" dirty="0"/>
                        <a:t>,</a:t>
                      </a:r>
                      <a:br>
                        <a:rPr lang="en-US" altLang="ko-KR" sz="1100" u="none" strike="noStrike" cap="none" dirty="0"/>
                      </a:br>
                      <a:r>
                        <a:rPr lang="ko-KR" altLang="en-US" sz="1100" u="none" strike="noStrike" cap="none" dirty="0"/>
                        <a:t>조회한 파일명이  오래된 순으로 정렬 되고</a:t>
                      </a:r>
                      <a:r>
                        <a:rPr lang="en-US" altLang="ko-KR" sz="1100" u="none" strike="noStrike" cap="none" dirty="0"/>
                        <a:t>,</a:t>
                      </a:r>
                      <a:r>
                        <a:rPr lang="en-US" altLang="ko-KR" sz="1100" u="none" strike="noStrike" cap="none" baseline="0" dirty="0"/>
                        <a:t> </a:t>
                      </a:r>
                      <a:r>
                        <a:rPr lang="ko-KR" altLang="en-US" sz="1100" u="none" strike="noStrike" cap="none" baseline="0" dirty="0"/>
                        <a:t>다운로드 아이콘 </a:t>
                      </a:r>
                      <a:endParaRPr lang="en-US" altLang="ko-KR" sz="1100" u="none" strike="noStrike" cap="none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baseline="0" dirty="0"/>
                        <a:t>버튼을 누르면 해당 데이터파일을 다운로드 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baseline="0" dirty="0"/>
                        <a:t>(</a:t>
                      </a:r>
                      <a:r>
                        <a:rPr lang="en-US" altLang="ko-KR" sz="1100" u="none" strike="noStrike" cap="none" baseline="0" dirty="0" err="1"/>
                        <a:t>sl</a:t>
                      </a:r>
                      <a:r>
                        <a:rPr lang="en-US" altLang="ko-KR" sz="1100" u="none" strike="noStrike" cap="none" baseline="0" dirty="0"/>
                        <a:t>:</a:t>
                      </a:r>
                      <a:r>
                        <a:rPr lang="ko-KR" altLang="en-US" sz="1100" u="none" strike="noStrike" cap="none" baseline="0" dirty="0"/>
                        <a:t>가로등</a:t>
                      </a:r>
                      <a:r>
                        <a:rPr lang="en-US" altLang="ko-KR" sz="1100" u="none" strike="noStrike" cap="none" baseline="0" dirty="0"/>
                        <a:t>, </a:t>
                      </a:r>
                      <a:r>
                        <a:rPr lang="en-US" altLang="ko-KR" sz="1100" u="none" strike="noStrike" cap="none" baseline="0" dirty="0" err="1"/>
                        <a:t>tf</a:t>
                      </a:r>
                      <a:r>
                        <a:rPr lang="en-US" altLang="ko-KR" sz="1100" u="none" strike="noStrike" cap="none" baseline="0" dirty="0"/>
                        <a:t>:</a:t>
                      </a:r>
                      <a:r>
                        <a:rPr lang="ko-KR" altLang="en-US" sz="1100" u="none" strike="noStrike" cap="none" baseline="0" dirty="0"/>
                        <a:t>통행량</a:t>
                      </a:r>
                      <a:r>
                        <a:rPr lang="en-US" altLang="ko-KR" sz="1100" u="none" strike="noStrike" cap="none" baseline="0" dirty="0"/>
                        <a:t>, ac:</a:t>
                      </a:r>
                      <a:r>
                        <a:rPr lang="ko-KR" altLang="en-US" sz="1100" u="none" strike="noStrike" cap="none" baseline="0" dirty="0" err="1"/>
                        <a:t>사고량</a:t>
                      </a:r>
                      <a:r>
                        <a:rPr lang="en-US" altLang="ko-KR" sz="1100" u="none" strike="noStrike" cap="none" baseline="0" dirty="0"/>
                        <a:t>,</a:t>
                      </a:r>
                      <a:r>
                        <a:rPr lang="en-US" altLang="ko-KR" sz="1100" u="none" strike="noStrike" cap="none" baseline="0" dirty="0" err="1"/>
                        <a:t>wt</a:t>
                      </a:r>
                      <a:r>
                        <a:rPr lang="en-US" altLang="ko-KR" sz="1100" u="none" strike="noStrike" cap="none" baseline="0" dirty="0"/>
                        <a:t>:</a:t>
                      </a:r>
                      <a:r>
                        <a:rPr lang="ko-KR" altLang="en-US" sz="1100" u="none" strike="noStrike" cap="none" baseline="0" dirty="0"/>
                        <a:t>일조시간</a:t>
                      </a:r>
                      <a:r>
                        <a:rPr lang="en-US" altLang="ko-KR" sz="1100" u="none" strike="noStrike" cap="none" baseline="0" dirty="0"/>
                        <a:t>)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0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/>
                        <a:t>raw</a:t>
                      </a:r>
                      <a:r>
                        <a:rPr lang="ko-KR" altLang="en-US" sz="1100" u="none" strike="noStrike" cap="none" dirty="0"/>
                        <a:t> 데이터의 </a:t>
                      </a:r>
                      <a:r>
                        <a:rPr lang="en-US" altLang="ko-KR" sz="1100" u="none" strike="noStrike" cap="none" dirty="0" err="1"/>
                        <a:t>api</a:t>
                      </a:r>
                      <a:r>
                        <a:rPr lang="ko-KR" altLang="en-US" sz="1100" u="none" strike="noStrike" cap="none" dirty="0"/>
                        <a:t> 컬럼명이 입력된다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1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가로등 파일들의 총 크기가 입력된다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oogle Shape;105;p15"/>
          <p:cNvGraphicFramePr/>
          <p:nvPr>
            <p:extLst>
              <p:ext uri="{D42A27DB-BD31-4B8C-83A1-F6EECF244321}">
                <p14:modId xmlns:p14="http://schemas.microsoft.com/office/powerpoint/2010/main" val="1540520188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r>
                        <a:rPr lang="ko-KR" altLang="en-US" sz="1400" u="none" strike="noStrike" cap="none" dirty="0" err="1">
                          <a:latin typeface="Arial"/>
                          <a:ea typeface="Arial"/>
                          <a:cs typeface="Arial"/>
                        </a:rPr>
                        <a:t>데이터조회</a:t>
                      </a:r>
                      <a:endParaRPr lang="en-US" altLang="ko-KR" sz="1400" u="none" strike="noStrike" cap="none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L03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2023.09.20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/(</a:t>
                      </a:r>
                      <a:r>
                        <a:rPr lang="en-US" sz="2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light,traffic,acci,sun</a:t>
                      </a: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)/download.do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A8726628-AABD-40C1-9F66-74B31C8D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6" y="1161045"/>
            <a:ext cx="8623150" cy="5150856"/>
          </a:xfrm>
          <a:prstGeom prst="rect">
            <a:avLst/>
          </a:prstGeom>
        </p:spPr>
      </p:pic>
      <p:sp>
        <p:nvSpPr>
          <p:cNvPr id="26" name="순서도: 처리 25"/>
          <p:cNvSpPr/>
          <p:nvPr/>
        </p:nvSpPr>
        <p:spPr>
          <a:xfrm>
            <a:off x="3525746" y="3291005"/>
            <a:ext cx="1752601" cy="27077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3559090" y="5438981"/>
            <a:ext cx="2552701" cy="22064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3357727" y="3107069"/>
            <a:ext cx="201363" cy="25685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30" name="순서도: 연결자 29"/>
          <p:cNvSpPr/>
          <p:nvPr/>
        </p:nvSpPr>
        <p:spPr>
          <a:xfrm>
            <a:off x="3324383" y="5180446"/>
            <a:ext cx="201363" cy="25685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3525746" y="4040593"/>
            <a:ext cx="1636364" cy="119941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순서도: 처리 31"/>
          <p:cNvSpPr/>
          <p:nvPr/>
        </p:nvSpPr>
        <p:spPr>
          <a:xfrm>
            <a:off x="6472723" y="3302399"/>
            <a:ext cx="1268762" cy="27077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DFBFFD02-50F5-4A27-9AD8-D927F00644DA}"/>
              </a:ext>
            </a:extLst>
          </p:cNvPr>
          <p:cNvSpPr/>
          <p:nvPr/>
        </p:nvSpPr>
        <p:spPr>
          <a:xfrm>
            <a:off x="1989706" y="2472047"/>
            <a:ext cx="5843219" cy="50879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D4664F73-9DD7-4EDD-81B7-73D5D2D10A37}"/>
              </a:ext>
            </a:extLst>
          </p:cNvPr>
          <p:cNvSpPr/>
          <p:nvPr/>
        </p:nvSpPr>
        <p:spPr>
          <a:xfrm>
            <a:off x="6271360" y="3127596"/>
            <a:ext cx="201363" cy="25685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6</a:t>
            </a: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43769915-EE04-460C-BBB8-7B42EF8440F1}"/>
              </a:ext>
            </a:extLst>
          </p:cNvPr>
          <p:cNvSpPr/>
          <p:nvPr/>
        </p:nvSpPr>
        <p:spPr>
          <a:xfrm>
            <a:off x="3298190" y="3897535"/>
            <a:ext cx="201363" cy="25685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3106E27-9AF9-49E5-8953-0D01B334A31A}"/>
              </a:ext>
            </a:extLst>
          </p:cNvPr>
          <p:cNvSpPr/>
          <p:nvPr/>
        </p:nvSpPr>
        <p:spPr>
          <a:xfrm>
            <a:off x="396943" y="2458324"/>
            <a:ext cx="1304862" cy="27010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2035B2AA-F12C-4BB4-92E4-D3A7B8E8A5C2}"/>
              </a:ext>
            </a:extLst>
          </p:cNvPr>
          <p:cNvSpPr/>
          <p:nvPr/>
        </p:nvSpPr>
        <p:spPr>
          <a:xfrm>
            <a:off x="175093" y="2186173"/>
            <a:ext cx="201363" cy="25685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</a:rPr>
              <a:t>1</a:t>
            </a:r>
            <a:endParaRPr lang="en-US" altLang="ko-KR" dirty="0">
              <a:solidFill>
                <a:srgbClr val="FF0000"/>
              </a:solidFill>
              <a:ea typeface="맑은 고딕"/>
              <a:cs typeface="Arial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1884135F-5DB2-4D5B-A5D2-B29FEB21BC90}"/>
              </a:ext>
            </a:extLst>
          </p:cNvPr>
          <p:cNvSpPr/>
          <p:nvPr/>
        </p:nvSpPr>
        <p:spPr>
          <a:xfrm>
            <a:off x="1802486" y="2323290"/>
            <a:ext cx="201363" cy="25685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639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3134843780"/>
              </p:ext>
            </p:extLst>
          </p:nvPr>
        </p:nvGraphicFramePr>
        <p:xfrm>
          <a:off x="9120773" y="200805"/>
          <a:ext cx="2872300" cy="6136495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9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4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구간과 날짜 선택하고 예측 버튼을 클릭 시 구간과 날짜에 맞는 예측 정보를 출력할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8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구간과 날짜에 맞는 예측 소비량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이전 년도들의 전력 소비량 막대 그래프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4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이전 년도들의 전력 소비량 상세 표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64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 dirty="0"/>
                        <a:t>버튼 클릭 시 상세 표를  </a:t>
                      </a:r>
                      <a:r>
                        <a:rPr lang="en-US" altLang="ko-KR" sz="1200" dirty="0"/>
                        <a:t>csv</a:t>
                      </a:r>
                      <a:r>
                        <a:rPr lang="ko-KR" altLang="en-US" sz="1200" dirty="0"/>
                        <a:t>나</a:t>
                      </a:r>
                      <a:r>
                        <a:rPr lang="en-US" altLang="ko-KR" sz="1200" dirty="0"/>
                        <a:t>excel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파일로 다운로드 할 수 있다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64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Google Shape;105;p15"/>
          <p:cNvGraphicFramePr/>
          <p:nvPr>
            <p:extLst>
              <p:ext uri="{D42A27DB-BD31-4B8C-83A1-F6EECF244321}">
                <p14:modId xmlns:p14="http://schemas.microsoft.com/office/powerpoint/2010/main" val="3428619983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에너지 소비량 예측 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L08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/analysis/predict.do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61045"/>
            <a:ext cx="8623151" cy="5176255"/>
          </a:xfrm>
          <a:prstGeom prst="rect">
            <a:avLst/>
          </a:prstGeom>
        </p:spPr>
      </p:pic>
      <p:sp>
        <p:nvSpPr>
          <p:cNvPr id="21" name="순서도: 처리 20"/>
          <p:cNvSpPr/>
          <p:nvPr/>
        </p:nvSpPr>
        <p:spPr>
          <a:xfrm>
            <a:off x="1926814" y="2574678"/>
            <a:ext cx="2620019" cy="47068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1662186" y="2460246"/>
            <a:ext cx="201363" cy="21864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5" name="순서도: 연결자 24"/>
          <p:cNvSpPr/>
          <p:nvPr/>
        </p:nvSpPr>
        <p:spPr>
          <a:xfrm>
            <a:off x="1631853" y="3100567"/>
            <a:ext cx="201363" cy="21864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1863548" y="3214568"/>
            <a:ext cx="5048979" cy="42197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1614624" y="3682165"/>
            <a:ext cx="201363" cy="21864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30" name="순서도: 처리 29"/>
          <p:cNvSpPr/>
          <p:nvPr/>
        </p:nvSpPr>
        <p:spPr>
          <a:xfrm>
            <a:off x="1861655" y="3724328"/>
            <a:ext cx="3817692" cy="21935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5800514" y="3807493"/>
            <a:ext cx="2907258" cy="211177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순서도: 처리 31"/>
          <p:cNvSpPr/>
          <p:nvPr/>
        </p:nvSpPr>
        <p:spPr>
          <a:xfrm>
            <a:off x="7634984" y="3467299"/>
            <a:ext cx="1005677" cy="29897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6980275" y="3533653"/>
            <a:ext cx="201363" cy="21864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34" name="순서도: 연결자 33"/>
          <p:cNvSpPr/>
          <p:nvPr/>
        </p:nvSpPr>
        <p:spPr>
          <a:xfrm>
            <a:off x="7440382" y="3204029"/>
            <a:ext cx="201363" cy="21864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9808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5"/>
          <p:cNvGraphicFramePr/>
          <p:nvPr>
            <p:extLst>
              <p:ext uri="{D42A27DB-BD31-4B8C-83A1-F6EECF244321}">
                <p14:modId xmlns:p14="http://schemas.microsoft.com/office/powerpoint/2010/main" val="1966188728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구역 코드</a:t>
                      </a:r>
                      <a:r>
                        <a:rPr lang="en-US" altLang="ko-KR" sz="1100" u="none" strike="noStrike" cap="none" dirty="0"/>
                        <a:t>,  </a:t>
                      </a:r>
                      <a:r>
                        <a:rPr lang="ko-KR" altLang="en-US" sz="1100" u="none" strike="noStrike" cap="none" dirty="0"/>
                        <a:t>기간 선택을 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조회 버튼 클릭 시 선택한</a:t>
                      </a:r>
                      <a:r>
                        <a:rPr lang="ko-KR" altLang="en-US" sz="1100" u="none" strike="noStrike" cap="none" baseline="0" dirty="0"/>
                        <a:t> 구역과 기간의 그래프와 평균</a:t>
                      </a:r>
                      <a:r>
                        <a:rPr lang="en-US" altLang="ko-KR" sz="1100" u="none" strike="noStrike" cap="none" baseline="0" dirty="0"/>
                        <a:t>, </a:t>
                      </a:r>
                      <a:r>
                        <a:rPr lang="ko-KR" altLang="en-US" sz="1100" u="none" strike="noStrike" cap="none" baseline="0" dirty="0"/>
                        <a:t>최소</a:t>
                      </a:r>
                      <a:r>
                        <a:rPr lang="en-US" altLang="ko-KR" sz="1100" u="none" strike="noStrike" cap="none" baseline="0" dirty="0"/>
                        <a:t>, </a:t>
                      </a:r>
                      <a:r>
                        <a:rPr lang="ko-KR" altLang="en-US" sz="1100" u="none" strike="noStrike" cap="none" baseline="0" dirty="0"/>
                        <a:t>최대</a:t>
                      </a:r>
                      <a:r>
                        <a:rPr lang="en-US" altLang="ko-KR" sz="1100" u="none" strike="noStrike" cap="none" baseline="0" dirty="0"/>
                        <a:t>, </a:t>
                      </a:r>
                      <a:r>
                        <a:rPr lang="ko-KR" altLang="en-US" sz="1100" u="none" strike="noStrike" cap="none" baseline="0" dirty="0"/>
                        <a:t>편차 표를 조회 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기간 선택 잘못 했을 시 스크립트로 알릴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실제 소비량과 예측 소비량의 비교를 그래프로 나타낸다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그래프의 평균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최소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최대 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편차 값 표로 나타낸다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dirty="0"/>
                        <a:t>버튼 클릭 시  </a:t>
                      </a:r>
                      <a:r>
                        <a:rPr lang="en-US" altLang="ko-KR" sz="1100" dirty="0"/>
                        <a:t>csv</a:t>
                      </a:r>
                      <a:r>
                        <a:rPr lang="ko-KR" altLang="en-US" sz="1100" dirty="0"/>
                        <a:t>나</a:t>
                      </a:r>
                      <a:r>
                        <a:rPr lang="en-US" altLang="ko-KR" sz="1100" dirty="0"/>
                        <a:t>excel</a:t>
                      </a:r>
                      <a:r>
                        <a:rPr lang="ko-KR" altLang="en-US" sz="1100" dirty="0"/>
                        <a:t>파일로 다운로드</a:t>
                      </a:r>
                      <a:r>
                        <a:rPr lang="ko-KR" altLang="en-US" sz="1100" baseline="0" dirty="0"/>
                        <a:t> 할 수 있다</a:t>
                      </a:r>
                      <a:r>
                        <a:rPr lang="en-US" altLang="ko-KR" sz="1100" baseline="0" dirty="0"/>
                        <a:t>.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Google Shape;105;p15"/>
          <p:cNvGraphicFramePr/>
          <p:nvPr>
            <p:extLst>
              <p:ext uri="{D42A27DB-BD31-4B8C-83A1-F6EECF244321}">
                <p14:modId xmlns:p14="http://schemas.microsoft.com/office/powerpoint/2010/main" val="3723240220"/>
              </p:ext>
            </p:extLst>
          </p:nvPr>
        </p:nvGraphicFramePr>
        <p:xfrm>
          <a:off x="376455" y="20080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에너지 소비량 비교 조회</a:t>
                      </a:r>
                      <a:endParaRPr lang="ko-KR"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L09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2023-09-20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/analysis/compare.do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5" y="1161045"/>
            <a:ext cx="8623150" cy="5172641"/>
          </a:xfrm>
          <a:prstGeom prst="rect">
            <a:avLst/>
          </a:prstGeom>
        </p:spPr>
      </p:pic>
      <p:sp>
        <p:nvSpPr>
          <p:cNvPr id="9" name="순서도: 처리 8"/>
          <p:cNvSpPr/>
          <p:nvPr/>
        </p:nvSpPr>
        <p:spPr>
          <a:xfrm>
            <a:off x="3716322" y="2060530"/>
            <a:ext cx="3187815" cy="43177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6967056" y="2069044"/>
            <a:ext cx="729843" cy="43177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1916167" y="2542591"/>
            <a:ext cx="5768148" cy="182807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1865832" y="4761707"/>
            <a:ext cx="6011430" cy="157197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3716322" y="1748780"/>
            <a:ext cx="18475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15" name="순서도: 연결자 14"/>
          <p:cNvSpPr/>
          <p:nvPr/>
        </p:nvSpPr>
        <p:spPr>
          <a:xfrm>
            <a:off x="6955508" y="177764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9" name="순서도: 연결자 18"/>
          <p:cNvSpPr/>
          <p:nvPr/>
        </p:nvSpPr>
        <p:spPr>
          <a:xfrm>
            <a:off x="1714804" y="227641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20" name="순서도: 연결자 19"/>
          <p:cNvSpPr/>
          <p:nvPr/>
        </p:nvSpPr>
        <p:spPr>
          <a:xfrm>
            <a:off x="1603885" y="466987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6786694" y="4453984"/>
            <a:ext cx="1090568" cy="32808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/>
          <p:cNvSpPr/>
          <p:nvPr/>
        </p:nvSpPr>
        <p:spPr>
          <a:xfrm>
            <a:off x="6484649" y="445376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8246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05;p15"/>
          <p:cNvGraphicFramePr/>
          <p:nvPr>
            <p:extLst>
              <p:ext uri="{D42A27DB-BD31-4B8C-83A1-F6EECF244321}">
                <p14:modId xmlns:p14="http://schemas.microsoft.com/office/powerpoint/2010/main" val="3911022248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 </a:t>
                      </a:r>
                      <a:r>
                        <a:rPr lang="ko-KR" altLang="en-US" sz="14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교통데이터</a:t>
                      </a: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 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L07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/envdata/traffic.do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oogle Shape;106;p15"/>
          <p:cNvGraphicFramePr/>
          <p:nvPr/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고속도로 환경정보 탭을 누르면 해당 항목들을 확인할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교통데이터 분석 탭을 누르면 리스트형식으로 해당 데이터 목록이 조회된다</a:t>
                      </a:r>
                      <a:r>
                        <a:rPr lang="en-US" altLang="ko-KR" sz="1100" u="none" strike="noStrike" cap="none" dirty="0"/>
                        <a:t>. </a:t>
                      </a:r>
                      <a:r>
                        <a:rPr lang="ko-KR" altLang="en-US" sz="1100" u="none" strike="noStrike" cap="none" dirty="0"/>
                        <a:t>조회될 때는 월간 최신순으로 조회된다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/>
                        <a:t>조회구분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 err="1"/>
                        <a:t>구간코드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기간</a:t>
                      </a:r>
                      <a:r>
                        <a:rPr lang="en-US" altLang="ko-KR" sz="1100" u="none" strike="noStrike" cap="none" dirty="0"/>
                        <a:t>(</a:t>
                      </a:r>
                      <a:r>
                        <a:rPr lang="ko-KR" altLang="en-US" sz="1100" u="none" strike="noStrike" cap="none" dirty="0"/>
                        <a:t>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</a:t>
                      </a:r>
                      <a:r>
                        <a:rPr lang="en-US" altLang="ko-KR" sz="1100" u="none" strike="noStrike" cap="none" dirty="0"/>
                        <a:t>), </a:t>
                      </a:r>
                      <a:r>
                        <a:rPr lang="ko-KR" altLang="en-US" sz="1100" u="none" strike="noStrike" cap="none" dirty="0"/>
                        <a:t>날짜를 선택하고 조회 버튼을 눌러 </a:t>
                      </a:r>
                      <a:r>
                        <a:rPr lang="ko-KR" altLang="en-US" sz="1100" u="none" strike="noStrike" cap="none" dirty="0" err="1"/>
                        <a:t>구간코드별</a:t>
                      </a:r>
                      <a:r>
                        <a:rPr lang="ko-KR" altLang="en-US" sz="1100" u="none" strike="noStrike" cap="none" dirty="0"/>
                        <a:t> 해당 날짜의 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월간으로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다운로드 버튼을 이용해서 조회한 목록을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Excel, csv</a:t>
                      </a:r>
                      <a:r>
                        <a:rPr lang="ko-KR" altLang="en-US" sz="1100" u="none" strike="noStrike" cap="none" baseline="0" dirty="0"/>
                        <a:t>파일 형태로 다운로드할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dirty="0"/>
                        <a:t>해당 탭을 이용하여 페이지를 이동할 수 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15225"/>
            <a:ext cx="8623150" cy="5218462"/>
          </a:xfrm>
          <a:prstGeom prst="rect">
            <a:avLst/>
          </a:prstGeom>
        </p:spPr>
      </p:pic>
      <p:sp>
        <p:nvSpPr>
          <p:cNvPr id="18" name="순서도: 연결자 17"/>
          <p:cNvSpPr/>
          <p:nvPr/>
        </p:nvSpPr>
        <p:spPr>
          <a:xfrm>
            <a:off x="3288466" y="1109463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3489829" y="1141808"/>
            <a:ext cx="898353" cy="28117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52C6350-963D-4485-8AC0-3A0394DD0C88}"/>
              </a:ext>
            </a:extLst>
          </p:cNvPr>
          <p:cNvSpPr/>
          <p:nvPr/>
        </p:nvSpPr>
        <p:spPr>
          <a:xfrm>
            <a:off x="376455" y="2253478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B18AA040-5748-4718-B4F2-483AE504D8DB}"/>
              </a:ext>
            </a:extLst>
          </p:cNvPr>
          <p:cNvSpPr/>
          <p:nvPr/>
        </p:nvSpPr>
        <p:spPr>
          <a:xfrm>
            <a:off x="376455" y="2539455"/>
            <a:ext cx="1241330" cy="26990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C6FB7039-87A9-4946-8EE3-BFC1FC44A9B3}"/>
              </a:ext>
            </a:extLst>
          </p:cNvPr>
          <p:cNvSpPr/>
          <p:nvPr/>
        </p:nvSpPr>
        <p:spPr>
          <a:xfrm>
            <a:off x="2856493" y="2651422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E27F1F0F-BD5D-40A3-9CE1-FDE2B3A698DE}"/>
              </a:ext>
            </a:extLst>
          </p:cNvPr>
          <p:cNvSpPr/>
          <p:nvPr/>
        </p:nvSpPr>
        <p:spPr>
          <a:xfrm>
            <a:off x="3057856" y="2743200"/>
            <a:ext cx="5055366" cy="11637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38572A0-6525-4506-9631-AF76C95F64F3}"/>
              </a:ext>
            </a:extLst>
          </p:cNvPr>
          <p:cNvSpPr/>
          <p:nvPr/>
        </p:nvSpPr>
        <p:spPr>
          <a:xfrm>
            <a:off x="6716370" y="5499909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30B29B19-8B35-4521-A2F9-9E1A8E368AED}"/>
              </a:ext>
            </a:extLst>
          </p:cNvPr>
          <p:cNvSpPr/>
          <p:nvPr/>
        </p:nvSpPr>
        <p:spPr>
          <a:xfrm>
            <a:off x="6917733" y="5749248"/>
            <a:ext cx="1195489" cy="33660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68BE0FE8-2227-4387-882E-574CD637227D}"/>
              </a:ext>
            </a:extLst>
          </p:cNvPr>
          <p:cNvSpPr/>
          <p:nvPr/>
        </p:nvSpPr>
        <p:spPr>
          <a:xfrm>
            <a:off x="3854599" y="5724310"/>
            <a:ext cx="201363" cy="2244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5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BDF945C-7C61-439A-9547-22E5E177D989}"/>
              </a:ext>
            </a:extLst>
          </p:cNvPr>
          <p:cNvSpPr/>
          <p:nvPr/>
        </p:nvSpPr>
        <p:spPr>
          <a:xfrm>
            <a:off x="4095958" y="5836510"/>
            <a:ext cx="2000042" cy="22440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3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oogle Shape;105;p15"/>
          <p:cNvGraphicFramePr/>
          <p:nvPr>
            <p:extLst>
              <p:ext uri="{D42A27DB-BD31-4B8C-83A1-F6EECF244321}">
                <p14:modId xmlns:p14="http://schemas.microsoft.com/office/powerpoint/2010/main" val="4282199893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 err="1">
                          <a:latin typeface="Arial"/>
                          <a:ea typeface="Arial"/>
                          <a:cs typeface="Arial"/>
                        </a:rPr>
                        <a:t>교통데이터</a:t>
                      </a: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 상세 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L07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/envdata/trafficDetail.do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oogle Shape;106;p15"/>
          <p:cNvGraphicFramePr/>
          <p:nvPr>
            <p:extLst>
              <p:ext uri="{D42A27DB-BD31-4B8C-83A1-F6EECF244321}">
                <p14:modId xmlns:p14="http://schemas.microsoft.com/office/powerpoint/2010/main" val="1451252276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/>
                        <a:t>조회구분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 err="1"/>
                        <a:t>구간코드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기간</a:t>
                      </a:r>
                      <a:r>
                        <a:rPr lang="en-US" altLang="ko-KR" sz="1100" u="none" strike="noStrike" cap="none" dirty="0"/>
                        <a:t>(</a:t>
                      </a:r>
                      <a:r>
                        <a:rPr lang="ko-KR" altLang="en-US" sz="1100" u="none" strike="noStrike" cap="none" dirty="0"/>
                        <a:t>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</a:t>
                      </a:r>
                      <a:r>
                        <a:rPr lang="en-US" altLang="ko-KR" sz="1100" u="none" strike="noStrike" cap="none" dirty="0"/>
                        <a:t>), </a:t>
                      </a:r>
                      <a:r>
                        <a:rPr lang="ko-KR" altLang="en-US" sz="1100" u="none" strike="noStrike" cap="none" dirty="0"/>
                        <a:t>날짜를 선택하고 조회 버튼을 눌러 조회한다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다운로드 버튼을 이용해서 조회한 목록을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PDF</a:t>
                      </a:r>
                      <a:r>
                        <a:rPr lang="ko-KR" altLang="en-US" sz="1100" u="none" strike="noStrike" cap="none" baseline="0" dirty="0"/>
                        <a:t>파일 형태로 다운로드할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/>
                        <a:t>3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51415"/>
            <a:ext cx="8623150" cy="5182270"/>
          </a:xfrm>
          <a:prstGeom prst="rect">
            <a:avLst/>
          </a:prstGeom>
        </p:spPr>
      </p:pic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9E88FB42-CFFB-4B5E-9136-AC02E0376200}"/>
              </a:ext>
            </a:extLst>
          </p:cNvPr>
          <p:cNvSpPr/>
          <p:nvPr/>
        </p:nvSpPr>
        <p:spPr>
          <a:xfrm>
            <a:off x="2788738" y="2516888"/>
            <a:ext cx="201363" cy="21395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6472B6C9-DBA2-4E0E-818F-172012C1CCC9}"/>
              </a:ext>
            </a:extLst>
          </p:cNvPr>
          <p:cNvSpPr/>
          <p:nvPr/>
        </p:nvSpPr>
        <p:spPr>
          <a:xfrm>
            <a:off x="3052753" y="2595488"/>
            <a:ext cx="5018905" cy="27889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FFA75404-52E9-4C01-8C84-DD1B860EA912}"/>
              </a:ext>
            </a:extLst>
          </p:cNvPr>
          <p:cNvSpPr/>
          <p:nvPr/>
        </p:nvSpPr>
        <p:spPr>
          <a:xfrm>
            <a:off x="7195086" y="5527899"/>
            <a:ext cx="201363" cy="21395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F8A2C8E-4FA8-48B6-AB3A-04989B650035}"/>
              </a:ext>
            </a:extLst>
          </p:cNvPr>
          <p:cNvSpPr/>
          <p:nvPr/>
        </p:nvSpPr>
        <p:spPr>
          <a:xfrm>
            <a:off x="7506393" y="5528397"/>
            <a:ext cx="565265" cy="285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8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oogle Shape;105;p15"/>
          <p:cNvGraphicFramePr/>
          <p:nvPr>
            <p:extLst>
              <p:ext uri="{D42A27DB-BD31-4B8C-83A1-F6EECF244321}">
                <p14:modId xmlns:p14="http://schemas.microsoft.com/office/powerpoint/2010/main" val="3133971066"/>
              </p:ext>
            </p:extLst>
          </p:nvPr>
        </p:nvGraphicFramePr>
        <p:xfrm>
          <a:off x="376455" y="191174"/>
          <a:ext cx="8623150" cy="960241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1107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일조시간 데이터</a:t>
                      </a:r>
                      <a:r>
                        <a:rPr lang="ko-KR" altLang="en-US" sz="1400" u="none" strike="noStrike" cap="none" baseline="0" dirty="0"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lang="ko-KR" altLang="en-US" sz="1400" u="none" strike="noStrike" cap="none" dirty="0">
                          <a:latin typeface="Arial"/>
                          <a:ea typeface="Arial"/>
                          <a:cs typeface="Arial"/>
                        </a:rPr>
                        <a:t>조회</a:t>
                      </a:r>
                      <a:endParaRPr altLang="en-US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40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L07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2023-09-21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4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1E232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/envdata/sun.do</a:t>
                      </a:r>
                      <a:endParaRPr sz="2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36435B"/>
                      </a:solidFill>
                      <a:prstDash val="dot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w="sm" len="sm"/>
                      <a:tailEnd w="sm" len="sm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dirty="0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>
                    <a:lnL w="9525" cap="flat" cmpd="sng" algn="ctr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oogle Shape;106;p15"/>
          <p:cNvGraphicFramePr/>
          <p:nvPr>
            <p:extLst>
              <p:ext uri="{D42A27DB-BD31-4B8C-83A1-F6EECF244321}">
                <p14:modId xmlns:p14="http://schemas.microsoft.com/office/powerpoint/2010/main" val="1227577273"/>
              </p:ext>
            </p:extLst>
          </p:nvPr>
        </p:nvGraphicFramePr>
        <p:xfrm>
          <a:off x="9120773" y="200804"/>
          <a:ext cx="2872300" cy="6132882"/>
        </p:xfrm>
        <a:graphic>
          <a:graphicData uri="http://schemas.openxmlformats.org/drawingml/2006/table">
            <a:tbl>
              <a:tblPr>
                <a:noFill/>
                <a:tableStyleId>{F06D7B2B-4238-4F30-B13F-54B07B695728}</a:tableStyleId>
              </a:tblPr>
              <a:tblGrid>
                <a:gridCol w="5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59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E232E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 dirty="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일조시간 데이터 분석 탭을 누르면 리스트형식으로 해당 데이터 목록이 조회된다</a:t>
                      </a:r>
                      <a:r>
                        <a:rPr lang="en-US" altLang="ko-KR" sz="1100" u="none" strike="noStrike" cap="none" dirty="0"/>
                        <a:t>.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2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 err="1"/>
                        <a:t>조회구분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 err="1"/>
                        <a:t>구간코드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기간</a:t>
                      </a:r>
                      <a:r>
                        <a:rPr lang="en-US" altLang="ko-KR" sz="1100" u="none" strike="noStrike" cap="none" dirty="0"/>
                        <a:t>(</a:t>
                      </a:r>
                      <a:r>
                        <a:rPr lang="ko-KR" altLang="en-US" sz="1100" u="none" strike="noStrike" cap="none" dirty="0"/>
                        <a:t>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</a:t>
                      </a:r>
                      <a:r>
                        <a:rPr lang="en-US" altLang="ko-KR" sz="1100" u="none" strike="noStrike" cap="none" dirty="0"/>
                        <a:t>), </a:t>
                      </a:r>
                      <a:r>
                        <a:rPr lang="ko-KR" altLang="en-US" sz="1100" u="none" strike="noStrike" cap="none" dirty="0"/>
                        <a:t>날짜를 선택하고 조회 버튼을 눌러 </a:t>
                      </a:r>
                      <a:r>
                        <a:rPr lang="ko-KR" altLang="en-US" sz="1100" u="none" strike="noStrike" cap="none" dirty="0" err="1"/>
                        <a:t>구간코드별</a:t>
                      </a:r>
                      <a:r>
                        <a:rPr lang="ko-KR" altLang="en-US" sz="1100" u="none" strike="noStrike" cap="none" dirty="0"/>
                        <a:t> 해당 날짜의 일간</a:t>
                      </a:r>
                      <a:r>
                        <a:rPr lang="en-US" altLang="ko-KR" sz="1100" u="none" strike="noStrike" cap="none" dirty="0"/>
                        <a:t>, </a:t>
                      </a:r>
                      <a:r>
                        <a:rPr lang="ko-KR" altLang="en-US" sz="1100" u="none" strike="noStrike" cap="none" dirty="0"/>
                        <a:t>월간으로 조회할 수 있다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/>
                        <a:t>3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/>
                        <a:t>다운로드 버튼을 이용해서 조회한 목록을</a:t>
                      </a:r>
                      <a:r>
                        <a:rPr lang="ko-KR" altLang="en-US" sz="1100" u="none" strike="noStrike" cap="none" baseline="0" dirty="0"/>
                        <a:t> </a:t>
                      </a:r>
                      <a:r>
                        <a:rPr lang="en-US" altLang="ko-KR" sz="1100" u="none" strike="noStrike" cap="none" baseline="0" dirty="0"/>
                        <a:t>Excel, csv</a:t>
                      </a:r>
                      <a:r>
                        <a:rPr lang="ko-KR" altLang="en-US" sz="1100" u="none" strike="noStrike" cap="none" baseline="0" dirty="0"/>
                        <a:t>파일 형태로 다운로드할 수 있다</a:t>
                      </a:r>
                      <a:r>
                        <a:rPr lang="en-US" altLang="ko-KR" sz="1100" u="none" strike="noStrike" cap="none" baseline="0" dirty="0"/>
                        <a:t>.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400" u="none" strike="noStrike" cap="none"/>
                        <a:t>4</a:t>
                      </a:r>
                      <a:endParaRPr 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100" u="none" strike="noStrike" cap="none" dirty="0"/>
                        <a:t>해당 탭을 눌러 페이지를 이동한다</a:t>
                      </a:r>
                      <a:r>
                        <a:rPr lang="en-US" altLang="ko-KR" sz="1100" u="none" strike="noStrike" cap="none" dirty="0"/>
                        <a:t>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1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400" u="none" strike="noStrike" cap="none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9525" cap="flat" cmpd="sng" algn="ctr">
                      <a:solidFill>
                        <a:srgbClr val="1E23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E232E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" y="1151415"/>
            <a:ext cx="8623150" cy="5175138"/>
          </a:xfrm>
          <a:prstGeom prst="rect">
            <a:avLst/>
          </a:prstGeom>
        </p:spPr>
      </p:pic>
      <p:sp>
        <p:nvSpPr>
          <p:cNvPr id="20" name="순서도: 연결자 19"/>
          <p:cNvSpPr/>
          <p:nvPr/>
        </p:nvSpPr>
        <p:spPr>
          <a:xfrm>
            <a:off x="376454" y="2653854"/>
            <a:ext cx="201363" cy="22292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1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376455" y="2779823"/>
            <a:ext cx="1269465" cy="2957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95D01BA7-5FD0-430D-9ECF-2287BC7527C9}"/>
              </a:ext>
            </a:extLst>
          </p:cNvPr>
          <p:cNvSpPr/>
          <p:nvPr/>
        </p:nvSpPr>
        <p:spPr>
          <a:xfrm>
            <a:off x="6619942" y="5726164"/>
            <a:ext cx="201363" cy="22292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3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0FFD6DD5-949B-4E66-9CE9-358AD8AEC4CF}"/>
              </a:ext>
            </a:extLst>
          </p:cNvPr>
          <p:cNvSpPr/>
          <p:nvPr/>
        </p:nvSpPr>
        <p:spPr>
          <a:xfrm>
            <a:off x="6881889" y="5760941"/>
            <a:ext cx="1297834" cy="29891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277AE1E8-B109-4173-BAD2-81E5E4E891B2}"/>
              </a:ext>
            </a:extLst>
          </p:cNvPr>
          <p:cNvSpPr/>
          <p:nvPr/>
        </p:nvSpPr>
        <p:spPr>
          <a:xfrm>
            <a:off x="2893682" y="2653855"/>
            <a:ext cx="201363" cy="22292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2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3F64DBFA-6A73-43D1-9079-FB16E5ED5ADE}"/>
              </a:ext>
            </a:extLst>
          </p:cNvPr>
          <p:cNvSpPr/>
          <p:nvPr/>
        </p:nvSpPr>
        <p:spPr>
          <a:xfrm>
            <a:off x="3095044" y="2721923"/>
            <a:ext cx="5084679" cy="11682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947B398-9B99-447A-8540-DB150B23E44C}"/>
              </a:ext>
            </a:extLst>
          </p:cNvPr>
          <p:cNvSpPr/>
          <p:nvPr/>
        </p:nvSpPr>
        <p:spPr>
          <a:xfrm>
            <a:off x="3919891" y="5789538"/>
            <a:ext cx="201363" cy="222925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lvl="0" algn="ctr">
              <a:defRPr/>
            </a:pPr>
            <a:r>
              <a:rPr lang="en-US" altLang="ko-KR" dirty="0">
                <a:solidFill>
                  <a:srgbClr val="FF0000"/>
                </a:solidFill>
                <a:ea typeface="맑은 고딕"/>
                <a:cs typeface="Arial"/>
              </a:rPr>
              <a:t>4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A59FD7CB-D1A0-43A5-9681-914B6A1BA765}"/>
              </a:ext>
            </a:extLst>
          </p:cNvPr>
          <p:cNvSpPr/>
          <p:nvPr/>
        </p:nvSpPr>
        <p:spPr>
          <a:xfrm>
            <a:off x="4181838" y="5735108"/>
            <a:ext cx="1842868" cy="32474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4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1781</Words>
  <Application>Microsoft Office PowerPoint</Application>
  <PresentationFormat>와이드스크린</PresentationFormat>
  <Paragraphs>577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Malgun Gothic</vt:lpstr>
      <vt:lpstr>Arial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송유하</dc:creator>
  <cp:lastModifiedBy>유하 송</cp:lastModifiedBy>
  <cp:revision>104</cp:revision>
  <dcterms:modified xsi:type="dcterms:W3CDTF">2023-09-28T08:58:45Z</dcterms:modified>
  <cp:version/>
</cp:coreProperties>
</file>