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87" r:id="rId2"/>
    <p:sldId id="363" r:id="rId3"/>
    <p:sldId id="288" r:id="rId4"/>
    <p:sldId id="289" r:id="rId5"/>
    <p:sldId id="290" r:id="rId6"/>
    <p:sldId id="364" r:id="rId7"/>
    <p:sldId id="337" r:id="rId8"/>
    <p:sldId id="338" r:id="rId9"/>
    <p:sldId id="339" r:id="rId10"/>
    <p:sldId id="340" r:id="rId11"/>
    <p:sldId id="341" r:id="rId12"/>
    <p:sldId id="342" r:id="rId13"/>
    <p:sldId id="358" r:id="rId14"/>
    <p:sldId id="359" r:id="rId15"/>
    <p:sldId id="360" r:id="rId16"/>
    <p:sldId id="361" r:id="rId17"/>
    <p:sldId id="362" r:id="rId18"/>
    <p:sldId id="351" r:id="rId19"/>
    <p:sldId id="352" r:id="rId20"/>
    <p:sldId id="353" r:id="rId21"/>
    <p:sldId id="354" r:id="rId22"/>
    <p:sldId id="355" r:id="rId23"/>
    <p:sldId id="356" r:id="rId24"/>
    <p:sldId id="349" r:id="rId25"/>
    <p:sldId id="350" r:id="rId26"/>
    <p:sldId id="331" r:id="rId27"/>
    <p:sldId id="332" r:id="rId28"/>
    <p:sldId id="333" r:id="rId29"/>
    <p:sldId id="334" r:id="rId30"/>
    <p:sldId id="335" r:id="rId31"/>
    <p:sldId id="336" r:id="rId32"/>
    <p:sldId id="298" r:id="rId33"/>
    <p:sldId id="299" r:id="rId34"/>
    <p:sldId id="300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C4CE"/>
    <a:srgbClr val="F1F0E8"/>
    <a:srgbClr val="96B6C5"/>
    <a:srgbClr val="424874"/>
    <a:srgbClr val="A6B1E1"/>
    <a:srgbClr val="F4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92966" autoAdjust="0"/>
  </p:normalViewPr>
  <p:slideViewPr>
    <p:cSldViewPr snapToGrid="0" snapToObjects="1">
      <p:cViewPr varScale="1">
        <p:scale>
          <a:sx n="77" d="100"/>
          <a:sy n="77" d="100"/>
        </p:scale>
        <p:origin x="946" y="58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78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 lvl="0"/>
              <a:t>2023-11-06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9840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901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350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801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114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2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258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46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406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6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664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092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258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556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235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1641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442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8814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9183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0268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5525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4708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602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3124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8604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355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9639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0641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372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135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395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0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914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9444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9485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2023-11-06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2023-11-06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2023-11-06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2023-11-06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2023-11-06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B6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2023-11-06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182624" y="5264985"/>
            <a:ext cx="399475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3861048"/>
            <a:ext cx="6661411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0" y="1306503"/>
            <a:ext cx="666231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에너지사용 최적화를 위한 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r>
              <a:rPr lang="ko-KR" altLang="en-US" sz="4000" b="1" dirty="0">
                <a:solidFill>
                  <a:schemeClr val="bg1"/>
                </a:solidFill>
              </a:rPr>
              <a:t>스마트 </a:t>
            </a:r>
            <a:r>
              <a:rPr lang="ko-KR" altLang="en-US" sz="4000" b="1" dirty="0" err="1">
                <a:solidFill>
                  <a:schemeClr val="bg1"/>
                </a:solidFill>
              </a:rPr>
              <a:t>클린룸</a:t>
            </a:r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r>
              <a:rPr lang="ko-KR" altLang="en-US" sz="4000" b="1" dirty="0" err="1">
                <a:solidFill>
                  <a:schemeClr val="bg1"/>
                </a:solidFill>
              </a:rPr>
              <a:t>공조설비에너지관리시스템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r>
              <a:rPr lang="en-US" altLang="ko-KR" sz="4000" b="1" dirty="0">
                <a:solidFill>
                  <a:schemeClr val="bg1"/>
                </a:solidFill>
              </a:rPr>
              <a:t>(HVACEMS)</a:t>
            </a:r>
            <a:endParaRPr lang="ko-KR" altLang="en-US" sz="4000" dirty="0"/>
          </a:p>
        </p:txBody>
      </p:sp>
      <p:sp>
        <p:nvSpPr>
          <p:cNvPr id="9" name="TextBox 7"/>
          <p:cNvSpPr txBox="1"/>
          <p:nvPr/>
        </p:nvSpPr>
        <p:spPr>
          <a:xfrm>
            <a:off x="9361283" y="4621354"/>
            <a:ext cx="28973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 dirty="0">
                <a:solidFill>
                  <a:schemeClr val="bg1"/>
                </a:solidFill>
              </a:rPr>
              <a:t>All For One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204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260370"/>
              </p:ext>
            </p:extLst>
          </p:nvPr>
        </p:nvGraphicFramePr>
        <p:xfrm>
          <a:off x="174765" y="831088"/>
          <a:ext cx="11719184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6737">
                <a:tc gridSpan="2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HVAC-DS-01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프로세스명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계측기 데이터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737">
                <a:tc gridSpan="2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23.09.13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737">
                <a:tc gridSpan="5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E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9048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1"/>
          <p:cNvSpPr txBox="1"/>
          <p:nvPr/>
        </p:nvSpPr>
        <p:spPr>
          <a:xfrm>
            <a:off x="251520" y="116632"/>
            <a:ext cx="10946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Process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503" y="188640"/>
            <a:ext cx="192039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92696"/>
            <a:ext cx="1218856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100">
              <a:latin typeface="+mj-lt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37742" y="5919326"/>
            <a:ext cx="1925227" cy="735347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계측기 데이터 조회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62489" y="4529983"/>
            <a:ext cx="1475733" cy="624689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메인화면 출력</a:t>
            </a:r>
          </a:p>
        </p:txBody>
      </p:sp>
      <p:cxnSp>
        <p:nvCxnSpPr>
          <p:cNvPr id="98" name="꺾인 연결선 97"/>
          <p:cNvCxnSpPr>
            <a:stCxn id="15" idx="0"/>
            <a:endCxn id="51" idx="2"/>
          </p:cNvCxnSpPr>
          <p:nvPr/>
        </p:nvCxnSpPr>
        <p:spPr>
          <a:xfrm rot="16200000">
            <a:off x="1218028" y="5536999"/>
            <a:ext cx="7646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모서리가 둥근 직사각형 128"/>
          <p:cNvSpPr/>
          <p:nvPr/>
        </p:nvSpPr>
        <p:spPr>
          <a:xfrm>
            <a:off x="1039997" y="3140640"/>
            <a:ext cx="1120719" cy="624689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그래프 클릭</a:t>
            </a: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2970148" y="3945043"/>
            <a:ext cx="1376017" cy="776103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1500" dirty="0">
                <a:solidFill>
                  <a:schemeClr val="tx1"/>
                </a:solidFill>
              </a:rPr>
              <a:t>1</a:t>
            </a:r>
            <a:r>
              <a:rPr lang="ko-KR" altLang="en-US" sz="1500" dirty="0">
                <a:solidFill>
                  <a:schemeClr val="tx1"/>
                </a:solidFill>
              </a:rPr>
              <a:t>시간간격 온도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꺾은선그래프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출력</a:t>
            </a:r>
          </a:p>
        </p:txBody>
      </p:sp>
      <p:cxnSp>
        <p:nvCxnSpPr>
          <p:cNvPr id="137" name="꺾인 연결선 97"/>
          <p:cNvCxnSpPr>
            <a:stCxn id="51" idx="3"/>
            <a:endCxn id="41" idx="1"/>
          </p:cNvCxnSpPr>
          <p:nvPr/>
        </p:nvCxnSpPr>
        <p:spPr>
          <a:xfrm>
            <a:off x="2338222" y="4842328"/>
            <a:ext cx="636757" cy="14776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 97"/>
          <p:cNvCxnSpPr>
            <a:stCxn id="51" idx="3"/>
            <a:endCxn id="42" idx="1"/>
          </p:cNvCxnSpPr>
          <p:nvPr/>
        </p:nvCxnSpPr>
        <p:spPr>
          <a:xfrm>
            <a:off x="2338222" y="4842328"/>
            <a:ext cx="2099824" cy="1352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 97"/>
          <p:cNvCxnSpPr>
            <a:stCxn id="51" idx="3"/>
            <a:endCxn id="43" idx="1"/>
          </p:cNvCxnSpPr>
          <p:nvPr/>
        </p:nvCxnSpPr>
        <p:spPr>
          <a:xfrm>
            <a:off x="2338222" y="4842328"/>
            <a:ext cx="2090219" cy="94651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모서리가 둥근 직사각형 148"/>
          <p:cNvSpPr/>
          <p:nvPr/>
        </p:nvSpPr>
        <p:spPr>
          <a:xfrm>
            <a:off x="6682924" y="1751299"/>
            <a:ext cx="1863083" cy="788109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해당 구역 최근 </a:t>
            </a:r>
            <a:r>
              <a:rPr lang="en-US" altLang="ko-KR" sz="1500" dirty="0">
                <a:solidFill>
                  <a:schemeClr val="tx1"/>
                </a:solidFill>
              </a:rPr>
              <a:t>1</a:t>
            </a:r>
            <a:r>
              <a:rPr lang="ko-KR" altLang="en-US" sz="1500" dirty="0">
                <a:solidFill>
                  <a:schemeClr val="tx1"/>
                </a:solidFill>
              </a:rPr>
              <a:t>일간 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데이터를 </a:t>
            </a:r>
            <a:r>
              <a:rPr lang="ko-KR" altLang="en-US" sz="1500" dirty="0" err="1">
                <a:solidFill>
                  <a:schemeClr val="tx1"/>
                </a:solidFill>
              </a:rPr>
              <a:t>시간별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꺾은선 그래프로 출력</a:t>
            </a:r>
          </a:p>
        </p:txBody>
      </p:sp>
      <p:cxnSp>
        <p:nvCxnSpPr>
          <p:cNvPr id="150" name="꺾인 연결선 97"/>
          <p:cNvCxnSpPr>
            <a:stCxn id="70" idx="3"/>
            <a:endCxn id="149" idx="1"/>
          </p:cNvCxnSpPr>
          <p:nvPr/>
        </p:nvCxnSpPr>
        <p:spPr>
          <a:xfrm flipV="1">
            <a:off x="5444935" y="2145354"/>
            <a:ext cx="1237989" cy="11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모서리가 둥근 직사각형 153"/>
          <p:cNvSpPr/>
          <p:nvPr/>
        </p:nvSpPr>
        <p:spPr>
          <a:xfrm>
            <a:off x="9740252" y="1751299"/>
            <a:ext cx="2050541" cy="788109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화면 상단 기간 선택을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통해 원하는 기간 선택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1500">
                <a:solidFill>
                  <a:schemeClr val="tx1"/>
                </a:solidFill>
              </a:rPr>
              <a:t>(</a:t>
            </a:r>
            <a:r>
              <a:rPr lang="ko-KR" altLang="en-US" sz="1500">
                <a:solidFill>
                  <a:schemeClr val="tx1"/>
                </a:solidFill>
              </a:rPr>
              <a:t>최소 한달</a:t>
            </a:r>
            <a:r>
              <a:rPr lang="en-US" altLang="ko-KR" sz="15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9848268" y="3249589"/>
            <a:ext cx="1834509" cy="624689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해당 기간에 맞는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범위의 그래프 출력</a:t>
            </a:r>
          </a:p>
        </p:txBody>
      </p:sp>
      <p:cxnSp>
        <p:nvCxnSpPr>
          <p:cNvPr id="157" name="꺾인 연결선 97"/>
          <p:cNvCxnSpPr>
            <a:stCxn id="149" idx="3"/>
            <a:endCxn id="154" idx="1"/>
          </p:cNvCxnSpPr>
          <p:nvPr/>
        </p:nvCxnSpPr>
        <p:spPr>
          <a:xfrm>
            <a:off x="8546007" y="2145353"/>
            <a:ext cx="11942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꺾인 연결선 97"/>
          <p:cNvCxnSpPr>
            <a:stCxn id="154" idx="2"/>
            <a:endCxn id="155" idx="0"/>
          </p:cNvCxnSpPr>
          <p:nvPr/>
        </p:nvCxnSpPr>
        <p:spPr>
          <a:xfrm rot="16200000" flipH="1">
            <a:off x="10410432" y="2894498"/>
            <a:ext cx="7101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모서리가 둥근 직사각형 158"/>
          <p:cNvSpPr/>
          <p:nvPr/>
        </p:nvSpPr>
        <p:spPr>
          <a:xfrm>
            <a:off x="6806749" y="3249588"/>
            <a:ext cx="1615433" cy="624689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각 리스트 버튼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 클릭</a:t>
            </a: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6682925" y="4584456"/>
            <a:ext cx="1863082" cy="624689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해당 데이터 리스트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상세 화면 출력</a:t>
            </a: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6806750" y="5919325"/>
            <a:ext cx="1615433" cy="624689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구역별</a:t>
            </a:r>
            <a:r>
              <a:rPr lang="en-US" altLang="ko-KR" sz="1500">
                <a:solidFill>
                  <a:schemeClr val="tx1"/>
                </a:solidFill>
              </a:rPr>
              <a:t>/</a:t>
            </a:r>
            <a:r>
              <a:rPr lang="ko-KR" altLang="en-US" sz="1500">
                <a:solidFill>
                  <a:schemeClr val="tx1"/>
                </a:solidFill>
              </a:rPr>
              <a:t>기간별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리스트 조회</a:t>
            </a: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9957804" y="5919325"/>
            <a:ext cx="1615433" cy="624689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해당 리스트 출력</a:t>
            </a:r>
          </a:p>
        </p:txBody>
      </p:sp>
      <p:cxnSp>
        <p:nvCxnSpPr>
          <p:cNvPr id="164" name="꺾인 연결선 97"/>
          <p:cNvCxnSpPr>
            <a:stCxn id="149" idx="2"/>
            <a:endCxn id="159" idx="0"/>
          </p:cNvCxnSpPr>
          <p:nvPr/>
        </p:nvCxnSpPr>
        <p:spPr>
          <a:xfrm rot="16200000" flipH="1">
            <a:off x="7259376" y="2894497"/>
            <a:ext cx="710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97"/>
          <p:cNvCxnSpPr>
            <a:stCxn id="159" idx="2"/>
            <a:endCxn id="160" idx="0"/>
          </p:cNvCxnSpPr>
          <p:nvPr/>
        </p:nvCxnSpPr>
        <p:spPr>
          <a:xfrm rot="16200000" flipH="1">
            <a:off x="7259376" y="4229366"/>
            <a:ext cx="7101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꺾인 연결선 97"/>
          <p:cNvCxnSpPr>
            <a:stCxn id="160" idx="2"/>
            <a:endCxn id="161" idx="0"/>
          </p:cNvCxnSpPr>
          <p:nvPr/>
        </p:nvCxnSpPr>
        <p:spPr>
          <a:xfrm rot="16200000" flipH="1">
            <a:off x="7259377" y="5564235"/>
            <a:ext cx="710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꺾인 연결선 97"/>
          <p:cNvCxnSpPr>
            <a:stCxn id="161" idx="3"/>
            <a:endCxn id="162" idx="1"/>
          </p:cNvCxnSpPr>
          <p:nvPr/>
        </p:nvCxnSpPr>
        <p:spPr>
          <a:xfrm>
            <a:off x="8422184" y="6231669"/>
            <a:ext cx="15356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97"/>
          <p:cNvCxnSpPr>
            <a:stCxn id="160" idx="3"/>
            <a:endCxn id="176" idx="1"/>
          </p:cNvCxnSpPr>
          <p:nvPr/>
        </p:nvCxnSpPr>
        <p:spPr>
          <a:xfrm>
            <a:off x="8546008" y="4896800"/>
            <a:ext cx="1293252" cy="15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모서리가 둥근 직사각형 175"/>
          <p:cNvSpPr/>
          <p:nvPr/>
        </p:nvSpPr>
        <p:spPr>
          <a:xfrm>
            <a:off x="9839260" y="4599965"/>
            <a:ext cx="1852521" cy="624689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1500">
                <a:solidFill>
                  <a:schemeClr val="tx1"/>
                </a:solidFill>
              </a:rPr>
              <a:t>csv</a:t>
            </a:r>
            <a:r>
              <a:rPr lang="ko-KR" altLang="en-US" sz="1500">
                <a:solidFill>
                  <a:schemeClr val="tx1"/>
                </a:solidFill>
              </a:rPr>
              <a:t>파일 및 엑셀</a:t>
            </a:r>
            <a:r>
              <a:rPr lang="en-US" altLang="ko-KR" sz="1500">
                <a:solidFill>
                  <a:schemeClr val="tx1"/>
                </a:solidFill>
              </a:rPr>
              <a:t>, PDF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파일로 다운로드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974979" y="5979964"/>
            <a:ext cx="1376017" cy="680019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1500" dirty="0">
                <a:solidFill>
                  <a:schemeClr val="tx1"/>
                </a:solidFill>
              </a:rPr>
              <a:t>1</a:t>
            </a:r>
            <a:r>
              <a:rPr lang="ko-KR" altLang="en-US" sz="1500" dirty="0">
                <a:solidFill>
                  <a:schemeClr val="tx1"/>
                </a:solidFill>
              </a:rPr>
              <a:t>시간간격 기압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꺾은선그래프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438046" y="4599965"/>
            <a:ext cx="1376017" cy="755311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1500" dirty="0">
                <a:solidFill>
                  <a:schemeClr val="tx1"/>
                </a:solidFill>
              </a:rPr>
              <a:t>1</a:t>
            </a:r>
            <a:r>
              <a:rPr lang="ko-KR" altLang="en-US" sz="1500" dirty="0">
                <a:solidFill>
                  <a:schemeClr val="tx1"/>
                </a:solidFill>
              </a:rPr>
              <a:t>시간간격 습도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꺾은선그래프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428441" y="5412513"/>
            <a:ext cx="1570594" cy="752657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1500" dirty="0">
                <a:solidFill>
                  <a:schemeClr val="tx1"/>
                </a:solidFill>
              </a:rPr>
              <a:t>1</a:t>
            </a:r>
            <a:r>
              <a:rPr lang="ko-KR" altLang="en-US" sz="1500" dirty="0">
                <a:solidFill>
                  <a:schemeClr val="tx1"/>
                </a:solidFill>
              </a:rPr>
              <a:t>시간간격 청정도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꺾은선그래프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출력</a:t>
            </a:r>
          </a:p>
        </p:txBody>
      </p:sp>
      <p:cxnSp>
        <p:nvCxnSpPr>
          <p:cNvPr id="11" name="꺾인 연결선 10"/>
          <p:cNvCxnSpPr>
            <a:stCxn id="51" idx="3"/>
          </p:cNvCxnSpPr>
          <p:nvPr/>
        </p:nvCxnSpPr>
        <p:spPr>
          <a:xfrm flipV="1">
            <a:off x="2338222" y="4333094"/>
            <a:ext cx="631926" cy="50923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51" idx="0"/>
            <a:endCxn id="129" idx="2"/>
          </p:cNvCxnSpPr>
          <p:nvPr/>
        </p:nvCxnSpPr>
        <p:spPr>
          <a:xfrm rot="5400000" flipH="1" flipV="1">
            <a:off x="1218029" y="4147656"/>
            <a:ext cx="764654" cy="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668815" y="1773725"/>
            <a:ext cx="1863083" cy="788109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각 화면 최근 </a:t>
            </a:r>
            <a:r>
              <a:rPr lang="en-US" altLang="ko-KR" sz="1500" dirty="0">
                <a:solidFill>
                  <a:schemeClr val="tx1"/>
                </a:solidFill>
              </a:rPr>
              <a:t>1</a:t>
            </a:r>
            <a:r>
              <a:rPr lang="ko-KR" altLang="en-US" sz="1500" dirty="0">
                <a:solidFill>
                  <a:schemeClr val="tx1"/>
                </a:solidFill>
              </a:rPr>
              <a:t>일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간 데이터를 </a:t>
            </a:r>
            <a:r>
              <a:rPr lang="ko-KR" altLang="en-US" sz="1500" dirty="0" err="1">
                <a:solidFill>
                  <a:schemeClr val="tx1"/>
                </a:solidFill>
              </a:rPr>
              <a:t>시간별</a:t>
            </a:r>
            <a:endParaRPr lang="ko-KR" altLang="en-US" sz="1500" dirty="0">
              <a:solidFill>
                <a:schemeClr val="tx1"/>
              </a:solidFill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꺾은선 그래프로 출력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581852" y="1763134"/>
            <a:ext cx="1863083" cy="788109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구역별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 err="1">
                <a:solidFill>
                  <a:schemeClr val="tx1"/>
                </a:solidFill>
              </a:rPr>
              <a:t>드롭박스에서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구역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>
                <a:solidFill>
                  <a:schemeClr val="tx1"/>
                </a:solidFill>
              </a:rPr>
              <a:t>선택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 flipH="1" flipV="1">
            <a:off x="1591564" y="2561834"/>
            <a:ext cx="8793" cy="578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62" idx="3"/>
            <a:endCxn id="70" idx="1"/>
          </p:cNvCxnSpPr>
          <p:nvPr/>
        </p:nvCxnSpPr>
        <p:spPr>
          <a:xfrm flipV="1">
            <a:off x="2531898" y="2157189"/>
            <a:ext cx="1049954" cy="105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847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373596"/>
              </p:ext>
            </p:extLst>
          </p:nvPr>
        </p:nvGraphicFramePr>
        <p:xfrm>
          <a:off x="174765" y="831088"/>
          <a:ext cx="11719184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6737">
                <a:tc gridSpan="2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HVAC-DS-02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프로세스명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공조기 데이터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737">
                <a:tc gridSpan="2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23.09.13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737">
                <a:tc gridSpan="5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E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9048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3" name="TextBox 1"/>
          <p:cNvSpPr txBox="1"/>
          <p:nvPr/>
        </p:nvSpPr>
        <p:spPr>
          <a:xfrm>
            <a:off x="251520" y="116632"/>
            <a:ext cx="10946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Process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7503" y="188640"/>
            <a:ext cx="192039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3461" y="692696"/>
            <a:ext cx="1218856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100">
              <a:latin typeface="+mj-lt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637742" y="5919326"/>
            <a:ext cx="1925227" cy="735347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공조기 데이터 조회</a:t>
            </a: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853669" y="4149534"/>
            <a:ext cx="1475733" cy="624689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메인화면 출력</a:t>
            </a:r>
          </a:p>
        </p:txBody>
      </p:sp>
      <p:cxnSp>
        <p:nvCxnSpPr>
          <p:cNvPr id="108" name="꺾인 연결선 97"/>
          <p:cNvCxnSpPr>
            <a:stCxn id="106" idx="0"/>
            <a:endCxn id="107" idx="2"/>
          </p:cNvCxnSpPr>
          <p:nvPr/>
        </p:nvCxnSpPr>
        <p:spPr>
          <a:xfrm flipH="1" flipV="1">
            <a:off x="1591536" y="4774223"/>
            <a:ext cx="8820" cy="11451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모서리가 둥근 직사각형 112"/>
          <p:cNvSpPr/>
          <p:nvPr/>
        </p:nvSpPr>
        <p:spPr>
          <a:xfrm>
            <a:off x="2696722" y="4774223"/>
            <a:ext cx="2326571" cy="900914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1500" dirty="0">
                <a:solidFill>
                  <a:schemeClr val="tx1"/>
                </a:solidFill>
              </a:rPr>
              <a:t>1</a:t>
            </a:r>
            <a:r>
              <a:rPr lang="ko-KR" altLang="en-US" sz="1500" dirty="0">
                <a:solidFill>
                  <a:schemeClr val="tx1"/>
                </a:solidFill>
              </a:rPr>
              <a:t>시간 간격으로 전력량을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나타내는 꺾은선 그래프 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2696722" y="3629069"/>
            <a:ext cx="2586539" cy="900914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누적 전력량을 나타내는 하루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간격으로막대 그래프 출력</a:t>
            </a:r>
          </a:p>
        </p:txBody>
      </p:sp>
      <p:cxnSp>
        <p:nvCxnSpPr>
          <p:cNvPr id="151" name="꺾인 연결선 97"/>
          <p:cNvCxnSpPr>
            <a:stCxn id="107" idx="3"/>
            <a:endCxn id="150" idx="1"/>
          </p:cNvCxnSpPr>
          <p:nvPr/>
        </p:nvCxnSpPr>
        <p:spPr>
          <a:xfrm flipV="1">
            <a:off x="2329402" y="4079526"/>
            <a:ext cx="367320" cy="38235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9706179" y="3116654"/>
            <a:ext cx="2118670" cy="624689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해당 기간에 맞춘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그래프 범위 변화</a:t>
            </a:r>
          </a:p>
        </p:txBody>
      </p:sp>
      <p:cxnSp>
        <p:nvCxnSpPr>
          <p:cNvPr id="157" name="꺾인 연결선 97"/>
          <p:cNvCxnSpPr>
            <a:stCxn id="185" idx="2"/>
            <a:endCxn id="156" idx="0"/>
          </p:cNvCxnSpPr>
          <p:nvPr/>
        </p:nvCxnSpPr>
        <p:spPr>
          <a:xfrm>
            <a:off x="10765514" y="2652726"/>
            <a:ext cx="0" cy="4639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173"/>
          <p:cNvSpPr/>
          <p:nvPr/>
        </p:nvSpPr>
        <p:spPr>
          <a:xfrm>
            <a:off x="6776171" y="3116653"/>
            <a:ext cx="1615433" cy="624689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각 데이터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그래프 클릭</a:t>
            </a:r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6652348" y="4529983"/>
            <a:ext cx="1863082" cy="624689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해당 데이터 리스트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상세 화면 출력</a:t>
            </a:r>
          </a:p>
        </p:txBody>
      </p:sp>
      <p:sp>
        <p:nvSpPr>
          <p:cNvPr id="176" name="모서리가 둥근 직사각형 175"/>
          <p:cNvSpPr/>
          <p:nvPr/>
        </p:nvSpPr>
        <p:spPr>
          <a:xfrm>
            <a:off x="6776172" y="5919326"/>
            <a:ext cx="1615433" cy="624689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구역별</a:t>
            </a:r>
            <a:r>
              <a:rPr lang="en-US" altLang="ko-KR" sz="1500">
                <a:solidFill>
                  <a:schemeClr val="tx1"/>
                </a:solidFill>
              </a:rPr>
              <a:t>/</a:t>
            </a:r>
            <a:r>
              <a:rPr lang="ko-KR" altLang="en-US" sz="1500">
                <a:solidFill>
                  <a:schemeClr val="tx1"/>
                </a:solidFill>
              </a:rPr>
              <a:t>기간별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리스트 조회</a:t>
            </a:r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9957804" y="5919325"/>
            <a:ext cx="1615433" cy="624689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해당 리스트 출력</a:t>
            </a:r>
          </a:p>
        </p:txBody>
      </p:sp>
      <p:cxnSp>
        <p:nvCxnSpPr>
          <p:cNvPr id="179" name="꺾인 연결선 97"/>
          <p:cNvCxnSpPr>
            <a:stCxn id="174" idx="2"/>
            <a:endCxn id="175" idx="0"/>
          </p:cNvCxnSpPr>
          <p:nvPr/>
        </p:nvCxnSpPr>
        <p:spPr>
          <a:xfrm>
            <a:off x="7583888" y="3741342"/>
            <a:ext cx="1" cy="7886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꺾인 연결선 97"/>
          <p:cNvCxnSpPr>
            <a:stCxn id="175" idx="2"/>
            <a:endCxn id="176" idx="0"/>
          </p:cNvCxnSpPr>
          <p:nvPr/>
        </p:nvCxnSpPr>
        <p:spPr>
          <a:xfrm rot="16200000" flipH="1">
            <a:off x="7201562" y="5536999"/>
            <a:ext cx="7646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 97"/>
          <p:cNvCxnSpPr>
            <a:stCxn id="176" idx="3"/>
            <a:endCxn id="177" idx="1"/>
          </p:cNvCxnSpPr>
          <p:nvPr/>
        </p:nvCxnSpPr>
        <p:spPr>
          <a:xfrm flipV="1">
            <a:off x="8391606" y="6231670"/>
            <a:ext cx="15661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꺾인 연결선 97"/>
          <p:cNvCxnSpPr>
            <a:stCxn id="175" idx="3"/>
            <a:endCxn id="186" idx="1"/>
          </p:cNvCxnSpPr>
          <p:nvPr/>
        </p:nvCxnSpPr>
        <p:spPr>
          <a:xfrm>
            <a:off x="8515430" y="4842327"/>
            <a:ext cx="13238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모서리가 둥근 직사각형 184"/>
          <p:cNvSpPr/>
          <p:nvPr/>
        </p:nvSpPr>
        <p:spPr>
          <a:xfrm>
            <a:off x="9740243" y="1864617"/>
            <a:ext cx="2050541" cy="788109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화면 상단 기간 선택을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통해 원하는 기간 선택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ko-KR" altLang="en-US" sz="1500" dirty="0">
                <a:solidFill>
                  <a:schemeClr val="tx1"/>
                </a:solidFill>
              </a:rPr>
              <a:t>최소 한달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9839254" y="4529983"/>
            <a:ext cx="1852521" cy="624689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1500">
                <a:solidFill>
                  <a:schemeClr val="tx1"/>
                </a:solidFill>
              </a:rPr>
              <a:t>csv</a:t>
            </a:r>
            <a:r>
              <a:rPr lang="ko-KR" altLang="en-US" sz="1500">
                <a:solidFill>
                  <a:schemeClr val="tx1"/>
                </a:solidFill>
              </a:rPr>
              <a:t>파일 및 엑셀</a:t>
            </a:r>
            <a:r>
              <a:rPr lang="en-US" altLang="ko-KR" sz="1500">
                <a:solidFill>
                  <a:schemeClr val="tx1"/>
                </a:solidFill>
              </a:rPr>
              <a:t>, PDF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파일로 다운로드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420603" y="1803452"/>
            <a:ext cx="2326571" cy="900914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1500" dirty="0">
                <a:solidFill>
                  <a:schemeClr val="tx1"/>
                </a:solidFill>
              </a:rPr>
              <a:t>1</a:t>
            </a:r>
            <a:r>
              <a:rPr lang="ko-KR" altLang="en-US" sz="1500" dirty="0">
                <a:solidFill>
                  <a:schemeClr val="tx1"/>
                </a:solidFill>
              </a:rPr>
              <a:t>일 간격으로 전력량을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나타내는 꺾은선 그래프 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출력</a:t>
            </a:r>
          </a:p>
        </p:txBody>
      </p:sp>
      <p:cxnSp>
        <p:nvCxnSpPr>
          <p:cNvPr id="19" name="직선 화살표 연결선 18"/>
          <p:cNvCxnSpPr>
            <a:endCxn id="185" idx="1"/>
          </p:cNvCxnSpPr>
          <p:nvPr/>
        </p:nvCxnSpPr>
        <p:spPr>
          <a:xfrm>
            <a:off x="8747174" y="2253909"/>
            <a:ext cx="993069" cy="47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0" idx="2"/>
            <a:endCxn id="174" idx="0"/>
          </p:cNvCxnSpPr>
          <p:nvPr/>
        </p:nvCxnSpPr>
        <p:spPr>
          <a:xfrm flipH="1">
            <a:off x="7583888" y="2704366"/>
            <a:ext cx="1" cy="4122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07" idx="3"/>
            <a:endCxn id="113" idx="1"/>
          </p:cNvCxnSpPr>
          <p:nvPr/>
        </p:nvCxnSpPr>
        <p:spPr>
          <a:xfrm>
            <a:off x="2329402" y="4461879"/>
            <a:ext cx="367320" cy="76280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853209" y="1941564"/>
            <a:ext cx="1475733" cy="624689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그래프 클릭</a:t>
            </a:r>
          </a:p>
        </p:txBody>
      </p:sp>
      <p:cxnSp>
        <p:nvCxnSpPr>
          <p:cNvPr id="41" name="직선 화살표 연결선 40"/>
          <p:cNvCxnSpPr>
            <a:stCxn id="107" idx="0"/>
            <a:endCxn id="67" idx="2"/>
          </p:cNvCxnSpPr>
          <p:nvPr/>
        </p:nvCxnSpPr>
        <p:spPr>
          <a:xfrm flipH="1" flipV="1">
            <a:off x="1591076" y="2566253"/>
            <a:ext cx="460" cy="15832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67" idx="3"/>
            <a:endCxn id="40" idx="1"/>
          </p:cNvCxnSpPr>
          <p:nvPr/>
        </p:nvCxnSpPr>
        <p:spPr>
          <a:xfrm>
            <a:off x="2328942" y="2253909"/>
            <a:ext cx="40916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162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593635"/>
              </p:ext>
            </p:extLst>
          </p:nvPr>
        </p:nvGraphicFramePr>
        <p:xfrm>
          <a:off x="174765" y="831088"/>
          <a:ext cx="11719184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6737">
                <a:tc gridSpan="2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HVAC-DS-03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프로세스명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기상청 데이터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737">
                <a:tc gridSpan="2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23.09.13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737">
                <a:tc gridSpan="5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E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9048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9" name="TextBox 1"/>
          <p:cNvSpPr txBox="1"/>
          <p:nvPr/>
        </p:nvSpPr>
        <p:spPr>
          <a:xfrm>
            <a:off x="251520" y="116632"/>
            <a:ext cx="10946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Process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107503" y="188640"/>
            <a:ext cx="192039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3461" y="692696"/>
            <a:ext cx="1218856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100">
              <a:latin typeface="+mj-lt"/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980642" y="3796671"/>
            <a:ext cx="1925227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기상청 데이터 조회</a:t>
            </a:r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4986790" y="3796672"/>
            <a:ext cx="1475733" cy="624689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메인화면 출력</a:t>
            </a:r>
          </a:p>
        </p:txBody>
      </p:sp>
      <p:cxnSp>
        <p:nvCxnSpPr>
          <p:cNvPr id="164" name="꺾인 연결선 97"/>
          <p:cNvCxnSpPr>
            <a:stCxn id="162" idx="3"/>
          </p:cNvCxnSpPr>
          <p:nvPr/>
        </p:nvCxnSpPr>
        <p:spPr>
          <a:xfrm>
            <a:off x="2905869" y="4109016"/>
            <a:ext cx="20809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모서리가 둥근 직사각형 164"/>
          <p:cNvSpPr/>
          <p:nvPr/>
        </p:nvSpPr>
        <p:spPr>
          <a:xfrm>
            <a:off x="8871223" y="3066466"/>
            <a:ext cx="2326571" cy="900914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온도를 나타내는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영역 그래프 출력</a:t>
            </a: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8871223" y="4236794"/>
            <a:ext cx="2326571" cy="900914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습도 및 기압을 나타내는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표 형식으로 출력</a:t>
            </a:r>
          </a:p>
        </p:txBody>
      </p:sp>
      <p:cxnSp>
        <p:nvCxnSpPr>
          <p:cNvPr id="168" name="꺾인 연결선 97"/>
          <p:cNvCxnSpPr>
            <a:stCxn id="163" idx="3"/>
            <a:endCxn id="167" idx="1"/>
          </p:cNvCxnSpPr>
          <p:nvPr/>
        </p:nvCxnSpPr>
        <p:spPr>
          <a:xfrm>
            <a:off x="6462523" y="4109017"/>
            <a:ext cx="2408700" cy="57823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endCxn id="165" idx="1"/>
          </p:cNvCxnSpPr>
          <p:nvPr/>
        </p:nvCxnSpPr>
        <p:spPr>
          <a:xfrm flipV="1">
            <a:off x="6462523" y="3516923"/>
            <a:ext cx="2408700" cy="592093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667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910039"/>
              </p:ext>
            </p:extLst>
          </p:nvPr>
        </p:nvGraphicFramePr>
        <p:xfrm>
          <a:off x="174765" y="831088"/>
          <a:ext cx="11719184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HVAC-DA-01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프로세스명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공조기별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가동상태에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따른 에너지 소비량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23.09.13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73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E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9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1"/>
          <p:cNvSpPr txBox="1"/>
          <p:nvPr/>
        </p:nvSpPr>
        <p:spPr>
          <a:xfrm>
            <a:off x="251520" y="116632"/>
            <a:ext cx="10946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Process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503" y="188640"/>
            <a:ext cx="192039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92696"/>
            <a:ext cx="1218856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100">
              <a:latin typeface="+mj-lt"/>
            </a:endParaRPr>
          </a:p>
        </p:txBody>
      </p:sp>
      <p:cxnSp>
        <p:nvCxnSpPr>
          <p:cNvPr id="86" name="직선 화살표 연결선 163"/>
          <p:cNvCxnSpPr/>
          <p:nvPr/>
        </p:nvCxnSpPr>
        <p:spPr>
          <a:xfrm rot="5400000">
            <a:off x="3052535" y="3449764"/>
            <a:ext cx="1254196" cy="1118265"/>
          </a:xfrm>
          <a:prstGeom prst="bentConnector2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163"/>
          <p:cNvCxnSpPr/>
          <p:nvPr/>
        </p:nvCxnSpPr>
        <p:spPr>
          <a:xfrm>
            <a:off x="5239727" y="4216165"/>
            <a:ext cx="3068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163"/>
          <p:cNvCxnSpPr/>
          <p:nvPr/>
        </p:nvCxnSpPr>
        <p:spPr>
          <a:xfrm>
            <a:off x="3159347" y="2468570"/>
            <a:ext cx="429109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63"/>
          <p:cNvCxnSpPr/>
          <p:nvPr/>
        </p:nvCxnSpPr>
        <p:spPr>
          <a:xfrm>
            <a:off x="3570762" y="2468570"/>
            <a:ext cx="494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784042" y="2154858"/>
            <a:ext cx="1475733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25" tIns="45700" rIns="91425" bIns="45700" rtlCol="0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 err="1">
                <a:solidFill>
                  <a:schemeClr val="tx1"/>
                </a:solidFill>
              </a:rPr>
              <a:t>계측기</a:t>
            </a:r>
            <a:r>
              <a:rPr lang="ko-KR" altLang="en-US" sz="1100" dirty="0">
                <a:solidFill>
                  <a:schemeClr val="tx1"/>
                </a:solidFill>
              </a:rPr>
              <a:t> 데이터 수집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940925" y="2164522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특성 엔지니어링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862570" y="2158439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데이터 전처리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7018804" y="2164533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데이터 분할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2259861" y="2468624"/>
            <a:ext cx="602390" cy="3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91"/>
          <p:cNvCxnSpPr/>
          <p:nvPr/>
        </p:nvCxnSpPr>
        <p:spPr>
          <a:xfrm>
            <a:off x="4338216" y="2465449"/>
            <a:ext cx="602390" cy="3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91"/>
          <p:cNvCxnSpPr/>
          <p:nvPr/>
        </p:nvCxnSpPr>
        <p:spPr>
          <a:xfrm>
            <a:off x="6416571" y="2475609"/>
            <a:ext cx="602390" cy="3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80"/>
          <p:cNvSpPr/>
          <p:nvPr/>
        </p:nvSpPr>
        <p:spPr>
          <a:xfrm>
            <a:off x="9097409" y="2164565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모델 학습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91"/>
          <p:cNvCxnSpPr/>
          <p:nvPr/>
        </p:nvCxnSpPr>
        <p:spPr>
          <a:xfrm>
            <a:off x="8494926" y="2462274"/>
            <a:ext cx="602390" cy="3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직사각형 80"/>
          <p:cNvSpPr/>
          <p:nvPr/>
        </p:nvSpPr>
        <p:spPr>
          <a:xfrm>
            <a:off x="9097409" y="3317684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모델 평가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91"/>
          <p:cNvCxnSpPr/>
          <p:nvPr/>
        </p:nvCxnSpPr>
        <p:spPr>
          <a:xfrm rot="16200000" flipH="1">
            <a:off x="9581152" y="3054001"/>
            <a:ext cx="519632" cy="73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91"/>
          <p:cNvCxnSpPr/>
          <p:nvPr/>
        </p:nvCxnSpPr>
        <p:spPr>
          <a:xfrm rot="5400000">
            <a:off x="9591043" y="4192965"/>
            <a:ext cx="487889" cy="465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80"/>
          <p:cNvSpPr/>
          <p:nvPr/>
        </p:nvSpPr>
        <p:spPr>
          <a:xfrm>
            <a:off x="9097409" y="4439094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모델 튜닝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80"/>
          <p:cNvSpPr/>
          <p:nvPr/>
        </p:nvSpPr>
        <p:spPr>
          <a:xfrm>
            <a:off x="9097128" y="5650337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예측 및 </a:t>
            </a:r>
            <a:r>
              <a:rPr lang="ko-KR" altLang="en-US" sz="1100" dirty="0" err="1">
                <a:solidFill>
                  <a:schemeClr val="tx1"/>
                </a:solidFill>
              </a:rPr>
              <a:t>결과해석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11" name="직선 화살표 연결선 91"/>
          <p:cNvCxnSpPr/>
          <p:nvPr/>
        </p:nvCxnSpPr>
        <p:spPr>
          <a:xfrm rot="16200000" flipH="1">
            <a:off x="9569722" y="5369211"/>
            <a:ext cx="519632" cy="73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91">
            <a:extLst>
              <a:ext uri="{FF2B5EF4-FFF2-40B4-BE49-F238E27FC236}">
                <a16:creationId xmlns:a16="http://schemas.microsoft.com/office/drawing/2014/main" id="{A033EACB-21FA-0146-8A42-C02A53B049D9}"/>
              </a:ext>
            </a:extLst>
          </p:cNvPr>
          <p:cNvCxnSpPr>
            <a:cxnSpLocks/>
          </p:cNvCxnSpPr>
          <p:nvPr/>
        </p:nvCxnSpPr>
        <p:spPr>
          <a:xfrm flipH="1">
            <a:off x="8494536" y="5962681"/>
            <a:ext cx="6025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80">
            <a:extLst>
              <a:ext uri="{FF2B5EF4-FFF2-40B4-BE49-F238E27FC236}">
                <a16:creationId xmlns:a16="http://schemas.microsoft.com/office/drawing/2014/main" id="{7A8D46EC-0EB8-CF4E-BE2D-2E5C3397BB4C}"/>
              </a:ext>
            </a:extLst>
          </p:cNvPr>
          <p:cNvSpPr/>
          <p:nvPr/>
        </p:nvSpPr>
        <p:spPr>
          <a:xfrm>
            <a:off x="7018803" y="5650337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 err="1">
                <a:solidFill>
                  <a:schemeClr val="tx1"/>
                </a:solidFill>
              </a:rPr>
              <a:t>공조기별</a:t>
            </a:r>
            <a:r>
              <a:rPr lang="ko-KR" altLang="en-US" sz="1100" dirty="0">
                <a:solidFill>
                  <a:schemeClr val="tx1"/>
                </a:solidFill>
              </a:rPr>
              <a:t> 에너지 소비량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및 </a:t>
            </a:r>
            <a:r>
              <a:rPr lang="ko-KR" altLang="en-US" sz="1100" dirty="0" err="1">
                <a:solidFill>
                  <a:schemeClr val="tx1"/>
                </a:solidFill>
              </a:rPr>
              <a:t>절감률</a:t>
            </a:r>
            <a:r>
              <a:rPr lang="ko-KR" altLang="en-US" sz="1100" dirty="0">
                <a:solidFill>
                  <a:schemeClr val="tx1"/>
                </a:solidFill>
              </a:rPr>
              <a:t> 시각화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071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106699"/>
              </p:ext>
            </p:extLst>
          </p:nvPr>
        </p:nvGraphicFramePr>
        <p:xfrm>
          <a:off x="174765" y="831088"/>
          <a:ext cx="11719184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HVAC-DA-0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프로세스명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공조기별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가동상태에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따른 에너지 소비량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23.09.13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73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E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9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1"/>
          <p:cNvSpPr txBox="1"/>
          <p:nvPr/>
        </p:nvSpPr>
        <p:spPr>
          <a:xfrm>
            <a:off x="251520" y="116632"/>
            <a:ext cx="10946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Process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503" y="188640"/>
            <a:ext cx="192039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92696"/>
            <a:ext cx="1218856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100">
              <a:latin typeface="+mj-lt"/>
            </a:endParaRPr>
          </a:p>
        </p:txBody>
      </p:sp>
      <p:cxnSp>
        <p:nvCxnSpPr>
          <p:cNvPr id="86" name="직선 화살표 연결선 163"/>
          <p:cNvCxnSpPr/>
          <p:nvPr/>
        </p:nvCxnSpPr>
        <p:spPr>
          <a:xfrm rot="5400000">
            <a:off x="3052535" y="3449764"/>
            <a:ext cx="1254196" cy="1118265"/>
          </a:xfrm>
          <a:prstGeom prst="bentConnector2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163"/>
          <p:cNvCxnSpPr/>
          <p:nvPr/>
        </p:nvCxnSpPr>
        <p:spPr>
          <a:xfrm>
            <a:off x="5239727" y="4216165"/>
            <a:ext cx="3068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163"/>
          <p:cNvCxnSpPr/>
          <p:nvPr/>
        </p:nvCxnSpPr>
        <p:spPr>
          <a:xfrm>
            <a:off x="3159347" y="2468570"/>
            <a:ext cx="429109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63"/>
          <p:cNvCxnSpPr/>
          <p:nvPr/>
        </p:nvCxnSpPr>
        <p:spPr>
          <a:xfrm>
            <a:off x="3570762" y="2468570"/>
            <a:ext cx="494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784042" y="2154858"/>
            <a:ext cx="1475733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25" tIns="45700" rIns="91425" bIns="45700" rtlCol="0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분석 조회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940925" y="2164522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조회 종류 선택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시간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월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년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862570" y="2158439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공조기 선택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7018804" y="2164533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날짜 선택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검색날짜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 err="1">
                <a:solidFill>
                  <a:schemeClr val="tx1"/>
                </a:solidFill>
              </a:rPr>
              <a:t>종료날짜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2259861" y="2468624"/>
            <a:ext cx="602390" cy="3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91"/>
          <p:cNvCxnSpPr/>
          <p:nvPr/>
        </p:nvCxnSpPr>
        <p:spPr>
          <a:xfrm>
            <a:off x="4338216" y="2465449"/>
            <a:ext cx="602390" cy="3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91"/>
          <p:cNvCxnSpPr/>
          <p:nvPr/>
        </p:nvCxnSpPr>
        <p:spPr>
          <a:xfrm>
            <a:off x="6416571" y="2475609"/>
            <a:ext cx="602390" cy="3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80"/>
          <p:cNvSpPr/>
          <p:nvPr/>
        </p:nvSpPr>
        <p:spPr>
          <a:xfrm>
            <a:off x="9097409" y="2164565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조회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91"/>
          <p:cNvCxnSpPr/>
          <p:nvPr/>
        </p:nvCxnSpPr>
        <p:spPr>
          <a:xfrm>
            <a:off x="8494926" y="2462274"/>
            <a:ext cx="602390" cy="3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직사각형 80"/>
          <p:cNvSpPr/>
          <p:nvPr/>
        </p:nvSpPr>
        <p:spPr>
          <a:xfrm>
            <a:off x="9097128" y="4543199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평가 지표 제공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91"/>
          <p:cNvCxnSpPr/>
          <p:nvPr/>
        </p:nvCxnSpPr>
        <p:spPr>
          <a:xfrm rot="16200000" flipH="1">
            <a:off x="9581152" y="3054001"/>
            <a:ext cx="519632" cy="73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91">
            <a:extLst>
              <a:ext uri="{FF2B5EF4-FFF2-40B4-BE49-F238E27FC236}">
                <a16:creationId xmlns:a16="http://schemas.microsoft.com/office/drawing/2014/main" id="{9CB1D6FD-8EF6-6F46-BBD3-33CA9530644E}"/>
              </a:ext>
            </a:extLst>
          </p:cNvPr>
          <p:cNvCxnSpPr>
            <a:cxnSpLocks/>
          </p:cNvCxnSpPr>
          <p:nvPr/>
        </p:nvCxnSpPr>
        <p:spPr>
          <a:xfrm flipH="1">
            <a:off x="8494536" y="4855543"/>
            <a:ext cx="6025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80">
            <a:extLst>
              <a:ext uri="{FF2B5EF4-FFF2-40B4-BE49-F238E27FC236}">
                <a16:creationId xmlns:a16="http://schemas.microsoft.com/office/drawing/2014/main" id="{01CA0A02-B7E2-FF4D-B7F7-176C0AD9018A}"/>
              </a:ext>
            </a:extLst>
          </p:cNvPr>
          <p:cNvSpPr/>
          <p:nvPr/>
        </p:nvSpPr>
        <p:spPr>
          <a:xfrm>
            <a:off x="7038173" y="4558485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다운로드가능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100" dirty="0">
                <a:solidFill>
                  <a:schemeClr val="tx1"/>
                </a:solidFill>
              </a:rPr>
              <a:t>(PDF,CSV)</a:t>
            </a:r>
          </a:p>
        </p:txBody>
      </p:sp>
      <p:cxnSp>
        <p:nvCxnSpPr>
          <p:cNvPr id="31" name="직선 화살표 연결선 91">
            <a:extLst>
              <a:ext uri="{FF2B5EF4-FFF2-40B4-BE49-F238E27FC236}">
                <a16:creationId xmlns:a16="http://schemas.microsoft.com/office/drawing/2014/main" id="{6437DEC1-3D4E-414C-8269-E4FAEE79C669}"/>
              </a:ext>
            </a:extLst>
          </p:cNvPr>
          <p:cNvCxnSpPr/>
          <p:nvPr/>
        </p:nvCxnSpPr>
        <p:spPr>
          <a:xfrm rot="16200000" flipH="1">
            <a:off x="9588456" y="4265061"/>
            <a:ext cx="519632" cy="73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80">
            <a:extLst>
              <a:ext uri="{FF2B5EF4-FFF2-40B4-BE49-F238E27FC236}">
                <a16:creationId xmlns:a16="http://schemas.microsoft.com/office/drawing/2014/main" id="{6FF7FF05-35A8-2040-9423-CBD8221647AA}"/>
              </a:ext>
            </a:extLst>
          </p:cNvPr>
          <p:cNvSpPr/>
          <p:nvPr/>
        </p:nvSpPr>
        <p:spPr>
          <a:xfrm>
            <a:off x="9114057" y="3337870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조회 결과 시각화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51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874228"/>
              </p:ext>
            </p:extLst>
          </p:nvPr>
        </p:nvGraphicFramePr>
        <p:xfrm>
          <a:off x="174765" y="831088"/>
          <a:ext cx="11719184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HVAC-DA-0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프로세스명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에너지 소비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절감량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및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절감률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23.09.13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73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E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9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1"/>
          <p:cNvSpPr txBox="1"/>
          <p:nvPr/>
        </p:nvSpPr>
        <p:spPr>
          <a:xfrm>
            <a:off x="251520" y="116632"/>
            <a:ext cx="10946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Process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503" y="188640"/>
            <a:ext cx="192039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92696"/>
            <a:ext cx="1218856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100">
              <a:latin typeface="+mj-lt"/>
            </a:endParaRPr>
          </a:p>
        </p:txBody>
      </p:sp>
      <p:cxnSp>
        <p:nvCxnSpPr>
          <p:cNvPr id="86" name="직선 화살표 연결선 163"/>
          <p:cNvCxnSpPr/>
          <p:nvPr/>
        </p:nvCxnSpPr>
        <p:spPr>
          <a:xfrm rot="5400000">
            <a:off x="3052535" y="3449764"/>
            <a:ext cx="1254196" cy="1118265"/>
          </a:xfrm>
          <a:prstGeom prst="bentConnector2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163"/>
          <p:cNvCxnSpPr/>
          <p:nvPr/>
        </p:nvCxnSpPr>
        <p:spPr>
          <a:xfrm>
            <a:off x="5239727" y="4216165"/>
            <a:ext cx="3068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163"/>
          <p:cNvCxnSpPr/>
          <p:nvPr/>
        </p:nvCxnSpPr>
        <p:spPr>
          <a:xfrm>
            <a:off x="3159347" y="2468570"/>
            <a:ext cx="429109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63"/>
          <p:cNvCxnSpPr/>
          <p:nvPr/>
        </p:nvCxnSpPr>
        <p:spPr>
          <a:xfrm>
            <a:off x="3570762" y="2468570"/>
            <a:ext cx="494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784042" y="2154858"/>
            <a:ext cx="1475733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25" tIns="45700" rIns="91425" bIns="45700" rtlCol="0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분석 조회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940925" y="2164522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날짜 선택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검색날짜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 err="1">
                <a:solidFill>
                  <a:schemeClr val="tx1"/>
                </a:solidFill>
              </a:rPr>
              <a:t>종료날짜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862570" y="2158439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기간 선택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월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년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1" name="모서리가 둥근 직사각형 80"/>
          <p:cNvSpPr/>
          <p:nvPr/>
        </p:nvSpPr>
        <p:spPr>
          <a:xfrm>
            <a:off x="7018804" y="2164533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조회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2259861" y="2468624"/>
            <a:ext cx="602390" cy="3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91"/>
          <p:cNvCxnSpPr/>
          <p:nvPr/>
        </p:nvCxnSpPr>
        <p:spPr>
          <a:xfrm>
            <a:off x="4338216" y="2465449"/>
            <a:ext cx="602390" cy="3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91"/>
          <p:cNvCxnSpPr/>
          <p:nvPr/>
        </p:nvCxnSpPr>
        <p:spPr>
          <a:xfrm>
            <a:off x="6416571" y="2475609"/>
            <a:ext cx="602390" cy="3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직사각형 80"/>
          <p:cNvSpPr/>
          <p:nvPr/>
        </p:nvSpPr>
        <p:spPr>
          <a:xfrm>
            <a:off x="7018803" y="4549839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평가 지표 제공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91"/>
          <p:cNvCxnSpPr/>
          <p:nvPr/>
        </p:nvCxnSpPr>
        <p:spPr>
          <a:xfrm rot="16200000" flipH="1">
            <a:off x="7520437" y="3039293"/>
            <a:ext cx="519632" cy="73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91">
            <a:extLst>
              <a:ext uri="{FF2B5EF4-FFF2-40B4-BE49-F238E27FC236}">
                <a16:creationId xmlns:a16="http://schemas.microsoft.com/office/drawing/2014/main" id="{9CB1D6FD-8EF6-6F46-BBD3-33CA9530644E}"/>
              </a:ext>
            </a:extLst>
          </p:cNvPr>
          <p:cNvCxnSpPr>
            <a:cxnSpLocks/>
          </p:cNvCxnSpPr>
          <p:nvPr/>
        </p:nvCxnSpPr>
        <p:spPr>
          <a:xfrm flipH="1">
            <a:off x="6416211" y="4889155"/>
            <a:ext cx="6025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80">
            <a:extLst>
              <a:ext uri="{FF2B5EF4-FFF2-40B4-BE49-F238E27FC236}">
                <a16:creationId xmlns:a16="http://schemas.microsoft.com/office/drawing/2014/main" id="{01CA0A02-B7E2-FF4D-B7F7-176C0AD9018A}"/>
              </a:ext>
            </a:extLst>
          </p:cNvPr>
          <p:cNvSpPr/>
          <p:nvPr/>
        </p:nvSpPr>
        <p:spPr>
          <a:xfrm>
            <a:off x="4940478" y="4576810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다운로드가능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100" dirty="0">
                <a:solidFill>
                  <a:schemeClr val="tx1"/>
                </a:solidFill>
              </a:rPr>
              <a:t>(PDF,CSV)</a:t>
            </a:r>
          </a:p>
        </p:txBody>
      </p:sp>
      <p:cxnSp>
        <p:nvCxnSpPr>
          <p:cNvPr id="31" name="직선 화살표 연결선 91">
            <a:extLst>
              <a:ext uri="{FF2B5EF4-FFF2-40B4-BE49-F238E27FC236}">
                <a16:creationId xmlns:a16="http://schemas.microsoft.com/office/drawing/2014/main" id="{6437DEC1-3D4E-414C-8269-E4FAEE79C669}"/>
              </a:ext>
            </a:extLst>
          </p:cNvPr>
          <p:cNvCxnSpPr/>
          <p:nvPr/>
        </p:nvCxnSpPr>
        <p:spPr>
          <a:xfrm rot="16200000" flipH="1">
            <a:off x="7527740" y="4265062"/>
            <a:ext cx="519632" cy="73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80">
            <a:extLst>
              <a:ext uri="{FF2B5EF4-FFF2-40B4-BE49-F238E27FC236}">
                <a16:creationId xmlns:a16="http://schemas.microsoft.com/office/drawing/2014/main" id="{6FF7FF05-35A8-2040-9423-CBD8221647AA}"/>
              </a:ext>
            </a:extLst>
          </p:cNvPr>
          <p:cNvSpPr/>
          <p:nvPr/>
        </p:nvSpPr>
        <p:spPr>
          <a:xfrm>
            <a:off x="7018803" y="3337871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조회 결과 시각화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761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424101"/>
              </p:ext>
            </p:extLst>
          </p:nvPr>
        </p:nvGraphicFramePr>
        <p:xfrm>
          <a:off x="174765" y="831088"/>
          <a:ext cx="11719184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HVAC-DA-0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프로세스명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고장여부 분류 및 예측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23.09.13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73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E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9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1"/>
          <p:cNvSpPr txBox="1"/>
          <p:nvPr/>
        </p:nvSpPr>
        <p:spPr>
          <a:xfrm>
            <a:off x="251520" y="116632"/>
            <a:ext cx="10946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Process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4" name="직사각형 6"/>
          <p:cNvSpPr/>
          <p:nvPr/>
        </p:nvSpPr>
        <p:spPr>
          <a:xfrm>
            <a:off x="107503" y="188640"/>
            <a:ext cx="192039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7"/>
          <p:cNvSpPr/>
          <p:nvPr/>
        </p:nvSpPr>
        <p:spPr>
          <a:xfrm>
            <a:off x="3461" y="692696"/>
            <a:ext cx="1218856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100">
              <a:latin typeface="+mj-lt"/>
            </a:endParaRPr>
          </a:p>
        </p:txBody>
      </p:sp>
      <p:cxnSp>
        <p:nvCxnSpPr>
          <p:cNvPr id="6" name="직선 화살표 연결선 163"/>
          <p:cNvCxnSpPr/>
          <p:nvPr/>
        </p:nvCxnSpPr>
        <p:spPr>
          <a:xfrm rot="5400000">
            <a:off x="3052535" y="3449764"/>
            <a:ext cx="1254196" cy="1118265"/>
          </a:xfrm>
          <a:prstGeom prst="bentConnector2">
            <a:avLst/>
          </a:prstGeom>
          <a:ln w="28575">
            <a:noFill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163"/>
          <p:cNvCxnSpPr/>
          <p:nvPr/>
        </p:nvCxnSpPr>
        <p:spPr>
          <a:xfrm>
            <a:off x="5239727" y="4216165"/>
            <a:ext cx="3068128" cy="0"/>
          </a:xfrm>
          <a:prstGeom prst="straightConnector1">
            <a:avLst/>
          </a:prstGeom>
          <a:ln w="28575">
            <a:noFill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163"/>
          <p:cNvCxnSpPr/>
          <p:nvPr/>
        </p:nvCxnSpPr>
        <p:spPr>
          <a:xfrm>
            <a:off x="3159347" y="2468570"/>
            <a:ext cx="429109" cy="0"/>
          </a:xfrm>
          <a:prstGeom prst="straightConnector1">
            <a:avLst/>
          </a:prstGeom>
          <a:ln w="28575">
            <a:noFill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163"/>
          <p:cNvCxnSpPr/>
          <p:nvPr/>
        </p:nvCxnSpPr>
        <p:spPr>
          <a:xfrm>
            <a:off x="3570762" y="2468570"/>
            <a:ext cx="494128" cy="0"/>
          </a:xfrm>
          <a:prstGeom prst="straightConnector1">
            <a:avLst/>
          </a:prstGeom>
          <a:ln w="28575">
            <a:noFill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14"/>
          <p:cNvSpPr/>
          <p:nvPr/>
        </p:nvSpPr>
        <p:spPr>
          <a:xfrm>
            <a:off x="784042" y="2154858"/>
            <a:ext cx="1475733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25" tIns="45700" rIns="91425" bIns="45700" rtlCol="0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 err="1">
                <a:solidFill>
                  <a:schemeClr val="tx1"/>
                </a:solidFill>
              </a:rPr>
              <a:t>계측기</a:t>
            </a:r>
            <a:r>
              <a:rPr lang="ko-KR" altLang="en-US" sz="1100" dirty="0">
                <a:solidFill>
                  <a:schemeClr val="tx1"/>
                </a:solidFill>
              </a:rPr>
              <a:t> 데이터 수집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64"/>
          <p:cNvSpPr/>
          <p:nvPr/>
        </p:nvSpPr>
        <p:spPr>
          <a:xfrm>
            <a:off x="4940925" y="2164522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특성 엔지니어링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67"/>
          <p:cNvSpPr/>
          <p:nvPr/>
        </p:nvSpPr>
        <p:spPr>
          <a:xfrm>
            <a:off x="2862570" y="2158439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데이터 전처리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80"/>
          <p:cNvSpPr/>
          <p:nvPr/>
        </p:nvSpPr>
        <p:spPr>
          <a:xfrm>
            <a:off x="7018804" y="2164533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데이터 분할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91"/>
          <p:cNvCxnSpPr/>
          <p:nvPr/>
        </p:nvCxnSpPr>
        <p:spPr>
          <a:xfrm>
            <a:off x="2259861" y="2468624"/>
            <a:ext cx="602390" cy="3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91"/>
          <p:cNvCxnSpPr/>
          <p:nvPr/>
        </p:nvCxnSpPr>
        <p:spPr>
          <a:xfrm>
            <a:off x="4338216" y="2465449"/>
            <a:ext cx="602390" cy="3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91"/>
          <p:cNvCxnSpPr/>
          <p:nvPr/>
        </p:nvCxnSpPr>
        <p:spPr>
          <a:xfrm>
            <a:off x="6416571" y="2475609"/>
            <a:ext cx="602390" cy="3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80"/>
          <p:cNvSpPr/>
          <p:nvPr/>
        </p:nvSpPr>
        <p:spPr>
          <a:xfrm>
            <a:off x="9097409" y="2164565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모델 학습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91"/>
          <p:cNvCxnSpPr/>
          <p:nvPr/>
        </p:nvCxnSpPr>
        <p:spPr>
          <a:xfrm>
            <a:off x="8494926" y="2462274"/>
            <a:ext cx="602390" cy="3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80"/>
          <p:cNvSpPr/>
          <p:nvPr/>
        </p:nvSpPr>
        <p:spPr>
          <a:xfrm>
            <a:off x="9097409" y="3326574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모델 평가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91"/>
          <p:cNvCxnSpPr/>
          <p:nvPr/>
        </p:nvCxnSpPr>
        <p:spPr>
          <a:xfrm rot="16200000" flipH="1">
            <a:off x="9581152" y="3054001"/>
            <a:ext cx="519632" cy="73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91"/>
          <p:cNvCxnSpPr/>
          <p:nvPr/>
        </p:nvCxnSpPr>
        <p:spPr>
          <a:xfrm rot="5400000">
            <a:off x="9591043" y="4192965"/>
            <a:ext cx="487889" cy="465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80"/>
          <p:cNvSpPr/>
          <p:nvPr/>
        </p:nvSpPr>
        <p:spPr>
          <a:xfrm>
            <a:off x="9097409" y="4488624"/>
            <a:ext cx="1475411" cy="601356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모델 튜닝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91"/>
          <p:cNvCxnSpPr/>
          <p:nvPr/>
        </p:nvCxnSpPr>
        <p:spPr>
          <a:xfrm rot="10800000" flipV="1">
            <a:off x="8494714" y="4799698"/>
            <a:ext cx="602694" cy="215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80"/>
          <p:cNvSpPr/>
          <p:nvPr/>
        </p:nvSpPr>
        <p:spPr>
          <a:xfrm>
            <a:off x="7019054" y="4488624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예측 및 결과 해석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91"/>
          <p:cNvCxnSpPr/>
          <p:nvPr/>
        </p:nvCxnSpPr>
        <p:spPr>
          <a:xfrm rot="10800000" flipV="1">
            <a:off x="6415724" y="4797158"/>
            <a:ext cx="602694" cy="215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80"/>
          <p:cNvSpPr/>
          <p:nvPr/>
        </p:nvSpPr>
        <p:spPr>
          <a:xfrm>
            <a:off x="4940699" y="4488624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100" dirty="0">
                <a:solidFill>
                  <a:schemeClr val="tx1"/>
                </a:solidFill>
              </a:rPr>
              <a:t>ROC </a:t>
            </a:r>
            <a:r>
              <a:rPr lang="ko-KR" altLang="en-US" sz="1100" dirty="0">
                <a:solidFill>
                  <a:schemeClr val="tx1"/>
                </a:solidFill>
              </a:rPr>
              <a:t>곡선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 혼동 행렬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모델 분류 성능 시각화</a:t>
            </a:r>
          </a:p>
        </p:txBody>
      </p:sp>
    </p:spTree>
    <p:extLst>
      <p:ext uri="{BB962C8B-B14F-4D97-AF65-F5344CB8AC3E}">
        <p14:creationId xmlns:p14="http://schemas.microsoft.com/office/powerpoint/2010/main" val="819088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53730"/>
              </p:ext>
            </p:extLst>
          </p:nvPr>
        </p:nvGraphicFramePr>
        <p:xfrm>
          <a:off x="174765" y="831088"/>
          <a:ext cx="11719184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HVAC-DA-0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프로세스명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고장여부 분석 조회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23.09.13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73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E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9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1"/>
          <p:cNvSpPr txBox="1"/>
          <p:nvPr/>
        </p:nvSpPr>
        <p:spPr>
          <a:xfrm>
            <a:off x="251520" y="116632"/>
            <a:ext cx="10946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Process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4" name="직사각형 6"/>
          <p:cNvSpPr/>
          <p:nvPr/>
        </p:nvSpPr>
        <p:spPr>
          <a:xfrm>
            <a:off x="107503" y="188640"/>
            <a:ext cx="192039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7"/>
          <p:cNvSpPr/>
          <p:nvPr/>
        </p:nvSpPr>
        <p:spPr>
          <a:xfrm>
            <a:off x="3461" y="692696"/>
            <a:ext cx="1218856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100">
              <a:latin typeface="+mj-lt"/>
            </a:endParaRPr>
          </a:p>
        </p:txBody>
      </p:sp>
      <p:cxnSp>
        <p:nvCxnSpPr>
          <p:cNvPr id="6" name="직선 화살표 연결선 163"/>
          <p:cNvCxnSpPr/>
          <p:nvPr/>
        </p:nvCxnSpPr>
        <p:spPr>
          <a:xfrm rot="5400000">
            <a:off x="3052535" y="3449764"/>
            <a:ext cx="1254196" cy="1118265"/>
          </a:xfrm>
          <a:prstGeom prst="bentConnector2">
            <a:avLst/>
          </a:prstGeom>
          <a:ln w="28575">
            <a:noFill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163"/>
          <p:cNvCxnSpPr/>
          <p:nvPr/>
        </p:nvCxnSpPr>
        <p:spPr>
          <a:xfrm>
            <a:off x="5239727" y="4216165"/>
            <a:ext cx="3068128" cy="0"/>
          </a:xfrm>
          <a:prstGeom prst="straightConnector1">
            <a:avLst/>
          </a:prstGeom>
          <a:ln w="28575">
            <a:noFill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163"/>
          <p:cNvCxnSpPr/>
          <p:nvPr/>
        </p:nvCxnSpPr>
        <p:spPr>
          <a:xfrm>
            <a:off x="3159347" y="2468570"/>
            <a:ext cx="429109" cy="0"/>
          </a:xfrm>
          <a:prstGeom prst="straightConnector1">
            <a:avLst/>
          </a:prstGeom>
          <a:ln w="28575">
            <a:noFill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163"/>
          <p:cNvCxnSpPr/>
          <p:nvPr/>
        </p:nvCxnSpPr>
        <p:spPr>
          <a:xfrm>
            <a:off x="3570762" y="2468570"/>
            <a:ext cx="494128" cy="0"/>
          </a:xfrm>
          <a:prstGeom prst="straightConnector1">
            <a:avLst/>
          </a:prstGeom>
          <a:ln w="28575">
            <a:noFill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14"/>
          <p:cNvSpPr/>
          <p:nvPr/>
        </p:nvSpPr>
        <p:spPr>
          <a:xfrm>
            <a:off x="784042" y="2154858"/>
            <a:ext cx="1475733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25" tIns="45700" rIns="91425" bIns="45700" rtlCol="0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고장여부 분석 조회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64"/>
          <p:cNvSpPr/>
          <p:nvPr/>
        </p:nvSpPr>
        <p:spPr>
          <a:xfrm>
            <a:off x="4940925" y="2164522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조회 종류 선택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시간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월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년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모서리가 둥근 직사각형 67"/>
          <p:cNvSpPr/>
          <p:nvPr/>
        </p:nvSpPr>
        <p:spPr>
          <a:xfrm>
            <a:off x="2862570" y="2158439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공조기 선택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80"/>
          <p:cNvSpPr/>
          <p:nvPr/>
        </p:nvSpPr>
        <p:spPr>
          <a:xfrm>
            <a:off x="7018804" y="2164533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날짜 선택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검색 날짜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 err="1">
                <a:solidFill>
                  <a:schemeClr val="tx1"/>
                </a:solidFill>
              </a:rPr>
              <a:t>종료날짜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91"/>
          <p:cNvCxnSpPr/>
          <p:nvPr/>
        </p:nvCxnSpPr>
        <p:spPr>
          <a:xfrm>
            <a:off x="2259861" y="2468624"/>
            <a:ext cx="602390" cy="3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91"/>
          <p:cNvCxnSpPr/>
          <p:nvPr/>
        </p:nvCxnSpPr>
        <p:spPr>
          <a:xfrm>
            <a:off x="4338216" y="2465449"/>
            <a:ext cx="602390" cy="3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91"/>
          <p:cNvCxnSpPr/>
          <p:nvPr/>
        </p:nvCxnSpPr>
        <p:spPr>
          <a:xfrm>
            <a:off x="6416571" y="2475609"/>
            <a:ext cx="602390" cy="3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80"/>
          <p:cNvSpPr/>
          <p:nvPr/>
        </p:nvSpPr>
        <p:spPr>
          <a:xfrm>
            <a:off x="9097409" y="2164565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조회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91"/>
          <p:cNvCxnSpPr/>
          <p:nvPr/>
        </p:nvCxnSpPr>
        <p:spPr>
          <a:xfrm>
            <a:off x="8494926" y="2462274"/>
            <a:ext cx="602390" cy="3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80"/>
          <p:cNvSpPr/>
          <p:nvPr/>
        </p:nvSpPr>
        <p:spPr>
          <a:xfrm>
            <a:off x="9097409" y="3317684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100" dirty="0">
                <a:solidFill>
                  <a:schemeClr val="tx1"/>
                </a:solidFill>
              </a:rPr>
              <a:t>조회 결과 시각화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91"/>
          <p:cNvCxnSpPr/>
          <p:nvPr/>
        </p:nvCxnSpPr>
        <p:spPr>
          <a:xfrm rot="16200000" flipH="1">
            <a:off x="9581152" y="3054001"/>
            <a:ext cx="519632" cy="73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91"/>
          <p:cNvCxnSpPr/>
          <p:nvPr/>
        </p:nvCxnSpPr>
        <p:spPr>
          <a:xfrm rot="5400000">
            <a:off x="9591043" y="4192965"/>
            <a:ext cx="487889" cy="465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80"/>
          <p:cNvSpPr/>
          <p:nvPr/>
        </p:nvSpPr>
        <p:spPr>
          <a:xfrm>
            <a:off x="9097409" y="4439094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평가 지표 제공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80"/>
          <p:cNvSpPr/>
          <p:nvPr/>
        </p:nvSpPr>
        <p:spPr>
          <a:xfrm>
            <a:off x="7018803" y="3336318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분석결과 상세정보</a:t>
            </a:r>
          </a:p>
        </p:txBody>
      </p:sp>
      <p:cxnSp>
        <p:nvCxnSpPr>
          <p:cNvPr id="25" name="직선 화살표 연결선 91"/>
          <p:cNvCxnSpPr/>
          <p:nvPr/>
        </p:nvCxnSpPr>
        <p:spPr>
          <a:xfrm rot="10800000" flipV="1">
            <a:off x="8494536" y="3630028"/>
            <a:ext cx="594332" cy="1863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80"/>
          <p:cNvSpPr/>
          <p:nvPr/>
        </p:nvSpPr>
        <p:spPr>
          <a:xfrm>
            <a:off x="7027528" y="4480931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다운로드가능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100" dirty="0">
                <a:solidFill>
                  <a:schemeClr val="tx1"/>
                </a:solidFill>
              </a:rPr>
              <a:t>(PDF,CSV)</a:t>
            </a:r>
          </a:p>
        </p:txBody>
      </p:sp>
      <p:cxnSp>
        <p:nvCxnSpPr>
          <p:cNvPr id="27" name="직선 화살표 연결선 91">
            <a:extLst>
              <a:ext uri="{FF2B5EF4-FFF2-40B4-BE49-F238E27FC236}">
                <a16:creationId xmlns:a16="http://schemas.microsoft.com/office/drawing/2014/main" id="{8027BE37-40FD-774E-899F-8DECD1AC4D22}"/>
              </a:ext>
            </a:extLst>
          </p:cNvPr>
          <p:cNvCxnSpPr/>
          <p:nvPr/>
        </p:nvCxnSpPr>
        <p:spPr>
          <a:xfrm rot="10800000" flipV="1">
            <a:off x="8494537" y="4757352"/>
            <a:ext cx="594332" cy="1863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30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969921"/>
              </p:ext>
            </p:extLst>
          </p:nvPr>
        </p:nvGraphicFramePr>
        <p:xfrm>
          <a:off x="174765" y="831088"/>
          <a:ext cx="11719184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97">
                  <a:extLst>
                    <a:ext uri="{9D8B030D-6E8A-4147-A177-3AD203B41FA5}">
                      <a16:colId xmlns:a16="http://schemas.microsoft.com/office/drawing/2014/main" val="1777061886"/>
                    </a:ext>
                  </a:extLst>
                </a:gridCol>
                <a:gridCol w="2520099">
                  <a:extLst>
                    <a:ext uri="{9D8B030D-6E8A-4147-A177-3AD203B41FA5}">
                      <a16:colId xmlns:a16="http://schemas.microsoft.com/office/drawing/2014/main" val="3581681902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3578236105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1980406645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4259213077"/>
                    </a:ext>
                  </a:extLst>
                </a:gridCol>
              </a:tblGrid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HVAC-DCA-0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프로세스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공조기 에너지 비용 조회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03753"/>
                  </a:ext>
                </a:extLst>
              </a:tr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2023.09.15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317328"/>
                  </a:ext>
                </a:extLst>
              </a:tr>
              <a:tr h="15673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E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180683"/>
                  </a:ext>
                </a:extLst>
              </a:tr>
              <a:tr h="2709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19098"/>
                  </a:ext>
                </a:extLst>
              </a:tr>
            </a:tbl>
          </a:graphicData>
        </a:graphic>
      </p:graphicFrame>
      <p:sp>
        <p:nvSpPr>
          <p:cNvPr id="6" name="TextBox 1"/>
          <p:cNvSpPr txBox="1"/>
          <p:nvPr/>
        </p:nvSpPr>
        <p:spPr>
          <a:xfrm>
            <a:off x="251520" y="116632"/>
            <a:ext cx="10946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Process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503" y="188640"/>
            <a:ext cx="192039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92696"/>
            <a:ext cx="1218856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100">
              <a:latin typeface="+mj-lt"/>
            </a:endParaRPr>
          </a:p>
        </p:txBody>
      </p:sp>
      <p:cxnSp>
        <p:nvCxnSpPr>
          <p:cNvPr id="86" name="직선 화살표 연결선 163"/>
          <p:cNvCxnSpPr/>
          <p:nvPr/>
        </p:nvCxnSpPr>
        <p:spPr>
          <a:xfrm rot="5400000">
            <a:off x="3052535" y="3449764"/>
            <a:ext cx="1254196" cy="1118265"/>
          </a:xfrm>
          <a:prstGeom prst="bentConnector2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163"/>
          <p:cNvCxnSpPr/>
          <p:nvPr/>
        </p:nvCxnSpPr>
        <p:spPr>
          <a:xfrm>
            <a:off x="6808795" y="2468570"/>
            <a:ext cx="3068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163"/>
          <p:cNvCxnSpPr/>
          <p:nvPr/>
        </p:nvCxnSpPr>
        <p:spPr>
          <a:xfrm>
            <a:off x="3159347" y="2468570"/>
            <a:ext cx="429109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63"/>
          <p:cNvCxnSpPr/>
          <p:nvPr/>
        </p:nvCxnSpPr>
        <p:spPr>
          <a:xfrm>
            <a:off x="5139830" y="2468570"/>
            <a:ext cx="494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90" idx="3"/>
            <a:endCxn id="54" idx="1"/>
          </p:cNvCxnSpPr>
          <p:nvPr/>
        </p:nvCxnSpPr>
        <p:spPr>
          <a:xfrm>
            <a:off x="4598586" y="4221689"/>
            <a:ext cx="870105" cy="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7785586" y="3909343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조회 버튼 클릭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5468691" y="3909347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조회할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월과 년을 선택</a:t>
            </a:r>
          </a:p>
        </p:txBody>
      </p:sp>
      <p:cxnSp>
        <p:nvCxnSpPr>
          <p:cNvPr id="63" name="직선 화살표 연결선 62"/>
          <p:cNvCxnSpPr>
            <a:stCxn id="54" idx="3"/>
            <a:endCxn id="28" idx="1"/>
          </p:cNvCxnSpPr>
          <p:nvPr/>
        </p:nvCxnSpPr>
        <p:spPr>
          <a:xfrm flipV="1">
            <a:off x="6944424" y="4221688"/>
            <a:ext cx="841162" cy="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28" idx="3"/>
            <a:endCxn id="36" idx="1"/>
          </p:cNvCxnSpPr>
          <p:nvPr/>
        </p:nvCxnSpPr>
        <p:spPr>
          <a:xfrm>
            <a:off x="9261319" y="4221688"/>
            <a:ext cx="738347" cy="2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887477" y="3909347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에너지 비용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메뉴 클릭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791570" y="5680931"/>
            <a:ext cx="1692323" cy="815403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공조기 에너지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비용 조회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연간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탄소배출량 조회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83" name="직선 화살표 연결선 82"/>
          <p:cNvCxnSpPr>
            <a:stCxn id="82" idx="0"/>
            <a:endCxn id="81" idx="2"/>
          </p:cNvCxnSpPr>
          <p:nvPr/>
        </p:nvCxnSpPr>
        <p:spPr>
          <a:xfrm flipH="1" flipV="1">
            <a:off x="1625344" y="4534036"/>
            <a:ext cx="12388" cy="1146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모서리가 둥근 직사각형 89"/>
          <p:cNvSpPr/>
          <p:nvPr/>
        </p:nvSpPr>
        <p:spPr>
          <a:xfrm>
            <a:off x="3122853" y="3909344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서브 메뉴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에너지 비용 조회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cxnSp>
        <p:nvCxnSpPr>
          <p:cNvPr id="95" name="직선 화살표 연결선 94"/>
          <p:cNvCxnSpPr>
            <a:stCxn id="81" idx="3"/>
            <a:endCxn id="90" idx="1"/>
          </p:cNvCxnSpPr>
          <p:nvPr/>
        </p:nvCxnSpPr>
        <p:spPr>
          <a:xfrm flipV="1">
            <a:off x="2363210" y="4221689"/>
            <a:ext cx="759643" cy="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9999666" y="3798026"/>
            <a:ext cx="1704545" cy="851617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해당하는 기간의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에너지 비용과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탄소배출량을 화면에 출력</a:t>
            </a:r>
          </a:p>
        </p:txBody>
      </p:sp>
    </p:spTree>
    <p:extLst>
      <p:ext uri="{BB962C8B-B14F-4D97-AF65-F5344CB8AC3E}">
        <p14:creationId xmlns:p14="http://schemas.microsoft.com/office/powerpoint/2010/main" val="2767757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08704"/>
              </p:ext>
            </p:extLst>
          </p:nvPr>
        </p:nvGraphicFramePr>
        <p:xfrm>
          <a:off x="174765" y="831088"/>
          <a:ext cx="11719184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97">
                  <a:extLst>
                    <a:ext uri="{9D8B030D-6E8A-4147-A177-3AD203B41FA5}">
                      <a16:colId xmlns:a16="http://schemas.microsoft.com/office/drawing/2014/main" val="1777061886"/>
                    </a:ext>
                  </a:extLst>
                </a:gridCol>
                <a:gridCol w="2520099">
                  <a:extLst>
                    <a:ext uri="{9D8B030D-6E8A-4147-A177-3AD203B41FA5}">
                      <a16:colId xmlns:a16="http://schemas.microsoft.com/office/drawing/2014/main" val="3581681902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3578236105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1980406645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4259213077"/>
                    </a:ext>
                  </a:extLst>
                </a:gridCol>
              </a:tblGrid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HVAC-DCA-02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프로세스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공조기 에너지 비용 조회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단가 수정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03753"/>
                  </a:ext>
                </a:extLst>
              </a:tr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2023.09.15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317328"/>
                  </a:ext>
                </a:extLst>
              </a:tr>
              <a:tr h="15673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E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180683"/>
                  </a:ext>
                </a:extLst>
              </a:tr>
              <a:tr h="2709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19098"/>
                  </a:ext>
                </a:extLst>
              </a:tr>
            </a:tbl>
          </a:graphicData>
        </a:graphic>
      </p:graphicFrame>
      <p:sp>
        <p:nvSpPr>
          <p:cNvPr id="6" name="TextBox 1"/>
          <p:cNvSpPr txBox="1"/>
          <p:nvPr/>
        </p:nvSpPr>
        <p:spPr>
          <a:xfrm>
            <a:off x="251520" y="116632"/>
            <a:ext cx="10946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Process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503" y="188640"/>
            <a:ext cx="192039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92696"/>
            <a:ext cx="1218856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100">
              <a:latin typeface="+mj-lt"/>
            </a:endParaRPr>
          </a:p>
        </p:txBody>
      </p:sp>
      <p:cxnSp>
        <p:nvCxnSpPr>
          <p:cNvPr id="86" name="직선 화살표 연결선 163"/>
          <p:cNvCxnSpPr/>
          <p:nvPr/>
        </p:nvCxnSpPr>
        <p:spPr>
          <a:xfrm rot="5400000">
            <a:off x="3052535" y="3449764"/>
            <a:ext cx="1254196" cy="1118265"/>
          </a:xfrm>
          <a:prstGeom prst="bentConnector2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163"/>
          <p:cNvCxnSpPr/>
          <p:nvPr/>
        </p:nvCxnSpPr>
        <p:spPr>
          <a:xfrm>
            <a:off x="6808795" y="2468570"/>
            <a:ext cx="3068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163"/>
          <p:cNvCxnSpPr/>
          <p:nvPr/>
        </p:nvCxnSpPr>
        <p:spPr>
          <a:xfrm>
            <a:off x="3159347" y="2468570"/>
            <a:ext cx="429109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63"/>
          <p:cNvCxnSpPr/>
          <p:nvPr/>
        </p:nvCxnSpPr>
        <p:spPr>
          <a:xfrm>
            <a:off x="5139830" y="2468570"/>
            <a:ext cx="494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90" idx="3"/>
            <a:endCxn id="23" idx="1"/>
          </p:cNvCxnSpPr>
          <p:nvPr/>
        </p:nvCxnSpPr>
        <p:spPr>
          <a:xfrm>
            <a:off x="4493962" y="4220990"/>
            <a:ext cx="655019" cy="60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6974006" y="2260297"/>
            <a:ext cx="1854401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에너지 비용 단가 수정</a:t>
            </a:r>
          </a:p>
        </p:txBody>
      </p:sp>
      <p:cxnSp>
        <p:nvCxnSpPr>
          <p:cNvPr id="63" name="직선 화살표 연결선 62"/>
          <p:cNvCxnSpPr>
            <a:stCxn id="23" idx="3"/>
            <a:endCxn id="25" idx="1"/>
          </p:cNvCxnSpPr>
          <p:nvPr/>
        </p:nvCxnSpPr>
        <p:spPr>
          <a:xfrm>
            <a:off x="6624714" y="4227078"/>
            <a:ext cx="6550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24" idx="0"/>
            <a:endCxn id="52" idx="2"/>
          </p:cNvCxnSpPr>
          <p:nvPr/>
        </p:nvCxnSpPr>
        <p:spPr>
          <a:xfrm flipV="1">
            <a:off x="10304139" y="2880889"/>
            <a:ext cx="0" cy="1037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25" idx="3"/>
            <a:endCxn id="24" idx="1"/>
          </p:cNvCxnSpPr>
          <p:nvPr/>
        </p:nvCxnSpPr>
        <p:spPr>
          <a:xfrm>
            <a:off x="8755466" y="4227078"/>
            <a:ext cx="655018" cy="3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887477" y="3909347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에너지 비용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메뉴 클릭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887476" y="5680931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전기요금 인상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인하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83" name="직선 화살표 연결선 82"/>
          <p:cNvCxnSpPr>
            <a:stCxn id="82" idx="0"/>
            <a:endCxn id="81" idx="2"/>
          </p:cNvCxnSpPr>
          <p:nvPr/>
        </p:nvCxnSpPr>
        <p:spPr>
          <a:xfrm flipV="1">
            <a:off x="1625343" y="4534036"/>
            <a:ext cx="1" cy="1146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모서리가 둥근 직사각형 89"/>
          <p:cNvSpPr/>
          <p:nvPr/>
        </p:nvSpPr>
        <p:spPr>
          <a:xfrm>
            <a:off x="3018229" y="3908645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서브 메뉴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에너지 비용 조회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cxnSp>
        <p:nvCxnSpPr>
          <p:cNvPr id="95" name="직선 화살표 연결선 94"/>
          <p:cNvCxnSpPr>
            <a:stCxn id="81" idx="3"/>
            <a:endCxn id="90" idx="1"/>
          </p:cNvCxnSpPr>
          <p:nvPr/>
        </p:nvCxnSpPr>
        <p:spPr>
          <a:xfrm flipV="1">
            <a:off x="2363210" y="4220990"/>
            <a:ext cx="655019" cy="7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5148981" y="3914733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우측 상단의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설정 버튼 클릭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9410484" y="3917895"/>
            <a:ext cx="1787309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계약 전력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전력 사용량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</a:p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전력량 요금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입력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279733" y="3914733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새 창으로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에너지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단가 수정 화면 출력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9566272" y="2256200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하단의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적용 버튼 클릭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52" idx="1"/>
            <a:endCxn id="45" idx="3"/>
          </p:cNvCxnSpPr>
          <p:nvPr/>
        </p:nvCxnSpPr>
        <p:spPr>
          <a:xfrm flipH="1">
            <a:off x="8828407" y="2568545"/>
            <a:ext cx="737865" cy="40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00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354277"/>
              </p:ext>
            </p:extLst>
          </p:nvPr>
        </p:nvGraphicFramePr>
        <p:xfrm>
          <a:off x="174765" y="831088"/>
          <a:ext cx="11719184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97">
                  <a:extLst>
                    <a:ext uri="{9D8B030D-6E8A-4147-A177-3AD203B41FA5}">
                      <a16:colId xmlns:a16="http://schemas.microsoft.com/office/drawing/2014/main" val="1777061886"/>
                    </a:ext>
                  </a:extLst>
                </a:gridCol>
                <a:gridCol w="2520099">
                  <a:extLst>
                    <a:ext uri="{9D8B030D-6E8A-4147-A177-3AD203B41FA5}">
                      <a16:colId xmlns:a16="http://schemas.microsoft.com/office/drawing/2014/main" val="3581681902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3578236105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1980406645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4259213077"/>
                    </a:ext>
                  </a:extLst>
                </a:gridCol>
              </a:tblGrid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HVAC-LOGIN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프로세스명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03753"/>
                  </a:ext>
                </a:extLst>
              </a:tr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2023.09.30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317328"/>
                  </a:ext>
                </a:extLst>
              </a:tr>
              <a:tr h="15673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E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180683"/>
                  </a:ext>
                </a:extLst>
              </a:tr>
              <a:tr h="2709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19098"/>
                  </a:ext>
                </a:extLst>
              </a:tr>
            </a:tbl>
          </a:graphicData>
        </a:graphic>
      </p:graphicFrame>
      <p:sp>
        <p:nvSpPr>
          <p:cNvPr id="6" name="TextBox 1"/>
          <p:cNvSpPr txBox="1"/>
          <p:nvPr/>
        </p:nvSpPr>
        <p:spPr>
          <a:xfrm>
            <a:off x="251520" y="116632"/>
            <a:ext cx="10946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Process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503" y="188640"/>
            <a:ext cx="192039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92696"/>
            <a:ext cx="1218856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100">
              <a:latin typeface="+mj-lt"/>
            </a:endParaRPr>
          </a:p>
        </p:txBody>
      </p:sp>
      <p:cxnSp>
        <p:nvCxnSpPr>
          <p:cNvPr id="86" name="직선 화살표 연결선 163"/>
          <p:cNvCxnSpPr/>
          <p:nvPr/>
        </p:nvCxnSpPr>
        <p:spPr>
          <a:xfrm rot="5400000">
            <a:off x="3052535" y="3449764"/>
            <a:ext cx="1254196" cy="1118265"/>
          </a:xfrm>
          <a:prstGeom prst="bentConnector2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163"/>
          <p:cNvCxnSpPr/>
          <p:nvPr/>
        </p:nvCxnSpPr>
        <p:spPr>
          <a:xfrm>
            <a:off x="6808795" y="2468570"/>
            <a:ext cx="3068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163"/>
          <p:cNvCxnSpPr/>
          <p:nvPr/>
        </p:nvCxnSpPr>
        <p:spPr>
          <a:xfrm>
            <a:off x="3159347" y="2468570"/>
            <a:ext cx="429109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63"/>
          <p:cNvCxnSpPr/>
          <p:nvPr/>
        </p:nvCxnSpPr>
        <p:spPr>
          <a:xfrm>
            <a:off x="5139830" y="2468570"/>
            <a:ext cx="494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909766" y="3762092"/>
            <a:ext cx="1475733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5" tIns="45700" rIns="91425" bIns="45700" rtlCol="0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관리자 이메일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,</a:t>
            </a: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비밀번호 입력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342899" y="3044730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입력정보 일치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4D12213-C61F-11B0-C665-2DBCFC1F89EC}"/>
              </a:ext>
            </a:extLst>
          </p:cNvPr>
          <p:cNvCxnSpPr>
            <a:cxnSpLocks/>
            <a:stCxn id="41" idx="3"/>
            <a:endCxn id="10" idx="1"/>
          </p:cNvCxnSpPr>
          <p:nvPr/>
        </p:nvCxnSpPr>
        <p:spPr>
          <a:xfrm>
            <a:off x="4818632" y="3357075"/>
            <a:ext cx="1461550" cy="18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14">
            <a:extLst>
              <a:ext uri="{FF2B5EF4-FFF2-40B4-BE49-F238E27FC236}">
                <a16:creationId xmlns:a16="http://schemas.microsoft.com/office/drawing/2014/main" id="{0AEA6384-32A8-2A31-3C95-96C668EBE75F}"/>
              </a:ext>
            </a:extLst>
          </p:cNvPr>
          <p:cNvSpPr/>
          <p:nvPr/>
        </p:nvSpPr>
        <p:spPr>
          <a:xfrm>
            <a:off x="6280182" y="3044730"/>
            <a:ext cx="1475733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5" tIns="45700" rIns="91425" bIns="45700" rtlCol="0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로그인 성공</a:t>
            </a:r>
          </a:p>
        </p:txBody>
      </p:sp>
      <p:sp>
        <p:nvSpPr>
          <p:cNvPr id="13" name="모서리가 둥근 직사각형 40">
            <a:extLst>
              <a:ext uri="{FF2B5EF4-FFF2-40B4-BE49-F238E27FC236}">
                <a16:creationId xmlns:a16="http://schemas.microsoft.com/office/drawing/2014/main" id="{31B2F4B9-357D-B6D3-2A3B-384C6CB05F84}"/>
              </a:ext>
            </a:extLst>
          </p:cNvPr>
          <p:cNvSpPr/>
          <p:nvPr/>
        </p:nvSpPr>
        <p:spPr>
          <a:xfrm>
            <a:off x="3342899" y="4483090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입력정보 불일치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A972034-F31C-EC9E-B031-C8ADE6AD0A2B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4818632" y="4795435"/>
            <a:ext cx="1461550" cy="18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4">
            <a:extLst>
              <a:ext uri="{FF2B5EF4-FFF2-40B4-BE49-F238E27FC236}">
                <a16:creationId xmlns:a16="http://schemas.microsoft.com/office/drawing/2014/main" id="{2E45084E-8793-1409-4C63-F6CF5295670F}"/>
              </a:ext>
            </a:extLst>
          </p:cNvPr>
          <p:cNvSpPr/>
          <p:nvPr/>
        </p:nvSpPr>
        <p:spPr>
          <a:xfrm>
            <a:off x="6280182" y="4483090"/>
            <a:ext cx="1475733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5" tIns="45700" rIns="91425" bIns="45700" rtlCol="0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로그인 실패 알림 출력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02E6331-8113-FF2E-81E0-D82379B0814F}"/>
              </a:ext>
            </a:extLst>
          </p:cNvPr>
          <p:cNvCxnSpPr>
            <a:cxnSpLocks/>
            <a:stCxn id="15" idx="3"/>
            <a:endCxn id="41" idx="1"/>
          </p:cNvCxnSpPr>
          <p:nvPr/>
        </p:nvCxnSpPr>
        <p:spPr>
          <a:xfrm flipV="1">
            <a:off x="2385499" y="3357075"/>
            <a:ext cx="957400" cy="71918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C69DAE7-E8F3-7E6A-C8DF-8B7FAF884709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>
            <a:off x="2385499" y="4076255"/>
            <a:ext cx="957400" cy="71918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E1A1092-6A44-6CE4-9B95-0895BD864367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755915" y="3357075"/>
            <a:ext cx="1461550" cy="181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14">
            <a:extLst>
              <a:ext uri="{FF2B5EF4-FFF2-40B4-BE49-F238E27FC236}">
                <a16:creationId xmlns:a16="http://schemas.microsoft.com/office/drawing/2014/main" id="{DACA0C64-B7E8-01B6-E7F9-CBC63A185A01}"/>
              </a:ext>
            </a:extLst>
          </p:cNvPr>
          <p:cNvSpPr/>
          <p:nvPr/>
        </p:nvSpPr>
        <p:spPr>
          <a:xfrm>
            <a:off x="9217465" y="3044730"/>
            <a:ext cx="1475733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5" tIns="45700" rIns="91425" bIns="45700" rtlCol="0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2897307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154449"/>
              </p:ext>
            </p:extLst>
          </p:nvPr>
        </p:nvGraphicFramePr>
        <p:xfrm>
          <a:off x="174765" y="831088"/>
          <a:ext cx="11719184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97">
                  <a:extLst>
                    <a:ext uri="{9D8B030D-6E8A-4147-A177-3AD203B41FA5}">
                      <a16:colId xmlns:a16="http://schemas.microsoft.com/office/drawing/2014/main" val="1777061886"/>
                    </a:ext>
                  </a:extLst>
                </a:gridCol>
                <a:gridCol w="2520099">
                  <a:extLst>
                    <a:ext uri="{9D8B030D-6E8A-4147-A177-3AD203B41FA5}">
                      <a16:colId xmlns:a16="http://schemas.microsoft.com/office/drawing/2014/main" val="3581681902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3578236105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1980406645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4259213077"/>
                    </a:ext>
                  </a:extLst>
                </a:gridCol>
              </a:tblGrid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HVAC-DCA-03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프로세스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공조기 에너지 비용 조회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파일 다운로드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03753"/>
                  </a:ext>
                </a:extLst>
              </a:tr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2023.09.15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317328"/>
                  </a:ext>
                </a:extLst>
              </a:tr>
              <a:tr h="15673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E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180683"/>
                  </a:ext>
                </a:extLst>
              </a:tr>
              <a:tr h="2709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19098"/>
                  </a:ext>
                </a:extLst>
              </a:tr>
            </a:tbl>
          </a:graphicData>
        </a:graphic>
      </p:graphicFrame>
      <p:sp>
        <p:nvSpPr>
          <p:cNvPr id="6" name="TextBox 1"/>
          <p:cNvSpPr txBox="1"/>
          <p:nvPr/>
        </p:nvSpPr>
        <p:spPr>
          <a:xfrm>
            <a:off x="251520" y="116632"/>
            <a:ext cx="10946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Process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503" y="188640"/>
            <a:ext cx="192039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92696"/>
            <a:ext cx="1218856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100">
              <a:latin typeface="+mj-lt"/>
            </a:endParaRPr>
          </a:p>
        </p:txBody>
      </p:sp>
      <p:cxnSp>
        <p:nvCxnSpPr>
          <p:cNvPr id="86" name="직선 화살표 연결선 163"/>
          <p:cNvCxnSpPr/>
          <p:nvPr/>
        </p:nvCxnSpPr>
        <p:spPr>
          <a:xfrm rot="5400000">
            <a:off x="3052535" y="3449764"/>
            <a:ext cx="1254196" cy="1118265"/>
          </a:xfrm>
          <a:prstGeom prst="bentConnector2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163"/>
          <p:cNvCxnSpPr/>
          <p:nvPr/>
        </p:nvCxnSpPr>
        <p:spPr>
          <a:xfrm>
            <a:off x="6808795" y="2468570"/>
            <a:ext cx="3068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163"/>
          <p:cNvCxnSpPr/>
          <p:nvPr/>
        </p:nvCxnSpPr>
        <p:spPr>
          <a:xfrm>
            <a:off x="3159347" y="2468570"/>
            <a:ext cx="429109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63"/>
          <p:cNvCxnSpPr/>
          <p:nvPr/>
        </p:nvCxnSpPr>
        <p:spPr>
          <a:xfrm>
            <a:off x="5139830" y="2468570"/>
            <a:ext cx="494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90" idx="3"/>
            <a:endCxn id="54" idx="1"/>
          </p:cNvCxnSpPr>
          <p:nvPr/>
        </p:nvCxnSpPr>
        <p:spPr>
          <a:xfrm>
            <a:off x="4598586" y="4221689"/>
            <a:ext cx="870105" cy="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7785586" y="3909343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조회 버튼 클릭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5468691" y="3909347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조회할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년과 월을 선택</a:t>
            </a:r>
          </a:p>
        </p:txBody>
      </p:sp>
      <p:cxnSp>
        <p:nvCxnSpPr>
          <p:cNvPr id="63" name="직선 화살표 연결선 62"/>
          <p:cNvCxnSpPr>
            <a:stCxn id="54" idx="3"/>
            <a:endCxn id="28" idx="1"/>
          </p:cNvCxnSpPr>
          <p:nvPr/>
        </p:nvCxnSpPr>
        <p:spPr>
          <a:xfrm flipV="1">
            <a:off x="6944424" y="4221688"/>
            <a:ext cx="841162" cy="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28" idx="3"/>
            <a:endCxn id="21" idx="1"/>
          </p:cNvCxnSpPr>
          <p:nvPr/>
        </p:nvCxnSpPr>
        <p:spPr>
          <a:xfrm flipV="1">
            <a:off x="9261319" y="4216031"/>
            <a:ext cx="738347" cy="56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887477" y="3909347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에너지 비용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메뉴 클릭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791570" y="5680931"/>
            <a:ext cx="1692323" cy="815403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특정 기간의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에너지 비용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파일 다운로드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83" name="직선 화살표 연결선 82"/>
          <p:cNvCxnSpPr>
            <a:stCxn id="82" idx="0"/>
            <a:endCxn id="81" idx="2"/>
          </p:cNvCxnSpPr>
          <p:nvPr/>
        </p:nvCxnSpPr>
        <p:spPr>
          <a:xfrm flipH="1" flipV="1">
            <a:off x="1625344" y="4534036"/>
            <a:ext cx="12388" cy="1146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모서리가 둥근 직사각형 89"/>
          <p:cNvSpPr/>
          <p:nvPr/>
        </p:nvSpPr>
        <p:spPr>
          <a:xfrm>
            <a:off x="3122853" y="3909344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서브 메뉴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에너지 비용 조회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cxnSp>
        <p:nvCxnSpPr>
          <p:cNvPr id="95" name="직선 화살표 연결선 94"/>
          <p:cNvCxnSpPr>
            <a:stCxn id="81" idx="3"/>
            <a:endCxn id="90" idx="1"/>
          </p:cNvCxnSpPr>
          <p:nvPr/>
        </p:nvCxnSpPr>
        <p:spPr>
          <a:xfrm flipV="1">
            <a:off x="2363210" y="4221689"/>
            <a:ext cx="759643" cy="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9999666" y="3830220"/>
            <a:ext cx="1475733" cy="771622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해당하는 기간의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에너지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비용과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탄소배출량을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화면에 출력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999666" y="2196062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하단의 다운로드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버튼 클릭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622765" y="2196107"/>
            <a:ext cx="1699470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새 창으로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파일 형식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엑셀</a:t>
            </a:r>
            <a:r>
              <a:rPr lang="en-US" altLang="ko-KR" sz="1200" dirty="0">
                <a:solidFill>
                  <a:schemeClr val="tx1"/>
                </a:solidFill>
              </a:rPr>
              <a:t>, pdf </a:t>
            </a:r>
            <a:r>
              <a:rPr lang="ko-KR" altLang="en-US" sz="1200" dirty="0">
                <a:solidFill>
                  <a:schemeClr val="tx1"/>
                </a:solidFill>
              </a:rPr>
              <a:t>등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119961" y="2196062"/>
            <a:ext cx="182446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선택한 파일 형식으로 다운로드</a:t>
            </a:r>
          </a:p>
        </p:txBody>
      </p:sp>
      <p:cxnSp>
        <p:nvCxnSpPr>
          <p:cNvPr id="26" name="직선 화살표 연결선 25"/>
          <p:cNvCxnSpPr>
            <a:stCxn id="21" idx="0"/>
            <a:endCxn id="22" idx="2"/>
          </p:cNvCxnSpPr>
          <p:nvPr/>
        </p:nvCxnSpPr>
        <p:spPr>
          <a:xfrm flipV="1">
            <a:off x="10737533" y="2820751"/>
            <a:ext cx="0" cy="1009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2" idx="1"/>
            <a:endCxn id="23" idx="3"/>
          </p:cNvCxnSpPr>
          <p:nvPr/>
        </p:nvCxnSpPr>
        <p:spPr>
          <a:xfrm flipH="1">
            <a:off x="9322235" y="2508407"/>
            <a:ext cx="677431" cy="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3" idx="1"/>
            <a:endCxn id="24" idx="3"/>
          </p:cNvCxnSpPr>
          <p:nvPr/>
        </p:nvCxnSpPr>
        <p:spPr>
          <a:xfrm flipH="1" flipV="1">
            <a:off x="6944424" y="2508407"/>
            <a:ext cx="678341" cy="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036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920500"/>
              </p:ext>
            </p:extLst>
          </p:nvPr>
        </p:nvGraphicFramePr>
        <p:xfrm>
          <a:off x="174765" y="831088"/>
          <a:ext cx="11719184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97">
                  <a:extLst>
                    <a:ext uri="{9D8B030D-6E8A-4147-A177-3AD203B41FA5}">
                      <a16:colId xmlns:a16="http://schemas.microsoft.com/office/drawing/2014/main" val="1777061886"/>
                    </a:ext>
                  </a:extLst>
                </a:gridCol>
                <a:gridCol w="2520099">
                  <a:extLst>
                    <a:ext uri="{9D8B030D-6E8A-4147-A177-3AD203B41FA5}">
                      <a16:colId xmlns:a16="http://schemas.microsoft.com/office/drawing/2014/main" val="3581681902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3578236105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1980406645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4259213077"/>
                    </a:ext>
                  </a:extLst>
                </a:gridCol>
              </a:tblGrid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HVAC-DCA-04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프로세스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공조기 에너지 비용 분석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웹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03753"/>
                  </a:ext>
                </a:extLst>
              </a:tr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2023.09.15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317328"/>
                  </a:ext>
                </a:extLst>
              </a:tr>
              <a:tr h="15673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E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180683"/>
                  </a:ext>
                </a:extLst>
              </a:tr>
              <a:tr h="2709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19098"/>
                  </a:ext>
                </a:extLst>
              </a:tr>
            </a:tbl>
          </a:graphicData>
        </a:graphic>
      </p:graphicFrame>
      <p:sp>
        <p:nvSpPr>
          <p:cNvPr id="6" name="TextBox 1"/>
          <p:cNvSpPr txBox="1"/>
          <p:nvPr/>
        </p:nvSpPr>
        <p:spPr>
          <a:xfrm>
            <a:off x="251520" y="116632"/>
            <a:ext cx="10946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Process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503" y="188640"/>
            <a:ext cx="192039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92696"/>
            <a:ext cx="1218856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100">
              <a:latin typeface="+mj-lt"/>
            </a:endParaRPr>
          </a:p>
        </p:txBody>
      </p:sp>
      <p:cxnSp>
        <p:nvCxnSpPr>
          <p:cNvPr id="86" name="직선 화살표 연결선 163"/>
          <p:cNvCxnSpPr/>
          <p:nvPr/>
        </p:nvCxnSpPr>
        <p:spPr>
          <a:xfrm rot="5400000">
            <a:off x="3052535" y="3449764"/>
            <a:ext cx="1254196" cy="1118265"/>
          </a:xfrm>
          <a:prstGeom prst="bentConnector2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163"/>
          <p:cNvCxnSpPr/>
          <p:nvPr/>
        </p:nvCxnSpPr>
        <p:spPr>
          <a:xfrm>
            <a:off x="6808795" y="2468570"/>
            <a:ext cx="3068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163"/>
          <p:cNvCxnSpPr/>
          <p:nvPr/>
        </p:nvCxnSpPr>
        <p:spPr>
          <a:xfrm>
            <a:off x="3159347" y="2468570"/>
            <a:ext cx="429109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63"/>
          <p:cNvCxnSpPr/>
          <p:nvPr/>
        </p:nvCxnSpPr>
        <p:spPr>
          <a:xfrm>
            <a:off x="5139830" y="2468570"/>
            <a:ext cx="494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90" idx="3"/>
            <a:endCxn id="18" idx="1"/>
          </p:cNvCxnSpPr>
          <p:nvPr/>
        </p:nvCxnSpPr>
        <p:spPr>
          <a:xfrm flipV="1">
            <a:off x="8114745" y="4188598"/>
            <a:ext cx="1302486" cy="60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3876532" y="3876252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에너지 비용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메뉴 클릭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138137" y="3882050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공조기 에너지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비용 분석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83" name="직선 화살표 연결선 82"/>
          <p:cNvCxnSpPr>
            <a:stCxn id="82" idx="3"/>
            <a:endCxn id="81" idx="1"/>
          </p:cNvCxnSpPr>
          <p:nvPr/>
        </p:nvCxnSpPr>
        <p:spPr>
          <a:xfrm flipV="1">
            <a:off x="2613870" y="4188597"/>
            <a:ext cx="1262662" cy="5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모서리가 둥근 직사각형 89"/>
          <p:cNvSpPr/>
          <p:nvPr/>
        </p:nvSpPr>
        <p:spPr>
          <a:xfrm>
            <a:off x="6639012" y="3882339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서브 메뉴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에너지 비용 분석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cxnSp>
        <p:nvCxnSpPr>
          <p:cNvPr id="95" name="직선 화살표 연결선 94"/>
          <p:cNvCxnSpPr>
            <a:stCxn id="81" idx="3"/>
            <a:endCxn id="90" idx="1"/>
          </p:cNvCxnSpPr>
          <p:nvPr/>
        </p:nvCxnSpPr>
        <p:spPr>
          <a:xfrm>
            <a:off x="5352265" y="4188597"/>
            <a:ext cx="1286747" cy="6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9417231" y="3876253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분석 결과를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화면에 출력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9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122860"/>
              </p:ext>
            </p:extLst>
          </p:nvPr>
        </p:nvGraphicFramePr>
        <p:xfrm>
          <a:off x="174765" y="831088"/>
          <a:ext cx="11719184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97">
                  <a:extLst>
                    <a:ext uri="{9D8B030D-6E8A-4147-A177-3AD203B41FA5}">
                      <a16:colId xmlns:a16="http://schemas.microsoft.com/office/drawing/2014/main" val="1777061886"/>
                    </a:ext>
                  </a:extLst>
                </a:gridCol>
                <a:gridCol w="2520099">
                  <a:extLst>
                    <a:ext uri="{9D8B030D-6E8A-4147-A177-3AD203B41FA5}">
                      <a16:colId xmlns:a16="http://schemas.microsoft.com/office/drawing/2014/main" val="3581681902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3578236105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1980406645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4259213077"/>
                    </a:ext>
                  </a:extLst>
                </a:gridCol>
              </a:tblGrid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HVAC-DCA-05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프로세스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공조기 에너지 비용 분석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분석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03753"/>
                  </a:ext>
                </a:extLst>
              </a:tr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2023.09.15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317328"/>
                  </a:ext>
                </a:extLst>
              </a:tr>
              <a:tr h="15673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E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180683"/>
                  </a:ext>
                </a:extLst>
              </a:tr>
              <a:tr h="2709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19098"/>
                  </a:ext>
                </a:extLst>
              </a:tr>
            </a:tbl>
          </a:graphicData>
        </a:graphic>
      </p:graphicFrame>
      <p:sp>
        <p:nvSpPr>
          <p:cNvPr id="6" name="TextBox 1"/>
          <p:cNvSpPr txBox="1"/>
          <p:nvPr/>
        </p:nvSpPr>
        <p:spPr>
          <a:xfrm>
            <a:off x="251520" y="116632"/>
            <a:ext cx="10946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Process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503" y="188640"/>
            <a:ext cx="192039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92696"/>
            <a:ext cx="1218856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100">
              <a:latin typeface="+mj-lt"/>
            </a:endParaRPr>
          </a:p>
        </p:txBody>
      </p:sp>
      <p:cxnSp>
        <p:nvCxnSpPr>
          <p:cNvPr id="86" name="직선 화살표 연결선 163"/>
          <p:cNvCxnSpPr/>
          <p:nvPr/>
        </p:nvCxnSpPr>
        <p:spPr>
          <a:xfrm rot="5400000">
            <a:off x="3052535" y="3449764"/>
            <a:ext cx="1254196" cy="1118265"/>
          </a:xfrm>
          <a:prstGeom prst="bentConnector2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163"/>
          <p:cNvCxnSpPr/>
          <p:nvPr/>
        </p:nvCxnSpPr>
        <p:spPr>
          <a:xfrm>
            <a:off x="6808795" y="2468570"/>
            <a:ext cx="3068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163"/>
          <p:cNvCxnSpPr/>
          <p:nvPr/>
        </p:nvCxnSpPr>
        <p:spPr>
          <a:xfrm>
            <a:off x="3159347" y="2468570"/>
            <a:ext cx="429109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63"/>
          <p:cNvCxnSpPr/>
          <p:nvPr/>
        </p:nvCxnSpPr>
        <p:spPr>
          <a:xfrm>
            <a:off x="5139830" y="2468570"/>
            <a:ext cx="494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4083872" y="3882664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전력 소비량으로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에너지 비용을 산출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587130" y="3882664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공조기 에너지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비용 분석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83" name="직선 화살표 연결선 82"/>
          <p:cNvCxnSpPr>
            <a:stCxn id="82" idx="3"/>
            <a:endCxn id="81" idx="1"/>
          </p:cNvCxnSpPr>
          <p:nvPr/>
        </p:nvCxnSpPr>
        <p:spPr>
          <a:xfrm>
            <a:off x="3062863" y="4195009"/>
            <a:ext cx="10210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81" idx="3"/>
            <a:endCxn id="19" idx="1"/>
          </p:cNvCxnSpPr>
          <p:nvPr/>
        </p:nvCxnSpPr>
        <p:spPr>
          <a:xfrm flipV="1">
            <a:off x="5559605" y="4186108"/>
            <a:ext cx="904607" cy="8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9034619" y="3257975"/>
            <a:ext cx="1563608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평균 에너지 비용 대비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증감률 산출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464212" y="3873763"/>
            <a:ext cx="168612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평균 에너지 비용과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당월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올해 비용을 비교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9029732" y="4565862"/>
            <a:ext cx="1568495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평균 에너지 비용 대비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증감 금액 산출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5" name="꺾인 연결선 34"/>
          <p:cNvCxnSpPr>
            <a:stCxn id="19" idx="3"/>
            <a:endCxn id="18" idx="1"/>
          </p:cNvCxnSpPr>
          <p:nvPr/>
        </p:nvCxnSpPr>
        <p:spPr>
          <a:xfrm flipV="1">
            <a:off x="8150335" y="3570320"/>
            <a:ext cx="884284" cy="6157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9" idx="3"/>
            <a:endCxn id="29" idx="1"/>
          </p:cNvCxnSpPr>
          <p:nvPr/>
        </p:nvCxnSpPr>
        <p:spPr>
          <a:xfrm>
            <a:off x="8150335" y="4186108"/>
            <a:ext cx="879397" cy="69209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691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68848"/>
              </p:ext>
            </p:extLst>
          </p:nvPr>
        </p:nvGraphicFramePr>
        <p:xfrm>
          <a:off x="174765" y="831088"/>
          <a:ext cx="11719184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97">
                  <a:extLst>
                    <a:ext uri="{9D8B030D-6E8A-4147-A177-3AD203B41FA5}">
                      <a16:colId xmlns:a16="http://schemas.microsoft.com/office/drawing/2014/main" val="1777061886"/>
                    </a:ext>
                  </a:extLst>
                </a:gridCol>
                <a:gridCol w="2520099">
                  <a:extLst>
                    <a:ext uri="{9D8B030D-6E8A-4147-A177-3AD203B41FA5}">
                      <a16:colId xmlns:a16="http://schemas.microsoft.com/office/drawing/2014/main" val="3581681902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3578236105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1980406645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4259213077"/>
                    </a:ext>
                  </a:extLst>
                </a:gridCol>
              </a:tblGrid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HVAC-DCA-06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프로세스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공조기 에너지 비용 분석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분석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03753"/>
                  </a:ext>
                </a:extLst>
              </a:tr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2023.09.15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317328"/>
                  </a:ext>
                </a:extLst>
              </a:tr>
              <a:tr h="15673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E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180683"/>
                  </a:ext>
                </a:extLst>
              </a:tr>
              <a:tr h="2709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19098"/>
                  </a:ext>
                </a:extLst>
              </a:tr>
            </a:tbl>
          </a:graphicData>
        </a:graphic>
      </p:graphicFrame>
      <p:sp>
        <p:nvSpPr>
          <p:cNvPr id="6" name="TextBox 1"/>
          <p:cNvSpPr txBox="1"/>
          <p:nvPr/>
        </p:nvSpPr>
        <p:spPr>
          <a:xfrm>
            <a:off x="251520" y="116632"/>
            <a:ext cx="10946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Process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503" y="188640"/>
            <a:ext cx="192039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92696"/>
            <a:ext cx="1218856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100">
              <a:latin typeface="+mj-lt"/>
            </a:endParaRPr>
          </a:p>
        </p:txBody>
      </p:sp>
      <p:cxnSp>
        <p:nvCxnSpPr>
          <p:cNvPr id="86" name="직선 화살표 연결선 163"/>
          <p:cNvCxnSpPr/>
          <p:nvPr/>
        </p:nvCxnSpPr>
        <p:spPr>
          <a:xfrm rot="5400000">
            <a:off x="3052535" y="3449764"/>
            <a:ext cx="1254196" cy="1118265"/>
          </a:xfrm>
          <a:prstGeom prst="bentConnector2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163"/>
          <p:cNvCxnSpPr/>
          <p:nvPr/>
        </p:nvCxnSpPr>
        <p:spPr>
          <a:xfrm>
            <a:off x="6808795" y="2468570"/>
            <a:ext cx="3068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163"/>
          <p:cNvCxnSpPr/>
          <p:nvPr/>
        </p:nvCxnSpPr>
        <p:spPr>
          <a:xfrm>
            <a:off x="3159347" y="2468570"/>
            <a:ext cx="429109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63"/>
          <p:cNvCxnSpPr/>
          <p:nvPr/>
        </p:nvCxnSpPr>
        <p:spPr>
          <a:xfrm>
            <a:off x="5139830" y="2468570"/>
            <a:ext cx="494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4083872" y="3882664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전력 소비량으로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탄소배출량을 산출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587130" y="3882664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탄소배출량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증감률 분석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83" name="직선 화살표 연결선 82"/>
          <p:cNvCxnSpPr>
            <a:stCxn id="82" idx="3"/>
            <a:endCxn id="81" idx="1"/>
          </p:cNvCxnSpPr>
          <p:nvPr/>
        </p:nvCxnSpPr>
        <p:spPr>
          <a:xfrm>
            <a:off x="3062863" y="4195009"/>
            <a:ext cx="10210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81" idx="3"/>
            <a:endCxn id="19" idx="1"/>
          </p:cNvCxnSpPr>
          <p:nvPr/>
        </p:nvCxnSpPr>
        <p:spPr>
          <a:xfrm flipV="1">
            <a:off x="5559605" y="4186108"/>
            <a:ext cx="904607" cy="8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9040429" y="3873762"/>
            <a:ext cx="1563608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전월 탄소배출량 대비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증감률 산출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464212" y="3873763"/>
            <a:ext cx="168612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전월 탄소배출량과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당월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탄소배출량을 비교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19" idx="3"/>
            <a:endCxn id="18" idx="1"/>
          </p:cNvCxnSpPr>
          <p:nvPr/>
        </p:nvCxnSpPr>
        <p:spPr>
          <a:xfrm flipV="1">
            <a:off x="8150335" y="4186107"/>
            <a:ext cx="89009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534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315761"/>
              </p:ext>
            </p:extLst>
          </p:nvPr>
        </p:nvGraphicFramePr>
        <p:xfrm>
          <a:off x="174765" y="831088"/>
          <a:ext cx="11719184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97">
                  <a:extLst>
                    <a:ext uri="{9D8B030D-6E8A-4147-A177-3AD203B41FA5}">
                      <a16:colId xmlns:a16="http://schemas.microsoft.com/office/drawing/2014/main" val="1777061886"/>
                    </a:ext>
                  </a:extLst>
                </a:gridCol>
                <a:gridCol w="2520099">
                  <a:extLst>
                    <a:ext uri="{9D8B030D-6E8A-4147-A177-3AD203B41FA5}">
                      <a16:colId xmlns:a16="http://schemas.microsoft.com/office/drawing/2014/main" val="3581681902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3578236105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1980406645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4259213077"/>
                    </a:ext>
                  </a:extLst>
                </a:gridCol>
              </a:tblGrid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HVAC-FAEP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프로세스명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설비 성능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03753"/>
                  </a:ext>
                </a:extLst>
              </a:tr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23.09.15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317328"/>
                  </a:ext>
                </a:extLst>
              </a:tr>
              <a:tr h="15673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E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180683"/>
                  </a:ext>
                </a:extLst>
              </a:tr>
              <a:tr h="2709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19098"/>
                  </a:ext>
                </a:extLst>
              </a:tr>
            </a:tbl>
          </a:graphicData>
        </a:graphic>
      </p:graphicFrame>
      <p:sp>
        <p:nvSpPr>
          <p:cNvPr id="6" name="TextBox 1"/>
          <p:cNvSpPr txBox="1"/>
          <p:nvPr/>
        </p:nvSpPr>
        <p:spPr>
          <a:xfrm>
            <a:off x="251520" y="116632"/>
            <a:ext cx="10946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Process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503" y="188640"/>
            <a:ext cx="192039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92696"/>
            <a:ext cx="1218856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100">
              <a:latin typeface="+mj-lt"/>
            </a:endParaRPr>
          </a:p>
        </p:txBody>
      </p:sp>
      <p:cxnSp>
        <p:nvCxnSpPr>
          <p:cNvPr id="86" name="직선 화살표 연결선 163"/>
          <p:cNvCxnSpPr/>
          <p:nvPr/>
        </p:nvCxnSpPr>
        <p:spPr>
          <a:xfrm rot="5400000">
            <a:off x="3052535" y="3449764"/>
            <a:ext cx="1254196" cy="1118265"/>
          </a:xfrm>
          <a:prstGeom prst="bentConnector2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163"/>
          <p:cNvCxnSpPr/>
          <p:nvPr/>
        </p:nvCxnSpPr>
        <p:spPr>
          <a:xfrm>
            <a:off x="5239727" y="4216165"/>
            <a:ext cx="3068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163"/>
          <p:cNvCxnSpPr/>
          <p:nvPr/>
        </p:nvCxnSpPr>
        <p:spPr>
          <a:xfrm>
            <a:off x="3159347" y="2468570"/>
            <a:ext cx="429109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63"/>
          <p:cNvCxnSpPr/>
          <p:nvPr/>
        </p:nvCxnSpPr>
        <p:spPr>
          <a:xfrm>
            <a:off x="3570762" y="2468570"/>
            <a:ext cx="494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784042" y="3694733"/>
            <a:ext cx="1475733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25" tIns="45700" rIns="91425" bIns="45700" rtlCol="0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500" dirty="0">
                <a:solidFill>
                  <a:schemeClr val="tx1"/>
                </a:solidFill>
              </a:rPr>
              <a:t>설비 성능 조회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500" dirty="0">
                <a:solidFill>
                  <a:schemeClr val="tx1"/>
                </a:solidFill>
              </a:rPr>
              <a:t>메뉴 클릭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59347" y="3698369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500" dirty="0" err="1">
                <a:solidFill>
                  <a:schemeClr val="tx1"/>
                </a:solidFill>
              </a:rPr>
              <a:t>클린룸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 err="1">
                <a:solidFill>
                  <a:schemeClr val="tx1"/>
                </a:solidFill>
              </a:rPr>
              <a:t>내부도에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500" dirty="0">
                <a:solidFill>
                  <a:schemeClr val="tx1"/>
                </a:solidFill>
              </a:rPr>
              <a:t>공조기 상태 표시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490858" y="4244670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500" dirty="0">
                <a:solidFill>
                  <a:schemeClr val="tx1"/>
                </a:solidFill>
              </a:rPr>
              <a:t>비정상 작동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500" dirty="0">
                <a:solidFill>
                  <a:schemeClr val="tx1"/>
                </a:solidFill>
              </a:rPr>
              <a:t>공조기 </a:t>
            </a:r>
            <a:r>
              <a:rPr lang="en-US" altLang="ko-KR" sz="1500" dirty="0">
                <a:solidFill>
                  <a:schemeClr val="tx1"/>
                </a:solidFill>
              </a:rPr>
              <a:t>: </a:t>
            </a:r>
            <a:r>
              <a:rPr lang="ko-KR" altLang="en-US" sz="1500" dirty="0">
                <a:solidFill>
                  <a:schemeClr val="tx1"/>
                </a:solidFill>
              </a:rPr>
              <a:t>빨간색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490858" y="3250004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500" dirty="0">
                <a:solidFill>
                  <a:schemeClr val="tx1"/>
                </a:solidFill>
              </a:rPr>
              <a:t>정상 작동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500" dirty="0">
                <a:solidFill>
                  <a:schemeClr val="tx1"/>
                </a:solidFill>
              </a:rPr>
              <a:t>공조기 </a:t>
            </a:r>
            <a:r>
              <a:rPr lang="en-US" altLang="ko-KR" sz="1500" dirty="0">
                <a:solidFill>
                  <a:schemeClr val="tx1"/>
                </a:solidFill>
              </a:rPr>
              <a:t>: </a:t>
            </a:r>
            <a:r>
              <a:rPr lang="ko-KR" altLang="en-US" sz="1500" dirty="0">
                <a:solidFill>
                  <a:schemeClr val="tx1"/>
                </a:solidFill>
              </a:rPr>
              <a:t>초록색</a:t>
            </a:r>
          </a:p>
        </p:txBody>
      </p:sp>
      <p:cxnSp>
        <p:nvCxnSpPr>
          <p:cNvPr id="5" name="직선 화살표 연결선 4"/>
          <p:cNvCxnSpPr>
            <a:stCxn id="15" idx="3"/>
          </p:cNvCxnSpPr>
          <p:nvPr/>
        </p:nvCxnSpPr>
        <p:spPr>
          <a:xfrm flipV="1">
            <a:off x="2259775" y="4008895"/>
            <a:ext cx="89957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52" idx="3"/>
            <a:endCxn id="68" idx="1"/>
          </p:cNvCxnSpPr>
          <p:nvPr/>
        </p:nvCxnSpPr>
        <p:spPr>
          <a:xfrm flipV="1">
            <a:off x="4635080" y="3562349"/>
            <a:ext cx="855778" cy="448365"/>
          </a:xfrm>
          <a:prstGeom prst="bentConnector3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endCxn id="65" idx="1"/>
          </p:cNvCxnSpPr>
          <p:nvPr/>
        </p:nvCxnSpPr>
        <p:spPr>
          <a:xfrm>
            <a:off x="4913142" y="4011958"/>
            <a:ext cx="577716" cy="545057"/>
          </a:xfrm>
          <a:prstGeom prst="bentConnector3">
            <a:avLst>
              <a:gd name="adj1" fmla="val 27116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7544307" y="3250004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500" dirty="0">
                <a:solidFill>
                  <a:schemeClr val="tx1"/>
                </a:solidFill>
              </a:rPr>
              <a:t>관리자에게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500" dirty="0">
                <a:solidFill>
                  <a:schemeClr val="tx1"/>
                </a:solidFill>
              </a:rPr>
              <a:t>알림</a:t>
            </a:r>
            <a:r>
              <a:rPr lang="en-US" altLang="ko-KR" sz="1500" dirty="0">
                <a:solidFill>
                  <a:schemeClr val="tx1"/>
                </a:solidFill>
              </a:rPr>
              <a:t>, </a:t>
            </a:r>
            <a:r>
              <a:rPr lang="ko-KR" altLang="en-US" sz="1500" dirty="0">
                <a:solidFill>
                  <a:schemeClr val="tx1"/>
                </a:solidFill>
              </a:rPr>
              <a:t>메일 전송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544307" y="4244669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500" dirty="0">
                <a:solidFill>
                  <a:schemeClr val="tx1"/>
                </a:solidFill>
              </a:rPr>
              <a:t>로그에 기록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500" dirty="0">
                <a:solidFill>
                  <a:schemeClr val="tx1"/>
                </a:solidFill>
              </a:rPr>
              <a:t>DB</a:t>
            </a:r>
            <a:r>
              <a:rPr lang="ko-KR" altLang="en-US" sz="1500" dirty="0">
                <a:solidFill>
                  <a:schemeClr val="tx1"/>
                </a:solidFill>
              </a:rPr>
              <a:t>에 저장</a:t>
            </a:r>
          </a:p>
        </p:txBody>
      </p:sp>
      <p:cxnSp>
        <p:nvCxnSpPr>
          <p:cNvPr id="18" name="꺾인 연결선 17"/>
          <p:cNvCxnSpPr>
            <a:stCxn id="65" idx="3"/>
            <a:endCxn id="20" idx="1"/>
          </p:cNvCxnSpPr>
          <p:nvPr/>
        </p:nvCxnSpPr>
        <p:spPr>
          <a:xfrm flipV="1">
            <a:off x="6966591" y="3562349"/>
            <a:ext cx="577716" cy="99466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26" idx="1"/>
          </p:cNvCxnSpPr>
          <p:nvPr/>
        </p:nvCxnSpPr>
        <p:spPr>
          <a:xfrm>
            <a:off x="6966591" y="4557013"/>
            <a:ext cx="57771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9597756" y="4244669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500" dirty="0">
                <a:solidFill>
                  <a:schemeClr val="tx1"/>
                </a:solidFill>
              </a:rPr>
              <a:t>.csv </a:t>
            </a:r>
            <a:r>
              <a:rPr lang="ko-KR" altLang="en-US" sz="1500" dirty="0">
                <a:solidFill>
                  <a:schemeClr val="tx1"/>
                </a:solidFill>
              </a:rPr>
              <a:t>파일로 저장</a:t>
            </a:r>
          </a:p>
        </p:txBody>
      </p:sp>
      <p:cxnSp>
        <p:nvCxnSpPr>
          <p:cNvPr id="3" name="직선 화살표 연결선 2"/>
          <p:cNvCxnSpPr>
            <a:stCxn id="26" idx="3"/>
            <a:endCxn id="22" idx="1"/>
          </p:cNvCxnSpPr>
          <p:nvPr/>
        </p:nvCxnSpPr>
        <p:spPr>
          <a:xfrm>
            <a:off x="9020040" y="4557014"/>
            <a:ext cx="57771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057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97052"/>
              </p:ext>
            </p:extLst>
          </p:nvPr>
        </p:nvGraphicFramePr>
        <p:xfrm>
          <a:off x="174765" y="831088"/>
          <a:ext cx="11719184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97">
                  <a:extLst>
                    <a:ext uri="{9D8B030D-6E8A-4147-A177-3AD203B41FA5}">
                      <a16:colId xmlns:a16="http://schemas.microsoft.com/office/drawing/2014/main" val="1777061886"/>
                    </a:ext>
                  </a:extLst>
                </a:gridCol>
                <a:gridCol w="2520099">
                  <a:extLst>
                    <a:ext uri="{9D8B030D-6E8A-4147-A177-3AD203B41FA5}">
                      <a16:colId xmlns:a16="http://schemas.microsoft.com/office/drawing/2014/main" val="3581681902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3578236105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1980406645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4259213077"/>
                    </a:ext>
                  </a:extLst>
                </a:gridCol>
              </a:tblGrid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HVAC-EI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프로세스명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구역별 환경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03753"/>
                  </a:ext>
                </a:extLst>
              </a:tr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23.09.15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317328"/>
                  </a:ext>
                </a:extLst>
              </a:tr>
              <a:tr h="15673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E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180683"/>
                  </a:ext>
                </a:extLst>
              </a:tr>
              <a:tr h="2709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19098"/>
                  </a:ext>
                </a:extLst>
              </a:tr>
            </a:tbl>
          </a:graphicData>
        </a:graphic>
      </p:graphicFrame>
      <p:sp>
        <p:nvSpPr>
          <p:cNvPr id="6" name="TextBox 1"/>
          <p:cNvSpPr txBox="1"/>
          <p:nvPr/>
        </p:nvSpPr>
        <p:spPr>
          <a:xfrm>
            <a:off x="251520" y="116632"/>
            <a:ext cx="10946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Process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503" y="188640"/>
            <a:ext cx="192039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92696"/>
            <a:ext cx="1218856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100">
              <a:latin typeface="+mj-lt"/>
            </a:endParaRPr>
          </a:p>
        </p:txBody>
      </p:sp>
      <p:cxnSp>
        <p:nvCxnSpPr>
          <p:cNvPr id="86" name="직선 화살표 연결선 163"/>
          <p:cNvCxnSpPr/>
          <p:nvPr/>
        </p:nvCxnSpPr>
        <p:spPr>
          <a:xfrm rot="5400000">
            <a:off x="3052535" y="3449764"/>
            <a:ext cx="1254196" cy="1118265"/>
          </a:xfrm>
          <a:prstGeom prst="bentConnector2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163"/>
          <p:cNvCxnSpPr/>
          <p:nvPr/>
        </p:nvCxnSpPr>
        <p:spPr>
          <a:xfrm>
            <a:off x="5239727" y="4216165"/>
            <a:ext cx="3068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163"/>
          <p:cNvCxnSpPr/>
          <p:nvPr/>
        </p:nvCxnSpPr>
        <p:spPr>
          <a:xfrm>
            <a:off x="3159347" y="2468570"/>
            <a:ext cx="429109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63"/>
          <p:cNvCxnSpPr/>
          <p:nvPr/>
        </p:nvCxnSpPr>
        <p:spPr>
          <a:xfrm>
            <a:off x="3570762" y="2468570"/>
            <a:ext cx="494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784042" y="3694733"/>
            <a:ext cx="1475733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25" tIns="45700" rIns="91425" bIns="45700" rtlCol="0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500" dirty="0">
                <a:solidFill>
                  <a:schemeClr val="tx1"/>
                </a:solidFill>
              </a:rPr>
              <a:t>구역별 환경 정보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500" dirty="0">
                <a:solidFill>
                  <a:schemeClr val="tx1"/>
                </a:solidFill>
              </a:rPr>
              <a:t>메뉴 클릭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934151" y="3698369"/>
            <a:ext cx="1700929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500" dirty="0" err="1">
                <a:solidFill>
                  <a:schemeClr val="tx1"/>
                </a:solidFill>
              </a:rPr>
              <a:t>클린룸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 err="1">
                <a:solidFill>
                  <a:schemeClr val="tx1"/>
                </a:solidFill>
              </a:rPr>
              <a:t>내부도에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500" dirty="0" err="1">
                <a:solidFill>
                  <a:schemeClr val="tx1"/>
                </a:solidFill>
              </a:rPr>
              <a:t>계측기</a:t>
            </a:r>
            <a:r>
              <a:rPr lang="ko-KR" altLang="en-US" sz="1500" dirty="0">
                <a:solidFill>
                  <a:schemeClr val="tx1"/>
                </a:solidFill>
              </a:rPr>
              <a:t> 데이터 표시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490858" y="3699613"/>
            <a:ext cx="1475733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500" dirty="0">
                <a:solidFill>
                  <a:schemeClr val="tx1"/>
                </a:solidFill>
              </a:rPr>
              <a:t>원하는 시간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500" dirty="0">
                <a:solidFill>
                  <a:schemeClr val="tx1"/>
                </a:solidFill>
              </a:rPr>
              <a:t>선택</a:t>
            </a:r>
          </a:p>
        </p:txBody>
      </p:sp>
      <p:cxnSp>
        <p:nvCxnSpPr>
          <p:cNvPr id="5" name="직선 화살표 연결선 4"/>
          <p:cNvCxnSpPr>
            <a:stCxn id="15" idx="3"/>
          </p:cNvCxnSpPr>
          <p:nvPr/>
        </p:nvCxnSpPr>
        <p:spPr>
          <a:xfrm>
            <a:off x="2259775" y="4008896"/>
            <a:ext cx="674376" cy="30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7544307" y="3694733"/>
            <a:ext cx="1889404" cy="624689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500" dirty="0">
                <a:solidFill>
                  <a:schemeClr val="tx1"/>
                </a:solidFill>
              </a:rPr>
              <a:t>선택한 시간의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500" dirty="0" err="1">
                <a:solidFill>
                  <a:schemeClr val="tx1"/>
                </a:solidFill>
              </a:rPr>
              <a:t>계측기</a:t>
            </a:r>
            <a:r>
              <a:rPr lang="ko-KR" altLang="en-US" sz="1500" dirty="0">
                <a:solidFill>
                  <a:schemeClr val="tx1"/>
                </a:solidFill>
              </a:rPr>
              <a:t> 데이터 표시</a:t>
            </a:r>
          </a:p>
        </p:txBody>
      </p:sp>
      <p:cxnSp>
        <p:nvCxnSpPr>
          <p:cNvPr id="21" name="직선 화살표 연결선 20"/>
          <p:cNvCxnSpPr>
            <a:endCxn id="26" idx="1"/>
          </p:cNvCxnSpPr>
          <p:nvPr/>
        </p:nvCxnSpPr>
        <p:spPr>
          <a:xfrm>
            <a:off x="6966591" y="4007077"/>
            <a:ext cx="57771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68" idx="1"/>
          </p:cNvCxnSpPr>
          <p:nvPr/>
        </p:nvCxnSpPr>
        <p:spPr>
          <a:xfrm>
            <a:off x="4670398" y="4008895"/>
            <a:ext cx="820460" cy="306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185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511349"/>
              </p:ext>
            </p:extLst>
          </p:nvPr>
        </p:nvGraphicFramePr>
        <p:xfrm>
          <a:off x="174765" y="831088"/>
          <a:ext cx="11719184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97">
                  <a:extLst>
                    <a:ext uri="{9D8B030D-6E8A-4147-A177-3AD203B41FA5}">
                      <a16:colId xmlns:a16="http://schemas.microsoft.com/office/drawing/2014/main" val="1777061886"/>
                    </a:ext>
                  </a:extLst>
                </a:gridCol>
                <a:gridCol w="2520099">
                  <a:extLst>
                    <a:ext uri="{9D8B030D-6E8A-4147-A177-3AD203B41FA5}">
                      <a16:colId xmlns:a16="http://schemas.microsoft.com/office/drawing/2014/main" val="3581681902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3578236105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1980406645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4259213077"/>
                    </a:ext>
                  </a:extLst>
                </a:gridCol>
              </a:tblGrid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HVAC-DMC-01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프로세스명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정보감시 및 제어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적정값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오차범위 변경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03753"/>
                  </a:ext>
                </a:extLst>
              </a:tr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2023.09.13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317328"/>
                  </a:ext>
                </a:extLst>
              </a:tr>
              <a:tr h="15673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E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180683"/>
                  </a:ext>
                </a:extLst>
              </a:tr>
              <a:tr h="2709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19098"/>
                  </a:ext>
                </a:extLst>
              </a:tr>
            </a:tbl>
          </a:graphicData>
        </a:graphic>
      </p:graphicFrame>
      <p:sp>
        <p:nvSpPr>
          <p:cNvPr id="6" name="TextBox 1"/>
          <p:cNvSpPr txBox="1"/>
          <p:nvPr/>
        </p:nvSpPr>
        <p:spPr>
          <a:xfrm>
            <a:off x="251520" y="116632"/>
            <a:ext cx="10946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Process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503" y="188640"/>
            <a:ext cx="192039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92696"/>
            <a:ext cx="1218856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100">
              <a:latin typeface="+mj-lt"/>
            </a:endParaRPr>
          </a:p>
        </p:txBody>
      </p:sp>
      <p:cxnSp>
        <p:nvCxnSpPr>
          <p:cNvPr id="86" name="직선 화살표 연결선 163"/>
          <p:cNvCxnSpPr/>
          <p:nvPr/>
        </p:nvCxnSpPr>
        <p:spPr>
          <a:xfrm rot="5400000">
            <a:off x="3052535" y="3449764"/>
            <a:ext cx="1254196" cy="1118265"/>
          </a:xfrm>
          <a:prstGeom prst="bentConnector2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163"/>
          <p:cNvCxnSpPr/>
          <p:nvPr/>
        </p:nvCxnSpPr>
        <p:spPr>
          <a:xfrm>
            <a:off x="6808795" y="2468570"/>
            <a:ext cx="3068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163"/>
          <p:cNvCxnSpPr/>
          <p:nvPr/>
        </p:nvCxnSpPr>
        <p:spPr>
          <a:xfrm>
            <a:off x="3159347" y="2468570"/>
            <a:ext cx="429109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63"/>
          <p:cNvCxnSpPr/>
          <p:nvPr/>
        </p:nvCxnSpPr>
        <p:spPr>
          <a:xfrm>
            <a:off x="5139830" y="2468570"/>
            <a:ext cx="494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784042" y="5232906"/>
            <a:ext cx="1475733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5" tIns="45700" rIns="91425" bIns="45700" rtlCol="0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300" dirty="0" err="1">
                <a:solidFill>
                  <a:schemeClr val="tx1"/>
                </a:solidFill>
              </a:rPr>
              <a:t>정보감시</a:t>
            </a:r>
            <a:r>
              <a:rPr lang="ko-KR" altLang="en-US" sz="1300" dirty="0">
                <a:solidFill>
                  <a:schemeClr val="tx1"/>
                </a:solidFill>
              </a:rPr>
              <a:t> 및 제어 메뉴 선택</a:t>
            </a:r>
          </a:p>
        </p:txBody>
      </p:sp>
      <p:cxnSp>
        <p:nvCxnSpPr>
          <p:cNvPr id="5" name="직선 화살표 연결선 4"/>
          <p:cNvCxnSpPr>
            <a:stCxn id="15" idx="0"/>
          </p:cNvCxnSpPr>
          <p:nvPr/>
        </p:nvCxnSpPr>
        <p:spPr>
          <a:xfrm flipV="1">
            <a:off x="1521909" y="4861831"/>
            <a:ext cx="0" cy="371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1521908" y="3862431"/>
            <a:ext cx="0" cy="371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787773" y="4249536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온도 선택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784041" y="3243939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 err="1">
                <a:solidFill>
                  <a:schemeClr val="tx1"/>
                </a:solidFill>
              </a:rPr>
              <a:t>클린룸</a:t>
            </a:r>
            <a:r>
              <a:rPr lang="ko-KR" altLang="en-US" sz="1300" dirty="0">
                <a:solidFill>
                  <a:schemeClr val="tx1"/>
                </a:solidFill>
              </a:rPr>
              <a:t> 내부도 출력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94C7166-356D-C9DF-CC45-4BAEE7281D76}"/>
              </a:ext>
            </a:extLst>
          </p:cNvPr>
          <p:cNvCxnSpPr>
            <a:cxnSpLocks/>
            <a:stCxn id="90" idx="3"/>
            <a:endCxn id="14" idx="1"/>
          </p:cNvCxnSpPr>
          <p:nvPr/>
        </p:nvCxnSpPr>
        <p:spPr>
          <a:xfrm>
            <a:off x="2259774" y="3556284"/>
            <a:ext cx="37626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89">
            <a:extLst>
              <a:ext uri="{FF2B5EF4-FFF2-40B4-BE49-F238E27FC236}">
                <a16:creationId xmlns:a16="http://schemas.microsoft.com/office/drawing/2014/main" id="{AD60C712-08CD-F2C0-A019-A28B0EDF6237}"/>
              </a:ext>
            </a:extLst>
          </p:cNvPr>
          <p:cNvSpPr/>
          <p:nvPr/>
        </p:nvSpPr>
        <p:spPr>
          <a:xfrm>
            <a:off x="2636034" y="3243939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우측상단 환경설정 아이콘 클릭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1865399-BEFC-3014-6A67-3E81A55867D1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>
            <a:off x="4111767" y="3556284"/>
            <a:ext cx="803847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89">
            <a:extLst>
              <a:ext uri="{FF2B5EF4-FFF2-40B4-BE49-F238E27FC236}">
                <a16:creationId xmlns:a16="http://schemas.microsoft.com/office/drawing/2014/main" id="{A6F6210B-F977-8B30-693B-6A7C0FFD231F}"/>
              </a:ext>
            </a:extLst>
          </p:cNvPr>
          <p:cNvSpPr/>
          <p:nvPr/>
        </p:nvSpPr>
        <p:spPr>
          <a:xfrm>
            <a:off x="4915614" y="3243939"/>
            <a:ext cx="1659019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변경하고자하는 청정도 </a:t>
            </a:r>
            <a:r>
              <a:rPr lang="ko-KR" altLang="en-US" sz="1300" dirty="0" err="1">
                <a:solidFill>
                  <a:schemeClr val="tx1"/>
                </a:solidFill>
              </a:rPr>
              <a:t>적정값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>
                <a:solidFill>
                  <a:schemeClr val="tx1"/>
                </a:solidFill>
              </a:rPr>
              <a:t>slide</a:t>
            </a:r>
            <a:r>
              <a:rPr lang="ko-KR" altLang="en-US" sz="1300" dirty="0">
                <a:solidFill>
                  <a:schemeClr val="tx1"/>
                </a:solidFill>
              </a:rPr>
              <a:t>로 조정</a:t>
            </a:r>
          </a:p>
        </p:txBody>
      </p:sp>
      <p:sp>
        <p:nvSpPr>
          <p:cNvPr id="26" name="모서리가 둥근 직사각형 87">
            <a:extLst>
              <a:ext uri="{FF2B5EF4-FFF2-40B4-BE49-F238E27FC236}">
                <a16:creationId xmlns:a16="http://schemas.microsoft.com/office/drawing/2014/main" id="{38611CE4-D783-6468-4D52-D2C28464F6D6}"/>
              </a:ext>
            </a:extLst>
          </p:cNvPr>
          <p:cNvSpPr/>
          <p:nvPr/>
        </p:nvSpPr>
        <p:spPr>
          <a:xfrm>
            <a:off x="6955032" y="3243939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변경 버튼 클릭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01D01A7-9EF5-5626-7382-4A52B50914D6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6574633" y="3556284"/>
            <a:ext cx="38039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14">
            <a:extLst>
              <a:ext uri="{FF2B5EF4-FFF2-40B4-BE49-F238E27FC236}">
                <a16:creationId xmlns:a16="http://schemas.microsoft.com/office/drawing/2014/main" id="{9D2C011B-54D0-7918-0BCD-CC7E73A3760A}"/>
              </a:ext>
            </a:extLst>
          </p:cNvPr>
          <p:cNvSpPr/>
          <p:nvPr/>
        </p:nvSpPr>
        <p:spPr>
          <a:xfrm>
            <a:off x="8811164" y="3231263"/>
            <a:ext cx="1475733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5" tIns="45700" rIns="91425" bIns="45700" rtlCol="0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300" dirty="0">
                <a:solidFill>
                  <a:schemeClr val="tx1"/>
                </a:solidFill>
              </a:rPr>
              <a:t>청정도 </a:t>
            </a:r>
            <a:r>
              <a:rPr lang="en-US" altLang="ko-KR" sz="1300" dirty="0">
                <a:solidFill>
                  <a:schemeClr val="tx1"/>
                </a:solidFill>
              </a:rPr>
              <a:t>class </a:t>
            </a:r>
            <a:r>
              <a:rPr lang="ko-KR" altLang="en-US" sz="1300" dirty="0" err="1">
                <a:solidFill>
                  <a:schemeClr val="tx1"/>
                </a:solidFill>
              </a:rPr>
              <a:t>적정값</a:t>
            </a:r>
            <a:r>
              <a:rPr lang="ko-KR" altLang="en-US" sz="1300" dirty="0">
                <a:solidFill>
                  <a:schemeClr val="tx1"/>
                </a:solidFill>
              </a:rPr>
              <a:t> 변경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C6BEA97-FB40-5D35-A8CE-DD138042EF75}"/>
              </a:ext>
            </a:extLst>
          </p:cNvPr>
          <p:cNvCxnSpPr>
            <a:cxnSpLocks/>
            <a:stCxn id="26" idx="3"/>
            <a:endCxn id="34" idx="1"/>
          </p:cNvCxnSpPr>
          <p:nvPr/>
        </p:nvCxnSpPr>
        <p:spPr>
          <a:xfrm flipV="1">
            <a:off x="8430765" y="3545426"/>
            <a:ext cx="380399" cy="1085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68">
            <a:extLst>
              <a:ext uri="{FF2B5EF4-FFF2-40B4-BE49-F238E27FC236}">
                <a16:creationId xmlns:a16="http://schemas.microsoft.com/office/drawing/2014/main" id="{13B1E768-0943-081F-6C40-757F700E961C}"/>
              </a:ext>
            </a:extLst>
          </p:cNvPr>
          <p:cNvCxnSpPr>
            <a:cxnSpLocks/>
            <a:stCxn id="14" idx="3"/>
            <a:endCxn id="57" idx="1"/>
          </p:cNvCxnSpPr>
          <p:nvPr/>
        </p:nvCxnSpPr>
        <p:spPr>
          <a:xfrm>
            <a:off x="4111767" y="3556284"/>
            <a:ext cx="803847" cy="149909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89">
            <a:extLst>
              <a:ext uri="{FF2B5EF4-FFF2-40B4-BE49-F238E27FC236}">
                <a16:creationId xmlns:a16="http://schemas.microsoft.com/office/drawing/2014/main" id="{50DC3E94-D63C-A7D7-D7A4-E74B0CCDA706}"/>
              </a:ext>
            </a:extLst>
          </p:cNvPr>
          <p:cNvSpPr/>
          <p:nvPr/>
        </p:nvSpPr>
        <p:spPr>
          <a:xfrm>
            <a:off x="4915614" y="4249535"/>
            <a:ext cx="1841127" cy="1611696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변경하고자하는 오차범위 </a:t>
            </a:r>
            <a:r>
              <a:rPr lang="en-US" altLang="ko-KR" sz="1300" dirty="0">
                <a:solidFill>
                  <a:schemeClr val="tx1"/>
                </a:solidFill>
              </a:rPr>
              <a:t>slide</a:t>
            </a:r>
            <a:r>
              <a:rPr lang="ko-KR" altLang="en-US" sz="1300" dirty="0">
                <a:solidFill>
                  <a:schemeClr val="tx1"/>
                </a:solidFill>
              </a:rPr>
              <a:t>로 조정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ko-KR" altLang="en-US" sz="1300" dirty="0">
                <a:solidFill>
                  <a:schemeClr val="tx1"/>
                </a:solidFill>
              </a:rPr>
              <a:t>기본설정</a:t>
            </a:r>
            <a:r>
              <a:rPr lang="en-US" altLang="ko-KR" sz="1300" dirty="0">
                <a:solidFill>
                  <a:schemeClr val="tx1"/>
                </a:solidFill>
              </a:rPr>
              <a:t>: </a:t>
            </a:r>
          </a:p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온도 </a:t>
            </a:r>
            <a:r>
              <a:rPr lang="en-US" altLang="ko-KR" sz="1300" dirty="0">
                <a:solidFill>
                  <a:schemeClr val="tx1"/>
                </a:solidFill>
              </a:rPr>
              <a:t>±1℃, </a:t>
            </a:r>
            <a:r>
              <a:rPr lang="ko-KR" altLang="en-US" sz="1300" dirty="0">
                <a:solidFill>
                  <a:schemeClr val="tx1"/>
                </a:solidFill>
              </a:rPr>
              <a:t>습도 </a:t>
            </a:r>
            <a:r>
              <a:rPr lang="en-US" altLang="ko-KR" sz="1300" dirty="0">
                <a:solidFill>
                  <a:schemeClr val="tx1"/>
                </a:solidFill>
              </a:rPr>
              <a:t>±5%, </a:t>
            </a:r>
            <a:r>
              <a:rPr lang="ko-KR" altLang="en-US" sz="1300" dirty="0">
                <a:solidFill>
                  <a:schemeClr val="tx1"/>
                </a:solidFill>
              </a:rPr>
              <a:t>기압 </a:t>
            </a:r>
            <a:r>
              <a:rPr lang="en-US" altLang="ko-KR" sz="1300" dirty="0">
                <a:solidFill>
                  <a:schemeClr val="tx1"/>
                </a:solidFill>
              </a:rPr>
              <a:t>±0.1, </a:t>
            </a:r>
          </a:p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청정도 클래스 </a:t>
            </a:r>
            <a:r>
              <a:rPr lang="en-US" altLang="ko-KR" sz="1300" dirty="0">
                <a:solidFill>
                  <a:schemeClr val="tx1"/>
                </a:solidFill>
              </a:rPr>
              <a:t>1~10)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87">
            <a:extLst>
              <a:ext uri="{FF2B5EF4-FFF2-40B4-BE49-F238E27FC236}">
                <a16:creationId xmlns:a16="http://schemas.microsoft.com/office/drawing/2014/main" id="{A791885C-F38D-A21C-800C-9586786F8F7B}"/>
              </a:ext>
            </a:extLst>
          </p:cNvPr>
          <p:cNvSpPr/>
          <p:nvPr/>
        </p:nvSpPr>
        <p:spPr>
          <a:xfrm>
            <a:off x="7145231" y="4735023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변경 버튼 클릭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1A71843-6EF9-76A2-764E-9906786B0072}"/>
              </a:ext>
            </a:extLst>
          </p:cNvPr>
          <p:cNvCxnSpPr>
            <a:cxnSpLocks/>
            <a:stCxn id="57" idx="3"/>
            <a:endCxn id="60" idx="1"/>
          </p:cNvCxnSpPr>
          <p:nvPr/>
        </p:nvCxnSpPr>
        <p:spPr>
          <a:xfrm flipV="1">
            <a:off x="6756741" y="5047368"/>
            <a:ext cx="388490" cy="801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14">
            <a:extLst>
              <a:ext uri="{FF2B5EF4-FFF2-40B4-BE49-F238E27FC236}">
                <a16:creationId xmlns:a16="http://schemas.microsoft.com/office/drawing/2014/main" id="{DE112D5A-8AA7-6950-F8E4-D7C6656DB490}"/>
              </a:ext>
            </a:extLst>
          </p:cNvPr>
          <p:cNvSpPr/>
          <p:nvPr/>
        </p:nvSpPr>
        <p:spPr>
          <a:xfrm>
            <a:off x="8969701" y="4731387"/>
            <a:ext cx="1475733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5" tIns="45700" rIns="91425" bIns="45700" rtlCol="0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300" dirty="0">
                <a:solidFill>
                  <a:schemeClr val="tx1"/>
                </a:solidFill>
              </a:rPr>
              <a:t>오차범위 변경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3BD0DF9-9A17-8045-A460-8E5D1EEC27B6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 flipV="1">
            <a:off x="8620964" y="5045550"/>
            <a:ext cx="348737" cy="181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175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640119"/>
              </p:ext>
            </p:extLst>
          </p:nvPr>
        </p:nvGraphicFramePr>
        <p:xfrm>
          <a:off x="174765" y="831088"/>
          <a:ext cx="11719184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97">
                  <a:extLst>
                    <a:ext uri="{9D8B030D-6E8A-4147-A177-3AD203B41FA5}">
                      <a16:colId xmlns:a16="http://schemas.microsoft.com/office/drawing/2014/main" val="1777061886"/>
                    </a:ext>
                  </a:extLst>
                </a:gridCol>
                <a:gridCol w="2520099">
                  <a:extLst>
                    <a:ext uri="{9D8B030D-6E8A-4147-A177-3AD203B41FA5}">
                      <a16:colId xmlns:a16="http://schemas.microsoft.com/office/drawing/2014/main" val="3581681902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3578236105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1980406645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4259213077"/>
                    </a:ext>
                  </a:extLst>
                </a:gridCol>
              </a:tblGrid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HVAC-DMC-02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프로세스명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정보감시 및 제어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(CCTV)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03753"/>
                  </a:ext>
                </a:extLst>
              </a:tr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2023.09.13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317328"/>
                  </a:ext>
                </a:extLst>
              </a:tr>
              <a:tr h="15673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E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180683"/>
                  </a:ext>
                </a:extLst>
              </a:tr>
              <a:tr h="2709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19098"/>
                  </a:ext>
                </a:extLst>
              </a:tr>
            </a:tbl>
          </a:graphicData>
        </a:graphic>
      </p:graphicFrame>
      <p:sp>
        <p:nvSpPr>
          <p:cNvPr id="6" name="TextBox 1"/>
          <p:cNvSpPr txBox="1"/>
          <p:nvPr/>
        </p:nvSpPr>
        <p:spPr>
          <a:xfrm>
            <a:off x="251520" y="116632"/>
            <a:ext cx="10946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Process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503" y="188640"/>
            <a:ext cx="192039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92696"/>
            <a:ext cx="1218856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100">
              <a:latin typeface="+mj-lt"/>
            </a:endParaRPr>
          </a:p>
        </p:txBody>
      </p:sp>
      <p:cxnSp>
        <p:nvCxnSpPr>
          <p:cNvPr id="86" name="직선 화살표 연결선 163"/>
          <p:cNvCxnSpPr/>
          <p:nvPr/>
        </p:nvCxnSpPr>
        <p:spPr>
          <a:xfrm rot="5400000">
            <a:off x="3052535" y="3449764"/>
            <a:ext cx="1254196" cy="1118265"/>
          </a:xfrm>
          <a:prstGeom prst="bentConnector2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163"/>
          <p:cNvCxnSpPr/>
          <p:nvPr/>
        </p:nvCxnSpPr>
        <p:spPr>
          <a:xfrm>
            <a:off x="6808795" y="2468570"/>
            <a:ext cx="3068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163"/>
          <p:cNvCxnSpPr/>
          <p:nvPr/>
        </p:nvCxnSpPr>
        <p:spPr>
          <a:xfrm>
            <a:off x="3159347" y="2468570"/>
            <a:ext cx="429109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63"/>
          <p:cNvCxnSpPr/>
          <p:nvPr/>
        </p:nvCxnSpPr>
        <p:spPr>
          <a:xfrm>
            <a:off x="5139830" y="2468570"/>
            <a:ext cx="494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784042" y="5232906"/>
            <a:ext cx="1475733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5" tIns="45700" rIns="91425" bIns="45700" rtlCol="0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300" dirty="0" err="1">
                <a:solidFill>
                  <a:schemeClr val="tx1"/>
                </a:solidFill>
              </a:rPr>
              <a:t>정보감시</a:t>
            </a:r>
            <a:r>
              <a:rPr lang="ko-KR" altLang="en-US" sz="1300" dirty="0">
                <a:solidFill>
                  <a:schemeClr val="tx1"/>
                </a:solidFill>
              </a:rPr>
              <a:t> 및 제어 메뉴 선택</a:t>
            </a:r>
          </a:p>
        </p:txBody>
      </p:sp>
      <p:cxnSp>
        <p:nvCxnSpPr>
          <p:cNvPr id="43" name="직선 화살표 연결선 42"/>
          <p:cNvCxnSpPr>
            <a:stCxn id="15" idx="0"/>
          </p:cNvCxnSpPr>
          <p:nvPr/>
        </p:nvCxnSpPr>
        <p:spPr>
          <a:xfrm flipH="1" flipV="1">
            <a:off x="1521908" y="3862432"/>
            <a:ext cx="1" cy="1370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모서리가 둥근 직사각형 89"/>
          <p:cNvSpPr/>
          <p:nvPr/>
        </p:nvSpPr>
        <p:spPr>
          <a:xfrm>
            <a:off x="784041" y="3243939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>
                <a:solidFill>
                  <a:schemeClr val="tx1"/>
                </a:solidFill>
              </a:rPr>
              <a:t>우측상단 </a:t>
            </a:r>
            <a:r>
              <a:rPr lang="en-US" altLang="ko-KR" sz="1300">
                <a:solidFill>
                  <a:schemeClr val="tx1"/>
                </a:solidFill>
              </a:rPr>
              <a:t>CCTV</a:t>
            </a:r>
            <a:r>
              <a:rPr lang="ko-KR" altLang="en-US" sz="1300">
                <a:solidFill>
                  <a:schemeClr val="tx1"/>
                </a:solidFill>
              </a:rPr>
              <a:t> 아이콘 클릭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94C7166-356D-C9DF-CC45-4BAEE7281D76}"/>
              </a:ext>
            </a:extLst>
          </p:cNvPr>
          <p:cNvCxnSpPr>
            <a:cxnSpLocks/>
            <a:stCxn id="90" idx="3"/>
            <a:endCxn id="21" idx="1"/>
          </p:cNvCxnSpPr>
          <p:nvPr/>
        </p:nvCxnSpPr>
        <p:spPr>
          <a:xfrm>
            <a:off x="2259774" y="3556284"/>
            <a:ext cx="294516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89">
            <a:extLst>
              <a:ext uri="{FF2B5EF4-FFF2-40B4-BE49-F238E27FC236}">
                <a16:creationId xmlns:a16="http://schemas.microsoft.com/office/drawing/2014/main" id="{A6F6210B-F977-8B30-693B-6A7C0FFD231F}"/>
              </a:ext>
            </a:extLst>
          </p:cNvPr>
          <p:cNvSpPr/>
          <p:nvPr/>
        </p:nvSpPr>
        <p:spPr>
          <a:xfrm>
            <a:off x="5204937" y="3243939"/>
            <a:ext cx="1659019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 err="1">
                <a:solidFill>
                  <a:schemeClr val="tx1"/>
                </a:solidFill>
              </a:rPr>
              <a:t>공조기에</a:t>
            </a:r>
            <a:r>
              <a:rPr lang="ko-KR" altLang="en-US" sz="1300" dirty="0">
                <a:solidFill>
                  <a:schemeClr val="tx1"/>
                </a:solidFill>
              </a:rPr>
              <a:t> 설치된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en-US" altLang="ko-KR" sz="1300" dirty="0">
                <a:solidFill>
                  <a:schemeClr val="tx1"/>
                </a:solidFill>
              </a:rPr>
              <a:t>CCTV</a:t>
            </a:r>
            <a:r>
              <a:rPr lang="ko-KR" altLang="en-US" sz="1300" dirty="0">
                <a:solidFill>
                  <a:schemeClr val="tx1"/>
                </a:solidFill>
              </a:rPr>
              <a:t>화면 표시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01D01A7-9EF5-5626-7382-4A52B50914D6}"/>
              </a:ext>
            </a:extLst>
          </p:cNvPr>
          <p:cNvCxnSpPr>
            <a:cxnSpLocks/>
            <a:stCxn id="21" idx="3"/>
            <a:endCxn id="34" idx="1"/>
          </p:cNvCxnSpPr>
          <p:nvPr/>
        </p:nvCxnSpPr>
        <p:spPr>
          <a:xfrm flipV="1">
            <a:off x="6863956" y="3548270"/>
            <a:ext cx="2945163" cy="801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14">
            <a:extLst>
              <a:ext uri="{FF2B5EF4-FFF2-40B4-BE49-F238E27FC236}">
                <a16:creationId xmlns:a16="http://schemas.microsoft.com/office/drawing/2014/main" id="{9D2C011B-54D0-7918-0BCD-CC7E73A3760A}"/>
              </a:ext>
            </a:extLst>
          </p:cNvPr>
          <p:cNvSpPr/>
          <p:nvPr/>
        </p:nvSpPr>
        <p:spPr>
          <a:xfrm>
            <a:off x="9809119" y="3234107"/>
            <a:ext cx="1475733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5" tIns="45700" rIns="91425" bIns="45700" rtlCol="0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300" dirty="0">
                <a:solidFill>
                  <a:schemeClr val="tx1"/>
                </a:solidFill>
              </a:rPr>
              <a:t>장비 작동감시</a:t>
            </a:r>
          </a:p>
        </p:txBody>
      </p:sp>
    </p:spTree>
    <p:extLst>
      <p:ext uri="{BB962C8B-B14F-4D97-AF65-F5344CB8AC3E}">
        <p14:creationId xmlns:p14="http://schemas.microsoft.com/office/powerpoint/2010/main" val="3033342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74749"/>
              </p:ext>
            </p:extLst>
          </p:nvPr>
        </p:nvGraphicFramePr>
        <p:xfrm>
          <a:off x="174765" y="831088"/>
          <a:ext cx="11719184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97">
                  <a:extLst>
                    <a:ext uri="{9D8B030D-6E8A-4147-A177-3AD203B41FA5}">
                      <a16:colId xmlns:a16="http://schemas.microsoft.com/office/drawing/2014/main" val="1777061886"/>
                    </a:ext>
                  </a:extLst>
                </a:gridCol>
                <a:gridCol w="2520099">
                  <a:extLst>
                    <a:ext uri="{9D8B030D-6E8A-4147-A177-3AD203B41FA5}">
                      <a16:colId xmlns:a16="http://schemas.microsoft.com/office/drawing/2014/main" val="3581681902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3578236105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1980406645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4259213077"/>
                    </a:ext>
                  </a:extLst>
                </a:gridCol>
              </a:tblGrid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HVAC-DMC-03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프로세스명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정보감시 및 제어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화면표시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온도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03753"/>
                  </a:ext>
                </a:extLst>
              </a:tr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2023.09.13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317328"/>
                  </a:ext>
                </a:extLst>
              </a:tr>
              <a:tr h="15673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E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180683"/>
                  </a:ext>
                </a:extLst>
              </a:tr>
              <a:tr h="2709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19098"/>
                  </a:ext>
                </a:extLst>
              </a:tr>
            </a:tbl>
          </a:graphicData>
        </a:graphic>
      </p:graphicFrame>
      <p:sp>
        <p:nvSpPr>
          <p:cNvPr id="6" name="TextBox 1"/>
          <p:cNvSpPr txBox="1"/>
          <p:nvPr/>
        </p:nvSpPr>
        <p:spPr>
          <a:xfrm>
            <a:off x="251520" y="116632"/>
            <a:ext cx="10946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Process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503" y="188640"/>
            <a:ext cx="192039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92696"/>
            <a:ext cx="1218856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100">
              <a:latin typeface="+mj-lt"/>
            </a:endParaRPr>
          </a:p>
        </p:txBody>
      </p:sp>
      <p:cxnSp>
        <p:nvCxnSpPr>
          <p:cNvPr id="86" name="직선 화살표 연결선 163"/>
          <p:cNvCxnSpPr/>
          <p:nvPr/>
        </p:nvCxnSpPr>
        <p:spPr>
          <a:xfrm rot="5400000">
            <a:off x="3052535" y="3449764"/>
            <a:ext cx="1254196" cy="1118265"/>
          </a:xfrm>
          <a:prstGeom prst="bentConnector2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163"/>
          <p:cNvCxnSpPr/>
          <p:nvPr/>
        </p:nvCxnSpPr>
        <p:spPr>
          <a:xfrm>
            <a:off x="6808795" y="2468570"/>
            <a:ext cx="3068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163"/>
          <p:cNvCxnSpPr/>
          <p:nvPr/>
        </p:nvCxnSpPr>
        <p:spPr>
          <a:xfrm>
            <a:off x="3159347" y="2468570"/>
            <a:ext cx="429109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63"/>
          <p:cNvCxnSpPr/>
          <p:nvPr/>
        </p:nvCxnSpPr>
        <p:spPr>
          <a:xfrm>
            <a:off x="5139830" y="2468570"/>
            <a:ext cx="494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784042" y="5232906"/>
            <a:ext cx="1475733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5" tIns="45700" rIns="91425" bIns="45700" rtlCol="0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300" dirty="0" err="1">
                <a:solidFill>
                  <a:schemeClr val="tx1"/>
                </a:solidFill>
              </a:rPr>
              <a:t>정보감시</a:t>
            </a:r>
            <a:r>
              <a:rPr lang="ko-KR" altLang="en-US" sz="1300" dirty="0">
                <a:solidFill>
                  <a:schemeClr val="tx1"/>
                </a:solidFill>
              </a:rPr>
              <a:t> 및 제어 메뉴 선택</a:t>
            </a:r>
          </a:p>
        </p:txBody>
      </p:sp>
      <p:cxnSp>
        <p:nvCxnSpPr>
          <p:cNvPr id="5" name="직선 화살표 연결선 4"/>
          <p:cNvCxnSpPr>
            <a:stCxn id="15" idx="0"/>
          </p:cNvCxnSpPr>
          <p:nvPr/>
        </p:nvCxnSpPr>
        <p:spPr>
          <a:xfrm flipV="1">
            <a:off x="1521909" y="4861831"/>
            <a:ext cx="0" cy="371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1521908" y="3862431"/>
            <a:ext cx="0" cy="371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cxnSpLocks/>
            <a:stCxn id="90" idx="3"/>
            <a:endCxn id="72" idx="1"/>
          </p:cNvCxnSpPr>
          <p:nvPr/>
        </p:nvCxnSpPr>
        <p:spPr>
          <a:xfrm flipV="1">
            <a:off x="2259774" y="2199004"/>
            <a:ext cx="1347336" cy="135728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90" idx="3"/>
            <a:endCxn id="97" idx="1"/>
          </p:cNvCxnSpPr>
          <p:nvPr/>
        </p:nvCxnSpPr>
        <p:spPr>
          <a:xfrm>
            <a:off x="2259774" y="3556284"/>
            <a:ext cx="1340492" cy="56428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90" idx="3"/>
            <a:endCxn id="94" idx="1"/>
          </p:cNvCxnSpPr>
          <p:nvPr/>
        </p:nvCxnSpPr>
        <p:spPr>
          <a:xfrm>
            <a:off x="2259774" y="3556284"/>
            <a:ext cx="1345206" cy="164369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cxnSpLocks/>
            <a:stCxn id="90" idx="3"/>
            <a:endCxn id="3" idx="1"/>
          </p:cNvCxnSpPr>
          <p:nvPr/>
        </p:nvCxnSpPr>
        <p:spPr>
          <a:xfrm>
            <a:off x="2259774" y="3556284"/>
            <a:ext cx="1338861" cy="269045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787773" y="4249536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온도 선택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784041" y="3243939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 err="1">
                <a:solidFill>
                  <a:schemeClr val="tx1"/>
                </a:solidFill>
              </a:rPr>
              <a:t>클린룸</a:t>
            </a:r>
            <a:r>
              <a:rPr lang="ko-KR" altLang="en-US" sz="1300" dirty="0">
                <a:solidFill>
                  <a:schemeClr val="tx1"/>
                </a:solidFill>
              </a:rPr>
              <a:t> 내부도 출력</a:t>
            </a: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604980" y="4887631"/>
            <a:ext cx="1598594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 err="1">
                <a:solidFill>
                  <a:schemeClr val="tx1"/>
                </a:solidFill>
              </a:rPr>
              <a:t>기기별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ko-KR" altLang="en-US" sz="1300" dirty="0">
                <a:solidFill>
                  <a:schemeClr val="tx1"/>
                </a:solidFill>
              </a:rPr>
              <a:t>설정온도 표시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600266" y="3808219"/>
            <a:ext cx="1598594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구역별 내부온도 측정값 표시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232D39EA-8FED-DE8E-23E7-F8466E42562A}"/>
              </a:ext>
            </a:extLst>
          </p:cNvPr>
          <p:cNvCxnSpPr>
            <a:cxnSpLocks/>
            <a:stCxn id="97" idx="3"/>
            <a:endCxn id="13" idx="1"/>
          </p:cNvCxnSpPr>
          <p:nvPr/>
        </p:nvCxnSpPr>
        <p:spPr>
          <a:xfrm>
            <a:off x="5198860" y="4120564"/>
            <a:ext cx="50771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89">
            <a:extLst>
              <a:ext uri="{FF2B5EF4-FFF2-40B4-BE49-F238E27FC236}">
                <a16:creationId xmlns:a16="http://schemas.microsoft.com/office/drawing/2014/main" id="{DE1FA2A2-0FB7-6600-C692-98766ADA7F83}"/>
              </a:ext>
            </a:extLst>
          </p:cNvPr>
          <p:cNvSpPr/>
          <p:nvPr/>
        </p:nvSpPr>
        <p:spPr>
          <a:xfrm>
            <a:off x="7782255" y="3808219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관리자에게 메일로 </a:t>
            </a:r>
            <a:r>
              <a:rPr lang="ko-KR" altLang="en-US" sz="1300" dirty="0" err="1">
                <a:solidFill>
                  <a:schemeClr val="tx1"/>
                </a:solidFill>
              </a:rPr>
              <a:t>알림전송</a:t>
            </a:r>
            <a:r>
              <a:rPr lang="en-US" altLang="ko-KR" sz="1300" dirty="0">
                <a:solidFill>
                  <a:schemeClr val="tx1"/>
                </a:solidFill>
              </a:rPr>
              <a:t>/ </a:t>
            </a:r>
            <a:r>
              <a:rPr lang="ko-KR" altLang="en-US" sz="1300" dirty="0" err="1">
                <a:solidFill>
                  <a:schemeClr val="tx1"/>
                </a:solidFill>
              </a:rPr>
              <a:t>해당구역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ko-KR" altLang="en-US" sz="1300" dirty="0" err="1">
                <a:solidFill>
                  <a:schemeClr val="tx1"/>
                </a:solidFill>
              </a:rPr>
              <a:t>빨간불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96">
            <a:extLst>
              <a:ext uri="{FF2B5EF4-FFF2-40B4-BE49-F238E27FC236}">
                <a16:creationId xmlns:a16="http://schemas.microsoft.com/office/drawing/2014/main" id="{19D14688-76B7-8188-FD2A-927BDC98B249}"/>
              </a:ext>
            </a:extLst>
          </p:cNvPr>
          <p:cNvSpPr/>
          <p:nvPr/>
        </p:nvSpPr>
        <p:spPr>
          <a:xfrm>
            <a:off x="5706573" y="3808219"/>
            <a:ext cx="1598594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200" dirty="0" err="1">
                <a:solidFill>
                  <a:schemeClr val="tx1"/>
                </a:solidFill>
              </a:rPr>
              <a:t>온도측정값이</a:t>
            </a:r>
            <a:r>
              <a:rPr lang="ko-KR" altLang="en-US" sz="1200" dirty="0">
                <a:solidFill>
                  <a:schemeClr val="tx1"/>
                </a:solidFill>
              </a:rPr>
              <a:t> 오차범위를 벗어날 경우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D6FEA22-4CBC-D6C9-70E6-0CD86EEED643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7305167" y="4120564"/>
            <a:ext cx="47708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9F05750-CFEE-E03A-A3BB-5DE881B0DE9D}"/>
              </a:ext>
            </a:extLst>
          </p:cNvPr>
          <p:cNvCxnSpPr>
            <a:cxnSpLocks/>
            <a:stCxn id="94" idx="3"/>
            <a:endCxn id="40" idx="1"/>
          </p:cNvCxnSpPr>
          <p:nvPr/>
        </p:nvCxnSpPr>
        <p:spPr>
          <a:xfrm flipV="1">
            <a:off x="5203574" y="5199975"/>
            <a:ext cx="510598" cy="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96">
            <a:extLst>
              <a:ext uri="{FF2B5EF4-FFF2-40B4-BE49-F238E27FC236}">
                <a16:creationId xmlns:a16="http://schemas.microsoft.com/office/drawing/2014/main" id="{A16E69FE-975B-3C76-B3EC-2F6FF84ABB7D}"/>
              </a:ext>
            </a:extLst>
          </p:cNvPr>
          <p:cNvSpPr/>
          <p:nvPr/>
        </p:nvSpPr>
        <p:spPr>
          <a:xfrm>
            <a:off x="5714172" y="4887630"/>
            <a:ext cx="1598594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200" dirty="0" err="1">
                <a:solidFill>
                  <a:schemeClr val="tx1"/>
                </a:solidFill>
              </a:rPr>
              <a:t>기기별</a:t>
            </a:r>
            <a:r>
              <a:rPr lang="ko-KR" altLang="en-US" sz="1200" dirty="0">
                <a:solidFill>
                  <a:schemeClr val="tx1"/>
                </a:solidFill>
              </a:rPr>
              <a:t> 설정온도 변경하고 싶은 경우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1EE3B12-7CF3-A45C-C14D-BF8E505800CB}"/>
              </a:ext>
            </a:extLst>
          </p:cNvPr>
          <p:cNvCxnSpPr>
            <a:cxnSpLocks/>
            <a:stCxn id="40" idx="3"/>
            <a:endCxn id="45" idx="1"/>
          </p:cNvCxnSpPr>
          <p:nvPr/>
        </p:nvCxnSpPr>
        <p:spPr>
          <a:xfrm flipV="1">
            <a:off x="7312766" y="5199974"/>
            <a:ext cx="477088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89">
            <a:extLst>
              <a:ext uri="{FF2B5EF4-FFF2-40B4-BE49-F238E27FC236}">
                <a16:creationId xmlns:a16="http://schemas.microsoft.com/office/drawing/2014/main" id="{78D0941F-A5DF-3124-15C0-849663AD6D84}"/>
              </a:ext>
            </a:extLst>
          </p:cNvPr>
          <p:cNvSpPr/>
          <p:nvPr/>
        </p:nvSpPr>
        <p:spPr>
          <a:xfrm>
            <a:off x="7789854" y="4887629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희망 </a:t>
            </a:r>
            <a:r>
              <a:rPr lang="ko-KR" altLang="en-US" sz="1300" dirty="0" err="1">
                <a:solidFill>
                  <a:schemeClr val="tx1"/>
                </a:solidFill>
              </a:rPr>
              <a:t>설정온도</a:t>
            </a:r>
            <a:r>
              <a:rPr lang="en-US" altLang="ko-KR" sz="1300" dirty="0">
                <a:solidFill>
                  <a:schemeClr val="tx1"/>
                </a:solidFill>
              </a:rPr>
              <a:t> slide</a:t>
            </a:r>
            <a:r>
              <a:rPr lang="ko-KR" altLang="en-US" sz="1300" dirty="0">
                <a:solidFill>
                  <a:schemeClr val="tx1"/>
                </a:solidFill>
              </a:rPr>
              <a:t>로 조정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58247A8-6571-A315-19D6-69B727062823}"/>
              </a:ext>
            </a:extLst>
          </p:cNvPr>
          <p:cNvCxnSpPr>
            <a:cxnSpLocks/>
            <a:stCxn id="45" idx="3"/>
            <a:endCxn id="50" idx="1"/>
          </p:cNvCxnSpPr>
          <p:nvPr/>
        </p:nvCxnSpPr>
        <p:spPr>
          <a:xfrm>
            <a:off x="9265587" y="5199974"/>
            <a:ext cx="520872" cy="46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89">
            <a:extLst>
              <a:ext uri="{FF2B5EF4-FFF2-40B4-BE49-F238E27FC236}">
                <a16:creationId xmlns:a16="http://schemas.microsoft.com/office/drawing/2014/main" id="{9036ADA9-8E2C-FBA4-1BD4-BE528418DB79}"/>
              </a:ext>
            </a:extLst>
          </p:cNvPr>
          <p:cNvSpPr/>
          <p:nvPr/>
        </p:nvSpPr>
        <p:spPr>
          <a:xfrm>
            <a:off x="9786459" y="4892234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변경버튼 클릭</a:t>
            </a:r>
          </a:p>
        </p:txBody>
      </p:sp>
      <p:sp>
        <p:nvSpPr>
          <p:cNvPr id="54" name="모서리가 둥근 직사각형 14">
            <a:extLst>
              <a:ext uri="{FF2B5EF4-FFF2-40B4-BE49-F238E27FC236}">
                <a16:creationId xmlns:a16="http://schemas.microsoft.com/office/drawing/2014/main" id="{98B70C01-3462-E82F-EAE9-15ACE1521517}"/>
              </a:ext>
            </a:extLst>
          </p:cNvPr>
          <p:cNvSpPr/>
          <p:nvPr/>
        </p:nvSpPr>
        <p:spPr>
          <a:xfrm>
            <a:off x="9786459" y="5938432"/>
            <a:ext cx="1475733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5" tIns="45700" rIns="91425" bIns="45700" rtlCol="0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300" dirty="0">
                <a:solidFill>
                  <a:schemeClr val="tx1"/>
                </a:solidFill>
              </a:rPr>
              <a:t>해당기기 설정온도 변경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06101EF-E5B1-D75E-29E0-853C35AC8682}"/>
              </a:ext>
            </a:extLst>
          </p:cNvPr>
          <p:cNvCxnSpPr>
            <a:cxnSpLocks/>
            <a:stCxn id="50" idx="2"/>
            <a:endCxn id="54" idx="0"/>
          </p:cNvCxnSpPr>
          <p:nvPr/>
        </p:nvCxnSpPr>
        <p:spPr>
          <a:xfrm>
            <a:off x="10524326" y="5516923"/>
            <a:ext cx="0" cy="421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97">
            <a:extLst>
              <a:ext uri="{FF2B5EF4-FFF2-40B4-BE49-F238E27FC236}">
                <a16:creationId xmlns:a16="http://schemas.microsoft.com/office/drawing/2014/main" id="{F864E726-B071-64EB-B277-07707574A314}"/>
              </a:ext>
            </a:extLst>
          </p:cNvPr>
          <p:cNvSpPr/>
          <p:nvPr/>
        </p:nvSpPr>
        <p:spPr>
          <a:xfrm>
            <a:off x="3604979" y="2824849"/>
            <a:ext cx="1811415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상단에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ko-KR" altLang="en-US" sz="1300" dirty="0">
                <a:solidFill>
                  <a:schemeClr val="tx1"/>
                </a:solidFill>
              </a:rPr>
              <a:t>전체기기 설정온도 표시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cxnSp>
        <p:nvCxnSpPr>
          <p:cNvPr id="61" name="꺾인 연결선 46">
            <a:extLst>
              <a:ext uri="{FF2B5EF4-FFF2-40B4-BE49-F238E27FC236}">
                <a16:creationId xmlns:a16="http://schemas.microsoft.com/office/drawing/2014/main" id="{18AF045D-741E-74E7-2900-DE62B51AEB20}"/>
              </a:ext>
            </a:extLst>
          </p:cNvPr>
          <p:cNvCxnSpPr>
            <a:cxnSpLocks/>
            <a:stCxn id="90" idx="3"/>
            <a:endCxn id="60" idx="1"/>
          </p:cNvCxnSpPr>
          <p:nvPr/>
        </p:nvCxnSpPr>
        <p:spPr>
          <a:xfrm flipV="1">
            <a:off x="2259774" y="3137194"/>
            <a:ext cx="1345205" cy="4190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2045DB8-A5D4-8D02-FBC8-FDE42AA2EF2B}"/>
              </a:ext>
            </a:extLst>
          </p:cNvPr>
          <p:cNvCxnSpPr>
            <a:cxnSpLocks/>
            <a:stCxn id="60" idx="3"/>
            <a:endCxn id="67" idx="1"/>
          </p:cNvCxnSpPr>
          <p:nvPr/>
        </p:nvCxnSpPr>
        <p:spPr>
          <a:xfrm>
            <a:off x="5416394" y="3137194"/>
            <a:ext cx="389123" cy="160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96">
            <a:extLst>
              <a:ext uri="{FF2B5EF4-FFF2-40B4-BE49-F238E27FC236}">
                <a16:creationId xmlns:a16="http://schemas.microsoft.com/office/drawing/2014/main" id="{AA4B232C-126F-9BBF-3ED6-A8C5BD54C1ED}"/>
              </a:ext>
            </a:extLst>
          </p:cNvPr>
          <p:cNvSpPr/>
          <p:nvPr/>
        </p:nvSpPr>
        <p:spPr>
          <a:xfrm>
            <a:off x="5805517" y="2826451"/>
            <a:ext cx="182716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전체기기 설정온도 변경하고 싶은 경우</a:t>
            </a:r>
          </a:p>
        </p:txBody>
      </p:sp>
      <p:sp>
        <p:nvSpPr>
          <p:cNvPr id="72" name="모서리가 둥근 직사각형 24">
            <a:extLst>
              <a:ext uri="{FF2B5EF4-FFF2-40B4-BE49-F238E27FC236}">
                <a16:creationId xmlns:a16="http://schemas.microsoft.com/office/drawing/2014/main" id="{0CD64DC9-D8BA-6C89-2027-8F366D5A7DF5}"/>
              </a:ext>
            </a:extLst>
          </p:cNvPr>
          <p:cNvSpPr/>
          <p:nvPr/>
        </p:nvSpPr>
        <p:spPr>
          <a:xfrm>
            <a:off x="3607110" y="1884841"/>
            <a:ext cx="1761837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5" tIns="45700" rIns="91425" bIns="45700" rtlCol="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상단에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적정온도 표시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89">
            <a:extLst>
              <a:ext uri="{FF2B5EF4-FFF2-40B4-BE49-F238E27FC236}">
                <a16:creationId xmlns:a16="http://schemas.microsoft.com/office/drawing/2014/main" id="{38F23A14-9750-2914-3904-93B04F59EBAA}"/>
              </a:ext>
            </a:extLst>
          </p:cNvPr>
          <p:cNvSpPr/>
          <p:nvPr/>
        </p:nvSpPr>
        <p:spPr>
          <a:xfrm>
            <a:off x="8021803" y="2824849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희망 </a:t>
            </a:r>
            <a:r>
              <a:rPr lang="ko-KR" altLang="en-US" sz="1300" dirty="0" err="1">
                <a:solidFill>
                  <a:schemeClr val="tx1"/>
                </a:solidFill>
              </a:rPr>
              <a:t>설정온도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en-US" altLang="ko-KR" sz="1300" dirty="0">
                <a:solidFill>
                  <a:schemeClr val="tx1"/>
                </a:solidFill>
              </a:rPr>
              <a:t>slide</a:t>
            </a:r>
            <a:r>
              <a:rPr lang="ko-KR" altLang="en-US" sz="1300" dirty="0">
                <a:solidFill>
                  <a:schemeClr val="tx1"/>
                </a:solidFill>
              </a:rPr>
              <a:t>로 조정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67EDF6C-241A-CECF-CCEC-62E066ACA54D}"/>
              </a:ext>
            </a:extLst>
          </p:cNvPr>
          <p:cNvCxnSpPr>
            <a:cxnSpLocks/>
            <a:stCxn id="67" idx="3"/>
            <a:endCxn id="75" idx="1"/>
          </p:cNvCxnSpPr>
          <p:nvPr/>
        </p:nvCxnSpPr>
        <p:spPr>
          <a:xfrm flipV="1">
            <a:off x="7632680" y="3137194"/>
            <a:ext cx="389123" cy="160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89">
            <a:extLst>
              <a:ext uri="{FF2B5EF4-FFF2-40B4-BE49-F238E27FC236}">
                <a16:creationId xmlns:a16="http://schemas.microsoft.com/office/drawing/2014/main" id="{FE5183F2-7964-314A-AF84-A9B3869BB426}"/>
              </a:ext>
            </a:extLst>
          </p:cNvPr>
          <p:cNvSpPr/>
          <p:nvPr/>
        </p:nvSpPr>
        <p:spPr>
          <a:xfrm>
            <a:off x="8021802" y="1884841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변경버튼 클릭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458B8BB-E43F-202D-C03B-90269FF7F105}"/>
              </a:ext>
            </a:extLst>
          </p:cNvPr>
          <p:cNvCxnSpPr>
            <a:cxnSpLocks/>
            <a:stCxn id="75" idx="0"/>
            <a:endCxn id="79" idx="2"/>
          </p:cNvCxnSpPr>
          <p:nvPr/>
        </p:nvCxnSpPr>
        <p:spPr>
          <a:xfrm flipH="1" flipV="1">
            <a:off x="8759669" y="2509530"/>
            <a:ext cx="1" cy="315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CC234A4-1A1E-4518-45D7-A94FDC55C82A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>
          <a:xfrm flipV="1">
            <a:off x="9497535" y="2197185"/>
            <a:ext cx="368354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14">
            <a:extLst>
              <a:ext uri="{FF2B5EF4-FFF2-40B4-BE49-F238E27FC236}">
                <a16:creationId xmlns:a16="http://schemas.microsoft.com/office/drawing/2014/main" id="{6978458A-EC0E-0A21-0EF3-25B6A8103417}"/>
              </a:ext>
            </a:extLst>
          </p:cNvPr>
          <p:cNvSpPr/>
          <p:nvPr/>
        </p:nvSpPr>
        <p:spPr>
          <a:xfrm>
            <a:off x="9865889" y="1883022"/>
            <a:ext cx="1475733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5" tIns="45700" rIns="91425" bIns="45700" rtlCol="0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300" dirty="0">
                <a:solidFill>
                  <a:schemeClr val="tx1"/>
                </a:solidFill>
              </a:rPr>
              <a:t>전체기기 설정온도 변경</a:t>
            </a:r>
          </a:p>
        </p:txBody>
      </p:sp>
      <p:sp>
        <p:nvSpPr>
          <p:cNvPr id="3" name="모서리가 둥근 직사각형 24">
            <a:extLst>
              <a:ext uri="{FF2B5EF4-FFF2-40B4-BE49-F238E27FC236}">
                <a16:creationId xmlns:a16="http://schemas.microsoft.com/office/drawing/2014/main" id="{B4A6C53A-1555-2D4B-07DA-365945578F42}"/>
              </a:ext>
            </a:extLst>
          </p:cNvPr>
          <p:cNvSpPr/>
          <p:nvPr/>
        </p:nvSpPr>
        <p:spPr>
          <a:xfrm>
            <a:off x="3598635" y="5932580"/>
            <a:ext cx="1761837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5" tIns="45700" rIns="91425" bIns="45700" rtlCol="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1300" dirty="0" err="1">
                <a:solidFill>
                  <a:schemeClr val="tx1"/>
                </a:solidFill>
              </a:rPr>
              <a:t>기기별</a:t>
            </a:r>
            <a:r>
              <a:rPr lang="ko-KR" altLang="en-US" sz="1300" dirty="0">
                <a:solidFill>
                  <a:schemeClr val="tx1"/>
                </a:solidFill>
              </a:rPr>
              <a:t> 실시간 온도 </a:t>
            </a:r>
            <a:r>
              <a:rPr lang="ko-KR" altLang="en-US" sz="1300" dirty="0" err="1">
                <a:solidFill>
                  <a:schemeClr val="tx1"/>
                </a:solidFill>
              </a:rPr>
              <a:t>추천값</a:t>
            </a:r>
            <a:r>
              <a:rPr lang="ko-KR" altLang="en-US" sz="1300" dirty="0">
                <a:solidFill>
                  <a:schemeClr val="tx1"/>
                </a:solidFill>
              </a:rPr>
              <a:t> 표시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89">
            <a:extLst>
              <a:ext uri="{FF2B5EF4-FFF2-40B4-BE49-F238E27FC236}">
                <a16:creationId xmlns:a16="http://schemas.microsoft.com/office/drawing/2014/main" id="{DE1FA2A2-0FB7-6600-C692-98766ADA7F83}"/>
              </a:ext>
            </a:extLst>
          </p:cNvPr>
          <p:cNvSpPr/>
          <p:nvPr/>
        </p:nvSpPr>
        <p:spPr>
          <a:xfrm>
            <a:off x="9786458" y="3779956"/>
            <a:ext cx="1682288" cy="668450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이상 구역 </a:t>
            </a:r>
            <a:r>
              <a:rPr lang="ko-KR" altLang="en-US" sz="1300" dirty="0" err="1">
                <a:solidFill>
                  <a:schemeClr val="tx1"/>
                </a:solidFill>
              </a:rPr>
              <a:t>계측기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en-US" sz="1300" dirty="0">
                <a:solidFill>
                  <a:schemeClr val="tx1"/>
                </a:solidFill>
              </a:rPr>
              <a:t>날짜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en-US" sz="1300" dirty="0">
                <a:solidFill>
                  <a:schemeClr val="tx1"/>
                </a:solidFill>
              </a:rPr>
              <a:t>시간 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로그기록</a:t>
            </a:r>
            <a:r>
              <a:rPr lang="en-US" altLang="ko-KR" sz="1300" dirty="0">
                <a:solidFill>
                  <a:schemeClr val="tx1"/>
                </a:solidFill>
              </a:rPr>
              <a:t> / DB</a:t>
            </a:r>
            <a:r>
              <a:rPr lang="ko-KR" altLang="en-US" sz="1300" dirty="0">
                <a:solidFill>
                  <a:schemeClr val="tx1"/>
                </a:solidFill>
              </a:rPr>
              <a:t>저장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8" name="모서리가 둥근 직사각형 89">
            <a:extLst>
              <a:ext uri="{FF2B5EF4-FFF2-40B4-BE49-F238E27FC236}">
                <a16:creationId xmlns:a16="http://schemas.microsoft.com/office/drawing/2014/main" id="{DE1FA2A2-0FB7-6600-C692-98766ADA7F83}"/>
              </a:ext>
            </a:extLst>
          </p:cNvPr>
          <p:cNvSpPr/>
          <p:nvPr/>
        </p:nvSpPr>
        <p:spPr>
          <a:xfrm>
            <a:off x="9879445" y="2804170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 err="1">
                <a:solidFill>
                  <a:schemeClr val="tx1"/>
                </a:solidFill>
              </a:rPr>
              <a:t>기록로그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en-US" altLang="ko-KR" sz="1300" dirty="0">
                <a:solidFill>
                  <a:schemeClr val="tx1"/>
                </a:solidFill>
              </a:rPr>
              <a:t>.CSV</a:t>
            </a:r>
            <a:r>
              <a:rPr lang="ko-KR" altLang="en-US" sz="1300" dirty="0">
                <a:solidFill>
                  <a:schemeClr val="tx1"/>
                </a:solidFill>
              </a:rPr>
              <a:t>파일로 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다운로드가능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D6FEA22-4CBC-D6C9-70E6-0CD86EEED643}"/>
              </a:ext>
            </a:extLst>
          </p:cNvPr>
          <p:cNvCxnSpPr>
            <a:cxnSpLocks/>
            <a:stCxn id="12" idx="3"/>
            <a:endCxn id="46" idx="1"/>
          </p:cNvCxnSpPr>
          <p:nvPr/>
        </p:nvCxnSpPr>
        <p:spPr>
          <a:xfrm flipV="1">
            <a:off x="9257988" y="4114181"/>
            <a:ext cx="528470" cy="638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06101EF-E5B1-D75E-29E0-853C35AC8682}"/>
              </a:ext>
            </a:extLst>
          </p:cNvPr>
          <p:cNvCxnSpPr>
            <a:cxnSpLocks/>
            <a:stCxn id="46" idx="0"/>
            <a:endCxn id="48" idx="2"/>
          </p:cNvCxnSpPr>
          <p:nvPr/>
        </p:nvCxnSpPr>
        <p:spPr>
          <a:xfrm flipH="1" flipV="1">
            <a:off x="10617312" y="3428859"/>
            <a:ext cx="10290" cy="3510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67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976432"/>
              </p:ext>
            </p:extLst>
          </p:nvPr>
        </p:nvGraphicFramePr>
        <p:xfrm>
          <a:off x="174765" y="831088"/>
          <a:ext cx="11719184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97">
                  <a:extLst>
                    <a:ext uri="{9D8B030D-6E8A-4147-A177-3AD203B41FA5}">
                      <a16:colId xmlns:a16="http://schemas.microsoft.com/office/drawing/2014/main" val="1777061886"/>
                    </a:ext>
                  </a:extLst>
                </a:gridCol>
                <a:gridCol w="2520099">
                  <a:extLst>
                    <a:ext uri="{9D8B030D-6E8A-4147-A177-3AD203B41FA5}">
                      <a16:colId xmlns:a16="http://schemas.microsoft.com/office/drawing/2014/main" val="3581681902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3578236105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1980406645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4259213077"/>
                    </a:ext>
                  </a:extLst>
                </a:gridCol>
              </a:tblGrid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HVAC-DMC-04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프로세스명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정보감시 및 제어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화면표시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습도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03753"/>
                  </a:ext>
                </a:extLst>
              </a:tr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2023.09.13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317328"/>
                  </a:ext>
                </a:extLst>
              </a:tr>
              <a:tr h="15673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E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180683"/>
                  </a:ext>
                </a:extLst>
              </a:tr>
              <a:tr h="2709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19098"/>
                  </a:ext>
                </a:extLst>
              </a:tr>
            </a:tbl>
          </a:graphicData>
        </a:graphic>
      </p:graphicFrame>
      <p:sp>
        <p:nvSpPr>
          <p:cNvPr id="6" name="TextBox 1"/>
          <p:cNvSpPr txBox="1"/>
          <p:nvPr/>
        </p:nvSpPr>
        <p:spPr>
          <a:xfrm>
            <a:off x="251520" y="116632"/>
            <a:ext cx="10946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Process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503" y="188640"/>
            <a:ext cx="192039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92696"/>
            <a:ext cx="1218856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100">
              <a:latin typeface="+mj-lt"/>
            </a:endParaRPr>
          </a:p>
        </p:txBody>
      </p:sp>
      <p:cxnSp>
        <p:nvCxnSpPr>
          <p:cNvPr id="86" name="직선 화살표 연결선 163"/>
          <p:cNvCxnSpPr/>
          <p:nvPr/>
        </p:nvCxnSpPr>
        <p:spPr>
          <a:xfrm rot="5400000">
            <a:off x="3052535" y="3449764"/>
            <a:ext cx="1254196" cy="1118265"/>
          </a:xfrm>
          <a:prstGeom prst="bentConnector2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163"/>
          <p:cNvCxnSpPr/>
          <p:nvPr/>
        </p:nvCxnSpPr>
        <p:spPr>
          <a:xfrm>
            <a:off x="6808795" y="2468570"/>
            <a:ext cx="3068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163"/>
          <p:cNvCxnSpPr/>
          <p:nvPr/>
        </p:nvCxnSpPr>
        <p:spPr>
          <a:xfrm>
            <a:off x="3159347" y="2468570"/>
            <a:ext cx="429109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63"/>
          <p:cNvCxnSpPr/>
          <p:nvPr/>
        </p:nvCxnSpPr>
        <p:spPr>
          <a:xfrm>
            <a:off x="5139830" y="2468570"/>
            <a:ext cx="494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784042" y="5232906"/>
            <a:ext cx="1475733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5" tIns="45700" rIns="91425" bIns="45700" rtlCol="0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300" dirty="0" err="1">
                <a:solidFill>
                  <a:schemeClr val="tx1"/>
                </a:solidFill>
              </a:rPr>
              <a:t>정보감시</a:t>
            </a:r>
            <a:r>
              <a:rPr lang="ko-KR" altLang="en-US" sz="1300" dirty="0">
                <a:solidFill>
                  <a:schemeClr val="tx1"/>
                </a:solidFill>
              </a:rPr>
              <a:t> 및 제어 메뉴 선택</a:t>
            </a:r>
          </a:p>
        </p:txBody>
      </p:sp>
      <p:cxnSp>
        <p:nvCxnSpPr>
          <p:cNvPr id="5" name="직선 화살표 연결선 4"/>
          <p:cNvCxnSpPr>
            <a:stCxn id="15" idx="0"/>
          </p:cNvCxnSpPr>
          <p:nvPr/>
        </p:nvCxnSpPr>
        <p:spPr>
          <a:xfrm flipV="1">
            <a:off x="1521909" y="4861831"/>
            <a:ext cx="0" cy="371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1521908" y="3862431"/>
            <a:ext cx="0" cy="371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cxnSpLocks/>
            <a:stCxn id="90" idx="3"/>
            <a:endCxn id="72" idx="1"/>
          </p:cNvCxnSpPr>
          <p:nvPr/>
        </p:nvCxnSpPr>
        <p:spPr>
          <a:xfrm flipV="1">
            <a:off x="2259774" y="2199004"/>
            <a:ext cx="1347336" cy="135728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90" idx="3"/>
            <a:endCxn id="97" idx="1"/>
          </p:cNvCxnSpPr>
          <p:nvPr/>
        </p:nvCxnSpPr>
        <p:spPr>
          <a:xfrm>
            <a:off x="2259774" y="3556284"/>
            <a:ext cx="1340492" cy="56428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90" idx="3"/>
            <a:endCxn id="94" idx="1"/>
          </p:cNvCxnSpPr>
          <p:nvPr/>
        </p:nvCxnSpPr>
        <p:spPr>
          <a:xfrm>
            <a:off x="2259774" y="3556284"/>
            <a:ext cx="1345206" cy="164369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cxnSpLocks/>
            <a:stCxn id="90" idx="3"/>
            <a:endCxn id="3" idx="1"/>
          </p:cNvCxnSpPr>
          <p:nvPr/>
        </p:nvCxnSpPr>
        <p:spPr>
          <a:xfrm>
            <a:off x="2259774" y="3556284"/>
            <a:ext cx="1328682" cy="26709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787773" y="4249536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습도 선택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784041" y="3243939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 err="1">
                <a:solidFill>
                  <a:schemeClr val="tx1"/>
                </a:solidFill>
              </a:rPr>
              <a:t>클린룸</a:t>
            </a:r>
            <a:r>
              <a:rPr lang="ko-KR" altLang="en-US" sz="1300" dirty="0">
                <a:solidFill>
                  <a:schemeClr val="tx1"/>
                </a:solidFill>
              </a:rPr>
              <a:t> 내부도 출력</a:t>
            </a: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604980" y="4887631"/>
            <a:ext cx="1598594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 err="1">
                <a:solidFill>
                  <a:schemeClr val="tx1"/>
                </a:solidFill>
              </a:rPr>
              <a:t>기기별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ko-KR" altLang="en-US" sz="1300" dirty="0">
                <a:solidFill>
                  <a:schemeClr val="tx1"/>
                </a:solidFill>
              </a:rPr>
              <a:t>설정습도 표시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600266" y="3808219"/>
            <a:ext cx="1598594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구역별 내부습도 측정값 표시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232D39EA-8FED-DE8E-23E7-F8466E42562A}"/>
              </a:ext>
            </a:extLst>
          </p:cNvPr>
          <p:cNvCxnSpPr>
            <a:cxnSpLocks/>
            <a:stCxn id="97" idx="3"/>
            <a:endCxn id="13" idx="1"/>
          </p:cNvCxnSpPr>
          <p:nvPr/>
        </p:nvCxnSpPr>
        <p:spPr>
          <a:xfrm>
            <a:off x="5198860" y="4120564"/>
            <a:ext cx="50771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89">
            <a:extLst>
              <a:ext uri="{FF2B5EF4-FFF2-40B4-BE49-F238E27FC236}">
                <a16:creationId xmlns:a16="http://schemas.microsoft.com/office/drawing/2014/main" id="{DE1FA2A2-0FB7-6600-C692-98766ADA7F83}"/>
              </a:ext>
            </a:extLst>
          </p:cNvPr>
          <p:cNvSpPr/>
          <p:nvPr/>
        </p:nvSpPr>
        <p:spPr>
          <a:xfrm>
            <a:off x="7782255" y="3808219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관리자에게 메일로 </a:t>
            </a:r>
            <a:r>
              <a:rPr lang="ko-KR" altLang="en-US" sz="1300" dirty="0" err="1">
                <a:solidFill>
                  <a:schemeClr val="tx1"/>
                </a:solidFill>
              </a:rPr>
              <a:t>알림전송</a:t>
            </a:r>
            <a:r>
              <a:rPr lang="en-US" altLang="ko-KR" sz="1300" dirty="0">
                <a:solidFill>
                  <a:schemeClr val="tx1"/>
                </a:solidFill>
              </a:rPr>
              <a:t>/ </a:t>
            </a:r>
            <a:r>
              <a:rPr lang="ko-KR" altLang="en-US" sz="1300" dirty="0" err="1">
                <a:solidFill>
                  <a:schemeClr val="tx1"/>
                </a:solidFill>
              </a:rPr>
              <a:t>해당구역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ko-KR" altLang="en-US" sz="1300" dirty="0" err="1">
                <a:solidFill>
                  <a:schemeClr val="tx1"/>
                </a:solidFill>
              </a:rPr>
              <a:t>빨간불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96">
            <a:extLst>
              <a:ext uri="{FF2B5EF4-FFF2-40B4-BE49-F238E27FC236}">
                <a16:creationId xmlns:a16="http://schemas.microsoft.com/office/drawing/2014/main" id="{19D14688-76B7-8188-FD2A-927BDC98B249}"/>
              </a:ext>
            </a:extLst>
          </p:cNvPr>
          <p:cNvSpPr/>
          <p:nvPr/>
        </p:nvSpPr>
        <p:spPr>
          <a:xfrm>
            <a:off x="5706573" y="3808219"/>
            <a:ext cx="1598594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200" dirty="0" err="1">
                <a:solidFill>
                  <a:schemeClr val="tx1"/>
                </a:solidFill>
              </a:rPr>
              <a:t>습도측정값이</a:t>
            </a:r>
            <a:r>
              <a:rPr lang="ko-KR" altLang="en-US" sz="1200" dirty="0">
                <a:solidFill>
                  <a:schemeClr val="tx1"/>
                </a:solidFill>
              </a:rPr>
              <a:t> 오차범위를 벗어날 경우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D6FEA22-4CBC-D6C9-70E6-0CD86EEED643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7305167" y="4120564"/>
            <a:ext cx="47708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9F05750-CFEE-E03A-A3BB-5DE881B0DE9D}"/>
              </a:ext>
            </a:extLst>
          </p:cNvPr>
          <p:cNvCxnSpPr>
            <a:cxnSpLocks/>
            <a:stCxn id="94" idx="3"/>
            <a:endCxn id="40" idx="1"/>
          </p:cNvCxnSpPr>
          <p:nvPr/>
        </p:nvCxnSpPr>
        <p:spPr>
          <a:xfrm flipV="1">
            <a:off x="5203574" y="5199975"/>
            <a:ext cx="510598" cy="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96">
            <a:extLst>
              <a:ext uri="{FF2B5EF4-FFF2-40B4-BE49-F238E27FC236}">
                <a16:creationId xmlns:a16="http://schemas.microsoft.com/office/drawing/2014/main" id="{A16E69FE-975B-3C76-B3EC-2F6FF84ABB7D}"/>
              </a:ext>
            </a:extLst>
          </p:cNvPr>
          <p:cNvSpPr/>
          <p:nvPr/>
        </p:nvSpPr>
        <p:spPr>
          <a:xfrm>
            <a:off x="5714172" y="4887630"/>
            <a:ext cx="1598594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200" dirty="0" err="1">
                <a:solidFill>
                  <a:schemeClr val="tx1"/>
                </a:solidFill>
              </a:rPr>
              <a:t>기기별</a:t>
            </a:r>
            <a:r>
              <a:rPr lang="ko-KR" altLang="en-US" sz="1200" dirty="0">
                <a:solidFill>
                  <a:schemeClr val="tx1"/>
                </a:solidFill>
              </a:rPr>
              <a:t> 설정습도 변경하고 싶은 경우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1EE3B12-7CF3-A45C-C14D-BF8E505800CB}"/>
              </a:ext>
            </a:extLst>
          </p:cNvPr>
          <p:cNvCxnSpPr>
            <a:cxnSpLocks/>
            <a:stCxn id="40" idx="3"/>
            <a:endCxn id="45" idx="1"/>
          </p:cNvCxnSpPr>
          <p:nvPr/>
        </p:nvCxnSpPr>
        <p:spPr>
          <a:xfrm flipV="1">
            <a:off x="7312766" y="5199974"/>
            <a:ext cx="477088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89">
            <a:extLst>
              <a:ext uri="{FF2B5EF4-FFF2-40B4-BE49-F238E27FC236}">
                <a16:creationId xmlns:a16="http://schemas.microsoft.com/office/drawing/2014/main" id="{78D0941F-A5DF-3124-15C0-849663AD6D84}"/>
              </a:ext>
            </a:extLst>
          </p:cNvPr>
          <p:cNvSpPr/>
          <p:nvPr/>
        </p:nvSpPr>
        <p:spPr>
          <a:xfrm>
            <a:off x="7789854" y="4887629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희망 </a:t>
            </a:r>
            <a:r>
              <a:rPr lang="ko-KR" altLang="en-US" sz="1300" dirty="0" err="1">
                <a:solidFill>
                  <a:schemeClr val="tx1"/>
                </a:solidFill>
              </a:rPr>
              <a:t>설정습도</a:t>
            </a:r>
            <a:r>
              <a:rPr lang="en-US" altLang="ko-KR" sz="1300" dirty="0">
                <a:solidFill>
                  <a:schemeClr val="tx1"/>
                </a:solidFill>
              </a:rPr>
              <a:t>slide</a:t>
            </a:r>
            <a:r>
              <a:rPr lang="ko-KR" altLang="en-US" sz="1300" dirty="0">
                <a:solidFill>
                  <a:schemeClr val="tx1"/>
                </a:solidFill>
              </a:rPr>
              <a:t>로 조정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58247A8-6571-A315-19D6-69B727062823}"/>
              </a:ext>
            </a:extLst>
          </p:cNvPr>
          <p:cNvCxnSpPr>
            <a:cxnSpLocks/>
            <a:stCxn id="45" idx="3"/>
            <a:endCxn id="50" idx="1"/>
          </p:cNvCxnSpPr>
          <p:nvPr/>
        </p:nvCxnSpPr>
        <p:spPr>
          <a:xfrm>
            <a:off x="9265587" y="5199974"/>
            <a:ext cx="520872" cy="46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89">
            <a:extLst>
              <a:ext uri="{FF2B5EF4-FFF2-40B4-BE49-F238E27FC236}">
                <a16:creationId xmlns:a16="http://schemas.microsoft.com/office/drawing/2014/main" id="{9036ADA9-8E2C-FBA4-1BD4-BE528418DB79}"/>
              </a:ext>
            </a:extLst>
          </p:cNvPr>
          <p:cNvSpPr/>
          <p:nvPr/>
        </p:nvSpPr>
        <p:spPr>
          <a:xfrm>
            <a:off x="9786459" y="4892234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변경버튼 클릭</a:t>
            </a:r>
          </a:p>
        </p:txBody>
      </p:sp>
      <p:sp>
        <p:nvSpPr>
          <p:cNvPr id="54" name="모서리가 둥근 직사각형 14">
            <a:extLst>
              <a:ext uri="{FF2B5EF4-FFF2-40B4-BE49-F238E27FC236}">
                <a16:creationId xmlns:a16="http://schemas.microsoft.com/office/drawing/2014/main" id="{98B70C01-3462-E82F-EAE9-15ACE1521517}"/>
              </a:ext>
            </a:extLst>
          </p:cNvPr>
          <p:cNvSpPr/>
          <p:nvPr/>
        </p:nvSpPr>
        <p:spPr>
          <a:xfrm>
            <a:off x="9786458" y="5940463"/>
            <a:ext cx="1475733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5" tIns="45700" rIns="91425" bIns="45700" rtlCol="0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300" dirty="0">
                <a:solidFill>
                  <a:schemeClr val="tx1"/>
                </a:solidFill>
              </a:rPr>
              <a:t>해당기기 설정습도 변경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06101EF-E5B1-D75E-29E0-853C35AC8682}"/>
              </a:ext>
            </a:extLst>
          </p:cNvPr>
          <p:cNvCxnSpPr>
            <a:cxnSpLocks/>
            <a:stCxn id="50" idx="2"/>
            <a:endCxn id="54" idx="0"/>
          </p:cNvCxnSpPr>
          <p:nvPr/>
        </p:nvCxnSpPr>
        <p:spPr>
          <a:xfrm flipH="1">
            <a:off x="10524325" y="5516923"/>
            <a:ext cx="1" cy="423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97">
            <a:extLst>
              <a:ext uri="{FF2B5EF4-FFF2-40B4-BE49-F238E27FC236}">
                <a16:creationId xmlns:a16="http://schemas.microsoft.com/office/drawing/2014/main" id="{F864E726-B071-64EB-B277-07707574A314}"/>
              </a:ext>
            </a:extLst>
          </p:cNvPr>
          <p:cNvSpPr/>
          <p:nvPr/>
        </p:nvSpPr>
        <p:spPr>
          <a:xfrm>
            <a:off x="3604979" y="2824849"/>
            <a:ext cx="1811415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상단에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ko-KR" altLang="en-US" sz="1300" dirty="0">
                <a:solidFill>
                  <a:schemeClr val="tx1"/>
                </a:solidFill>
              </a:rPr>
              <a:t>전체기기 설정습도 표시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cxnSp>
        <p:nvCxnSpPr>
          <p:cNvPr id="61" name="꺾인 연결선 46">
            <a:extLst>
              <a:ext uri="{FF2B5EF4-FFF2-40B4-BE49-F238E27FC236}">
                <a16:creationId xmlns:a16="http://schemas.microsoft.com/office/drawing/2014/main" id="{18AF045D-741E-74E7-2900-DE62B51AEB20}"/>
              </a:ext>
            </a:extLst>
          </p:cNvPr>
          <p:cNvCxnSpPr>
            <a:cxnSpLocks/>
            <a:stCxn id="90" idx="3"/>
            <a:endCxn id="60" idx="1"/>
          </p:cNvCxnSpPr>
          <p:nvPr/>
        </p:nvCxnSpPr>
        <p:spPr>
          <a:xfrm flipV="1">
            <a:off x="2259774" y="3137194"/>
            <a:ext cx="1345205" cy="4190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2045DB8-A5D4-8D02-FBC8-FDE42AA2EF2B}"/>
              </a:ext>
            </a:extLst>
          </p:cNvPr>
          <p:cNvCxnSpPr>
            <a:cxnSpLocks/>
            <a:stCxn id="60" idx="3"/>
            <a:endCxn id="67" idx="1"/>
          </p:cNvCxnSpPr>
          <p:nvPr/>
        </p:nvCxnSpPr>
        <p:spPr>
          <a:xfrm>
            <a:off x="5416394" y="3137194"/>
            <a:ext cx="389123" cy="160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96">
            <a:extLst>
              <a:ext uri="{FF2B5EF4-FFF2-40B4-BE49-F238E27FC236}">
                <a16:creationId xmlns:a16="http://schemas.microsoft.com/office/drawing/2014/main" id="{AA4B232C-126F-9BBF-3ED6-A8C5BD54C1ED}"/>
              </a:ext>
            </a:extLst>
          </p:cNvPr>
          <p:cNvSpPr/>
          <p:nvPr/>
        </p:nvSpPr>
        <p:spPr>
          <a:xfrm>
            <a:off x="5805517" y="2826451"/>
            <a:ext cx="182716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전체기기 설정습도 변경하고 싶은 경우</a:t>
            </a:r>
          </a:p>
        </p:txBody>
      </p:sp>
      <p:sp>
        <p:nvSpPr>
          <p:cNvPr id="72" name="모서리가 둥근 직사각형 24">
            <a:extLst>
              <a:ext uri="{FF2B5EF4-FFF2-40B4-BE49-F238E27FC236}">
                <a16:creationId xmlns:a16="http://schemas.microsoft.com/office/drawing/2014/main" id="{0CD64DC9-D8BA-6C89-2027-8F366D5A7DF5}"/>
              </a:ext>
            </a:extLst>
          </p:cNvPr>
          <p:cNvSpPr/>
          <p:nvPr/>
        </p:nvSpPr>
        <p:spPr>
          <a:xfrm>
            <a:off x="3607110" y="1884841"/>
            <a:ext cx="1761837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5" tIns="45700" rIns="91425" bIns="45700" rtlCol="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상단에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적정습도 표시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89">
            <a:extLst>
              <a:ext uri="{FF2B5EF4-FFF2-40B4-BE49-F238E27FC236}">
                <a16:creationId xmlns:a16="http://schemas.microsoft.com/office/drawing/2014/main" id="{38F23A14-9750-2914-3904-93B04F59EBAA}"/>
              </a:ext>
            </a:extLst>
          </p:cNvPr>
          <p:cNvSpPr/>
          <p:nvPr/>
        </p:nvSpPr>
        <p:spPr>
          <a:xfrm>
            <a:off x="8021803" y="2824849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희망 </a:t>
            </a:r>
            <a:r>
              <a:rPr lang="ko-KR" altLang="en-US" sz="1300" dirty="0" err="1">
                <a:solidFill>
                  <a:schemeClr val="tx1"/>
                </a:solidFill>
              </a:rPr>
              <a:t>설정습도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>
                <a:solidFill>
                  <a:schemeClr val="tx1"/>
                </a:solidFill>
              </a:rPr>
              <a:t>slide</a:t>
            </a:r>
            <a:r>
              <a:rPr lang="ko-KR" altLang="en-US" sz="1300" dirty="0">
                <a:solidFill>
                  <a:schemeClr val="tx1"/>
                </a:solidFill>
              </a:rPr>
              <a:t>로 조정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67EDF6C-241A-CECF-CCEC-62E066ACA54D}"/>
              </a:ext>
            </a:extLst>
          </p:cNvPr>
          <p:cNvCxnSpPr>
            <a:cxnSpLocks/>
            <a:stCxn id="67" idx="3"/>
            <a:endCxn id="75" idx="1"/>
          </p:cNvCxnSpPr>
          <p:nvPr/>
        </p:nvCxnSpPr>
        <p:spPr>
          <a:xfrm flipV="1">
            <a:off x="7632680" y="3137194"/>
            <a:ext cx="389123" cy="160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89">
            <a:extLst>
              <a:ext uri="{FF2B5EF4-FFF2-40B4-BE49-F238E27FC236}">
                <a16:creationId xmlns:a16="http://schemas.microsoft.com/office/drawing/2014/main" id="{FE5183F2-7964-314A-AF84-A9B3869BB426}"/>
              </a:ext>
            </a:extLst>
          </p:cNvPr>
          <p:cNvSpPr/>
          <p:nvPr/>
        </p:nvSpPr>
        <p:spPr>
          <a:xfrm>
            <a:off x="8021802" y="1884841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변경버튼 클릭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458B8BB-E43F-202D-C03B-90269FF7F105}"/>
              </a:ext>
            </a:extLst>
          </p:cNvPr>
          <p:cNvCxnSpPr>
            <a:cxnSpLocks/>
            <a:stCxn id="75" idx="0"/>
            <a:endCxn id="79" idx="2"/>
          </p:cNvCxnSpPr>
          <p:nvPr/>
        </p:nvCxnSpPr>
        <p:spPr>
          <a:xfrm flipH="1" flipV="1">
            <a:off x="8759669" y="2509530"/>
            <a:ext cx="1" cy="315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CC234A4-1A1E-4518-45D7-A94FDC55C82A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>
          <a:xfrm flipV="1">
            <a:off x="9497535" y="2197185"/>
            <a:ext cx="368354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14">
            <a:extLst>
              <a:ext uri="{FF2B5EF4-FFF2-40B4-BE49-F238E27FC236}">
                <a16:creationId xmlns:a16="http://schemas.microsoft.com/office/drawing/2014/main" id="{6978458A-EC0E-0A21-0EF3-25B6A8103417}"/>
              </a:ext>
            </a:extLst>
          </p:cNvPr>
          <p:cNvSpPr/>
          <p:nvPr/>
        </p:nvSpPr>
        <p:spPr>
          <a:xfrm>
            <a:off x="9865889" y="1883022"/>
            <a:ext cx="1475733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5" tIns="45700" rIns="91425" bIns="45700" rtlCol="0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300" dirty="0">
                <a:solidFill>
                  <a:schemeClr val="tx1"/>
                </a:solidFill>
              </a:rPr>
              <a:t>전체기기 설정습도 변경</a:t>
            </a:r>
          </a:p>
        </p:txBody>
      </p:sp>
      <p:sp>
        <p:nvSpPr>
          <p:cNvPr id="3" name="모서리가 둥근 직사각형 24">
            <a:extLst>
              <a:ext uri="{FF2B5EF4-FFF2-40B4-BE49-F238E27FC236}">
                <a16:creationId xmlns:a16="http://schemas.microsoft.com/office/drawing/2014/main" id="{D68493F2-CDEF-D0EE-EEDA-D7D086EBEAFE}"/>
              </a:ext>
            </a:extLst>
          </p:cNvPr>
          <p:cNvSpPr/>
          <p:nvPr/>
        </p:nvSpPr>
        <p:spPr>
          <a:xfrm>
            <a:off x="3588456" y="5913041"/>
            <a:ext cx="1761837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5" tIns="45700" rIns="91425" bIns="45700" rtlCol="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1300" dirty="0" err="1">
                <a:solidFill>
                  <a:schemeClr val="tx1"/>
                </a:solidFill>
              </a:rPr>
              <a:t>기기별</a:t>
            </a:r>
            <a:r>
              <a:rPr lang="ko-KR" altLang="en-US" sz="1300" dirty="0">
                <a:solidFill>
                  <a:schemeClr val="tx1"/>
                </a:solidFill>
              </a:rPr>
              <a:t> 실시간 습도 </a:t>
            </a:r>
            <a:r>
              <a:rPr lang="ko-KR" altLang="en-US" sz="1300" dirty="0" err="1">
                <a:solidFill>
                  <a:schemeClr val="tx1"/>
                </a:solidFill>
              </a:rPr>
              <a:t>추천값</a:t>
            </a:r>
            <a:r>
              <a:rPr lang="ko-KR" altLang="en-US" sz="1300" dirty="0">
                <a:solidFill>
                  <a:schemeClr val="tx1"/>
                </a:solidFill>
              </a:rPr>
              <a:t> 표시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89">
            <a:extLst>
              <a:ext uri="{FF2B5EF4-FFF2-40B4-BE49-F238E27FC236}">
                <a16:creationId xmlns:a16="http://schemas.microsoft.com/office/drawing/2014/main" id="{DE1FA2A2-0FB7-6600-C692-98766ADA7F83}"/>
              </a:ext>
            </a:extLst>
          </p:cNvPr>
          <p:cNvSpPr/>
          <p:nvPr/>
        </p:nvSpPr>
        <p:spPr>
          <a:xfrm>
            <a:off x="9786458" y="3779956"/>
            <a:ext cx="1682288" cy="668450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이상 구역 </a:t>
            </a:r>
            <a:r>
              <a:rPr lang="ko-KR" altLang="en-US" sz="1300" dirty="0" err="1">
                <a:solidFill>
                  <a:schemeClr val="tx1"/>
                </a:solidFill>
              </a:rPr>
              <a:t>계측기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en-US" sz="1300" dirty="0">
                <a:solidFill>
                  <a:schemeClr val="tx1"/>
                </a:solidFill>
              </a:rPr>
              <a:t>날짜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en-US" sz="1300" dirty="0">
                <a:solidFill>
                  <a:schemeClr val="tx1"/>
                </a:solidFill>
              </a:rPr>
              <a:t>시간 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로그기록</a:t>
            </a:r>
            <a:r>
              <a:rPr lang="en-US" altLang="ko-KR" sz="1300" dirty="0">
                <a:solidFill>
                  <a:schemeClr val="tx1"/>
                </a:solidFill>
              </a:rPr>
              <a:t> / DB</a:t>
            </a:r>
            <a:r>
              <a:rPr lang="ko-KR" altLang="en-US" sz="1300" dirty="0">
                <a:solidFill>
                  <a:schemeClr val="tx1"/>
                </a:solidFill>
              </a:rPr>
              <a:t>저장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8" name="모서리가 둥근 직사각형 89">
            <a:extLst>
              <a:ext uri="{FF2B5EF4-FFF2-40B4-BE49-F238E27FC236}">
                <a16:creationId xmlns:a16="http://schemas.microsoft.com/office/drawing/2014/main" id="{DE1FA2A2-0FB7-6600-C692-98766ADA7F83}"/>
              </a:ext>
            </a:extLst>
          </p:cNvPr>
          <p:cNvSpPr/>
          <p:nvPr/>
        </p:nvSpPr>
        <p:spPr>
          <a:xfrm>
            <a:off x="9879445" y="2804170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 err="1">
                <a:solidFill>
                  <a:schemeClr val="tx1"/>
                </a:solidFill>
              </a:rPr>
              <a:t>기록로그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en-US" altLang="ko-KR" sz="1300" dirty="0">
                <a:solidFill>
                  <a:schemeClr val="tx1"/>
                </a:solidFill>
              </a:rPr>
              <a:t>.CSV</a:t>
            </a:r>
            <a:r>
              <a:rPr lang="ko-KR" altLang="en-US" sz="1300" dirty="0">
                <a:solidFill>
                  <a:schemeClr val="tx1"/>
                </a:solidFill>
              </a:rPr>
              <a:t>파일로 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다운로드가능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D6FEA22-4CBC-D6C9-70E6-0CD86EEED643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9257988" y="4114181"/>
            <a:ext cx="528470" cy="638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06101EF-E5B1-D75E-29E0-853C35AC8682}"/>
              </a:ext>
            </a:extLst>
          </p:cNvPr>
          <p:cNvCxnSpPr>
            <a:cxnSpLocks/>
            <a:stCxn id="46" idx="0"/>
            <a:endCxn id="48" idx="2"/>
          </p:cNvCxnSpPr>
          <p:nvPr/>
        </p:nvCxnSpPr>
        <p:spPr>
          <a:xfrm flipH="1" flipV="1">
            <a:off x="10617312" y="3428859"/>
            <a:ext cx="10290" cy="3510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7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360490"/>
              </p:ext>
            </p:extLst>
          </p:nvPr>
        </p:nvGraphicFramePr>
        <p:xfrm>
          <a:off x="174765" y="831088"/>
          <a:ext cx="11719184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97">
                  <a:extLst>
                    <a:ext uri="{9D8B030D-6E8A-4147-A177-3AD203B41FA5}">
                      <a16:colId xmlns:a16="http://schemas.microsoft.com/office/drawing/2014/main" val="1777061886"/>
                    </a:ext>
                  </a:extLst>
                </a:gridCol>
                <a:gridCol w="2520099">
                  <a:extLst>
                    <a:ext uri="{9D8B030D-6E8A-4147-A177-3AD203B41FA5}">
                      <a16:colId xmlns:a16="http://schemas.microsoft.com/office/drawing/2014/main" val="3581681902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3578236105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1980406645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4259213077"/>
                    </a:ext>
                  </a:extLst>
                </a:gridCol>
              </a:tblGrid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HVAC-MAIN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프로세스명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대시보드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03753"/>
                  </a:ext>
                </a:extLst>
              </a:tr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2023.09.13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317328"/>
                  </a:ext>
                </a:extLst>
              </a:tr>
              <a:tr h="15673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E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180683"/>
                  </a:ext>
                </a:extLst>
              </a:tr>
              <a:tr h="2709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19098"/>
                  </a:ext>
                </a:extLst>
              </a:tr>
            </a:tbl>
          </a:graphicData>
        </a:graphic>
      </p:graphicFrame>
      <p:sp>
        <p:nvSpPr>
          <p:cNvPr id="6" name="TextBox 1"/>
          <p:cNvSpPr txBox="1"/>
          <p:nvPr/>
        </p:nvSpPr>
        <p:spPr>
          <a:xfrm>
            <a:off x="251520" y="116632"/>
            <a:ext cx="10946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Process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503" y="188640"/>
            <a:ext cx="192039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92696"/>
            <a:ext cx="1218856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100">
              <a:latin typeface="+mj-lt"/>
            </a:endParaRPr>
          </a:p>
        </p:txBody>
      </p:sp>
      <p:cxnSp>
        <p:nvCxnSpPr>
          <p:cNvPr id="86" name="직선 화살표 연결선 163"/>
          <p:cNvCxnSpPr/>
          <p:nvPr/>
        </p:nvCxnSpPr>
        <p:spPr>
          <a:xfrm rot="5400000">
            <a:off x="3052535" y="3449764"/>
            <a:ext cx="1254196" cy="1118265"/>
          </a:xfrm>
          <a:prstGeom prst="bentConnector2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163"/>
          <p:cNvCxnSpPr/>
          <p:nvPr/>
        </p:nvCxnSpPr>
        <p:spPr>
          <a:xfrm>
            <a:off x="6808795" y="2468570"/>
            <a:ext cx="3068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163"/>
          <p:cNvCxnSpPr/>
          <p:nvPr/>
        </p:nvCxnSpPr>
        <p:spPr>
          <a:xfrm>
            <a:off x="3159347" y="2468570"/>
            <a:ext cx="429109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63"/>
          <p:cNvCxnSpPr/>
          <p:nvPr/>
        </p:nvCxnSpPr>
        <p:spPr>
          <a:xfrm>
            <a:off x="5139830" y="2468570"/>
            <a:ext cx="494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909766" y="3762092"/>
            <a:ext cx="1475733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5" tIns="45700" rIns="91425" bIns="45700" rtlCol="0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 err="1">
                <a:solidFill>
                  <a:sysClr val="windowText" lastClr="000000"/>
                </a:solidFill>
              </a:rPr>
              <a:t>메인화면에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 err="1">
                <a:solidFill>
                  <a:sysClr val="windowText" lastClr="000000"/>
                </a:solidFill>
              </a:rPr>
              <a:t>대</a:t>
            </a:r>
            <a:r>
              <a:rPr lang="ko-KR" altLang="en-US" sz="1400">
                <a:solidFill>
                  <a:sysClr val="windowText" lastClr="000000"/>
                </a:solidFill>
              </a:rPr>
              <a:t>시보드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표시</a:t>
            </a:r>
          </a:p>
        </p:txBody>
      </p:sp>
      <p:cxnSp>
        <p:nvCxnSpPr>
          <p:cNvPr id="5" name="직선 화살표 연결선 4"/>
          <p:cNvCxnSpPr>
            <a:stCxn id="15" idx="3"/>
          </p:cNvCxnSpPr>
          <p:nvPr/>
        </p:nvCxnSpPr>
        <p:spPr>
          <a:xfrm flipV="1">
            <a:off x="2385499" y="4076254"/>
            <a:ext cx="98840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41" idx="3"/>
            <a:endCxn id="60" idx="1"/>
          </p:cNvCxnSpPr>
          <p:nvPr/>
        </p:nvCxnSpPr>
        <p:spPr>
          <a:xfrm flipV="1">
            <a:off x="4818632" y="3757884"/>
            <a:ext cx="1143358" cy="31655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3342899" y="3762092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대시보드에 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 err="1">
                <a:solidFill>
                  <a:sysClr val="windowText" lastClr="000000"/>
                </a:solidFill>
              </a:rPr>
              <a:t>데이터표시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961987" y="4218650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500" dirty="0">
                <a:solidFill>
                  <a:schemeClr val="tx1"/>
                </a:solidFill>
              </a:rPr>
              <a:t>실시간 차압 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500" dirty="0">
                <a:solidFill>
                  <a:schemeClr val="tx1"/>
                </a:solidFill>
              </a:rPr>
              <a:t>표시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961990" y="5816272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500" dirty="0">
                <a:solidFill>
                  <a:schemeClr val="tx1"/>
                </a:solidFill>
              </a:rPr>
              <a:t>실시간 전력량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500" dirty="0">
                <a:solidFill>
                  <a:schemeClr val="tx1"/>
                </a:solidFill>
              </a:rPr>
              <a:t>표시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961986" y="2671225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500" dirty="0">
                <a:solidFill>
                  <a:schemeClr val="tx1"/>
                </a:solidFill>
              </a:rPr>
              <a:t>실시간 온도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500" dirty="0">
                <a:solidFill>
                  <a:schemeClr val="tx1"/>
                </a:solidFill>
              </a:rPr>
              <a:t>표시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961989" y="1897513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500" dirty="0">
                <a:solidFill>
                  <a:sysClr val="windowText" lastClr="000000"/>
                </a:solidFill>
              </a:rPr>
              <a:t>설비 구조도</a:t>
            </a:r>
            <a:endParaRPr lang="en-US" altLang="ko-KR" sz="1500" dirty="0">
              <a:solidFill>
                <a:sysClr val="windowText" lastClr="000000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500" dirty="0">
                <a:solidFill>
                  <a:sysClr val="windowText" lastClr="000000"/>
                </a:solidFill>
              </a:rPr>
              <a:t>표시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961988" y="5017461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500" dirty="0">
                <a:solidFill>
                  <a:schemeClr val="tx1"/>
                </a:solidFill>
              </a:rPr>
              <a:t>실시간 청정도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500" dirty="0">
                <a:solidFill>
                  <a:schemeClr val="tx1"/>
                </a:solidFill>
              </a:rPr>
              <a:t>표시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961990" y="3445539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500" dirty="0">
                <a:solidFill>
                  <a:schemeClr val="tx1"/>
                </a:solidFill>
              </a:rPr>
              <a:t>실시간 습도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500" dirty="0">
                <a:solidFill>
                  <a:schemeClr val="tx1"/>
                </a:solidFill>
              </a:rPr>
              <a:t>표시</a:t>
            </a:r>
          </a:p>
        </p:txBody>
      </p:sp>
      <p:cxnSp>
        <p:nvCxnSpPr>
          <p:cNvPr id="62" name="꺾인 연결선 61"/>
          <p:cNvCxnSpPr>
            <a:stCxn id="41" idx="3"/>
            <a:endCxn id="48" idx="1"/>
          </p:cNvCxnSpPr>
          <p:nvPr/>
        </p:nvCxnSpPr>
        <p:spPr>
          <a:xfrm>
            <a:off x="4818632" y="4074437"/>
            <a:ext cx="1143355" cy="45655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41" idx="3"/>
            <a:endCxn id="59" idx="1"/>
          </p:cNvCxnSpPr>
          <p:nvPr/>
        </p:nvCxnSpPr>
        <p:spPr>
          <a:xfrm>
            <a:off x="4818632" y="4074437"/>
            <a:ext cx="1143356" cy="125536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41" idx="3"/>
            <a:endCxn id="49" idx="1"/>
          </p:cNvCxnSpPr>
          <p:nvPr/>
        </p:nvCxnSpPr>
        <p:spPr>
          <a:xfrm>
            <a:off x="4818632" y="4074437"/>
            <a:ext cx="1143358" cy="205418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41" idx="3"/>
            <a:endCxn id="50" idx="1"/>
          </p:cNvCxnSpPr>
          <p:nvPr/>
        </p:nvCxnSpPr>
        <p:spPr>
          <a:xfrm flipV="1">
            <a:off x="4818632" y="2983570"/>
            <a:ext cx="1143354" cy="109086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41" idx="3"/>
            <a:endCxn id="57" idx="1"/>
          </p:cNvCxnSpPr>
          <p:nvPr/>
        </p:nvCxnSpPr>
        <p:spPr>
          <a:xfrm flipV="1">
            <a:off x="4818632" y="2209858"/>
            <a:ext cx="1143357" cy="186457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20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982722"/>
              </p:ext>
            </p:extLst>
          </p:nvPr>
        </p:nvGraphicFramePr>
        <p:xfrm>
          <a:off x="174765" y="831088"/>
          <a:ext cx="11719184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97">
                  <a:extLst>
                    <a:ext uri="{9D8B030D-6E8A-4147-A177-3AD203B41FA5}">
                      <a16:colId xmlns:a16="http://schemas.microsoft.com/office/drawing/2014/main" val="1777061886"/>
                    </a:ext>
                  </a:extLst>
                </a:gridCol>
                <a:gridCol w="2520099">
                  <a:extLst>
                    <a:ext uri="{9D8B030D-6E8A-4147-A177-3AD203B41FA5}">
                      <a16:colId xmlns:a16="http://schemas.microsoft.com/office/drawing/2014/main" val="3581681902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3578236105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1980406645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4259213077"/>
                    </a:ext>
                  </a:extLst>
                </a:gridCol>
              </a:tblGrid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HVAC-DMC-05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프로세스명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정보감시 및 제어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화면표시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기압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03753"/>
                  </a:ext>
                </a:extLst>
              </a:tr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2023.09.13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317328"/>
                  </a:ext>
                </a:extLst>
              </a:tr>
              <a:tr h="15673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E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180683"/>
                  </a:ext>
                </a:extLst>
              </a:tr>
              <a:tr h="2709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19098"/>
                  </a:ext>
                </a:extLst>
              </a:tr>
            </a:tbl>
          </a:graphicData>
        </a:graphic>
      </p:graphicFrame>
      <p:sp>
        <p:nvSpPr>
          <p:cNvPr id="6" name="TextBox 1"/>
          <p:cNvSpPr txBox="1"/>
          <p:nvPr/>
        </p:nvSpPr>
        <p:spPr>
          <a:xfrm>
            <a:off x="251520" y="116632"/>
            <a:ext cx="10946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Process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503" y="188640"/>
            <a:ext cx="192039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92696"/>
            <a:ext cx="1218856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100">
              <a:latin typeface="+mj-lt"/>
            </a:endParaRPr>
          </a:p>
        </p:txBody>
      </p:sp>
      <p:cxnSp>
        <p:nvCxnSpPr>
          <p:cNvPr id="86" name="직선 화살표 연결선 163"/>
          <p:cNvCxnSpPr/>
          <p:nvPr/>
        </p:nvCxnSpPr>
        <p:spPr>
          <a:xfrm rot="5400000">
            <a:off x="3052535" y="3449764"/>
            <a:ext cx="1254196" cy="1118265"/>
          </a:xfrm>
          <a:prstGeom prst="bentConnector2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163"/>
          <p:cNvCxnSpPr/>
          <p:nvPr/>
        </p:nvCxnSpPr>
        <p:spPr>
          <a:xfrm>
            <a:off x="6808795" y="2468570"/>
            <a:ext cx="3068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163"/>
          <p:cNvCxnSpPr/>
          <p:nvPr/>
        </p:nvCxnSpPr>
        <p:spPr>
          <a:xfrm>
            <a:off x="3159347" y="2468570"/>
            <a:ext cx="429109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63"/>
          <p:cNvCxnSpPr/>
          <p:nvPr/>
        </p:nvCxnSpPr>
        <p:spPr>
          <a:xfrm>
            <a:off x="5139830" y="2468570"/>
            <a:ext cx="494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784042" y="5232906"/>
            <a:ext cx="1475733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5" tIns="45700" rIns="91425" bIns="45700" rtlCol="0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300" dirty="0" err="1">
                <a:solidFill>
                  <a:schemeClr val="tx1"/>
                </a:solidFill>
              </a:rPr>
              <a:t>정보감시</a:t>
            </a:r>
            <a:r>
              <a:rPr lang="ko-KR" altLang="en-US" sz="1300" dirty="0">
                <a:solidFill>
                  <a:schemeClr val="tx1"/>
                </a:solidFill>
              </a:rPr>
              <a:t> 및 제어 메뉴 선택</a:t>
            </a:r>
          </a:p>
        </p:txBody>
      </p:sp>
      <p:cxnSp>
        <p:nvCxnSpPr>
          <p:cNvPr id="5" name="직선 화살표 연결선 4"/>
          <p:cNvCxnSpPr>
            <a:stCxn id="15" idx="0"/>
          </p:cNvCxnSpPr>
          <p:nvPr/>
        </p:nvCxnSpPr>
        <p:spPr>
          <a:xfrm flipV="1">
            <a:off x="1521909" y="4861831"/>
            <a:ext cx="0" cy="371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1521908" y="3862431"/>
            <a:ext cx="0" cy="371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cxnSpLocks/>
            <a:stCxn id="90" idx="3"/>
            <a:endCxn id="72" idx="1"/>
          </p:cNvCxnSpPr>
          <p:nvPr/>
        </p:nvCxnSpPr>
        <p:spPr>
          <a:xfrm flipV="1">
            <a:off x="2259774" y="2199004"/>
            <a:ext cx="1347336" cy="135728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90" idx="3"/>
            <a:endCxn id="97" idx="1"/>
          </p:cNvCxnSpPr>
          <p:nvPr/>
        </p:nvCxnSpPr>
        <p:spPr>
          <a:xfrm>
            <a:off x="2259774" y="3556284"/>
            <a:ext cx="1340492" cy="56428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90" idx="3"/>
            <a:endCxn id="94" idx="1"/>
          </p:cNvCxnSpPr>
          <p:nvPr/>
        </p:nvCxnSpPr>
        <p:spPr>
          <a:xfrm>
            <a:off x="2259774" y="3556284"/>
            <a:ext cx="1345206" cy="164369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cxnSpLocks/>
            <a:stCxn id="90" idx="3"/>
            <a:endCxn id="3" idx="1"/>
          </p:cNvCxnSpPr>
          <p:nvPr/>
        </p:nvCxnSpPr>
        <p:spPr>
          <a:xfrm>
            <a:off x="2259774" y="3556284"/>
            <a:ext cx="1328682" cy="267273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787773" y="4249536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기압 선택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784041" y="3243939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 err="1">
                <a:solidFill>
                  <a:schemeClr val="tx1"/>
                </a:solidFill>
              </a:rPr>
              <a:t>클린룸</a:t>
            </a:r>
            <a:r>
              <a:rPr lang="ko-KR" altLang="en-US" sz="1300" dirty="0">
                <a:solidFill>
                  <a:schemeClr val="tx1"/>
                </a:solidFill>
              </a:rPr>
              <a:t> 내부도 출력</a:t>
            </a: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604980" y="4887631"/>
            <a:ext cx="1598594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 err="1">
                <a:solidFill>
                  <a:schemeClr val="tx1"/>
                </a:solidFill>
              </a:rPr>
              <a:t>기기별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ko-KR" altLang="en-US" sz="1300" dirty="0">
                <a:solidFill>
                  <a:schemeClr val="tx1"/>
                </a:solidFill>
              </a:rPr>
              <a:t>설정기압 표시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600266" y="3808219"/>
            <a:ext cx="1598594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구역별 내부기압 측정값 표시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232D39EA-8FED-DE8E-23E7-F8466E42562A}"/>
              </a:ext>
            </a:extLst>
          </p:cNvPr>
          <p:cNvCxnSpPr>
            <a:cxnSpLocks/>
            <a:stCxn id="97" idx="3"/>
            <a:endCxn id="13" idx="1"/>
          </p:cNvCxnSpPr>
          <p:nvPr/>
        </p:nvCxnSpPr>
        <p:spPr>
          <a:xfrm>
            <a:off x="5198860" y="4120564"/>
            <a:ext cx="50771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89">
            <a:extLst>
              <a:ext uri="{FF2B5EF4-FFF2-40B4-BE49-F238E27FC236}">
                <a16:creationId xmlns:a16="http://schemas.microsoft.com/office/drawing/2014/main" id="{DE1FA2A2-0FB7-6600-C692-98766ADA7F83}"/>
              </a:ext>
            </a:extLst>
          </p:cNvPr>
          <p:cNvSpPr/>
          <p:nvPr/>
        </p:nvSpPr>
        <p:spPr>
          <a:xfrm>
            <a:off x="7782255" y="3808219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관리자에게 메일로 </a:t>
            </a:r>
            <a:r>
              <a:rPr lang="ko-KR" altLang="en-US" sz="1300" dirty="0" err="1">
                <a:solidFill>
                  <a:schemeClr val="tx1"/>
                </a:solidFill>
              </a:rPr>
              <a:t>알림전송</a:t>
            </a:r>
            <a:r>
              <a:rPr lang="en-US" altLang="ko-KR" sz="1300" dirty="0">
                <a:solidFill>
                  <a:schemeClr val="tx1"/>
                </a:solidFill>
              </a:rPr>
              <a:t>/ </a:t>
            </a:r>
            <a:r>
              <a:rPr lang="ko-KR" altLang="en-US" sz="1300" dirty="0" err="1">
                <a:solidFill>
                  <a:schemeClr val="tx1"/>
                </a:solidFill>
              </a:rPr>
              <a:t>해당구역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ko-KR" altLang="en-US" sz="1300" dirty="0" err="1">
                <a:solidFill>
                  <a:schemeClr val="tx1"/>
                </a:solidFill>
              </a:rPr>
              <a:t>빨간불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96">
            <a:extLst>
              <a:ext uri="{FF2B5EF4-FFF2-40B4-BE49-F238E27FC236}">
                <a16:creationId xmlns:a16="http://schemas.microsoft.com/office/drawing/2014/main" id="{19D14688-76B7-8188-FD2A-927BDC98B249}"/>
              </a:ext>
            </a:extLst>
          </p:cNvPr>
          <p:cNvSpPr/>
          <p:nvPr/>
        </p:nvSpPr>
        <p:spPr>
          <a:xfrm>
            <a:off x="5706573" y="3808219"/>
            <a:ext cx="1598594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차압이 오차범위를 벗어날 경우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D6FEA22-4CBC-D6C9-70E6-0CD86EEED643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7305167" y="4120564"/>
            <a:ext cx="47708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9F05750-CFEE-E03A-A3BB-5DE881B0DE9D}"/>
              </a:ext>
            </a:extLst>
          </p:cNvPr>
          <p:cNvCxnSpPr>
            <a:cxnSpLocks/>
            <a:stCxn id="94" idx="3"/>
            <a:endCxn id="40" idx="1"/>
          </p:cNvCxnSpPr>
          <p:nvPr/>
        </p:nvCxnSpPr>
        <p:spPr>
          <a:xfrm flipV="1">
            <a:off x="5203574" y="5199975"/>
            <a:ext cx="510598" cy="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96">
            <a:extLst>
              <a:ext uri="{FF2B5EF4-FFF2-40B4-BE49-F238E27FC236}">
                <a16:creationId xmlns:a16="http://schemas.microsoft.com/office/drawing/2014/main" id="{A16E69FE-975B-3C76-B3EC-2F6FF84ABB7D}"/>
              </a:ext>
            </a:extLst>
          </p:cNvPr>
          <p:cNvSpPr/>
          <p:nvPr/>
        </p:nvSpPr>
        <p:spPr>
          <a:xfrm>
            <a:off x="5714172" y="4887630"/>
            <a:ext cx="1598594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200" dirty="0" err="1">
                <a:solidFill>
                  <a:schemeClr val="tx1"/>
                </a:solidFill>
              </a:rPr>
              <a:t>기기별</a:t>
            </a:r>
            <a:r>
              <a:rPr lang="ko-KR" altLang="en-US" sz="1200" dirty="0">
                <a:solidFill>
                  <a:schemeClr val="tx1"/>
                </a:solidFill>
              </a:rPr>
              <a:t> 설정기압 변경하고 싶은 경우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1EE3B12-7CF3-A45C-C14D-BF8E505800CB}"/>
              </a:ext>
            </a:extLst>
          </p:cNvPr>
          <p:cNvCxnSpPr>
            <a:cxnSpLocks/>
            <a:stCxn id="40" idx="3"/>
            <a:endCxn id="45" idx="1"/>
          </p:cNvCxnSpPr>
          <p:nvPr/>
        </p:nvCxnSpPr>
        <p:spPr>
          <a:xfrm flipV="1">
            <a:off x="7312766" y="5199974"/>
            <a:ext cx="477088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89">
            <a:extLst>
              <a:ext uri="{FF2B5EF4-FFF2-40B4-BE49-F238E27FC236}">
                <a16:creationId xmlns:a16="http://schemas.microsoft.com/office/drawing/2014/main" id="{78D0941F-A5DF-3124-15C0-849663AD6D84}"/>
              </a:ext>
            </a:extLst>
          </p:cNvPr>
          <p:cNvSpPr/>
          <p:nvPr/>
        </p:nvSpPr>
        <p:spPr>
          <a:xfrm>
            <a:off x="7789854" y="4887629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희망 </a:t>
            </a:r>
            <a:r>
              <a:rPr lang="ko-KR" altLang="en-US" sz="1300" dirty="0" err="1">
                <a:solidFill>
                  <a:schemeClr val="tx1"/>
                </a:solidFill>
              </a:rPr>
              <a:t>설정기압</a:t>
            </a:r>
            <a:r>
              <a:rPr lang="en-US" altLang="ko-KR" sz="1300" dirty="0">
                <a:solidFill>
                  <a:schemeClr val="tx1"/>
                </a:solidFill>
              </a:rPr>
              <a:t> slide</a:t>
            </a:r>
            <a:r>
              <a:rPr lang="ko-KR" altLang="en-US" sz="1300" dirty="0">
                <a:solidFill>
                  <a:schemeClr val="tx1"/>
                </a:solidFill>
              </a:rPr>
              <a:t>로 조정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58247A8-6571-A315-19D6-69B727062823}"/>
              </a:ext>
            </a:extLst>
          </p:cNvPr>
          <p:cNvCxnSpPr>
            <a:cxnSpLocks/>
            <a:stCxn id="45" idx="3"/>
            <a:endCxn id="50" idx="1"/>
          </p:cNvCxnSpPr>
          <p:nvPr/>
        </p:nvCxnSpPr>
        <p:spPr>
          <a:xfrm>
            <a:off x="9265587" y="5199974"/>
            <a:ext cx="520872" cy="46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89">
            <a:extLst>
              <a:ext uri="{FF2B5EF4-FFF2-40B4-BE49-F238E27FC236}">
                <a16:creationId xmlns:a16="http://schemas.microsoft.com/office/drawing/2014/main" id="{9036ADA9-8E2C-FBA4-1BD4-BE528418DB79}"/>
              </a:ext>
            </a:extLst>
          </p:cNvPr>
          <p:cNvSpPr/>
          <p:nvPr/>
        </p:nvSpPr>
        <p:spPr>
          <a:xfrm>
            <a:off x="9786459" y="4892234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변경버튼 클릭</a:t>
            </a:r>
          </a:p>
        </p:txBody>
      </p:sp>
      <p:sp>
        <p:nvSpPr>
          <p:cNvPr id="54" name="모서리가 둥근 직사각형 14">
            <a:extLst>
              <a:ext uri="{FF2B5EF4-FFF2-40B4-BE49-F238E27FC236}">
                <a16:creationId xmlns:a16="http://schemas.microsoft.com/office/drawing/2014/main" id="{98B70C01-3462-E82F-EAE9-15ACE1521517}"/>
              </a:ext>
            </a:extLst>
          </p:cNvPr>
          <p:cNvSpPr/>
          <p:nvPr/>
        </p:nvSpPr>
        <p:spPr>
          <a:xfrm>
            <a:off x="9786458" y="5940463"/>
            <a:ext cx="1475733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5" tIns="45700" rIns="91425" bIns="45700" rtlCol="0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300" dirty="0">
                <a:solidFill>
                  <a:schemeClr val="tx1"/>
                </a:solidFill>
              </a:rPr>
              <a:t>해당기기 설정기압 변경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06101EF-E5B1-D75E-29E0-853C35AC8682}"/>
              </a:ext>
            </a:extLst>
          </p:cNvPr>
          <p:cNvCxnSpPr>
            <a:cxnSpLocks/>
            <a:stCxn id="50" idx="2"/>
            <a:endCxn id="54" idx="0"/>
          </p:cNvCxnSpPr>
          <p:nvPr/>
        </p:nvCxnSpPr>
        <p:spPr>
          <a:xfrm flipH="1">
            <a:off x="10524325" y="5516923"/>
            <a:ext cx="1" cy="423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97">
            <a:extLst>
              <a:ext uri="{FF2B5EF4-FFF2-40B4-BE49-F238E27FC236}">
                <a16:creationId xmlns:a16="http://schemas.microsoft.com/office/drawing/2014/main" id="{F864E726-B071-64EB-B277-07707574A314}"/>
              </a:ext>
            </a:extLst>
          </p:cNvPr>
          <p:cNvSpPr/>
          <p:nvPr/>
        </p:nvSpPr>
        <p:spPr>
          <a:xfrm>
            <a:off x="3604979" y="2824849"/>
            <a:ext cx="1811415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상단에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ko-KR" altLang="en-US" sz="1300" dirty="0">
                <a:solidFill>
                  <a:schemeClr val="tx1"/>
                </a:solidFill>
              </a:rPr>
              <a:t>전체기기 설정기압 표시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cxnSp>
        <p:nvCxnSpPr>
          <p:cNvPr id="61" name="꺾인 연결선 46">
            <a:extLst>
              <a:ext uri="{FF2B5EF4-FFF2-40B4-BE49-F238E27FC236}">
                <a16:creationId xmlns:a16="http://schemas.microsoft.com/office/drawing/2014/main" id="{18AF045D-741E-74E7-2900-DE62B51AEB20}"/>
              </a:ext>
            </a:extLst>
          </p:cNvPr>
          <p:cNvCxnSpPr>
            <a:cxnSpLocks/>
            <a:stCxn id="90" idx="3"/>
            <a:endCxn id="60" idx="1"/>
          </p:cNvCxnSpPr>
          <p:nvPr/>
        </p:nvCxnSpPr>
        <p:spPr>
          <a:xfrm flipV="1">
            <a:off x="2259774" y="3137194"/>
            <a:ext cx="1345205" cy="4190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2045DB8-A5D4-8D02-FBC8-FDE42AA2EF2B}"/>
              </a:ext>
            </a:extLst>
          </p:cNvPr>
          <p:cNvCxnSpPr>
            <a:cxnSpLocks/>
            <a:stCxn id="60" idx="3"/>
            <a:endCxn id="67" idx="1"/>
          </p:cNvCxnSpPr>
          <p:nvPr/>
        </p:nvCxnSpPr>
        <p:spPr>
          <a:xfrm>
            <a:off x="5416394" y="3137194"/>
            <a:ext cx="389123" cy="160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96">
            <a:extLst>
              <a:ext uri="{FF2B5EF4-FFF2-40B4-BE49-F238E27FC236}">
                <a16:creationId xmlns:a16="http://schemas.microsoft.com/office/drawing/2014/main" id="{AA4B232C-126F-9BBF-3ED6-A8C5BD54C1ED}"/>
              </a:ext>
            </a:extLst>
          </p:cNvPr>
          <p:cNvSpPr/>
          <p:nvPr/>
        </p:nvSpPr>
        <p:spPr>
          <a:xfrm>
            <a:off x="5805517" y="2826451"/>
            <a:ext cx="182716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전체기기 설정기압 변경하고 싶은 경우</a:t>
            </a:r>
          </a:p>
        </p:txBody>
      </p:sp>
      <p:sp>
        <p:nvSpPr>
          <p:cNvPr id="72" name="모서리가 둥근 직사각형 24">
            <a:extLst>
              <a:ext uri="{FF2B5EF4-FFF2-40B4-BE49-F238E27FC236}">
                <a16:creationId xmlns:a16="http://schemas.microsoft.com/office/drawing/2014/main" id="{0CD64DC9-D8BA-6C89-2027-8F366D5A7DF5}"/>
              </a:ext>
            </a:extLst>
          </p:cNvPr>
          <p:cNvSpPr/>
          <p:nvPr/>
        </p:nvSpPr>
        <p:spPr>
          <a:xfrm>
            <a:off x="3607110" y="1884841"/>
            <a:ext cx="1761837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5" tIns="45700" rIns="91425" bIns="45700" rtlCol="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상단에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적정기압 표시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89">
            <a:extLst>
              <a:ext uri="{FF2B5EF4-FFF2-40B4-BE49-F238E27FC236}">
                <a16:creationId xmlns:a16="http://schemas.microsoft.com/office/drawing/2014/main" id="{38F23A14-9750-2914-3904-93B04F59EBAA}"/>
              </a:ext>
            </a:extLst>
          </p:cNvPr>
          <p:cNvSpPr/>
          <p:nvPr/>
        </p:nvSpPr>
        <p:spPr>
          <a:xfrm>
            <a:off x="8021803" y="2824849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희망 </a:t>
            </a:r>
            <a:r>
              <a:rPr lang="ko-KR" altLang="en-US" sz="1300" dirty="0" err="1">
                <a:solidFill>
                  <a:schemeClr val="tx1"/>
                </a:solidFill>
              </a:rPr>
              <a:t>설정기압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>
                <a:solidFill>
                  <a:schemeClr val="tx1"/>
                </a:solidFill>
              </a:rPr>
              <a:t>slide</a:t>
            </a:r>
            <a:r>
              <a:rPr lang="ko-KR" altLang="en-US" sz="1300" dirty="0">
                <a:solidFill>
                  <a:schemeClr val="tx1"/>
                </a:solidFill>
              </a:rPr>
              <a:t>로 조정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67EDF6C-241A-CECF-CCEC-62E066ACA54D}"/>
              </a:ext>
            </a:extLst>
          </p:cNvPr>
          <p:cNvCxnSpPr>
            <a:cxnSpLocks/>
            <a:stCxn id="67" idx="3"/>
            <a:endCxn id="75" idx="1"/>
          </p:cNvCxnSpPr>
          <p:nvPr/>
        </p:nvCxnSpPr>
        <p:spPr>
          <a:xfrm flipV="1">
            <a:off x="7632680" y="3137194"/>
            <a:ext cx="389123" cy="160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89">
            <a:extLst>
              <a:ext uri="{FF2B5EF4-FFF2-40B4-BE49-F238E27FC236}">
                <a16:creationId xmlns:a16="http://schemas.microsoft.com/office/drawing/2014/main" id="{FE5183F2-7964-314A-AF84-A9B3869BB426}"/>
              </a:ext>
            </a:extLst>
          </p:cNvPr>
          <p:cNvSpPr/>
          <p:nvPr/>
        </p:nvSpPr>
        <p:spPr>
          <a:xfrm>
            <a:off x="8021802" y="1884841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변경버튼 클릭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458B8BB-E43F-202D-C03B-90269FF7F105}"/>
              </a:ext>
            </a:extLst>
          </p:cNvPr>
          <p:cNvCxnSpPr>
            <a:cxnSpLocks/>
            <a:stCxn id="75" idx="0"/>
            <a:endCxn id="79" idx="2"/>
          </p:cNvCxnSpPr>
          <p:nvPr/>
        </p:nvCxnSpPr>
        <p:spPr>
          <a:xfrm flipH="1" flipV="1">
            <a:off x="8759669" y="2509530"/>
            <a:ext cx="1" cy="315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CC234A4-1A1E-4518-45D7-A94FDC55C82A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>
          <a:xfrm flipV="1">
            <a:off x="9497535" y="2197185"/>
            <a:ext cx="368354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14">
            <a:extLst>
              <a:ext uri="{FF2B5EF4-FFF2-40B4-BE49-F238E27FC236}">
                <a16:creationId xmlns:a16="http://schemas.microsoft.com/office/drawing/2014/main" id="{6978458A-EC0E-0A21-0EF3-25B6A8103417}"/>
              </a:ext>
            </a:extLst>
          </p:cNvPr>
          <p:cNvSpPr/>
          <p:nvPr/>
        </p:nvSpPr>
        <p:spPr>
          <a:xfrm>
            <a:off x="9865889" y="1883022"/>
            <a:ext cx="1475733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5" tIns="45700" rIns="91425" bIns="45700" rtlCol="0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300" dirty="0">
                <a:solidFill>
                  <a:schemeClr val="tx1"/>
                </a:solidFill>
              </a:rPr>
              <a:t>전체기기 설정기압 변경</a:t>
            </a:r>
          </a:p>
        </p:txBody>
      </p:sp>
      <p:sp>
        <p:nvSpPr>
          <p:cNvPr id="3" name="모서리가 둥근 직사각형 24">
            <a:extLst>
              <a:ext uri="{FF2B5EF4-FFF2-40B4-BE49-F238E27FC236}">
                <a16:creationId xmlns:a16="http://schemas.microsoft.com/office/drawing/2014/main" id="{45F821DA-709A-6F6A-3225-A0513AAF5D66}"/>
              </a:ext>
            </a:extLst>
          </p:cNvPr>
          <p:cNvSpPr/>
          <p:nvPr/>
        </p:nvSpPr>
        <p:spPr>
          <a:xfrm>
            <a:off x="3588456" y="5914859"/>
            <a:ext cx="1761837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5" tIns="45700" rIns="91425" bIns="45700" rtlCol="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1300" dirty="0" err="1">
                <a:solidFill>
                  <a:schemeClr val="tx1"/>
                </a:solidFill>
              </a:rPr>
              <a:t>기기별</a:t>
            </a:r>
            <a:r>
              <a:rPr lang="ko-KR" altLang="en-US" sz="1300" dirty="0">
                <a:solidFill>
                  <a:schemeClr val="tx1"/>
                </a:solidFill>
              </a:rPr>
              <a:t> 실시간 기압 </a:t>
            </a:r>
            <a:r>
              <a:rPr lang="ko-KR" altLang="en-US" sz="1300" dirty="0" err="1">
                <a:solidFill>
                  <a:schemeClr val="tx1"/>
                </a:solidFill>
              </a:rPr>
              <a:t>추천값</a:t>
            </a:r>
            <a:r>
              <a:rPr lang="ko-KR" altLang="en-US" sz="1300" dirty="0">
                <a:solidFill>
                  <a:schemeClr val="tx1"/>
                </a:solidFill>
              </a:rPr>
              <a:t> 표시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89">
            <a:extLst>
              <a:ext uri="{FF2B5EF4-FFF2-40B4-BE49-F238E27FC236}">
                <a16:creationId xmlns:a16="http://schemas.microsoft.com/office/drawing/2014/main" id="{DE1FA2A2-0FB7-6600-C692-98766ADA7F83}"/>
              </a:ext>
            </a:extLst>
          </p:cNvPr>
          <p:cNvSpPr/>
          <p:nvPr/>
        </p:nvSpPr>
        <p:spPr>
          <a:xfrm>
            <a:off x="9786458" y="3779956"/>
            <a:ext cx="1682288" cy="668450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이상 구역 </a:t>
            </a:r>
            <a:r>
              <a:rPr lang="ko-KR" altLang="en-US" sz="1300" dirty="0" err="1">
                <a:solidFill>
                  <a:schemeClr val="tx1"/>
                </a:solidFill>
              </a:rPr>
              <a:t>계측기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en-US" sz="1300" dirty="0">
                <a:solidFill>
                  <a:schemeClr val="tx1"/>
                </a:solidFill>
              </a:rPr>
              <a:t>날짜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en-US" sz="1300" dirty="0">
                <a:solidFill>
                  <a:schemeClr val="tx1"/>
                </a:solidFill>
              </a:rPr>
              <a:t>시간 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로그기록</a:t>
            </a:r>
            <a:r>
              <a:rPr lang="en-US" altLang="ko-KR" sz="1300" dirty="0">
                <a:solidFill>
                  <a:schemeClr val="tx1"/>
                </a:solidFill>
              </a:rPr>
              <a:t> / DB</a:t>
            </a:r>
            <a:r>
              <a:rPr lang="ko-KR" altLang="en-US" sz="1300" dirty="0">
                <a:solidFill>
                  <a:schemeClr val="tx1"/>
                </a:solidFill>
              </a:rPr>
              <a:t>저장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8" name="모서리가 둥근 직사각형 89">
            <a:extLst>
              <a:ext uri="{FF2B5EF4-FFF2-40B4-BE49-F238E27FC236}">
                <a16:creationId xmlns:a16="http://schemas.microsoft.com/office/drawing/2014/main" id="{DE1FA2A2-0FB7-6600-C692-98766ADA7F83}"/>
              </a:ext>
            </a:extLst>
          </p:cNvPr>
          <p:cNvSpPr/>
          <p:nvPr/>
        </p:nvSpPr>
        <p:spPr>
          <a:xfrm>
            <a:off x="9879445" y="2804170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 err="1">
                <a:solidFill>
                  <a:schemeClr val="tx1"/>
                </a:solidFill>
              </a:rPr>
              <a:t>기록로그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en-US" altLang="ko-KR" sz="1300" dirty="0">
                <a:solidFill>
                  <a:schemeClr val="tx1"/>
                </a:solidFill>
              </a:rPr>
              <a:t>.CSV</a:t>
            </a:r>
            <a:r>
              <a:rPr lang="ko-KR" altLang="en-US" sz="1300" dirty="0">
                <a:solidFill>
                  <a:schemeClr val="tx1"/>
                </a:solidFill>
              </a:rPr>
              <a:t>파일로 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다운로드가능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D6FEA22-4CBC-D6C9-70E6-0CD86EEED643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9257988" y="4114181"/>
            <a:ext cx="528470" cy="638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06101EF-E5B1-D75E-29E0-853C35AC8682}"/>
              </a:ext>
            </a:extLst>
          </p:cNvPr>
          <p:cNvCxnSpPr>
            <a:cxnSpLocks/>
            <a:stCxn id="46" idx="0"/>
            <a:endCxn id="48" idx="2"/>
          </p:cNvCxnSpPr>
          <p:nvPr/>
        </p:nvCxnSpPr>
        <p:spPr>
          <a:xfrm flipH="1" flipV="1">
            <a:off x="10617312" y="3428859"/>
            <a:ext cx="10290" cy="3510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199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40472"/>
              </p:ext>
            </p:extLst>
          </p:nvPr>
        </p:nvGraphicFramePr>
        <p:xfrm>
          <a:off x="174765" y="831088"/>
          <a:ext cx="11719184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97">
                  <a:extLst>
                    <a:ext uri="{9D8B030D-6E8A-4147-A177-3AD203B41FA5}">
                      <a16:colId xmlns:a16="http://schemas.microsoft.com/office/drawing/2014/main" val="1777061886"/>
                    </a:ext>
                  </a:extLst>
                </a:gridCol>
                <a:gridCol w="2520099">
                  <a:extLst>
                    <a:ext uri="{9D8B030D-6E8A-4147-A177-3AD203B41FA5}">
                      <a16:colId xmlns:a16="http://schemas.microsoft.com/office/drawing/2014/main" val="3581681902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3578236105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1980406645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4259213077"/>
                    </a:ext>
                  </a:extLst>
                </a:gridCol>
              </a:tblGrid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HVAC-DMC-06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프로세스명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정보감시 및 제어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화면표시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청정도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03753"/>
                  </a:ext>
                </a:extLst>
              </a:tr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2023.09.13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317328"/>
                  </a:ext>
                </a:extLst>
              </a:tr>
              <a:tr h="15673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E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180683"/>
                  </a:ext>
                </a:extLst>
              </a:tr>
              <a:tr h="2709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19098"/>
                  </a:ext>
                </a:extLst>
              </a:tr>
            </a:tbl>
          </a:graphicData>
        </a:graphic>
      </p:graphicFrame>
      <p:sp>
        <p:nvSpPr>
          <p:cNvPr id="6" name="TextBox 1"/>
          <p:cNvSpPr txBox="1"/>
          <p:nvPr/>
        </p:nvSpPr>
        <p:spPr>
          <a:xfrm>
            <a:off x="251520" y="116632"/>
            <a:ext cx="10946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Process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503" y="188640"/>
            <a:ext cx="192039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92696"/>
            <a:ext cx="1218856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100">
              <a:latin typeface="+mj-lt"/>
            </a:endParaRPr>
          </a:p>
        </p:txBody>
      </p:sp>
      <p:cxnSp>
        <p:nvCxnSpPr>
          <p:cNvPr id="86" name="직선 화살표 연결선 163"/>
          <p:cNvCxnSpPr/>
          <p:nvPr/>
        </p:nvCxnSpPr>
        <p:spPr>
          <a:xfrm rot="5400000">
            <a:off x="3052535" y="3449764"/>
            <a:ext cx="1254196" cy="1118265"/>
          </a:xfrm>
          <a:prstGeom prst="bentConnector2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163"/>
          <p:cNvCxnSpPr/>
          <p:nvPr/>
        </p:nvCxnSpPr>
        <p:spPr>
          <a:xfrm>
            <a:off x="6808795" y="2468570"/>
            <a:ext cx="3068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163"/>
          <p:cNvCxnSpPr/>
          <p:nvPr/>
        </p:nvCxnSpPr>
        <p:spPr>
          <a:xfrm>
            <a:off x="3159347" y="2468570"/>
            <a:ext cx="429109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63"/>
          <p:cNvCxnSpPr/>
          <p:nvPr/>
        </p:nvCxnSpPr>
        <p:spPr>
          <a:xfrm>
            <a:off x="5139830" y="2468570"/>
            <a:ext cx="494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784042" y="5232906"/>
            <a:ext cx="1475733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5" tIns="45700" rIns="91425" bIns="45700" rtlCol="0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300" dirty="0" err="1">
                <a:solidFill>
                  <a:schemeClr val="tx1"/>
                </a:solidFill>
              </a:rPr>
              <a:t>정보감시</a:t>
            </a:r>
            <a:r>
              <a:rPr lang="ko-KR" altLang="en-US" sz="1300" dirty="0">
                <a:solidFill>
                  <a:schemeClr val="tx1"/>
                </a:solidFill>
              </a:rPr>
              <a:t> 및 제어 메뉴 선택</a:t>
            </a:r>
          </a:p>
        </p:txBody>
      </p:sp>
      <p:cxnSp>
        <p:nvCxnSpPr>
          <p:cNvPr id="5" name="직선 화살표 연결선 4"/>
          <p:cNvCxnSpPr>
            <a:stCxn id="15" idx="0"/>
          </p:cNvCxnSpPr>
          <p:nvPr/>
        </p:nvCxnSpPr>
        <p:spPr>
          <a:xfrm flipV="1">
            <a:off x="1521909" y="4861831"/>
            <a:ext cx="0" cy="371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1521908" y="3862431"/>
            <a:ext cx="0" cy="371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cxnSpLocks/>
            <a:stCxn id="90" idx="3"/>
            <a:endCxn id="72" idx="1"/>
          </p:cNvCxnSpPr>
          <p:nvPr/>
        </p:nvCxnSpPr>
        <p:spPr>
          <a:xfrm flipV="1">
            <a:off x="2259774" y="2199004"/>
            <a:ext cx="1347336" cy="135728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90" idx="3"/>
            <a:endCxn id="97" idx="1"/>
          </p:cNvCxnSpPr>
          <p:nvPr/>
        </p:nvCxnSpPr>
        <p:spPr>
          <a:xfrm>
            <a:off x="2259774" y="3556284"/>
            <a:ext cx="1340492" cy="56428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90" idx="3"/>
            <a:endCxn id="94" idx="1"/>
          </p:cNvCxnSpPr>
          <p:nvPr/>
        </p:nvCxnSpPr>
        <p:spPr>
          <a:xfrm>
            <a:off x="2259774" y="3556284"/>
            <a:ext cx="1345206" cy="164369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cxnSpLocks/>
            <a:stCxn id="90" idx="3"/>
            <a:endCxn id="3" idx="1"/>
          </p:cNvCxnSpPr>
          <p:nvPr/>
        </p:nvCxnSpPr>
        <p:spPr>
          <a:xfrm>
            <a:off x="2259774" y="3556284"/>
            <a:ext cx="1328682" cy="267273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787773" y="4249536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청정도 선택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784041" y="3243939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 err="1">
                <a:solidFill>
                  <a:schemeClr val="tx1"/>
                </a:solidFill>
              </a:rPr>
              <a:t>클린룸</a:t>
            </a:r>
            <a:r>
              <a:rPr lang="ko-KR" altLang="en-US" sz="1300" dirty="0">
                <a:solidFill>
                  <a:schemeClr val="tx1"/>
                </a:solidFill>
              </a:rPr>
              <a:t> 내부도 출력</a:t>
            </a: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604980" y="4887631"/>
            <a:ext cx="1598594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 err="1">
                <a:solidFill>
                  <a:schemeClr val="tx1"/>
                </a:solidFill>
              </a:rPr>
              <a:t>기기별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ko-KR" altLang="en-US" sz="1300" dirty="0" err="1">
                <a:solidFill>
                  <a:schemeClr val="tx1"/>
                </a:solidFill>
              </a:rPr>
              <a:t>설정송풍강도</a:t>
            </a:r>
            <a:r>
              <a:rPr lang="ko-KR" altLang="en-US" sz="1300" dirty="0">
                <a:solidFill>
                  <a:schemeClr val="tx1"/>
                </a:solidFill>
              </a:rPr>
              <a:t> 표시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600266" y="3808219"/>
            <a:ext cx="1598594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구역별 내부청정도 측정값 표시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232D39EA-8FED-DE8E-23E7-F8466E42562A}"/>
              </a:ext>
            </a:extLst>
          </p:cNvPr>
          <p:cNvCxnSpPr>
            <a:cxnSpLocks/>
            <a:stCxn id="97" idx="3"/>
            <a:endCxn id="13" idx="1"/>
          </p:cNvCxnSpPr>
          <p:nvPr/>
        </p:nvCxnSpPr>
        <p:spPr>
          <a:xfrm>
            <a:off x="5198860" y="4120564"/>
            <a:ext cx="50771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89">
            <a:extLst>
              <a:ext uri="{FF2B5EF4-FFF2-40B4-BE49-F238E27FC236}">
                <a16:creationId xmlns:a16="http://schemas.microsoft.com/office/drawing/2014/main" id="{DE1FA2A2-0FB7-6600-C692-98766ADA7F83}"/>
              </a:ext>
            </a:extLst>
          </p:cNvPr>
          <p:cNvSpPr/>
          <p:nvPr/>
        </p:nvSpPr>
        <p:spPr>
          <a:xfrm>
            <a:off x="7782255" y="3808219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관리자에게 메일로 </a:t>
            </a:r>
            <a:r>
              <a:rPr lang="ko-KR" altLang="en-US" sz="1300" dirty="0" err="1">
                <a:solidFill>
                  <a:schemeClr val="tx1"/>
                </a:solidFill>
              </a:rPr>
              <a:t>알림전송</a:t>
            </a:r>
            <a:r>
              <a:rPr lang="en-US" altLang="ko-KR" sz="1300" dirty="0">
                <a:solidFill>
                  <a:schemeClr val="tx1"/>
                </a:solidFill>
              </a:rPr>
              <a:t>/ </a:t>
            </a:r>
            <a:r>
              <a:rPr lang="ko-KR" altLang="en-US" sz="1300" dirty="0" err="1">
                <a:solidFill>
                  <a:schemeClr val="tx1"/>
                </a:solidFill>
              </a:rPr>
              <a:t>해당구역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ko-KR" altLang="en-US" sz="1300" dirty="0" err="1">
                <a:solidFill>
                  <a:schemeClr val="tx1"/>
                </a:solidFill>
              </a:rPr>
              <a:t>빨간불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96">
            <a:extLst>
              <a:ext uri="{FF2B5EF4-FFF2-40B4-BE49-F238E27FC236}">
                <a16:creationId xmlns:a16="http://schemas.microsoft.com/office/drawing/2014/main" id="{19D14688-76B7-8188-FD2A-927BDC98B249}"/>
              </a:ext>
            </a:extLst>
          </p:cNvPr>
          <p:cNvSpPr/>
          <p:nvPr/>
        </p:nvSpPr>
        <p:spPr>
          <a:xfrm>
            <a:off x="5706573" y="3808219"/>
            <a:ext cx="1598594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200" dirty="0">
                <a:solidFill>
                  <a:schemeClr val="tx1"/>
                </a:solidFill>
              </a:rPr>
              <a:t>청정도가 오차범위를 벗어날 경우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D6FEA22-4CBC-D6C9-70E6-0CD86EEED643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7305167" y="4120564"/>
            <a:ext cx="47708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9F05750-CFEE-E03A-A3BB-5DE881B0DE9D}"/>
              </a:ext>
            </a:extLst>
          </p:cNvPr>
          <p:cNvCxnSpPr>
            <a:cxnSpLocks/>
            <a:stCxn id="94" idx="3"/>
            <a:endCxn id="40" idx="1"/>
          </p:cNvCxnSpPr>
          <p:nvPr/>
        </p:nvCxnSpPr>
        <p:spPr>
          <a:xfrm flipV="1">
            <a:off x="5203574" y="5199975"/>
            <a:ext cx="469891" cy="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96">
            <a:extLst>
              <a:ext uri="{FF2B5EF4-FFF2-40B4-BE49-F238E27FC236}">
                <a16:creationId xmlns:a16="http://schemas.microsoft.com/office/drawing/2014/main" id="{A16E69FE-975B-3C76-B3EC-2F6FF84ABB7D}"/>
              </a:ext>
            </a:extLst>
          </p:cNvPr>
          <p:cNvSpPr/>
          <p:nvPr/>
        </p:nvSpPr>
        <p:spPr>
          <a:xfrm>
            <a:off x="5673465" y="4887630"/>
            <a:ext cx="1669325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200" dirty="0" err="1">
                <a:solidFill>
                  <a:schemeClr val="tx1"/>
                </a:solidFill>
              </a:rPr>
              <a:t>기기별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설정송풍강도</a:t>
            </a:r>
            <a:r>
              <a:rPr lang="ko-KR" altLang="en-US" sz="1200" dirty="0">
                <a:solidFill>
                  <a:schemeClr val="tx1"/>
                </a:solidFill>
              </a:rPr>
              <a:t> 변경하고 싶은 경우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1EE3B12-7CF3-A45C-C14D-BF8E505800CB}"/>
              </a:ext>
            </a:extLst>
          </p:cNvPr>
          <p:cNvCxnSpPr>
            <a:cxnSpLocks/>
            <a:stCxn id="40" idx="3"/>
            <a:endCxn id="45" idx="1"/>
          </p:cNvCxnSpPr>
          <p:nvPr/>
        </p:nvCxnSpPr>
        <p:spPr>
          <a:xfrm flipV="1">
            <a:off x="7342790" y="5199974"/>
            <a:ext cx="447064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89">
            <a:extLst>
              <a:ext uri="{FF2B5EF4-FFF2-40B4-BE49-F238E27FC236}">
                <a16:creationId xmlns:a16="http://schemas.microsoft.com/office/drawing/2014/main" id="{78D0941F-A5DF-3124-15C0-849663AD6D84}"/>
              </a:ext>
            </a:extLst>
          </p:cNvPr>
          <p:cNvSpPr/>
          <p:nvPr/>
        </p:nvSpPr>
        <p:spPr>
          <a:xfrm>
            <a:off x="7789854" y="4887629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희망 </a:t>
            </a:r>
            <a:r>
              <a:rPr lang="ko-KR" altLang="en-US" sz="1300" dirty="0" err="1">
                <a:solidFill>
                  <a:schemeClr val="tx1"/>
                </a:solidFill>
              </a:rPr>
              <a:t>송풍강도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en-US" altLang="ko-KR" sz="1300" dirty="0">
                <a:solidFill>
                  <a:schemeClr val="tx1"/>
                </a:solidFill>
              </a:rPr>
              <a:t>Slide</a:t>
            </a:r>
            <a:r>
              <a:rPr lang="ko-KR" altLang="en-US" sz="1300" dirty="0">
                <a:solidFill>
                  <a:schemeClr val="tx1"/>
                </a:solidFill>
              </a:rPr>
              <a:t>로 조정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58247A8-6571-A315-19D6-69B727062823}"/>
              </a:ext>
            </a:extLst>
          </p:cNvPr>
          <p:cNvCxnSpPr>
            <a:cxnSpLocks/>
            <a:stCxn id="45" idx="3"/>
            <a:endCxn id="50" idx="1"/>
          </p:cNvCxnSpPr>
          <p:nvPr/>
        </p:nvCxnSpPr>
        <p:spPr>
          <a:xfrm>
            <a:off x="9265587" y="5199974"/>
            <a:ext cx="520872" cy="46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89">
            <a:extLst>
              <a:ext uri="{FF2B5EF4-FFF2-40B4-BE49-F238E27FC236}">
                <a16:creationId xmlns:a16="http://schemas.microsoft.com/office/drawing/2014/main" id="{9036ADA9-8E2C-FBA4-1BD4-BE528418DB79}"/>
              </a:ext>
            </a:extLst>
          </p:cNvPr>
          <p:cNvSpPr/>
          <p:nvPr/>
        </p:nvSpPr>
        <p:spPr>
          <a:xfrm>
            <a:off x="9786459" y="4892234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변경버튼 클릭</a:t>
            </a:r>
          </a:p>
        </p:txBody>
      </p:sp>
      <p:sp>
        <p:nvSpPr>
          <p:cNvPr id="54" name="모서리가 둥근 직사각형 14">
            <a:extLst>
              <a:ext uri="{FF2B5EF4-FFF2-40B4-BE49-F238E27FC236}">
                <a16:creationId xmlns:a16="http://schemas.microsoft.com/office/drawing/2014/main" id="{98B70C01-3462-E82F-EAE9-15ACE1521517}"/>
              </a:ext>
            </a:extLst>
          </p:cNvPr>
          <p:cNvSpPr/>
          <p:nvPr/>
        </p:nvSpPr>
        <p:spPr>
          <a:xfrm>
            <a:off x="9786458" y="5940463"/>
            <a:ext cx="1475733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5" tIns="45700" rIns="91425" bIns="45700" rtlCol="0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300" dirty="0">
                <a:solidFill>
                  <a:schemeClr val="tx1"/>
                </a:solidFill>
              </a:rPr>
              <a:t>해당기기 </a:t>
            </a:r>
            <a:r>
              <a:rPr lang="ko-KR" altLang="en-US" sz="1300" dirty="0" err="1">
                <a:solidFill>
                  <a:schemeClr val="tx1"/>
                </a:solidFill>
              </a:rPr>
              <a:t>설정송풍강도</a:t>
            </a:r>
            <a:r>
              <a:rPr lang="ko-KR" altLang="en-US" sz="1300" dirty="0">
                <a:solidFill>
                  <a:schemeClr val="tx1"/>
                </a:solidFill>
              </a:rPr>
              <a:t> 변경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06101EF-E5B1-D75E-29E0-853C35AC8682}"/>
              </a:ext>
            </a:extLst>
          </p:cNvPr>
          <p:cNvCxnSpPr>
            <a:cxnSpLocks/>
            <a:stCxn id="50" idx="2"/>
            <a:endCxn id="54" idx="0"/>
          </p:cNvCxnSpPr>
          <p:nvPr/>
        </p:nvCxnSpPr>
        <p:spPr>
          <a:xfrm flipH="1">
            <a:off x="10524325" y="5516923"/>
            <a:ext cx="1" cy="423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97">
            <a:extLst>
              <a:ext uri="{FF2B5EF4-FFF2-40B4-BE49-F238E27FC236}">
                <a16:creationId xmlns:a16="http://schemas.microsoft.com/office/drawing/2014/main" id="{F864E726-B071-64EB-B277-07707574A314}"/>
              </a:ext>
            </a:extLst>
          </p:cNvPr>
          <p:cNvSpPr/>
          <p:nvPr/>
        </p:nvSpPr>
        <p:spPr>
          <a:xfrm>
            <a:off x="3604979" y="2824849"/>
            <a:ext cx="1811415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상단에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ko-KR" altLang="en-US" sz="1300" dirty="0">
                <a:solidFill>
                  <a:schemeClr val="tx1"/>
                </a:solidFill>
              </a:rPr>
              <a:t>전체기기 </a:t>
            </a:r>
            <a:r>
              <a:rPr lang="ko-KR" altLang="en-US" sz="1300" dirty="0" err="1">
                <a:solidFill>
                  <a:schemeClr val="tx1"/>
                </a:solidFill>
              </a:rPr>
              <a:t>설정송풍강도</a:t>
            </a:r>
            <a:r>
              <a:rPr lang="ko-KR" altLang="en-US" sz="1300" dirty="0">
                <a:solidFill>
                  <a:schemeClr val="tx1"/>
                </a:solidFill>
              </a:rPr>
              <a:t> 표시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cxnSp>
        <p:nvCxnSpPr>
          <p:cNvPr id="61" name="꺾인 연결선 46">
            <a:extLst>
              <a:ext uri="{FF2B5EF4-FFF2-40B4-BE49-F238E27FC236}">
                <a16:creationId xmlns:a16="http://schemas.microsoft.com/office/drawing/2014/main" id="{18AF045D-741E-74E7-2900-DE62B51AEB20}"/>
              </a:ext>
            </a:extLst>
          </p:cNvPr>
          <p:cNvCxnSpPr>
            <a:cxnSpLocks/>
            <a:stCxn id="90" idx="3"/>
            <a:endCxn id="60" idx="1"/>
          </p:cNvCxnSpPr>
          <p:nvPr/>
        </p:nvCxnSpPr>
        <p:spPr>
          <a:xfrm flipV="1">
            <a:off x="2259774" y="3137194"/>
            <a:ext cx="1345205" cy="4190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2045DB8-A5D4-8D02-FBC8-FDE42AA2EF2B}"/>
              </a:ext>
            </a:extLst>
          </p:cNvPr>
          <p:cNvCxnSpPr>
            <a:cxnSpLocks/>
            <a:stCxn id="60" idx="3"/>
            <a:endCxn id="67" idx="1"/>
          </p:cNvCxnSpPr>
          <p:nvPr/>
        </p:nvCxnSpPr>
        <p:spPr>
          <a:xfrm>
            <a:off x="5416394" y="3137194"/>
            <a:ext cx="389123" cy="160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96">
            <a:extLst>
              <a:ext uri="{FF2B5EF4-FFF2-40B4-BE49-F238E27FC236}">
                <a16:creationId xmlns:a16="http://schemas.microsoft.com/office/drawing/2014/main" id="{AA4B232C-126F-9BBF-3ED6-A8C5BD54C1ED}"/>
              </a:ext>
            </a:extLst>
          </p:cNvPr>
          <p:cNvSpPr/>
          <p:nvPr/>
        </p:nvSpPr>
        <p:spPr>
          <a:xfrm>
            <a:off x="5805517" y="2826451"/>
            <a:ext cx="182716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전체기기 </a:t>
            </a:r>
            <a:r>
              <a:rPr lang="ko-KR" altLang="en-US" sz="1300" dirty="0" err="1">
                <a:solidFill>
                  <a:schemeClr val="tx1"/>
                </a:solidFill>
              </a:rPr>
              <a:t>송풍강도</a:t>
            </a:r>
            <a:r>
              <a:rPr lang="ko-KR" altLang="en-US" sz="1300" dirty="0">
                <a:solidFill>
                  <a:schemeClr val="tx1"/>
                </a:solidFill>
              </a:rPr>
              <a:t> 변경하고 싶은 경우</a:t>
            </a:r>
          </a:p>
        </p:txBody>
      </p:sp>
      <p:sp>
        <p:nvSpPr>
          <p:cNvPr id="72" name="모서리가 둥근 직사각형 24">
            <a:extLst>
              <a:ext uri="{FF2B5EF4-FFF2-40B4-BE49-F238E27FC236}">
                <a16:creationId xmlns:a16="http://schemas.microsoft.com/office/drawing/2014/main" id="{0CD64DC9-D8BA-6C89-2027-8F366D5A7DF5}"/>
              </a:ext>
            </a:extLst>
          </p:cNvPr>
          <p:cNvSpPr/>
          <p:nvPr/>
        </p:nvSpPr>
        <p:spPr>
          <a:xfrm>
            <a:off x="3607110" y="1884841"/>
            <a:ext cx="1761837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5" tIns="45700" rIns="91425" bIns="45700" rtlCol="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상단에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적정청정도 표시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89">
            <a:extLst>
              <a:ext uri="{FF2B5EF4-FFF2-40B4-BE49-F238E27FC236}">
                <a16:creationId xmlns:a16="http://schemas.microsoft.com/office/drawing/2014/main" id="{38F23A14-9750-2914-3904-93B04F59EBAA}"/>
              </a:ext>
            </a:extLst>
          </p:cNvPr>
          <p:cNvSpPr/>
          <p:nvPr/>
        </p:nvSpPr>
        <p:spPr>
          <a:xfrm>
            <a:off x="8021803" y="2824849"/>
            <a:ext cx="152604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희망 설정송풍강도 </a:t>
            </a:r>
            <a:r>
              <a:rPr lang="en-US" altLang="ko-KR" sz="1300" dirty="0">
                <a:solidFill>
                  <a:schemeClr val="tx1"/>
                </a:solidFill>
              </a:rPr>
              <a:t> slide</a:t>
            </a:r>
            <a:r>
              <a:rPr lang="ko-KR" altLang="en-US" sz="1300" dirty="0">
                <a:solidFill>
                  <a:schemeClr val="tx1"/>
                </a:solidFill>
              </a:rPr>
              <a:t>로 조정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67EDF6C-241A-CECF-CCEC-62E066ACA54D}"/>
              </a:ext>
            </a:extLst>
          </p:cNvPr>
          <p:cNvCxnSpPr>
            <a:cxnSpLocks/>
            <a:stCxn id="67" idx="3"/>
            <a:endCxn id="75" idx="1"/>
          </p:cNvCxnSpPr>
          <p:nvPr/>
        </p:nvCxnSpPr>
        <p:spPr>
          <a:xfrm flipV="1">
            <a:off x="7632680" y="3137194"/>
            <a:ext cx="389123" cy="160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89">
            <a:extLst>
              <a:ext uri="{FF2B5EF4-FFF2-40B4-BE49-F238E27FC236}">
                <a16:creationId xmlns:a16="http://schemas.microsoft.com/office/drawing/2014/main" id="{FE5183F2-7964-314A-AF84-A9B3869BB426}"/>
              </a:ext>
            </a:extLst>
          </p:cNvPr>
          <p:cNvSpPr/>
          <p:nvPr/>
        </p:nvSpPr>
        <p:spPr>
          <a:xfrm>
            <a:off x="8046181" y="1883022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변경버튼 클릭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458B8BB-E43F-202D-C03B-90269FF7F105}"/>
              </a:ext>
            </a:extLst>
          </p:cNvPr>
          <p:cNvCxnSpPr>
            <a:cxnSpLocks/>
            <a:stCxn id="75" idx="0"/>
            <a:endCxn id="79" idx="2"/>
          </p:cNvCxnSpPr>
          <p:nvPr/>
        </p:nvCxnSpPr>
        <p:spPr>
          <a:xfrm flipH="1" flipV="1">
            <a:off x="8784048" y="2507711"/>
            <a:ext cx="777" cy="3171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CC234A4-1A1E-4518-45D7-A94FDC55C82A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>
          <a:xfrm>
            <a:off x="9521914" y="2195367"/>
            <a:ext cx="343975" cy="181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14">
            <a:extLst>
              <a:ext uri="{FF2B5EF4-FFF2-40B4-BE49-F238E27FC236}">
                <a16:creationId xmlns:a16="http://schemas.microsoft.com/office/drawing/2014/main" id="{6978458A-EC0E-0A21-0EF3-25B6A8103417}"/>
              </a:ext>
            </a:extLst>
          </p:cNvPr>
          <p:cNvSpPr/>
          <p:nvPr/>
        </p:nvSpPr>
        <p:spPr>
          <a:xfrm>
            <a:off x="9865889" y="1883022"/>
            <a:ext cx="1475733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5" tIns="45700" rIns="91425" bIns="45700" rtlCol="0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300" dirty="0">
                <a:solidFill>
                  <a:schemeClr val="tx1"/>
                </a:solidFill>
              </a:rPr>
              <a:t>전체기기 </a:t>
            </a:r>
            <a:r>
              <a:rPr lang="ko-KR" altLang="en-US" sz="1300" dirty="0" err="1">
                <a:solidFill>
                  <a:schemeClr val="tx1"/>
                </a:solidFill>
              </a:rPr>
              <a:t>설정송풍강도</a:t>
            </a:r>
            <a:r>
              <a:rPr lang="ko-KR" altLang="en-US" sz="1300" dirty="0">
                <a:solidFill>
                  <a:schemeClr val="tx1"/>
                </a:solidFill>
              </a:rPr>
              <a:t> 변경</a:t>
            </a:r>
          </a:p>
        </p:txBody>
      </p:sp>
      <p:sp>
        <p:nvSpPr>
          <p:cNvPr id="3" name="모서리가 둥근 직사각형 24">
            <a:extLst>
              <a:ext uri="{FF2B5EF4-FFF2-40B4-BE49-F238E27FC236}">
                <a16:creationId xmlns:a16="http://schemas.microsoft.com/office/drawing/2014/main" id="{45F821DA-709A-6F6A-3225-A0513AAF5D66}"/>
              </a:ext>
            </a:extLst>
          </p:cNvPr>
          <p:cNvSpPr/>
          <p:nvPr/>
        </p:nvSpPr>
        <p:spPr>
          <a:xfrm>
            <a:off x="3588456" y="5914859"/>
            <a:ext cx="1894003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5" tIns="45700" rIns="91425" bIns="45700" rtlCol="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1300" dirty="0" err="1">
                <a:solidFill>
                  <a:schemeClr val="tx1"/>
                </a:solidFill>
              </a:rPr>
              <a:t>기기별</a:t>
            </a:r>
            <a:r>
              <a:rPr lang="ko-KR" altLang="en-US" sz="1300" dirty="0">
                <a:solidFill>
                  <a:schemeClr val="tx1"/>
                </a:solidFill>
              </a:rPr>
              <a:t> 실시간 </a:t>
            </a:r>
            <a:r>
              <a:rPr lang="ko-KR" altLang="en-US" sz="1300" dirty="0" err="1">
                <a:solidFill>
                  <a:schemeClr val="tx1"/>
                </a:solidFill>
              </a:rPr>
              <a:t>송풍강도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ko-KR" altLang="en-US" sz="1300" dirty="0" err="1">
                <a:solidFill>
                  <a:schemeClr val="tx1"/>
                </a:solidFill>
              </a:rPr>
              <a:t>추천값</a:t>
            </a:r>
            <a:r>
              <a:rPr lang="ko-KR" altLang="en-US" sz="1300" dirty="0">
                <a:solidFill>
                  <a:schemeClr val="tx1"/>
                </a:solidFill>
              </a:rPr>
              <a:t> 표시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89">
            <a:extLst>
              <a:ext uri="{FF2B5EF4-FFF2-40B4-BE49-F238E27FC236}">
                <a16:creationId xmlns:a16="http://schemas.microsoft.com/office/drawing/2014/main" id="{DE1FA2A2-0FB7-6600-C692-98766ADA7F83}"/>
              </a:ext>
            </a:extLst>
          </p:cNvPr>
          <p:cNvSpPr/>
          <p:nvPr/>
        </p:nvSpPr>
        <p:spPr>
          <a:xfrm>
            <a:off x="9786458" y="3779956"/>
            <a:ext cx="1682288" cy="668450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이상 구역 </a:t>
            </a:r>
            <a:r>
              <a:rPr lang="ko-KR" altLang="en-US" sz="1300" dirty="0" err="1">
                <a:solidFill>
                  <a:schemeClr val="tx1"/>
                </a:solidFill>
              </a:rPr>
              <a:t>계측기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en-US" sz="1300" dirty="0">
                <a:solidFill>
                  <a:schemeClr val="tx1"/>
                </a:solidFill>
              </a:rPr>
              <a:t>날짜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en-US" sz="1300" dirty="0">
                <a:solidFill>
                  <a:schemeClr val="tx1"/>
                </a:solidFill>
              </a:rPr>
              <a:t>시간 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로그기록</a:t>
            </a:r>
            <a:r>
              <a:rPr lang="en-US" altLang="ko-KR" sz="1300" dirty="0">
                <a:solidFill>
                  <a:schemeClr val="tx1"/>
                </a:solidFill>
              </a:rPr>
              <a:t> / DB</a:t>
            </a:r>
            <a:r>
              <a:rPr lang="ko-KR" altLang="en-US" sz="1300" dirty="0">
                <a:solidFill>
                  <a:schemeClr val="tx1"/>
                </a:solidFill>
              </a:rPr>
              <a:t>저장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8" name="모서리가 둥근 직사각형 89">
            <a:extLst>
              <a:ext uri="{FF2B5EF4-FFF2-40B4-BE49-F238E27FC236}">
                <a16:creationId xmlns:a16="http://schemas.microsoft.com/office/drawing/2014/main" id="{DE1FA2A2-0FB7-6600-C692-98766ADA7F83}"/>
              </a:ext>
            </a:extLst>
          </p:cNvPr>
          <p:cNvSpPr/>
          <p:nvPr/>
        </p:nvSpPr>
        <p:spPr>
          <a:xfrm>
            <a:off x="9879445" y="2804170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300" dirty="0" err="1">
                <a:solidFill>
                  <a:schemeClr val="tx1"/>
                </a:solidFill>
              </a:rPr>
              <a:t>기록로그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en-US" altLang="ko-KR" sz="1300" dirty="0">
                <a:solidFill>
                  <a:schemeClr val="tx1"/>
                </a:solidFill>
              </a:rPr>
              <a:t>.CSV</a:t>
            </a:r>
            <a:r>
              <a:rPr lang="ko-KR" altLang="en-US" sz="1300" dirty="0">
                <a:solidFill>
                  <a:schemeClr val="tx1"/>
                </a:solidFill>
              </a:rPr>
              <a:t>파일로 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>
              <a:buSzPct val="25000"/>
            </a:pPr>
            <a:r>
              <a:rPr lang="ko-KR" altLang="en-US" sz="1300" dirty="0">
                <a:solidFill>
                  <a:schemeClr val="tx1"/>
                </a:solidFill>
              </a:rPr>
              <a:t>다운로드가능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D6FEA22-4CBC-D6C9-70E6-0CD86EEED643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9257988" y="4114181"/>
            <a:ext cx="528470" cy="638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06101EF-E5B1-D75E-29E0-853C35AC8682}"/>
              </a:ext>
            </a:extLst>
          </p:cNvPr>
          <p:cNvCxnSpPr>
            <a:cxnSpLocks/>
            <a:stCxn id="46" idx="0"/>
            <a:endCxn id="48" idx="2"/>
          </p:cNvCxnSpPr>
          <p:nvPr/>
        </p:nvCxnSpPr>
        <p:spPr>
          <a:xfrm flipH="1" flipV="1">
            <a:off x="10617312" y="3428859"/>
            <a:ext cx="10290" cy="3510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905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972686"/>
              </p:ext>
            </p:extLst>
          </p:nvPr>
        </p:nvGraphicFramePr>
        <p:xfrm>
          <a:off x="174765" y="831088"/>
          <a:ext cx="11719184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97">
                  <a:extLst>
                    <a:ext uri="{9D8B030D-6E8A-4147-A177-3AD203B41FA5}">
                      <a16:colId xmlns:a16="http://schemas.microsoft.com/office/drawing/2014/main" val="1777061886"/>
                    </a:ext>
                  </a:extLst>
                </a:gridCol>
                <a:gridCol w="2520099">
                  <a:extLst>
                    <a:ext uri="{9D8B030D-6E8A-4147-A177-3AD203B41FA5}">
                      <a16:colId xmlns:a16="http://schemas.microsoft.com/office/drawing/2014/main" val="3581681902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3578236105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1980406645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4259213077"/>
                    </a:ext>
                  </a:extLst>
                </a:gridCol>
              </a:tblGrid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HVAC-CHECK-01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프로세스명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점검기록표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03753"/>
                  </a:ext>
                </a:extLst>
              </a:tr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2023.09.13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317328"/>
                  </a:ext>
                </a:extLst>
              </a:tr>
              <a:tr h="15673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E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180683"/>
                  </a:ext>
                </a:extLst>
              </a:tr>
              <a:tr h="2709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19098"/>
                  </a:ext>
                </a:extLst>
              </a:tr>
            </a:tbl>
          </a:graphicData>
        </a:graphic>
      </p:graphicFrame>
      <p:sp>
        <p:nvSpPr>
          <p:cNvPr id="6" name="TextBox 1"/>
          <p:cNvSpPr txBox="1"/>
          <p:nvPr/>
        </p:nvSpPr>
        <p:spPr>
          <a:xfrm>
            <a:off x="251520" y="116632"/>
            <a:ext cx="10946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Process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503" y="188640"/>
            <a:ext cx="192039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92696"/>
            <a:ext cx="1218856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100">
              <a:latin typeface="+mj-lt"/>
            </a:endParaRPr>
          </a:p>
        </p:txBody>
      </p:sp>
      <p:cxnSp>
        <p:nvCxnSpPr>
          <p:cNvPr id="86" name="직선 화살표 연결선 163"/>
          <p:cNvCxnSpPr/>
          <p:nvPr/>
        </p:nvCxnSpPr>
        <p:spPr>
          <a:xfrm rot="5400000">
            <a:off x="3052535" y="3449764"/>
            <a:ext cx="1254196" cy="1118265"/>
          </a:xfrm>
          <a:prstGeom prst="bentConnector2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163"/>
          <p:cNvCxnSpPr/>
          <p:nvPr/>
        </p:nvCxnSpPr>
        <p:spPr>
          <a:xfrm>
            <a:off x="6808795" y="2468570"/>
            <a:ext cx="3068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163"/>
          <p:cNvCxnSpPr/>
          <p:nvPr/>
        </p:nvCxnSpPr>
        <p:spPr>
          <a:xfrm>
            <a:off x="3159347" y="2468570"/>
            <a:ext cx="429109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63"/>
          <p:cNvCxnSpPr/>
          <p:nvPr/>
        </p:nvCxnSpPr>
        <p:spPr>
          <a:xfrm>
            <a:off x="5139830" y="2468570"/>
            <a:ext cx="494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909766" y="3762092"/>
            <a:ext cx="1475733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5" tIns="45700" rIns="91425" bIns="45700" rtlCol="0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 err="1">
                <a:solidFill>
                  <a:sysClr val="windowText" lastClr="000000"/>
                </a:solidFill>
              </a:rPr>
              <a:t>점검기록표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메뉴 클릭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화살표 연결선 4"/>
          <p:cNvCxnSpPr>
            <a:stCxn id="15" idx="3"/>
          </p:cNvCxnSpPr>
          <p:nvPr/>
        </p:nvCxnSpPr>
        <p:spPr>
          <a:xfrm flipV="1">
            <a:off x="2385499" y="4076254"/>
            <a:ext cx="98840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3342899" y="3762092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 err="1">
                <a:solidFill>
                  <a:sysClr val="windowText" lastClr="000000"/>
                </a:solidFill>
              </a:rPr>
              <a:t>점검기록표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게시판 표시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820692" y="2305704"/>
            <a:ext cx="2572718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>
                <a:solidFill>
                  <a:schemeClr val="tx1"/>
                </a:solidFill>
              </a:rPr>
              <a:t>점검기록번호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</a:rPr>
              <a:t>점검자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날짜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표시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 err="1">
                <a:solidFill>
                  <a:schemeClr val="tx1"/>
                </a:solidFill>
              </a:rPr>
              <a:t>점검기록</a:t>
            </a:r>
            <a:r>
              <a:rPr lang="ko-KR" altLang="en-US" sz="1400" dirty="0">
                <a:solidFill>
                  <a:schemeClr val="tx1"/>
                </a:solidFill>
              </a:rPr>
              <a:t> 번호로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>
                <a:solidFill>
                  <a:schemeClr val="tx1"/>
                </a:solidFill>
              </a:rPr>
              <a:t>내림차순 정렬 하여 표시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401190" y="2305703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>
                <a:solidFill>
                  <a:schemeClr val="tx1"/>
                </a:solidFill>
              </a:rPr>
              <a:t>해당 </a:t>
            </a:r>
            <a:r>
              <a:rPr lang="ko-KR" altLang="en-US" sz="1400" dirty="0" err="1">
                <a:solidFill>
                  <a:schemeClr val="tx1"/>
                </a:solidFill>
              </a:rPr>
              <a:t>점검기록의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 err="1">
                <a:solidFill>
                  <a:schemeClr val="tx1"/>
                </a:solidFill>
              </a:rPr>
              <a:t>점검기록</a:t>
            </a:r>
            <a:r>
              <a:rPr lang="ko-KR" altLang="en-US" sz="1400" dirty="0">
                <a:solidFill>
                  <a:schemeClr val="tx1"/>
                </a:solidFill>
              </a:rPr>
              <a:t> 번호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 err="1">
                <a:solidFill>
                  <a:schemeClr val="tx1"/>
                </a:solidFill>
              </a:rPr>
              <a:t>점검자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날짜 표시 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410341" y="3757882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400" dirty="0" err="1">
                <a:solidFill>
                  <a:sysClr val="windowText" lastClr="000000"/>
                </a:solidFill>
              </a:rPr>
              <a:t>점검기록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>
              <a:buSzPct val="25000"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상세보기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8410341" y="5210061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500" dirty="0" err="1">
                <a:solidFill>
                  <a:schemeClr val="tx1"/>
                </a:solidFill>
              </a:rPr>
              <a:t>점검기록표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5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09766" y="5642150"/>
            <a:ext cx="1475733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5" tIns="45700" rIns="91425" bIns="45700" rtlCol="0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 err="1">
                <a:solidFill>
                  <a:sysClr val="windowText" lastClr="000000"/>
                </a:solidFill>
              </a:rPr>
              <a:t>점검기록표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확인 필요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화살표 연결선 25"/>
          <p:cNvCxnSpPr>
            <a:stCxn id="25" idx="0"/>
            <a:endCxn id="15" idx="2"/>
          </p:cNvCxnSpPr>
          <p:nvPr/>
        </p:nvCxnSpPr>
        <p:spPr>
          <a:xfrm flipV="1">
            <a:off x="1647633" y="4390417"/>
            <a:ext cx="0" cy="1251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5863729" y="3757883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400" dirty="0" err="1">
                <a:solidFill>
                  <a:sysClr val="windowText" lastClr="000000"/>
                </a:solidFill>
              </a:rPr>
              <a:t>점검기록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클릭</a:t>
            </a:r>
          </a:p>
        </p:txBody>
      </p:sp>
      <p:cxnSp>
        <p:nvCxnSpPr>
          <p:cNvPr id="35" name="직선 화살표 연결선 34"/>
          <p:cNvCxnSpPr>
            <a:stCxn id="41" idx="3"/>
            <a:endCxn id="34" idx="1"/>
          </p:cNvCxnSpPr>
          <p:nvPr/>
        </p:nvCxnSpPr>
        <p:spPr>
          <a:xfrm flipV="1">
            <a:off x="4818632" y="4070228"/>
            <a:ext cx="1045097" cy="4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4" idx="3"/>
            <a:endCxn id="57" idx="1"/>
          </p:cNvCxnSpPr>
          <p:nvPr/>
        </p:nvCxnSpPr>
        <p:spPr>
          <a:xfrm flipV="1">
            <a:off x="7339462" y="4070227"/>
            <a:ext cx="10708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4080763" y="2914252"/>
            <a:ext cx="1" cy="7987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57" idx="0"/>
            <a:endCxn id="50" idx="2"/>
          </p:cNvCxnSpPr>
          <p:nvPr/>
        </p:nvCxnSpPr>
        <p:spPr>
          <a:xfrm flipH="1" flipV="1">
            <a:off x="9139057" y="2930392"/>
            <a:ext cx="9151" cy="8274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57" idx="2"/>
            <a:endCxn id="59" idx="0"/>
          </p:cNvCxnSpPr>
          <p:nvPr/>
        </p:nvCxnSpPr>
        <p:spPr>
          <a:xfrm>
            <a:off x="9148208" y="4382571"/>
            <a:ext cx="0" cy="8274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3342898" y="5220522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원하는 날짜 선택</a:t>
            </a:r>
          </a:p>
        </p:txBody>
      </p:sp>
      <p:cxnSp>
        <p:nvCxnSpPr>
          <p:cNvPr id="28" name="직선 화살표 연결선 27"/>
          <p:cNvCxnSpPr>
            <a:stCxn id="41" idx="2"/>
            <a:endCxn id="27" idx="0"/>
          </p:cNvCxnSpPr>
          <p:nvPr/>
        </p:nvCxnSpPr>
        <p:spPr>
          <a:xfrm flipH="1">
            <a:off x="4080765" y="4386781"/>
            <a:ext cx="1" cy="833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3728" y="5220522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선택한 날짜 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>
              <a:buSzPct val="25000"/>
            </a:pPr>
            <a:r>
              <a:rPr lang="ko-KR" altLang="en-US" sz="1400" dirty="0" err="1">
                <a:solidFill>
                  <a:sysClr val="windowText" lastClr="000000"/>
                </a:solidFill>
              </a:rPr>
              <a:t>점검기록표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표시</a:t>
            </a:r>
          </a:p>
        </p:txBody>
      </p:sp>
      <p:cxnSp>
        <p:nvCxnSpPr>
          <p:cNvPr id="30" name="직선 화살표 연결선 29"/>
          <p:cNvCxnSpPr>
            <a:stCxn id="27" idx="3"/>
          </p:cNvCxnSpPr>
          <p:nvPr/>
        </p:nvCxnSpPr>
        <p:spPr>
          <a:xfrm>
            <a:off x="4818631" y="5532867"/>
            <a:ext cx="10450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9" idx="0"/>
            <a:endCxn id="34" idx="2"/>
          </p:cNvCxnSpPr>
          <p:nvPr/>
        </p:nvCxnSpPr>
        <p:spPr>
          <a:xfrm flipV="1">
            <a:off x="6601595" y="4382572"/>
            <a:ext cx="1" cy="8379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654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877100"/>
              </p:ext>
            </p:extLst>
          </p:nvPr>
        </p:nvGraphicFramePr>
        <p:xfrm>
          <a:off x="174765" y="831088"/>
          <a:ext cx="11719184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97">
                  <a:extLst>
                    <a:ext uri="{9D8B030D-6E8A-4147-A177-3AD203B41FA5}">
                      <a16:colId xmlns:a16="http://schemas.microsoft.com/office/drawing/2014/main" val="1777061886"/>
                    </a:ext>
                  </a:extLst>
                </a:gridCol>
                <a:gridCol w="2520099">
                  <a:extLst>
                    <a:ext uri="{9D8B030D-6E8A-4147-A177-3AD203B41FA5}">
                      <a16:colId xmlns:a16="http://schemas.microsoft.com/office/drawing/2014/main" val="3581681902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3578236105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1980406645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4259213077"/>
                    </a:ext>
                  </a:extLst>
                </a:gridCol>
              </a:tblGrid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HVAC-CHECK-02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프로세스명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점검기록표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03753"/>
                  </a:ext>
                </a:extLst>
              </a:tr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2023.09.13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317328"/>
                  </a:ext>
                </a:extLst>
              </a:tr>
              <a:tr h="15673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E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180683"/>
                  </a:ext>
                </a:extLst>
              </a:tr>
              <a:tr h="2709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19098"/>
                  </a:ext>
                </a:extLst>
              </a:tr>
            </a:tbl>
          </a:graphicData>
        </a:graphic>
      </p:graphicFrame>
      <p:sp>
        <p:nvSpPr>
          <p:cNvPr id="6" name="TextBox 1"/>
          <p:cNvSpPr txBox="1"/>
          <p:nvPr/>
        </p:nvSpPr>
        <p:spPr>
          <a:xfrm>
            <a:off x="251520" y="116632"/>
            <a:ext cx="10946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Process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503" y="188640"/>
            <a:ext cx="192039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92696"/>
            <a:ext cx="1218856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100">
              <a:latin typeface="+mj-lt"/>
            </a:endParaRPr>
          </a:p>
        </p:txBody>
      </p:sp>
      <p:cxnSp>
        <p:nvCxnSpPr>
          <p:cNvPr id="86" name="직선 화살표 연결선 163"/>
          <p:cNvCxnSpPr/>
          <p:nvPr/>
        </p:nvCxnSpPr>
        <p:spPr>
          <a:xfrm rot="5400000">
            <a:off x="3052535" y="3449764"/>
            <a:ext cx="1254196" cy="1118265"/>
          </a:xfrm>
          <a:prstGeom prst="bentConnector2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163"/>
          <p:cNvCxnSpPr/>
          <p:nvPr/>
        </p:nvCxnSpPr>
        <p:spPr>
          <a:xfrm>
            <a:off x="6808795" y="2468570"/>
            <a:ext cx="3068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163"/>
          <p:cNvCxnSpPr/>
          <p:nvPr/>
        </p:nvCxnSpPr>
        <p:spPr>
          <a:xfrm>
            <a:off x="3159347" y="2468570"/>
            <a:ext cx="429109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63"/>
          <p:cNvCxnSpPr/>
          <p:nvPr/>
        </p:nvCxnSpPr>
        <p:spPr>
          <a:xfrm>
            <a:off x="5139830" y="2468570"/>
            <a:ext cx="494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909766" y="3762092"/>
            <a:ext cx="1475733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5" tIns="45700" rIns="91425" bIns="45700" rtlCol="0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 err="1">
                <a:solidFill>
                  <a:sysClr val="windowText" lastClr="000000"/>
                </a:solidFill>
              </a:rPr>
              <a:t>점검기록표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메뉴 클릭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화살표 연결선 4"/>
          <p:cNvCxnSpPr>
            <a:stCxn id="15" idx="3"/>
            <a:endCxn id="41" idx="1"/>
          </p:cNvCxnSpPr>
          <p:nvPr/>
        </p:nvCxnSpPr>
        <p:spPr>
          <a:xfrm flipV="1">
            <a:off x="2385499" y="4074437"/>
            <a:ext cx="337473" cy="18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722972" y="3762092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300" dirty="0" err="1">
                <a:solidFill>
                  <a:sysClr val="windowText" lastClr="000000"/>
                </a:solidFill>
              </a:rPr>
              <a:t>점검기록표</a:t>
            </a:r>
            <a:r>
              <a:rPr lang="ko-KR" altLang="en-US" sz="1300" dirty="0">
                <a:solidFill>
                  <a:sysClr val="windowText" lastClr="000000"/>
                </a:solidFill>
              </a:rPr>
              <a:t> 게시판</a:t>
            </a:r>
            <a:endParaRPr lang="en-US" altLang="ko-KR" sz="1300" dirty="0">
              <a:solidFill>
                <a:sysClr val="windowText" lastClr="000000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300" dirty="0">
                <a:solidFill>
                  <a:sysClr val="windowText" lastClr="000000"/>
                </a:solidFill>
              </a:rPr>
              <a:t>우측 상단 </a:t>
            </a:r>
            <a:r>
              <a:rPr lang="ko-KR" altLang="en-US" sz="1300" dirty="0" err="1">
                <a:solidFill>
                  <a:sysClr val="windowText" lastClr="000000"/>
                </a:solidFill>
              </a:rPr>
              <a:t>등록버튼</a:t>
            </a:r>
            <a:endParaRPr lang="en-US" altLang="ko-KR" sz="1300" dirty="0">
              <a:solidFill>
                <a:sysClr val="windowText" lastClr="000000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300" dirty="0">
                <a:solidFill>
                  <a:sysClr val="windowText" lastClr="000000"/>
                </a:solidFill>
              </a:rPr>
              <a:t>클릭</a:t>
            </a:r>
            <a:endParaRPr lang="en-US" altLang="ko-KR" sz="1300" dirty="0">
              <a:solidFill>
                <a:sysClr val="windowText" lastClr="000000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0267768" y="2231111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500" dirty="0">
                <a:solidFill>
                  <a:schemeClr val="tx1"/>
                </a:solidFill>
              </a:rPr>
              <a:t>등록 완료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09766" y="5642150"/>
            <a:ext cx="1475733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5" tIns="45700" rIns="91425" bIns="45700" rtlCol="0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점검 후 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점검 기록표 등록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화살표 연결선 25"/>
          <p:cNvCxnSpPr>
            <a:stCxn id="25" idx="0"/>
            <a:endCxn id="15" idx="2"/>
          </p:cNvCxnSpPr>
          <p:nvPr/>
        </p:nvCxnSpPr>
        <p:spPr>
          <a:xfrm flipV="1">
            <a:off x="1647633" y="4390417"/>
            <a:ext cx="0" cy="1251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4577374" y="3757883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400" dirty="0" err="1">
                <a:solidFill>
                  <a:sysClr val="windowText" lastClr="000000"/>
                </a:solidFill>
              </a:rPr>
              <a:t>점검기록표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>
              <a:buSzPct val="25000"/>
            </a:pPr>
            <a:r>
              <a:rPr lang="ko-KR" altLang="en-US" sz="1400" dirty="0" err="1">
                <a:solidFill>
                  <a:sysClr val="windowText" lastClr="000000"/>
                </a:solidFill>
              </a:rPr>
              <a:t>등록창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열림</a:t>
            </a:r>
          </a:p>
        </p:txBody>
      </p:sp>
      <p:cxnSp>
        <p:nvCxnSpPr>
          <p:cNvPr id="35" name="직선 화살표 연결선 34"/>
          <p:cNvCxnSpPr>
            <a:stCxn id="41" idx="3"/>
            <a:endCxn id="34" idx="1"/>
          </p:cNvCxnSpPr>
          <p:nvPr/>
        </p:nvCxnSpPr>
        <p:spPr>
          <a:xfrm flipV="1">
            <a:off x="4198705" y="4070228"/>
            <a:ext cx="378669" cy="4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4" idx="3"/>
            <a:endCxn id="61" idx="1"/>
          </p:cNvCxnSpPr>
          <p:nvPr/>
        </p:nvCxnSpPr>
        <p:spPr>
          <a:xfrm flipV="1">
            <a:off x="6053107" y="4066679"/>
            <a:ext cx="409671" cy="3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7" idx="0"/>
            <a:endCxn id="50" idx="2"/>
          </p:cNvCxnSpPr>
          <p:nvPr/>
        </p:nvCxnSpPr>
        <p:spPr>
          <a:xfrm flipH="1" flipV="1">
            <a:off x="11005635" y="2855800"/>
            <a:ext cx="4617" cy="9020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61" idx="2"/>
            <a:endCxn id="69" idx="0"/>
          </p:cNvCxnSpPr>
          <p:nvPr/>
        </p:nvCxnSpPr>
        <p:spPr>
          <a:xfrm>
            <a:off x="7200645" y="4685338"/>
            <a:ext cx="0" cy="667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10272385" y="3757881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등록 버튼 클릭</a:t>
            </a:r>
          </a:p>
        </p:txBody>
      </p:sp>
      <p:cxnSp>
        <p:nvCxnSpPr>
          <p:cNvPr id="29" name="직선 화살표 연결선 28"/>
          <p:cNvCxnSpPr>
            <a:stCxn id="61" idx="3"/>
            <a:endCxn id="28" idx="1"/>
          </p:cNvCxnSpPr>
          <p:nvPr/>
        </p:nvCxnSpPr>
        <p:spPr>
          <a:xfrm>
            <a:off x="7938511" y="4066679"/>
            <a:ext cx="483317" cy="74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6462778" y="3448020"/>
            <a:ext cx="1475733" cy="1237318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400" dirty="0" err="1">
                <a:solidFill>
                  <a:sysClr val="windowText" lastClr="000000"/>
                </a:solidFill>
              </a:rPr>
              <a:t>점검기록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번호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>
              <a:buSzPct val="25000"/>
            </a:pPr>
            <a:r>
              <a:rPr lang="ko-KR" altLang="en-US" sz="1400" dirty="0" err="1">
                <a:solidFill>
                  <a:sysClr val="windowText" lastClr="000000"/>
                </a:solidFill>
              </a:rPr>
              <a:t>자동부여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,</a:t>
            </a:r>
          </a:p>
          <a:p>
            <a:pPr algn="ctr">
              <a:buSzPct val="25000"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내욕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,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점검자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>
              <a:buSzPct val="25000"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작성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, 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파일첨부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462778" y="5352442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파일 첨부 시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>
              <a:buSzPct val="25000"/>
            </a:pPr>
            <a:r>
              <a:rPr lang="ko-KR" altLang="en-US" sz="1400" dirty="0" err="1">
                <a:solidFill>
                  <a:sysClr val="windowText" lastClr="000000"/>
                </a:solidFill>
              </a:rPr>
              <a:t>점검기록에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표시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421828" y="3757881"/>
            <a:ext cx="1475733" cy="632536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표와 체크박스로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>
              <a:buSzPct val="25000"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이루어진 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>
              <a:buSzPct val="25000"/>
            </a:pPr>
            <a:r>
              <a:rPr lang="ko-KR" altLang="en-US" sz="1400" dirty="0" err="1">
                <a:solidFill>
                  <a:sysClr val="windowText" lastClr="000000"/>
                </a:solidFill>
              </a:rPr>
              <a:t>점검기록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작성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직선 화살표 연결선 35"/>
          <p:cNvCxnSpPr>
            <a:stCxn id="28" idx="3"/>
            <a:endCxn id="27" idx="1"/>
          </p:cNvCxnSpPr>
          <p:nvPr/>
        </p:nvCxnSpPr>
        <p:spPr>
          <a:xfrm flipV="1">
            <a:off x="9897561" y="4070226"/>
            <a:ext cx="374824" cy="39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8421827" y="5352442"/>
            <a:ext cx="1475733" cy="632536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400" dirty="0" err="1">
                <a:solidFill>
                  <a:sysClr val="windowText" lastClr="000000"/>
                </a:solidFill>
              </a:rPr>
              <a:t>점검기록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작성시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>
              <a:buSzPct val="25000"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체크되지 않은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>
              <a:buSzPct val="25000"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목록 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직선 화살표 연결선 38"/>
          <p:cNvCxnSpPr>
            <a:stCxn id="28" idx="2"/>
            <a:endCxn id="37" idx="0"/>
          </p:cNvCxnSpPr>
          <p:nvPr/>
        </p:nvCxnSpPr>
        <p:spPr>
          <a:xfrm flipH="1">
            <a:off x="9159694" y="4390417"/>
            <a:ext cx="1" cy="9620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10272385" y="5348518"/>
            <a:ext cx="1475733" cy="632536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담당 관리자에게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>
              <a:buSzPct val="25000"/>
            </a:pPr>
            <a:r>
              <a:rPr lang="ko-KR" altLang="en-US" sz="1400" dirty="0" err="1">
                <a:solidFill>
                  <a:sysClr val="windowText" lastClr="000000"/>
                </a:solidFill>
              </a:rPr>
              <a:t>메일전송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직선 화살표 연결선 43"/>
          <p:cNvCxnSpPr>
            <a:stCxn id="37" idx="3"/>
            <a:endCxn id="43" idx="1"/>
          </p:cNvCxnSpPr>
          <p:nvPr/>
        </p:nvCxnSpPr>
        <p:spPr>
          <a:xfrm flipV="1">
            <a:off x="9897560" y="5664786"/>
            <a:ext cx="374825" cy="3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78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82076"/>
              </p:ext>
            </p:extLst>
          </p:nvPr>
        </p:nvGraphicFramePr>
        <p:xfrm>
          <a:off x="174765" y="831088"/>
          <a:ext cx="11719184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97">
                  <a:extLst>
                    <a:ext uri="{9D8B030D-6E8A-4147-A177-3AD203B41FA5}">
                      <a16:colId xmlns:a16="http://schemas.microsoft.com/office/drawing/2014/main" val="1777061886"/>
                    </a:ext>
                  </a:extLst>
                </a:gridCol>
                <a:gridCol w="2520099">
                  <a:extLst>
                    <a:ext uri="{9D8B030D-6E8A-4147-A177-3AD203B41FA5}">
                      <a16:colId xmlns:a16="http://schemas.microsoft.com/office/drawing/2014/main" val="3581681902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3578236105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1980406645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4259213077"/>
                    </a:ext>
                  </a:extLst>
                </a:gridCol>
              </a:tblGrid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HVAC-CHECK-03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프로세스명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점검기록표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03753"/>
                  </a:ext>
                </a:extLst>
              </a:tr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2023.09.13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317328"/>
                  </a:ext>
                </a:extLst>
              </a:tr>
              <a:tr h="15673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E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180683"/>
                  </a:ext>
                </a:extLst>
              </a:tr>
              <a:tr h="2709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19098"/>
                  </a:ext>
                </a:extLst>
              </a:tr>
            </a:tbl>
          </a:graphicData>
        </a:graphic>
      </p:graphicFrame>
      <p:sp>
        <p:nvSpPr>
          <p:cNvPr id="6" name="TextBox 1"/>
          <p:cNvSpPr txBox="1"/>
          <p:nvPr/>
        </p:nvSpPr>
        <p:spPr>
          <a:xfrm>
            <a:off x="251520" y="116632"/>
            <a:ext cx="10946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Process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503" y="188640"/>
            <a:ext cx="192039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92696"/>
            <a:ext cx="1218856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100">
              <a:latin typeface="+mj-lt"/>
            </a:endParaRPr>
          </a:p>
        </p:txBody>
      </p:sp>
      <p:cxnSp>
        <p:nvCxnSpPr>
          <p:cNvPr id="86" name="직선 화살표 연결선 163"/>
          <p:cNvCxnSpPr/>
          <p:nvPr/>
        </p:nvCxnSpPr>
        <p:spPr>
          <a:xfrm rot="5400000">
            <a:off x="3052535" y="3449764"/>
            <a:ext cx="1254196" cy="1118265"/>
          </a:xfrm>
          <a:prstGeom prst="bentConnector2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163"/>
          <p:cNvCxnSpPr/>
          <p:nvPr/>
        </p:nvCxnSpPr>
        <p:spPr>
          <a:xfrm>
            <a:off x="6808795" y="2468570"/>
            <a:ext cx="3068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163"/>
          <p:cNvCxnSpPr/>
          <p:nvPr/>
        </p:nvCxnSpPr>
        <p:spPr>
          <a:xfrm>
            <a:off x="3159347" y="2468570"/>
            <a:ext cx="429109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63"/>
          <p:cNvCxnSpPr/>
          <p:nvPr/>
        </p:nvCxnSpPr>
        <p:spPr>
          <a:xfrm>
            <a:off x="5139830" y="2468570"/>
            <a:ext cx="494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909766" y="3762092"/>
            <a:ext cx="1475733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5" tIns="45700" rIns="91425" bIns="45700" rtlCol="0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 err="1">
                <a:solidFill>
                  <a:sysClr val="windowText" lastClr="000000"/>
                </a:solidFill>
              </a:rPr>
              <a:t>점검기록표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메뉴 클릭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화살표 연결선 4"/>
          <p:cNvCxnSpPr>
            <a:stCxn id="15" idx="3"/>
          </p:cNvCxnSpPr>
          <p:nvPr/>
        </p:nvCxnSpPr>
        <p:spPr>
          <a:xfrm flipV="1">
            <a:off x="2385499" y="4070225"/>
            <a:ext cx="724927" cy="60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3110426" y="3762092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해당 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점검기록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클릭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0070910" y="2284879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500" dirty="0">
                <a:solidFill>
                  <a:schemeClr val="tx1"/>
                </a:solidFill>
              </a:rPr>
              <a:t>수정 완료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09766" y="5642150"/>
            <a:ext cx="1475733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5" tIns="45700" rIns="91425" bIns="45700" rtlCol="0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 err="1">
                <a:solidFill>
                  <a:sysClr val="windowText" lastClr="000000"/>
                </a:solidFill>
              </a:rPr>
              <a:t>점검기록표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오기 후 등록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화살표 연결선 25"/>
          <p:cNvCxnSpPr>
            <a:stCxn id="25" idx="0"/>
            <a:endCxn id="15" idx="2"/>
          </p:cNvCxnSpPr>
          <p:nvPr/>
        </p:nvCxnSpPr>
        <p:spPr>
          <a:xfrm flipV="1">
            <a:off x="1647633" y="4390417"/>
            <a:ext cx="0" cy="1251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5414277" y="3757883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상세보기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>
              <a:buSzPct val="25000"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하단 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수정버튼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>
              <a:buSzPct val="25000"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클릭</a:t>
            </a:r>
          </a:p>
        </p:txBody>
      </p:sp>
      <p:cxnSp>
        <p:nvCxnSpPr>
          <p:cNvPr id="35" name="직선 화살표 연결선 34"/>
          <p:cNvCxnSpPr>
            <a:stCxn id="41" idx="3"/>
            <a:endCxn id="34" idx="1"/>
          </p:cNvCxnSpPr>
          <p:nvPr/>
        </p:nvCxnSpPr>
        <p:spPr>
          <a:xfrm flipV="1">
            <a:off x="4586159" y="4070228"/>
            <a:ext cx="828118" cy="4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4" idx="3"/>
            <a:endCxn id="61" idx="1"/>
          </p:cNvCxnSpPr>
          <p:nvPr/>
        </p:nvCxnSpPr>
        <p:spPr>
          <a:xfrm flipV="1">
            <a:off x="6890010" y="4066679"/>
            <a:ext cx="828118" cy="3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7" idx="0"/>
            <a:endCxn id="50" idx="2"/>
          </p:cNvCxnSpPr>
          <p:nvPr/>
        </p:nvCxnSpPr>
        <p:spPr>
          <a:xfrm flipH="1" flipV="1">
            <a:off x="10808777" y="2878572"/>
            <a:ext cx="1" cy="8793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61" idx="2"/>
            <a:endCxn id="69" idx="0"/>
          </p:cNvCxnSpPr>
          <p:nvPr/>
        </p:nvCxnSpPr>
        <p:spPr>
          <a:xfrm>
            <a:off x="8455995" y="4390417"/>
            <a:ext cx="0" cy="835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10070911" y="3757881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수정 버튼 클릭</a:t>
            </a:r>
          </a:p>
        </p:txBody>
      </p:sp>
      <p:cxnSp>
        <p:nvCxnSpPr>
          <p:cNvPr id="29" name="직선 화살표 연결선 28"/>
          <p:cNvCxnSpPr>
            <a:stCxn id="61" idx="3"/>
            <a:endCxn id="27" idx="1"/>
          </p:cNvCxnSpPr>
          <p:nvPr/>
        </p:nvCxnSpPr>
        <p:spPr>
          <a:xfrm>
            <a:off x="9193861" y="4066679"/>
            <a:ext cx="877050" cy="35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7718128" y="3762092"/>
            <a:ext cx="1475733" cy="628325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400" dirty="0" err="1">
                <a:solidFill>
                  <a:sysClr val="windowText" lastClr="000000"/>
                </a:solidFill>
              </a:rPr>
              <a:t>점검기록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,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점검자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>
              <a:buSzPct val="25000"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수정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파일첨부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>
              <a:buSzPct val="25000"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추가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삭제 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7718128" y="5225979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파일 첨부 추가 시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>
              <a:buSzPct val="25000"/>
            </a:pPr>
            <a:r>
              <a:rPr lang="ko-KR" altLang="en-US" sz="1400" dirty="0" err="1">
                <a:solidFill>
                  <a:sysClr val="windowText" lastClr="000000"/>
                </a:solidFill>
              </a:rPr>
              <a:t>점검기록에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표시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718127" y="2307915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파일 첨부 삭제 시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>
              <a:buSzPct val="25000"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점검기록에서 삭제</a:t>
            </a:r>
          </a:p>
        </p:txBody>
      </p:sp>
      <p:cxnSp>
        <p:nvCxnSpPr>
          <p:cNvPr id="30" name="직선 화살표 연결선 29"/>
          <p:cNvCxnSpPr>
            <a:stCxn id="61" idx="0"/>
            <a:endCxn id="28" idx="2"/>
          </p:cNvCxnSpPr>
          <p:nvPr/>
        </p:nvCxnSpPr>
        <p:spPr>
          <a:xfrm flipH="1" flipV="1">
            <a:off x="8455994" y="2932604"/>
            <a:ext cx="1" cy="829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31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339557"/>
              </p:ext>
            </p:extLst>
          </p:nvPr>
        </p:nvGraphicFramePr>
        <p:xfrm>
          <a:off x="174765" y="831088"/>
          <a:ext cx="11719184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97">
                  <a:extLst>
                    <a:ext uri="{9D8B030D-6E8A-4147-A177-3AD203B41FA5}">
                      <a16:colId xmlns:a16="http://schemas.microsoft.com/office/drawing/2014/main" val="1777061886"/>
                    </a:ext>
                  </a:extLst>
                </a:gridCol>
                <a:gridCol w="2520099">
                  <a:extLst>
                    <a:ext uri="{9D8B030D-6E8A-4147-A177-3AD203B41FA5}">
                      <a16:colId xmlns:a16="http://schemas.microsoft.com/office/drawing/2014/main" val="3581681902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3578236105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1980406645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4259213077"/>
                    </a:ext>
                  </a:extLst>
                </a:gridCol>
              </a:tblGrid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HVAC-ALARM-01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프로세스명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03753"/>
                  </a:ext>
                </a:extLst>
              </a:tr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2023.09.13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317328"/>
                  </a:ext>
                </a:extLst>
              </a:tr>
              <a:tr h="15673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E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180683"/>
                  </a:ext>
                </a:extLst>
              </a:tr>
              <a:tr h="2709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19098"/>
                  </a:ext>
                </a:extLst>
              </a:tr>
            </a:tbl>
          </a:graphicData>
        </a:graphic>
      </p:graphicFrame>
      <p:sp>
        <p:nvSpPr>
          <p:cNvPr id="6" name="TextBox 1"/>
          <p:cNvSpPr txBox="1"/>
          <p:nvPr/>
        </p:nvSpPr>
        <p:spPr>
          <a:xfrm>
            <a:off x="251520" y="116632"/>
            <a:ext cx="10946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Process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503" y="188640"/>
            <a:ext cx="192039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92696"/>
            <a:ext cx="1218856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100">
              <a:latin typeface="+mj-lt"/>
            </a:endParaRPr>
          </a:p>
        </p:txBody>
      </p:sp>
      <p:cxnSp>
        <p:nvCxnSpPr>
          <p:cNvPr id="86" name="직선 화살표 연결선 163"/>
          <p:cNvCxnSpPr/>
          <p:nvPr/>
        </p:nvCxnSpPr>
        <p:spPr>
          <a:xfrm rot="5400000">
            <a:off x="3052535" y="3449764"/>
            <a:ext cx="1254196" cy="1118265"/>
          </a:xfrm>
          <a:prstGeom prst="bentConnector2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163"/>
          <p:cNvCxnSpPr/>
          <p:nvPr/>
        </p:nvCxnSpPr>
        <p:spPr>
          <a:xfrm>
            <a:off x="6808795" y="2468570"/>
            <a:ext cx="3068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163"/>
          <p:cNvCxnSpPr/>
          <p:nvPr/>
        </p:nvCxnSpPr>
        <p:spPr>
          <a:xfrm>
            <a:off x="3159347" y="2468570"/>
            <a:ext cx="429109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63"/>
          <p:cNvCxnSpPr/>
          <p:nvPr/>
        </p:nvCxnSpPr>
        <p:spPr>
          <a:xfrm>
            <a:off x="5139830" y="2468570"/>
            <a:ext cx="494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909766" y="3762092"/>
            <a:ext cx="1475733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5" tIns="45700" rIns="91425" bIns="45700" rtlCol="0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 err="1">
                <a:solidFill>
                  <a:sysClr val="windowText" lastClr="000000"/>
                </a:solidFill>
              </a:rPr>
              <a:t>알림종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 err="1">
                <a:solidFill>
                  <a:sysClr val="windowText" lastClr="000000"/>
                </a:solidFill>
              </a:rPr>
              <a:t>빨간불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점등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화살표 연결선 4"/>
          <p:cNvCxnSpPr>
            <a:stCxn id="15" idx="3"/>
          </p:cNvCxnSpPr>
          <p:nvPr/>
        </p:nvCxnSpPr>
        <p:spPr>
          <a:xfrm flipV="1">
            <a:off x="2385499" y="4076254"/>
            <a:ext cx="98840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3342899" y="3762092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 err="1">
                <a:solidFill>
                  <a:sysClr val="windowText" lastClr="000000"/>
                </a:solidFill>
              </a:rPr>
              <a:t>알림종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클릭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342899" y="2305704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500" dirty="0" err="1">
                <a:solidFill>
                  <a:schemeClr val="tx1"/>
                </a:solidFill>
              </a:rPr>
              <a:t>알림종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500" dirty="0" err="1">
                <a:solidFill>
                  <a:schemeClr val="tx1"/>
                </a:solidFill>
              </a:rPr>
              <a:t>빨간불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 err="1">
                <a:solidFill>
                  <a:schemeClr val="tx1"/>
                </a:solidFill>
              </a:rPr>
              <a:t>멸등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401190" y="2305703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500" dirty="0">
                <a:solidFill>
                  <a:schemeClr val="tx1"/>
                </a:solidFill>
              </a:rPr>
              <a:t>읽은 알림 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500" dirty="0">
                <a:solidFill>
                  <a:schemeClr val="tx1"/>
                </a:solidFill>
              </a:rPr>
              <a:t>연한 음영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410341" y="3757882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600" dirty="0">
                <a:solidFill>
                  <a:sysClr val="windowText" lastClr="000000"/>
                </a:solidFill>
              </a:rPr>
              <a:t>클릭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8410341" y="5210061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500" dirty="0" err="1">
                <a:solidFill>
                  <a:schemeClr val="tx1"/>
                </a:solidFill>
              </a:rPr>
              <a:t>알림발생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500" dirty="0">
                <a:solidFill>
                  <a:schemeClr val="tx1"/>
                </a:solidFill>
              </a:rPr>
              <a:t>구역</a:t>
            </a:r>
            <a:r>
              <a:rPr lang="en-US" altLang="ko-KR" sz="1500" dirty="0">
                <a:solidFill>
                  <a:schemeClr val="tx1"/>
                </a:solidFill>
              </a:rPr>
              <a:t>/</a:t>
            </a:r>
            <a:r>
              <a:rPr lang="ko-KR" altLang="en-US" sz="1500" dirty="0" err="1">
                <a:solidFill>
                  <a:schemeClr val="tx1"/>
                </a:solidFill>
              </a:rPr>
              <a:t>기계별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500" dirty="0">
                <a:solidFill>
                  <a:schemeClr val="tx1"/>
                </a:solidFill>
              </a:rPr>
              <a:t>카테고리 확인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09766" y="5642150"/>
            <a:ext cx="1475733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5" tIns="45700" rIns="91425" bIns="45700" rtlCol="0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고장 발생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/</a:t>
            </a: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 err="1">
                <a:solidFill>
                  <a:sysClr val="windowText" lastClr="000000"/>
                </a:solidFill>
              </a:rPr>
              <a:t>설정값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오류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화살표 연결선 25"/>
          <p:cNvCxnSpPr>
            <a:stCxn id="25" idx="0"/>
            <a:endCxn id="15" idx="2"/>
          </p:cNvCxnSpPr>
          <p:nvPr/>
        </p:nvCxnSpPr>
        <p:spPr>
          <a:xfrm flipV="1">
            <a:off x="1647633" y="4390417"/>
            <a:ext cx="0" cy="1251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5863729" y="3757883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읽지않은 알림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>
              <a:buSzPct val="25000"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진한 음영</a:t>
            </a:r>
          </a:p>
        </p:txBody>
      </p:sp>
      <p:cxnSp>
        <p:nvCxnSpPr>
          <p:cNvPr id="35" name="직선 화살표 연결선 34"/>
          <p:cNvCxnSpPr>
            <a:stCxn id="41" idx="3"/>
            <a:endCxn id="34" idx="1"/>
          </p:cNvCxnSpPr>
          <p:nvPr/>
        </p:nvCxnSpPr>
        <p:spPr>
          <a:xfrm flipV="1">
            <a:off x="4818632" y="4070228"/>
            <a:ext cx="1045097" cy="4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4" idx="3"/>
            <a:endCxn id="57" idx="1"/>
          </p:cNvCxnSpPr>
          <p:nvPr/>
        </p:nvCxnSpPr>
        <p:spPr>
          <a:xfrm flipV="1">
            <a:off x="7339462" y="4070227"/>
            <a:ext cx="10708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48" idx="2"/>
          </p:cNvCxnSpPr>
          <p:nvPr/>
        </p:nvCxnSpPr>
        <p:spPr>
          <a:xfrm flipV="1">
            <a:off x="4080765" y="2930393"/>
            <a:ext cx="1" cy="7987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57" idx="0"/>
            <a:endCxn id="50" idx="2"/>
          </p:cNvCxnSpPr>
          <p:nvPr/>
        </p:nvCxnSpPr>
        <p:spPr>
          <a:xfrm flipH="1" flipV="1">
            <a:off x="9139057" y="2930392"/>
            <a:ext cx="9151" cy="8274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57" idx="2"/>
            <a:endCxn id="59" idx="0"/>
          </p:cNvCxnSpPr>
          <p:nvPr/>
        </p:nvCxnSpPr>
        <p:spPr>
          <a:xfrm>
            <a:off x="9148208" y="4382571"/>
            <a:ext cx="0" cy="8274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5" idx="3"/>
            <a:endCxn id="28" idx="1"/>
          </p:cNvCxnSpPr>
          <p:nvPr/>
        </p:nvCxnSpPr>
        <p:spPr>
          <a:xfrm flipV="1">
            <a:off x="2385499" y="5954495"/>
            <a:ext cx="957399" cy="18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3342898" y="5642150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관리자에게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메일 전송</a:t>
            </a:r>
          </a:p>
        </p:txBody>
      </p:sp>
    </p:spTree>
    <p:extLst>
      <p:ext uri="{BB962C8B-B14F-4D97-AF65-F5344CB8AC3E}">
        <p14:creationId xmlns:p14="http://schemas.microsoft.com/office/powerpoint/2010/main" val="74936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695155"/>
              </p:ext>
            </p:extLst>
          </p:nvPr>
        </p:nvGraphicFramePr>
        <p:xfrm>
          <a:off x="174765" y="831088"/>
          <a:ext cx="11719184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97">
                  <a:extLst>
                    <a:ext uri="{9D8B030D-6E8A-4147-A177-3AD203B41FA5}">
                      <a16:colId xmlns:a16="http://schemas.microsoft.com/office/drawing/2014/main" val="1777061886"/>
                    </a:ext>
                  </a:extLst>
                </a:gridCol>
                <a:gridCol w="2520099">
                  <a:extLst>
                    <a:ext uri="{9D8B030D-6E8A-4147-A177-3AD203B41FA5}">
                      <a16:colId xmlns:a16="http://schemas.microsoft.com/office/drawing/2014/main" val="3581681902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3578236105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1980406645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4259213077"/>
                    </a:ext>
                  </a:extLst>
                </a:gridCol>
              </a:tblGrid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HVAC-ALARM-02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프로세스명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03753"/>
                  </a:ext>
                </a:extLst>
              </a:tr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2023.09.13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317328"/>
                  </a:ext>
                </a:extLst>
              </a:tr>
              <a:tr h="15673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E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180683"/>
                  </a:ext>
                </a:extLst>
              </a:tr>
              <a:tr h="2709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19098"/>
                  </a:ext>
                </a:extLst>
              </a:tr>
            </a:tbl>
          </a:graphicData>
        </a:graphic>
      </p:graphicFrame>
      <p:sp>
        <p:nvSpPr>
          <p:cNvPr id="6" name="TextBox 1"/>
          <p:cNvSpPr txBox="1"/>
          <p:nvPr/>
        </p:nvSpPr>
        <p:spPr>
          <a:xfrm>
            <a:off x="251520" y="116632"/>
            <a:ext cx="10946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Process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503" y="188640"/>
            <a:ext cx="192039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92696"/>
            <a:ext cx="1218856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100">
              <a:latin typeface="+mj-lt"/>
            </a:endParaRPr>
          </a:p>
        </p:txBody>
      </p:sp>
      <p:cxnSp>
        <p:nvCxnSpPr>
          <p:cNvPr id="86" name="직선 화살표 연결선 163"/>
          <p:cNvCxnSpPr/>
          <p:nvPr/>
        </p:nvCxnSpPr>
        <p:spPr>
          <a:xfrm rot="5400000">
            <a:off x="3052535" y="3449764"/>
            <a:ext cx="1254196" cy="1118265"/>
          </a:xfrm>
          <a:prstGeom prst="bentConnector2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163"/>
          <p:cNvCxnSpPr/>
          <p:nvPr/>
        </p:nvCxnSpPr>
        <p:spPr>
          <a:xfrm>
            <a:off x="6808795" y="2468570"/>
            <a:ext cx="3068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163"/>
          <p:cNvCxnSpPr/>
          <p:nvPr/>
        </p:nvCxnSpPr>
        <p:spPr>
          <a:xfrm>
            <a:off x="3159347" y="2468570"/>
            <a:ext cx="429109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63"/>
          <p:cNvCxnSpPr/>
          <p:nvPr/>
        </p:nvCxnSpPr>
        <p:spPr>
          <a:xfrm>
            <a:off x="5139830" y="2468570"/>
            <a:ext cx="494128" cy="0"/>
          </a:xfrm>
          <a:prstGeom prst="straightConnector1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909766" y="3762092"/>
            <a:ext cx="1475733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5" tIns="45700" rIns="91425" bIns="45700" rtlCol="0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 err="1">
                <a:solidFill>
                  <a:sysClr val="windowText" lastClr="000000"/>
                </a:solidFill>
              </a:rPr>
              <a:t>알림종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클릭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화살표 연결선 4"/>
          <p:cNvCxnSpPr>
            <a:stCxn id="15" idx="3"/>
          </p:cNvCxnSpPr>
          <p:nvPr/>
        </p:nvCxnSpPr>
        <p:spPr>
          <a:xfrm flipV="1">
            <a:off x="2385499" y="4076254"/>
            <a:ext cx="98840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3342899" y="3762092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 err="1">
                <a:solidFill>
                  <a:sysClr val="windowText" lastClr="000000"/>
                </a:solidFill>
              </a:rPr>
              <a:t>알림창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좌측 하단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읽은 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알림삭제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클릭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09766" y="5642150"/>
            <a:ext cx="1475733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5" tIns="45700" rIns="91425" bIns="45700" rtlCol="0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 err="1">
                <a:solidFill>
                  <a:sysClr val="windowText" lastClr="000000"/>
                </a:solidFill>
              </a:rPr>
              <a:t>알림글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증가에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따른 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알림창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복잡화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화살표 연결선 25"/>
          <p:cNvCxnSpPr>
            <a:stCxn id="25" idx="0"/>
            <a:endCxn id="15" idx="2"/>
          </p:cNvCxnSpPr>
          <p:nvPr/>
        </p:nvCxnSpPr>
        <p:spPr>
          <a:xfrm flipV="1">
            <a:off x="1647633" y="4390417"/>
            <a:ext cx="0" cy="1251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5863729" y="2951971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읽은 데이터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>
              <a:buSzPct val="25000"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모두 삭제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863729" y="4703938"/>
            <a:ext cx="1475733" cy="624689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읽은 데이터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>
              <a:buSzPct val="25000"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일부 삭제</a:t>
            </a:r>
          </a:p>
        </p:txBody>
      </p:sp>
      <p:cxnSp>
        <p:nvCxnSpPr>
          <p:cNvPr id="9" name="꺾인 연결선 8"/>
          <p:cNvCxnSpPr>
            <a:endCxn id="34" idx="1"/>
          </p:cNvCxnSpPr>
          <p:nvPr/>
        </p:nvCxnSpPr>
        <p:spPr>
          <a:xfrm flipV="1">
            <a:off x="4818632" y="3264316"/>
            <a:ext cx="1045097" cy="841737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41" idx="3"/>
            <a:endCxn id="18" idx="1"/>
          </p:cNvCxnSpPr>
          <p:nvPr/>
        </p:nvCxnSpPr>
        <p:spPr>
          <a:xfrm>
            <a:off x="4818632" y="4074437"/>
            <a:ext cx="1045097" cy="94184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618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363835"/>
              </p:ext>
            </p:extLst>
          </p:nvPr>
        </p:nvGraphicFramePr>
        <p:xfrm>
          <a:off x="174765" y="831088"/>
          <a:ext cx="11719184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97">
                  <a:extLst>
                    <a:ext uri="{9D8B030D-6E8A-4147-A177-3AD203B41FA5}">
                      <a16:colId xmlns:a16="http://schemas.microsoft.com/office/drawing/2014/main" val="1777061886"/>
                    </a:ext>
                  </a:extLst>
                </a:gridCol>
                <a:gridCol w="2520099">
                  <a:extLst>
                    <a:ext uri="{9D8B030D-6E8A-4147-A177-3AD203B41FA5}">
                      <a16:colId xmlns:a16="http://schemas.microsoft.com/office/drawing/2014/main" val="3581681902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3578236105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1980406645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4259213077"/>
                    </a:ext>
                  </a:extLst>
                </a:gridCol>
              </a:tblGrid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HVAC-ALARM-03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프로세스명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알림로그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03753"/>
                  </a:ext>
                </a:extLst>
              </a:tr>
              <a:tr h="15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2023.09.30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317328"/>
                  </a:ext>
                </a:extLst>
              </a:tr>
              <a:tr h="15673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E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180683"/>
                  </a:ext>
                </a:extLst>
              </a:tr>
              <a:tr h="2709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E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19098"/>
                  </a:ext>
                </a:extLst>
              </a:tr>
            </a:tbl>
          </a:graphicData>
        </a:graphic>
      </p:graphicFrame>
      <p:sp>
        <p:nvSpPr>
          <p:cNvPr id="6" name="TextBox 1"/>
          <p:cNvSpPr txBox="1"/>
          <p:nvPr/>
        </p:nvSpPr>
        <p:spPr>
          <a:xfrm>
            <a:off x="251520" y="116632"/>
            <a:ext cx="10946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Process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503" y="188640"/>
            <a:ext cx="192039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92696"/>
            <a:ext cx="1218856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100">
              <a:latin typeface="+mj-lt"/>
            </a:endParaRPr>
          </a:p>
        </p:txBody>
      </p:sp>
      <p:cxnSp>
        <p:nvCxnSpPr>
          <p:cNvPr id="86" name="직선 화살표 연결선 163"/>
          <p:cNvCxnSpPr/>
          <p:nvPr/>
        </p:nvCxnSpPr>
        <p:spPr>
          <a:xfrm rot="5400000">
            <a:off x="3052535" y="3449764"/>
            <a:ext cx="1254196" cy="1118265"/>
          </a:xfrm>
          <a:prstGeom prst="bentConnector2">
            <a:avLst/>
          </a:prstGeom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909766" y="3762092"/>
            <a:ext cx="1475733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25" tIns="45700" rIns="91425" bIns="45700" rtlCol="0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 err="1">
                <a:solidFill>
                  <a:sysClr val="windowText" lastClr="000000"/>
                </a:solidFill>
                <a:latin typeface="+mn-ea"/>
              </a:rPr>
              <a:t>알림로그</a:t>
            </a:r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 메뉴</a:t>
            </a:r>
            <a:endParaRPr lang="en-US" altLang="ko-KR" sz="1400" dirty="0">
              <a:solidFill>
                <a:sysClr val="windowText" lastClr="000000"/>
              </a:solidFill>
              <a:latin typeface="+mn-ea"/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클릭</a:t>
            </a:r>
            <a:endParaRPr lang="en-US" altLang="ko-KR" sz="1400" dirty="0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5" name="직선 화살표 연결선 4"/>
          <p:cNvCxnSpPr>
            <a:cxnSpLocks/>
            <a:stCxn id="15" idx="3"/>
            <a:endCxn id="17" idx="1"/>
          </p:cNvCxnSpPr>
          <p:nvPr/>
        </p:nvCxnSpPr>
        <p:spPr>
          <a:xfrm>
            <a:off x="2385499" y="4076255"/>
            <a:ext cx="8221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5421271" y="3684760"/>
            <a:ext cx="1475733" cy="796705"/>
          </a:xfrm>
          <a:prstGeom prst="roundRect">
            <a:avLst/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25" tIns="45700" rIns="91425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25000"/>
            </a:pPr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구역</a:t>
            </a:r>
            <a:r>
              <a:rPr lang="en-US" altLang="ko-KR" sz="140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sysClr val="windowText" lastClr="000000"/>
                </a:solidFill>
                <a:latin typeface="+mn-ea"/>
              </a:rPr>
              <a:t>알림유형</a:t>
            </a:r>
            <a:endParaRPr lang="en-US" altLang="ko-KR" sz="1400" dirty="0">
              <a:solidFill>
                <a:sysClr val="windowText" lastClr="000000"/>
              </a:solidFill>
              <a:latin typeface="+mn-ea"/>
            </a:endParaRPr>
          </a:p>
          <a:p>
            <a:pPr algn="ctr">
              <a:buSzPct val="25000"/>
            </a:pPr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선택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09766" y="5642150"/>
            <a:ext cx="1475733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25" tIns="45700" rIns="91425" bIns="45700" rtlCol="0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지난 알림</a:t>
            </a:r>
            <a:endParaRPr lang="en-US" altLang="ko-KR" sz="1400" dirty="0">
              <a:solidFill>
                <a:sysClr val="windowText" lastClr="000000"/>
              </a:solidFill>
              <a:latin typeface="+mn-ea"/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필요</a:t>
            </a:r>
            <a:endParaRPr lang="en-US" altLang="ko-KR" sz="1400" dirty="0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26" name="직선 화살표 연결선 25"/>
          <p:cNvCxnSpPr>
            <a:stCxn id="25" idx="0"/>
            <a:endCxn id="15" idx="2"/>
          </p:cNvCxnSpPr>
          <p:nvPr/>
        </p:nvCxnSpPr>
        <p:spPr>
          <a:xfrm flipV="1">
            <a:off x="1647633" y="4390417"/>
            <a:ext cx="0" cy="1251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cxnSpLocks/>
            <a:endCxn id="57" idx="1"/>
          </p:cNvCxnSpPr>
          <p:nvPr/>
        </p:nvCxnSpPr>
        <p:spPr>
          <a:xfrm flipV="1">
            <a:off x="4634441" y="4083113"/>
            <a:ext cx="786830" cy="113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14">
            <a:extLst>
              <a:ext uri="{FF2B5EF4-FFF2-40B4-BE49-F238E27FC236}">
                <a16:creationId xmlns:a16="http://schemas.microsoft.com/office/drawing/2014/main" id="{F7CDFD1A-1C2B-0FE0-780B-F7272CE8F672}"/>
              </a:ext>
            </a:extLst>
          </p:cNvPr>
          <p:cNvSpPr/>
          <p:nvPr/>
        </p:nvSpPr>
        <p:spPr>
          <a:xfrm>
            <a:off x="7791738" y="3762092"/>
            <a:ext cx="1475733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25" tIns="45700" rIns="91425" bIns="45700" rtlCol="0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조건에 맞는</a:t>
            </a:r>
            <a:endParaRPr lang="en-US" altLang="ko-KR" sz="1400" dirty="0">
              <a:solidFill>
                <a:sysClr val="windowText" lastClr="000000"/>
              </a:solidFill>
              <a:latin typeface="+mn-ea"/>
            </a:endParaRPr>
          </a:p>
          <a:p>
            <a:pPr marL="0" marR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로그 목록 출력</a:t>
            </a:r>
            <a:endParaRPr lang="en-US" altLang="ko-KR" sz="1400" dirty="0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83C2D25-D535-9C8D-985A-9B9EFB0645EA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6898538" y="4070226"/>
            <a:ext cx="893200" cy="6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4">
            <a:extLst>
              <a:ext uri="{FF2B5EF4-FFF2-40B4-BE49-F238E27FC236}">
                <a16:creationId xmlns:a16="http://schemas.microsoft.com/office/drawing/2014/main" id="{EBEEB701-1387-FF68-A678-BB7B30CEDBFC}"/>
              </a:ext>
            </a:extLst>
          </p:cNvPr>
          <p:cNvSpPr/>
          <p:nvPr/>
        </p:nvSpPr>
        <p:spPr>
          <a:xfrm>
            <a:off x="3207671" y="3762092"/>
            <a:ext cx="1475733" cy="628325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25" tIns="45700" rIns="91425" bIns="45700" rtlCol="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최신순으로</a:t>
            </a:r>
            <a:endParaRPr lang="en-US" altLang="ko-KR" sz="1400" dirty="0">
              <a:solidFill>
                <a:sysClr val="windowText" lastClr="000000"/>
              </a:solidFill>
              <a:latin typeface="+mn-ea"/>
            </a:endParaRPr>
          </a:p>
          <a:p>
            <a:pPr algn="ctr">
              <a:buSzPct val="25000"/>
            </a:pPr>
            <a:r>
              <a:rPr lang="ko-KR" altLang="en-US" sz="1400" dirty="0" err="1">
                <a:solidFill>
                  <a:sysClr val="windowText" lastClr="000000"/>
                </a:solidFill>
                <a:latin typeface="+mn-ea"/>
              </a:rPr>
              <a:t>알림로그</a:t>
            </a:r>
            <a:r>
              <a:rPr lang="ko-KR" altLang="en-US" sz="1400" dirty="0">
                <a:solidFill>
                  <a:sysClr val="windowText" lastClr="000000"/>
                </a:solidFill>
                <a:latin typeface="+mn-ea"/>
              </a:rPr>
              <a:t> 출력</a:t>
            </a:r>
          </a:p>
        </p:txBody>
      </p:sp>
    </p:spTree>
    <p:extLst>
      <p:ext uri="{BB962C8B-B14F-4D97-AF65-F5344CB8AC3E}">
        <p14:creationId xmlns:p14="http://schemas.microsoft.com/office/powerpoint/2010/main" val="263017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052377"/>
              </p:ext>
            </p:extLst>
          </p:nvPr>
        </p:nvGraphicFramePr>
        <p:xfrm>
          <a:off x="174765" y="831088"/>
          <a:ext cx="11719184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6737">
                <a:tc gridSpan="2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HVAC-DC-01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프로세스명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계측기 데이터 수집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737">
                <a:tc gridSpan="2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23.09.13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737">
                <a:tc gridSpan="5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E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9048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3" name="TextBox 1"/>
          <p:cNvSpPr txBox="1"/>
          <p:nvPr/>
        </p:nvSpPr>
        <p:spPr>
          <a:xfrm>
            <a:off x="251520" y="116632"/>
            <a:ext cx="10946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Process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7503" y="188640"/>
            <a:ext cx="192039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3461" y="692696"/>
            <a:ext cx="1218856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100">
              <a:latin typeface="+mj-lt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637742" y="5919326"/>
            <a:ext cx="1925227" cy="735347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계측기 데이터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수집 표시</a:t>
            </a: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1952103" y="1946327"/>
            <a:ext cx="1475733" cy="624689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데이터 수집</a:t>
            </a:r>
          </a:p>
        </p:txBody>
      </p:sp>
      <p:cxnSp>
        <p:nvCxnSpPr>
          <p:cNvPr id="108" name="꺾인 연결선 97"/>
          <p:cNvCxnSpPr>
            <a:stCxn id="106" idx="0"/>
            <a:endCxn id="107" idx="1"/>
          </p:cNvCxnSpPr>
          <p:nvPr/>
        </p:nvCxnSpPr>
        <p:spPr>
          <a:xfrm rot="5400000" flipH="1" flipV="1">
            <a:off x="-54097" y="3913124"/>
            <a:ext cx="3660654" cy="35174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모서리가 둥근 직사각형 157"/>
          <p:cNvSpPr/>
          <p:nvPr/>
        </p:nvSpPr>
        <p:spPr>
          <a:xfrm>
            <a:off x="1952103" y="3932826"/>
            <a:ext cx="1475733" cy="624689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데이터 표시</a:t>
            </a:r>
          </a:p>
        </p:txBody>
      </p:sp>
      <p:cxnSp>
        <p:nvCxnSpPr>
          <p:cNvPr id="159" name="꺾인 연결선 97"/>
          <p:cNvCxnSpPr>
            <a:stCxn id="106" idx="0"/>
            <a:endCxn id="158" idx="1"/>
          </p:cNvCxnSpPr>
          <p:nvPr/>
        </p:nvCxnSpPr>
        <p:spPr>
          <a:xfrm rot="5400000" flipH="1" flipV="1">
            <a:off x="939152" y="4906375"/>
            <a:ext cx="1674155" cy="35174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모서리가 둥근 직사각형 159"/>
          <p:cNvSpPr/>
          <p:nvPr/>
        </p:nvSpPr>
        <p:spPr>
          <a:xfrm>
            <a:off x="4519502" y="1946326"/>
            <a:ext cx="2836986" cy="624689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1500">
                <a:solidFill>
                  <a:schemeClr val="tx1"/>
                </a:solidFill>
              </a:rPr>
              <a:t>9</a:t>
            </a:r>
            <a:r>
              <a:rPr lang="ko-KR" altLang="en-US" sz="1500">
                <a:solidFill>
                  <a:schemeClr val="tx1"/>
                </a:solidFill>
              </a:rPr>
              <a:t>개의 구역</a:t>
            </a:r>
            <a:r>
              <a:rPr lang="en-US" altLang="ko-KR" sz="1500">
                <a:solidFill>
                  <a:schemeClr val="tx1"/>
                </a:solidFill>
              </a:rPr>
              <a:t>(A ~ I)</a:t>
            </a:r>
            <a:r>
              <a:rPr lang="ko-KR" altLang="en-US" sz="1500">
                <a:solidFill>
                  <a:schemeClr val="tx1"/>
                </a:solidFill>
              </a:rPr>
              <a:t>으로 구분되고</a:t>
            </a:r>
            <a:r>
              <a:rPr lang="en-US" altLang="ko-KR" sz="1500">
                <a:solidFill>
                  <a:schemeClr val="tx1"/>
                </a:solidFill>
              </a:rPr>
              <a:t>,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각 구역마다 계측기 설치</a:t>
            </a: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8445471" y="1947914"/>
            <a:ext cx="2752323" cy="624689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계측기를 통해 </a:t>
            </a:r>
            <a:r>
              <a:rPr lang="en-US" altLang="ko-KR" sz="1500">
                <a:solidFill>
                  <a:schemeClr val="tx1"/>
                </a:solidFill>
              </a:rPr>
              <a:t>1</a:t>
            </a:r>
            <a:r>
              <a:rPr lang="ko-KR" altLang="en-US" sz="1500">
                <a:solidFill>
                  <a:schemeClr val="tx1"/>
                </a:solidFill>
              </a:rPr>
              <a:t>시간 간격으로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구역별 데이터를 저장</a:t>
            </a:r>
          </a:p>
        </p:txBody>
      </p:sp>
      <p:cxnSp>
        <p:nvCxnSpPr>
          <p:cNvPr id="163" name="꺾인 연결선 97"/>
          <p:cNvCxnSpPr>
            <a:stCxn id="107" idx="3"/>
            <a:endCxn id="160" idx="1"/>
          </p:cNvCxnSpPr>
          <p:nvPr/>
        </p:nvCxnSpPr>
        <p:spPr>
          <a:xfrm>
            <a:off x="3427836" y="2258671"/>
            <a:ext cx="1091668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97"/>
          <p:cNvCxnSpPr>
            <a:stCxn id="160" idx="3"/>
            <a:endCxn id="162" idx="1"/>
          </p:cNvCxnSpPr>
          <p:nvPr/>
        </p:nvCxnSpPr>
        <p:spPr>
          <a:xfrm>
            <a:off x="7356488" y="2258671"/>
            <a:ext cx="1088983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모서리가 둥근 직사각형 165"/>
          <p:cNvSpPr/>
          <p:nvPr/>
        </p:nvSpPr>
        <p:spPr>
          <a:xfrm>
            <a:off x="4412924" y="3932826"/>
            <a:ext cx="3366152" cy="624689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온도</a:t>
            </a:r>
            <a:r>
              <a:rPr lang="en-US" altLang="ko-KR" sz="1500" dirty="0">
                <a:solidFill>
                  <a:schemeClr val="tx1"/>
                </a:solidFill>
              </a:rPr>
              <a:t>,</a:t>
            </a:r>
            <a:r>
              <a:rPr lang="ko-KR" altLang="en-US" sz="1500" dirty="0">
                <a:solidFill>
                  <a:schemeClr val="tx1"/>
                </a:solidFill>
              </a:rPr>
              <a:t> 습도</a:t>
            </a:r>
            <a:r>
              <a:rPr lang="en-US" altLang="ko-KR" sz="1500" dirty="0">
                <a:solidFill>
                  <a:schemeClr val="tx1"/>
                </a:solidFill>
              </a:rPr>
              <a:t>,</a:t>
            </a:r>
            <a:r>
              <a:rPr lang="ko-KR" altLang="en-US" sz="1500" dirty="0">
                <a:solidFill>
                  <a:schemeClr val="tx1"/>
                </a:solidFill>
              </a:rPr>
              <a:t> 차압</a:t>
            </a:r>
            <a:r>
              <a:rPr lang="en-US" altLang="ko-KR" sz="1500" dirty="0">
                <a:solidFill>
                  <a:schemeClr val="tx1"/>
                </a:solidFill>
              </a:rPr>
              <a:t>,</a:t>
            </a:r>
            <a:r>
              <a:rPr lang="ko-KR" altLang="en-US" sz="1500" dirty="0">
                <a:solidFill>
                  <a:schemeClr val="tx1"/>
                </a:solidFill>
              </a:rPr>
              <a:t> 청정도 데이터를 </a:t>
            </a:r>
            <a:r>
              <a:rPr lang="en-US" altLang="ko-KR" sz="1500" dirty="0">
                <a:solidFill>
                  <a:schemeClr val="tx1"/>
                </a:solidFill>
              </a:rPr>
              <a:t>1</a:t>
            </a:r>
            <a:r>
              <a:rPr lang="ko-KR" altLang="en-US" sz="1500" dirty="0">
                <a:solidFill>
                  <a:schemeClr val="tx1"/>
                </a:solidFill>
              </a:rPr>
              <a:t>시간 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간격 </a:t>
            </a:r>
            <a:r>
              <a:rPr lang="ko-KR" altLang="en-US" sz="1500" dirty="0" err="1">
                <a:solidFill>
                  <a:schemeClr val="tx1"/>
                </a:solidFill>
              </a:rPr>
              <a:t>꺽은선</a:t>
            </a:r>
            <a:r>
              <a:rPr lang="ko-KR" altLang="en-US" sz="1500" dirty="0">
                <a:solidFill>
                  <a:schemeClr val="tx1"/>
                </a:solidFill>
              </a:rPr>
              <a:t> 그래프로 표시하는 화면 출력</a:t>
            </a:r>
          </a:p>
        </p:txBody>
      </p:sp>
      <p:cxnSp>
        <p:nvCxnSpPr>
          <p:cNvPr id="167" name="꺾인 연결선 97"/>
          <p:cNvCxnSpPr>
            <a:stCxn id="158" idx="3"/>
            <a:endCxn id="166" idx="1"/>
          </p:cNvCxnSpPr>
          <p:nvPr/>
        </p:nvCxnSpPr>
        <p:spPr>
          <a:xfrm>
            <a:off x="3427836" y="4245171"/>
            <a:ext cx="9850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262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674316"/>
              </p:ext>
            </p:extLst>
          </p:nvPr>
        </p:nvGraphicFramePr>
        <p:xfrm>
          <a:off x="174765" y="831088"/>
          <a:ext cx="11719184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6737">
                <a:tc gridSpan="2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HVAC-DC-02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프로세스명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공조기 데이터 수집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737">
                <a:tc gridSpan="2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23.09.13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737">
                <a:tc gridSpan="5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E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9048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3" name="TextBox 1"/>
          <p:cNvSpPr txBox="1"/>
          <p:nvPr/>
        </p:nvSpPr>
        <p:spPr>
          <a:xfrm>
            <a:off x="251520" y="116632"/>
            <a:ext cx="10946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Process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7503" y="188640"/>
            <a:ext cx="192039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3461" y="692696"/>
            <a:ext cx="1218856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100">
              <a:latin typeface="+mj-lt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637742" y="5919326"/>
            <a:ext cx="1925227" cy="735347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공조기 데이터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수집 표시</a:t>
            </a: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1952103" y="1946327"/>
            <a:ext cx="1475733" cy="624689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데이터 수집</a:t>
            </a:r>
          </a:p>
        </p:txBody>
      </p:sp>
      <p:cxnSp>
        <p:nvCxnSpPr>
          <p:cNvPr id="108" name="꺾인 연결선 97"/>
          <p:cNvCxnSpPr>
            <a:stCxn id="106" idx="0"/>
            <a:endCxn id="107" idx="1"/>
          </p:cNvCxnSpPr>
          <p:nvPr/>
        </p:nvCxnSpPr>
        <p:spPr>
          <a:xfrm rot="5400000" flipH="1" flipV="1">
            <a:off x="-54097" y="3913124"/>
            <a:ext cx="3660654" cy="35174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모서리가 둥근 직사각형 157"/>
          <p:cNvSpPr/>
          <p:nvPr/>
        </p:nvSpPr>
        <p:spPr>
          <a:xfrm>
            <a:off x="1952103" y="3932826"/>
            <a:ext cx="1475733" cy="624689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데이터 표시</a:t>
            </a:r>
          </a:p>
        </p:txBody>
      </p:sp>
      <p:cxnSp>
        <p:nvCxnSpPr>
          <p:cNvPr id="159" name="꺾인 연결선 97"/>
          <p:cNvCxnSpPr>
            <a:stCxn id="106" idx="0"/>
            <a:endCxn id="158" idx="1"/>
          </p:cNvCxnSpPr>
          <p:nvPr/>
        </p:nvCxnSpPr>
        <p:spPr>
          <a:xfrm rot="5400000" flipH="1" flipV="1">
            <a:off x="939152" y="4906375"/>
            <a:ext cx="1674155" cy="35174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모서리가 둥근 직사각형 159"/>
          <p:cNvSpPr/>
          <p:nvPr/>
        </p:nvSpPr>
        <p:spPr>
          <a:xfrm>
            <a:off x="4686434" y="1946326"/>
            <a:ext cx="2503121" cy="624689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공조기 전력량계를 설치</a:t>
            </a:r>
          </a:p>
        </p:txBody>
      </p:sp>
      <p:cxnSp>
        <p:nvCxnSpPr>
          <p:cNvPr id="163" name="꺾인 연결선 97"/>
          <p:cNvCxnSpPr>
            <a:stCxn id="107" idx="3"/>
            <a:endCxn id="160" idx="1"/>
          </p:cNvCxnSpPr>
          <p:nvPr/>
        </p:nvCxnSpPr>
        <p:spPr>
          <a:xfrm flipV="1">
            <a:off x="3427836" y="2258670"/>
            <a:ext cx="125859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97"/>
          <p:cNvCxnSpPr>
            <a:stCxn id="160" idx="3"/>
            <a:endCxn id="168" idx="1"/>
          </p:cNvCxnSpPr>
          <p:nvPr/>
        </p:nvCxnSpPr>
        <p:spPr>
          <a:xfrm flipV="1">
            <a:off x="7189555" y="2258670"/>
            <a:ext cx="127632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모서리가 둥근 직사각형 165"/>
          <p:cNvSpPr/>
          <p:nvPr/>
        </p:nvSpPr>
        <p:spPr>
          <a:xfrm>
            <a:off x="4074258" y="3932826"/>
            <a:ext cx="4043484" cy="624689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전력량계에서 수집한 데이터를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1500" dirty="0">
                <a:solidFill>
                  <a:schemeClr val="tx1"/>
                </a:solidFill>
              </a:rPr>
              <a:t>1</a:t>
            </a:r>
            <a:r>
              <a:rPr lang="ko-KR" altLang="en-US" sz="1500" dirty="0">
                <a:solidFill>
                  <a:schemeClr val="tx1"/>
                </a:solidFill>
              </a:rPr>
              <a:t>시간 간격 꺾은선 그래프로 표시하는 화면 출력</a:t>
            </a:r>
          </a:p>
        </p:txBody>
      </p:sp>
      <p:cxnSp>
        <p:nvCxnSpPr>
          <p:cNvPr id="167" name="꺾인 연결선 97"/>
          <p:cNvCxnSpPr>
            <a:stCxn id="158" idx="3"/>
            <a:endCxn id="166" idx="1"/>
          </p:cNvCxnSpPr>
          <p:nvPr/>
        </p:nvCxnSpPr>
        <p:spPr>
          <a:xfrm>
            <a:off x="3427836" y="4245170"/>
            <a:ext cx="6464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모서리가 둥근 직사각형 167"/>
          <p:cNvSpPr/>
          <p:nvPr/>
        </p:nvSpPr>
        <p:spPr>
          <a:xfrm>
            <a:off x="8465883" y="1946325"/>
            <a:ext cx="3196821" cy="624689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 dirty="0" err="1">
                <a:solidFill>
                  <a:schemeClr val="tx1"/>
                </a:solidFill>
              </a:rPr>
              <a:t>전력량계를</a:t>
            </a:r>
            <a:r>
              <a:rPr lang="ko-KR" altLang="en-US" sz="1500" dirty="0">
                <a:solidFill>
                  <a:schemeClr val="tx1"/>
                </a:solidFill>
              </a:rPr>
              <a:t> 통해 </a:t>
            </a:r>
            <a:r>
              <a:rPr lang="en-US" altLang="ko-KR" sz="1500" dirty="0">
                <a:solidFill>
                  <a:schemeClr val="tx1"/>
                </a:solidFill>
              </a:rPr>
              <a:t>1</a:t>
            </a:r>
            <a:r>
              <a:rPr lang="ko-KR" altLang="en-US" sz="1500" dirty="0">
                <a:solidFill>
                  <a:schemeClr val="tx1"/>
                </a:solidFill>
              </a:rPr>
              <a:t>시간 간격으로 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누적 데이터를 저장</a:t>
            </a:r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4074258" y="5097421"/>
            <a:ext cx="4043485" cy="624689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전력량계에서 수집한 누적 데이터를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1500" dirty="0">
                <a:solidFill>
                  <a:schemeClr val="tx1"/>
                </a:solidFill>
              </a:rPr>
              <a:t>1</a:t>
            </a:r>
            <a:r>
              <a:rPr lang="ko-KR" altLang="en-US" sz="1500" dirty="0">
                <a:solidFill>
                  <a:schemeClr val="tx1"/>
                </a:solidFill>
              </a:rPr>
              <a:t>일 간격 막대그래프로 표시하는 화면 출력</a:t>
            </a:r>
          </a:p>
        </p:txBody>
      </p:sp>
      <p:cxnSp>
        <p:nvCxnSpPr>
          <p:cNvPr id="170" name="꺾인 연결선 97"/>
          <p:cNvCxnSpPr>
            <a:stCxn id="158" idx="3"/>
            <a:endCxn id="169" idx="1"/>
          </p:cNvCxnSpPr>
          <p:nvPr/>
        </p:nvCxnSpPr>
        <p:spPr>
          <a:xfrm>
            <a:off x="3427836" y="4245171"/>
            <a:ext cx="646422" cy="11645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58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588377"/>
              </p:ext>
            </p:extLst>
          </p:nvPr>
        </p:nvGraphicFramePr>
        <p:xfrm>
          <a:off x="174765" y="831088"/>
          <a:ext cx="11719184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9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6737">
                <a:tc gridSpan="2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HVAC-DC-03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프로세스명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기상청 데이터 수집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737">
                <a:tc gridSpan="2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23.09.13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737">
                <a:tc gridSpan="5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프로세스 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E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9048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1F0E8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3" name="TextBox 1"/>
          <p:cNvSpPr txBox="1"/>
          <p:nvPr/>
        </p:nvSpPr>
        <p:spPr>
          <a:xfrm>
            <a:off x="251520" y="116632"/>
            <a:ext cx="10946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Process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7503" y="188640"/>
            <a:ext cx="192039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3461" y="692696"/>
            <a:ext cx="1218856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100">
              <a:latin typeface="+mj-lt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637742" y="5919326"/>
            <a:ext cx="1925227" cy="735347"/>
          </a:xfrm>
          <a:prstGeom prst="roundRect">
            <a:avLst>
              <a:gd name="adj" fmla="val 50000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기상청 데이터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수집 표시</a:t>
            </a: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1952103" y="1946327"/>
            <a:ext cx="1475733" cy="624689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데이터 수집</a:t>
            </a:r>
          </a:p>
        </p:txBody>
      </p:sp>
      <p:cxnSp>
        <p:nvCxnSpPr>
          <p:cNvPr id="108" name="꺾인 연결선 97"/>
          <p:cNvCxnSpPr>
            <a:stCxn id="106" idx="0"/>
            <a:endCxn id="107" idx="1"/>
          </p:cNvCxnSpPr>
          <p:nvPr/>
        </p:nvCxnSpPr>
        <p:spPr>
          <a:xfrm rot="5400000" flipH="1" flipV="1">
            <a:off x="-54097" y="3913124"/>
            <a:ext cx="3660654" cy="35174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모서리가 둥근 직사각형 157"/>
          <p:cNvSpPr/>
          <p:nvPr/>
        </p:nvSpPr>
        <p:spPr>
          <a:xfrm>
            <a:off x="1952103" y="3932826"/>
            <a:ext cx="1475733" cy="624689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데이터 표시</a:t>
            </a:r>
          </a:p>
        </p:txBody>
      </p:sp>
      <p:cxnSp>
        <p:nvCxnSpPr>
          <p:cNvPr id="159" name="꺾인 연결선 97"/>
          <p:cNvCxnSpPr>
            <a:stCxn id="106" idx="0"/>
            <a:endCxn id="158" idx="1"/>
          </p:cNvCxnSpPr>
          <p:nvPr/>
        </p:nvCxnSpPr>
        <p:spPr>
          <a:xfrm rot="5400000" flipH="1" flipV="1">
            <a:off x="939152" y="4906375"/>
            <a:ext cx="1674155" cy="35174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모서리가 둥근 직사각형 159"/>
          <p:cNvSpPr/>
          <p:nvPr/>
        </p:nvSpPr>
        <p:spPr>
          <a:xfrm>
            <a:off x="4519502" y="1946326"/>
            <a:ext cx="2836986" cy="624689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공공데이터 포털과 </a:t>
            </a:r>
            <a:r>
              <a:rPr lang="en-US" altLang="ko-KR" sz="1500">
                <a:solidFill>
                  <a:schemeClr val="tx1"/>
                </a:solidFill>
              </a:rPr>
              <a:t>Kosis</a:t>
            </a:r>
            <a:r>
              <a:rPr lang="ko-KR" altLang="en-US" sz="1500">
                <a:solidFill>
                  <a:schemeClr val="tx1"/>
                </a:solidFill>
              </a:rPr>
              <a:t>에서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클린룸 외부의 기상데이터 수집</a:t>
            </a: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8895334" y="1946327"/>
            <a:ext cx="2302459" cy="624689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지역은 대전으로 설정</a:t>
            </a: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8670442" y="3932826"/>
            <a:ext cx="2752323" cy="624689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외부의 기상 데이터는 </a:t>
            </a:r>
            <a:r>
              <a:rPr lang="en-US" altLang="ko-KR" sz="1500">
                <a:solidFill>
                  <a:schemeClr val="tx1"/>
                </a:solidFill>
              </a:rPr>
              <a:t>1</a:t>
            </a:r>
            <a:r>
              <a:rPr lang="ko-KR" altLang="en-US" sz="1500">
                <a:solidFill>
                  <a:schemeClr val="tx1"/>
                </a:solidFill>
              </a:rPr>
              <a:t>시간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간격으로 저장</a:t>
            </a:r>
          </a:p>
        </p:txBody>
      </p:sp>
      <p:cxnSp>
        <p:nvCxnSpPr>
          <p:cNvPr id="163" name="꺾인 연결선 97"/>
          <p:cNvCxnSpPr>
            <a:stCxn id="107" idx="3"/>
            <a:endCxn id="160" idx="1"/>
          </p:cNvCxnSpPr>
          <p:nvPr/>
        </p:nvCxnSpPr>
        <p:spPr>
          <a:xfrm>
            <a:off x="3427836" y="2258671"/>
            <a:ext cx="1091668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97"/>
          <p:cNvCxnSpPr>
            <a:stCxn id="160" idx="3"/>
            <a:endCxn id="161" idx="1"/>
          </p:cNvCxnSpPr>
          <p:nvPr/>
        </p:nvCxnSpPr>
        <p:spPr>
          <a:xfrm>
            <a:off x="7356488" y="2258671"/>
            <a:ext cx="15388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97"/>
          <p:cNvCxnSpPr>
            <a:stCxn id="161" idx="2"/>
            <a:endCxn id="162" idx="0"/>
          </p:cNvCxnSpPr>
          <p:nvPr/>
        </p:nvCxnSpPr>
        <p:spPr>
          <a:xfrm rot="16200000" flipH="1">
            <a:off x="9365679" y="3251901"/>
            <a:ext cx="1361810" cy="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모서리가 둥근 직사각형 165"/>
          <p:cNvSpPr/>
          <p:nvPr/>
        </p:nvSpPr>
        <p:spPr>
          <a:xfrm>
            <a:off x="4835512" y="3932826"/>
            <a:ext cx="2520976" cy="624689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기상청 데이터를</a:t>
            </a:r>
            <a:r>
              <a:rPr lang="en-US" altLang="ko-KR" sz="1500">
                <a:solidFill>
                  <a:schemeClr val="tx1"/>
                </a:solidFill>
              </a:rPr>
              <a:t>1</a:t>
            </a:r>
            <a:r>
              <a:rPr lang="ko-KR" altLang="en-US" sz="1500">
                <a:solidFill>
                  <a:schemeClr val="tx1"/>
                </a:solidFill>
              </a:rPr>
              <a:t>시간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간격으로 가져와 표시</a:t>
            </a:r>
          </a:p>
        </p:txBody>
      </p:sp>
      <p:cxnSp>
        <p:nvCxnSpPr>
          <p:cNvPr id="167" name="꺾인 연결선 97"/>
          <p:cNvCxnSpPr>
            <a:stCxn id="158" idx="3"/>
            <a:endCxn id="166" idx="1"/>
          </p:cNvCxnSpPr>
          <p:nvPr/>
        </p:nvCxnSpPr>
        <p:spPr>
          <a:xfrm>
            <a:off x="3427836" y="4245171"/>
            <a:ext cx="14076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모서리가 둥근 직사각형 167"/>
          <p:cNvSpPr/>
          <p:nvPr/>
        </p:nvSpPr>
        <p:spPr>
          <a:xfrm>
            <a:off x="8670403" y="5919324"/>
            <a:ext cx="2752323" cy="624689"/>
          </a:xfrm>
          <a:prstGeom prst="roundRect">
            <a:avLst>
              <a:gd name="adj" fmla="val 16667"/>
            </a:avLst>
          </a:prstGeom>
          <a:solidFill>
            <a:srgbClr val="ADC4CE"/>
          </a:solidFill>
          <a:ln>
            <a:noFill/>
            <a:headEnd w="med" len="med"/>
            <a:tailEnd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vert="horz" wrap="none" lIns="91425" tIns="45700" rIns="91425" bIns="45700" anchor="ctr" anchorCtr="0">
            <a:prstTxWarp prst="textNoShape">
              <a:avLst/>
            </a:prstTxWarp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지난 </a:t>
            </a:r>
            <a:r>
              <a:rPr lang="en-US" altLang="ko-KR" sz="1500">
                <a:solidFill>
                  <a:schemeClr val="tx1"/>
                </a:solidFill>
              </a:rPr>
              <a:t>3</a:t>
            </a:r>
            <a:r>
              <a:rPr lang="ko-KR" altLang="en-US" sz="1500">
                <a:solidFill>
                  <a:schemeClr val="tx1"/>
                </a:solidFill>
              </a:rPr>
              <a:t>년의 기상 데이터 수집 후</a:t>
            </a:r>
            <a:r>
              <a:rPr lang="en-US" altLang="ko-KR" sz="1500">
                <a:solidFill>
                  <a:schemeClr val="tx1"/>
                </a:solidFill>
              </a:rPr>
              <a:t>,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1500">
                <a:solidFill>
                  <a:schemeClr val="tx1"/>
                </a:solidFill>
              </a:rPr>
              <a:t>학습데이터로 사용</a:t>
            </a:r>
          </a:p>
        </p:txBody>
      </p:sp>
      <p:cxnSp>
        <p:nvCxnSpPr>
          <p:cNvPr id="169" name="꺾인 연결선 97"/>
          <p:cNvCxnSpPr>
            <a:stCxn id="162" idx="2"/>
            <a:endCxn id="168" idx="0"/>
          </p:cNvCxnSpPr>
          <p:nvPr/>
        </p:nvCxnSpPr>
        <p:spPr>
          <a:xfrm rot="16200000" flipH="1" flipV="1">
            <a:off x="9365680" y="5238399"/>
            <a:ext cx="1361809" cy="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28561"/>
      </p:ext>
    </p:extLst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DC4CE"/>
        </a:solidFill>
        <a:ln>
          <a:noFill/>
          <a:headEnd w="med" len="med"/>
          <a:tailEnd w="med" len="med"/>
        </a:ln>
        <a:effectLst/>
      </a:spPr>
      <a:bodyPr rot="0" spcFirstLastPara="0" vertOverflow="overflow" horzOverflow="overflow" vert="horz" wrap="square" lIns="91425" tIns="45700" rIns="91425" bIns="457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rtl="0">
          <a:spcBef>
            <a:spcPts val="0"/>
          </a:spcBef>
          <a:buSzPct val="25000"/>
          <a:buNone/>
          <a:defRPr sz="1500" dirty="0" smtClean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1934</Words>
  <Application>Microsoft Office PowerPoint</Application>
  <PresentationFormat>와이드스크린</PresentationFormat>
  <Paragraphs>1386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Calibri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nick</cp:lastModifiedBy>
  <cp:revision>245</cp:revision>
  <dcterms:created xsi:type="dcterms:W3CDTF">2023-07-12T08:57:59Z</dcterms:created>
  <dcterms:modified xsi:type="dcterms:W3CDTF">2023-11-06T02:22:44Z</dcterms:modified>
  <cp:version>12.0.0.3146</cp:version>
</cp:coreProperties>
</file>