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86" r:id="rId2"/>
  </p:sldMasterIdLst>
  <p:notesMasterIdLst>
    <p:notesMasterId r:id="rId35"/>
  </p:notesMasterIdLst>
  <p:handoutMasterIdLst>
    <p:handoutMasterId r:id="rId36"/>
  </p:handoutMasterIdLst>
  <p:sldIdLst>
    <p:sldId id="383" r:id="rId3"/>
    <p:sldId id="334" r:id="rId4"/>
    <p:sldId id="362" r:id="rId5"/>
    <p:sldId id="410" r:id="rId6"/>
    <p:sldId id="385" r:id="rId7"/>
    <p:sldId id="389" r:id="rId8"/>
    <p:sldId id="386" r:id="rId9"/>
    <p:sldId id="393" r:id="rId10"/>
    <p:sldId id="394" r:id="rId11"/>
    <p:sldId id="390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9" r:id="rId23"/>
    <p:sldId id="407" r:id="rId24"/>
    <p:sldId id="408" r:id="rId25"/>
    <p:sldId id="411" r:id="rId26"/>
    <p:sldId id="412" r:id="rId27"/>
    <p:sldId id="413" r:id="rId28"/>
    <p:sldId id="414" r:id="rId29"/>
    <p:sldId id="387" r:id="rId30"/>
    <p:sldId id="415" r:id="rId31"/>
    <p:sldId id="417" r:id="rId32"/>
    <p:sldId id="388" r:id="rId33"/>
    <p:sldId id="418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47">
          <p15:clr>
            <a:srgbClr val="A4A3A4"/>
          </p15:clr>
        </p15:guide>
        <p15:guide id="2" orient="horz" pos="4028">
          <p15:clr>
            <a:srgbClr val="A4A3A4"/>
          </p15:clr>
        </p15:guide>
        <p15:guide id="3" orient="horz" pos="3511">
          <p15:clr>
            <a:srgbClr val="A4A3A4"/>
          </p15:clr>
        </p15:guide>
        <p15:guide id="4" pos="5256">
          <p15:clr>
            <a:srgbClr val="A4A3A4"/>
          </p15:clr>
        </p15:guide>
        <p15:guide id="5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684"/>
    <a:srgbClr val="39515D"/>
    <a:srgbClr val="314651"/>
    <a:srgbClr val="A6CC50"/>
    <a:srgbClr val="08B1E6"/>
    <a:srgbClr val="FBA13F"/>
    <a:srgbClr val="FCB260"/>
    <a:srgbClr val="FAA804"/>
    <a:srgbClr val="C0CF67"/>
    <a:srgbClr val="80B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9" autoAdjust="0"/>
    <p:restoredTop sz="99337" autoAdjust="0"/>
  </p:normalViewPr>
  <p:slideViewPr>
    <p:cSldViewPr snapToGrid="0">
      <p:cViewPr varScale="1">
        <p:scale>
          <a:sx n="86" d="100"/>
          <a:sy n="86" d="100"/>
        </p:scale>
        <p:origin x="-1205" y="-91"/>
      </p:cViewPr>
      <p:guideLst>
        <p:guide orient="horz" pos="1047"/>
        <p:guide orient="horz" pos="4028"/>
        <p:guide orient="horz" pos="3511"/>
        <p:guide pos="5256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9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43221B-52F8-4EE8-ADCF-F4BD3F9C5CCF}" type="datetimeFigureOut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8DBAC62-0BA2-467A-AB6B-0D0284B9E1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6045AB-771D-41CE-934F-B4E7739E403B}" type="datetimeFigureOut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F49BF75-50F8-473C-91D6-699AFB97B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BF75-50F8-473C-91D6-699AFB97BE3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라인바닥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5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0960907-03EA-4072-85CE-6FFA37E08112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46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7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F30B9BE-12C4-4C2D-B053-6FD24FFBE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0" name="부제목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1" name="제목 1"/>
          <p:cNvSpPr>
            <a:spLocks noGrp="1"/>
          </p:cNvSpPr>
          <p:nvPr userDrawn="1"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3" name="그림 12" descr="놋북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3500" y="4175845"/>
            <a:ext cx="3578400" cy="2197968"/>
          </a:xfrm>
          <a:prstGeom prst="rect">
            <a:avLst/>
          </a:prstGeom>
        </p:spPr>
      </p:pic>
      <p:pic>
        <p:nvPicPr>
          <p:cNvPr id="14" name="그림 13" descr="모니터글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82778" y="4477905"/>
            <a:ext cx="1674647" cy="912432"/>
          </a:xfrm>
          <a:prstGeom prst="rect">
            <a:avLst/>
          </a:prstGeom>
        </p:spPr>
      </p:pic>
      <p:pic>
        <p:nvPicPr>
          <p:cNvPr id="15" name="그림 14" descr="블랙그리드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3174588"/>
          </a:xfrm>
          <a:prstGeom prst="rect">
            <a:avLst/>
          </a:prstGeom>
        </p:spPr>
      </p:pic>
      <p:pic>
        <p:nvPicPr>
          <p:cNvPr id="16" name="그림 15" descr="화이트 네모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44765" y="4236660"/>
            <a:ext cx="310870" cy="365730"/>
          </a:xfrm>
          <a:prstGeom prst="rect">
            <a:avLst/>
          </a:prstGeom>
        </p:spPr>
      </p:pic>
      <p:pic>
        <p:nvPicPr>
          <p:cNvPr id="23" name="그림 22" descr="화이트네모2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136476" y="3206323"/>
            <a:ext cx="408398" cy="402303"/>
          </a:xfrm>
          <a:prstGeom prst="rect">
            <a:avLst/>
          </a:prstGeom>
        </p:spPr>
      </p:pic>
      <p:pic>
        <p:nvPicPr>
          <p:cNvPr id="24" name="그림 23" descr="화이트네모3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36210" y="3697321"/>
            <a:ext cx="432780" cy="463258"/>
          </a:xfrm>
          <a:prstGeom prst="rect">
            <a:avLst/>
          </a:prstGeom>
        </p:spPr>
      </p:pic>
      <p:pic>
        <p:nvPicPr>
          <p:cNvPr id="25" name="그림 24" descr="화이트네모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059043" y="3316981"/>
            <a:ext cx="725364" cy="761937"/>
          </a:xfrm>
          <a:prstGeom prst="rect">
            <a:avLst/>
          </a:prstGeom>
        </p:spPr>
      </p:pic>
      <p:pic>
        <p:nvPicPr>
          <p:cNvPr id="26" name="그림 25" descr="화이트네모5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373528" y="1814513"/>
            <a:ext cx="1158144" cy="1249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컨텐츠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>
            <a:spLocks noGrp="1"/>
          </p:cNvSpPr>
          <p:nvPr userDrawn="1">
            <p:ph type="title"/>
          </p:nvPr>
        </p:nvSpPr>
        <p:spPr>
          <a:xfrm>
            <a:off x="662880" y="455464"/>
            <a:ext cx="8229600" cy="77809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E54D0-3809-48F6-A180-31FF703F9DA0}" type="datetimeFigureOut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3E20-C147-4D4D-B081-A870E45F0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그림 7" descr="라인바닥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9" name="그림 8" descr="블랙그리드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6200000">
            <a:off x="-1685924" y="1666872"/>
            <a:ext cx="6981825" cy="3648078"/>
          </a:xfrm>
          <a:prstGeom prst="rect">
            <a:avLst/>
          </a:prstGeom>
        </p:spPr>
      </p:pic>
      <p:pic>
        <p:nvPicPr>
          <p:cNvPr id="10" name="그림 9" descr="화이트 네모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77964" y="5831893"/>
            <a:ext cx="460631" cy="541920"/>
          </a:xfrm>
          <a:prstGeom prst="rect">
            <a:avLst/>
          </a:prstGeom>
        </p:spPr>
      </p:pic>
      <p:pic>
        <p:nvPicPr>
          <p:cNvPr id="11" name="그림 10" descr="화이트네모2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69675" y="4783938"/>
            <a:ext cx="605143" cy="596112"/>
          </a:xfrm>
          <a:prstGeom prst="rect">
            <a:avLst/>
          </a:prstGeom>
        </p:spPr>
      </p:pic>
      <p:pic>
        <p:nvPicPr>
          <p:cNvPr id="12" name="그림 11" descr="화이트네모3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369409" y="5245570"/>
            <a:ext cx="641271" cy="686432"/>
          </a:xfrm>
          <a:prstGeom prst="rect">
            <a:avLst/>
          </a:prstGeom>
        </p:spPr>
      </p:pic>
      <p:pic>
        <p:nvPicPr>
          <p:cNvPr id="13" name="그림 12" descr="화이트네모4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992242" y="4721342"/>
            <a:ext cx="1074807" cy="112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바닥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그림 4" descr="블랙그리드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 flipV="1">
            <a:off x="-9525" y="3692937"/>
            <a:ext cx="9144000" cy="3174588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 flipH="1">
            <a:off x="6279975" y="288490"/>
            <a:ext cx="3578400" cy="2197968"/>
            <a:chOff x="5860875" y="-302060"/>
            <a:chExt cx="3578400" cy="2197968"/>
          </a:xfrm>
        </p:grpSpPr>
        <p:pic>
          <p:nvPicPr>
            <p:cNvPr id="7" name="그림 6" descr="놋북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5860875" y="-302060"/>
              <a:ext cx="3578400" cy="2197968"/>
            </a:xfrm>
            <a:prstGeom prst="rect">
              <a:avLst/>
            </a:prstGeom>
          </p:spPr>
        </p:pic>
        <p:pic>
          <p:nvPicPr>
            <p:cNvPr id="10" name="그림 9" descr="모니터글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6250153" y="0"/>
              <a:ext cx="1674647" cy="912432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 userDrawn="1"/>
        </p:nvGrpSpPr>
        <p:grpSpPr>
          <a:xfrm rot="19371944" flipH="1">
            <a:off x="5713417" y="-836581"/>
            <a:ext cx="1701879" cy="2727359"/>
            <a:chOff x="4557847" y="-473737"/>
            <a:chExt cx="1739642" cy="2787877"/>
          </a:xfrm>
        </p:grpSpPr>
        <p:pic>
          <p:nvPicPr>
            <p:cNvPr id="12" name="그림 11" descr="화이트 네모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4557847" y="1948410"/>
              <a:ext cx="310870" cy="365730"/>
            </a:xfrm>
            <a:prstGeom prst="rect">
              <a:avLst/>
            </a:prstGeom>
          </p:spPr>
        </p:pic>
        <p:pic>
          <p:nvPicPr>
            <p:cNvPr id="13" name="그림 12" descr="화이트네모2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649558" y="918073"/>
              <a:ext cx="408398" cy="402303"/>
            </a:xfrm>
            <a:prstGeom prst="rect">
              <a:avLst/>
            </a:prstGeom>
          </p:spPr>
        </p:pic>
        <p:pic>
          <p:nvPicPr>
            <p:cNvPr id="14" name="그림 13" descr="화이트네모3.pn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4949292" y="1409071"/>
              <a:ext cx="432780" cy="463258"/>
            </a:xfrm>
            <a:prstGeom prst="rect">
              <a:avLst/>
            </a:prstGeom>
          </p:spPr>
        </p:pic>
        <p:pic>
          <p:nvPicPr>
            <p:cNvPr id="15" name="그림 14" descr="화이트네모4.pn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72125" y="1028731"/>
              <a:ext cx="725364" cy="761937"/>
            </a:xfrm>
            <a:prstGeom prst="rect">
              <a:avLst/>
            </a:prstGeom>
          </p:spPr>
        </p:pic>
        <p:pic>
          <p:nvPicPr>
            <p:cNvPr id="16" name="그림 15" descr="화이트네모5.png"/>
            <p:cNvPicPr>
              <a:picLocks noChangeAspect="1"/>
            </p:cNvPicPr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4886610" y="-473737"/>
              <a:ext cx="1158144" cy="12495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>
            <a:spLocks noGrp="1"/>
          </p:cNvSpPr>
          <p:nvPr>
            <p:ph type="title" hasCustomPrompt="1"/>
          </p:nvPr>
        </p:nvSpPr>
        <p:spPr>
          <a:xfrm>
            <a:off x="251520" y="124440"/>
            <a:ext cx="8229600" cy="77809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ADD A TITLE SLIDE</a:t>
            </a:r>
            <a:endParaRPr lang="ko-KR" altLang="en-US" dirty="0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3F05A-F1F5-4263-899E-507A43E198E2}" type="datetimeFigureOut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8D535-137A-4BDE-93BD-CD24537469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 descr="블랙그리드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33351" y="0"/>
            <a:ext cx="9401175" cy="869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화면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C7480-BBA4-4096-8CCA-3DC81D44B5EE}" type="datetimeFigureOut">
              <a:rPr lang="ko-KR" altLang="en-US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B6448-A67A-42FB-B751-45F73B2882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0D5A00-AF4C-45FA-B7CE-880D6D9575CC}" type="datetimeFigureOut">
              <a:rPr lang="ko-KR" altLang="en-US" smtClean="0"/>
              <a:pPr>
                <a:defRPr/>
              </a:pPr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80E4D2-1ACE-4A52-B9FC-24A20AC64B9D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  <p:sldLayoutId id="2147483683" r:id="rId4"/>
    <p:sldLayoutId id="214748368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BCFA-6DE3-4974-9E7E-E8B0944B4015}" type="datetimeFigureOut">
              <a:rPr lang="ko-KR" altLang="en-US" smtClean="0"/>
              <a:pPr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4102-22EE-459A-818D-23BA597559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995071" y="5658654"/>
            <a:ext cx="2047875" cy="6334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김 성 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1368" y="3008885"/>
            <a:ext cx="7266372" cy="840230"/>
          </a:xfrm>
          <a:prstGeom prst="rect">
            <a:avLst/>
          </a:prstGeom>
          <a:noFill/>
          <a:effectLst>
            <a:outerShdw blurRad="114300" dist="774700" dir="5400000" sx="59000" sy="59000" algn="ctr" rotWithShape="0">
              <a:srgbClr val="000000">
                <a:alpha val="4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5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Running Mate Project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64A0B99-23DA-88D1-AB11-DC64A7531EBD}"/>
              </a:ext>
            </a:extLst>
          </p:cNvPr>
          <p:cNvSpPr/>
          <p:nvPr/>
        </p:nvSpPr>
        <p:spPr>
          <a:xfrm>
            <a:off x="3133817" y="3849115"/>
            <a:ext cx="5083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이젠 아카데미 조별 프로젝트  </a:t>
            </a: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1 - </a:t>
            </a:r>
            <a:r>
              <a:rPr lang="ko-KR" altLang="en-US" sz="2800" dirty="0"/>
              <a:t>회원가입</a:t>
            </a:r>
            <a:endParaRPr lang="en-US" altLang="ko-KR" sz="3200" dirty="0"/>
          </a:p>
        </p:txBody>
      </p:sp>
      <p:pic>
        <p:nvPicPr>
          <p:cNvPr id="157" name="그림 156" descr="바닥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8000" contrast="-9000"/>
          </a:blip>
          <a:stretch>
            <a:fillRect/>
          </a:stretch>
        </p:blipFill>
        <p:spPr>
          <a:xfrm>
            <a:off x="0" y="4653137"/>
            <a:ext cx="9144000" cy="201595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0" y="2130642"/>
            <a:ext cx="7297444" cy="472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94300" y="1429306"/>
            <a:ext cx="7297444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</a:t>
            </a:r>
            <a:r>
              <a:rPr lang="en-US" altLang="ko-KR" b="1" dirty="0">
                <a:solidFill>
                  <a:schemeClr val="tx1"/>
                </a:solidFill>
              </a:rPr>
              <a:t>Ajax</a:t>
            </a:r>
            <a:r>
              <a:rPr lang="ko-KR" altLang="en-US" dirty="0">
                <a:solidFill>
                  <a:schemeClr val="tx1"/>
                </a:solidFill>
              </a:rPr>
              <a:t>를 이용한 실시간 </a:t>
            </a:r>
            <a:r>
              <a:rPr lang="en-US" altLang="ko-KR" b="1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연동으로 회원가입 </a:t>
            </a:r>
          </a:p>
        </p:txBody>
      </p:sp>
    </p:spTree>
    <p:extLst>
      <p:ext uri="{BB962C8B-B14F-4D97-AF65-F5344CB8AC3E}">
        <p14:creationId xmlns:p14="http://schemas.microsoft.com/office/powerpoint/2010/main" val="33010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2 - </a:t>
            </a:r>
            <a:r>
              <a:rPr lang="ko-KR" altLang="en-US" sz="2800" dirty="0"/>
              <a:t>로그인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127463" y="1429306"/>
            <a:ext cx="7039993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입력정보가 </a:t>
            </a:r>
            <a:r>
              <a:rPr lang="ko-KR" altLang="en-US" dirty="0" err="1">
                <a:solidFill>
                  <a:schemeClr val="tx1"/>
                </a:solidFill>
              </a:rPr>
              <a:t>다를시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안내 메시지 </a:t>
            </a:r>
            <a:r>
              <a:rPr lang="ko-KR" altLang="en-US" dirty="0">
                <a:solidFill>
                  <a:schemeClr val="tx1"/>
                </a:solidFill>
              </a:rPr>
              <a:t>보여짐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31" y="2325951"/>
            <a:ext cx="5441517" cy="213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17" y="4954979"/>
            <a:ext cx="4828482" cy="13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35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3 - </a:t>
            </a:r>
            <a:r>
              <a:rPr lang="ko-KR" altLang="en-US" sz="3200" dirty="0"/>
              <a:t>회원수정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94299" y="1429306"/>
            <a:ext cx="727968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      회원정보 수정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수정완료 </a:t>
            </a:r>
            <a:r>
              <a:rPr lang="ko-KR" altLang="en-US" dirty="0">
                <a:solidFill>
                  <a:schemeClr val="tx1"/>
                </a:solidFill>
              </a:rPr>
              <a:t>버튼 클릭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12" y="2530136"/>
            <a:ext cx="5868144" cy="402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702903" y="2601491"/>
            <a:ext cx="2439320" cy="2001477"/>
            <a:chOff x="792163" y="3284984"/>
            <a:chExt cx="1800000" cy="3024123"/>
          </a:xfrm>
        </p:grpSpPr>
        <p:grpSp>
          <p:nvGrpSpPr>
            <p:cNvPr id="173" name="그룹 63"/>
            <p:cNvGrpSpPr/>
            <p:nvPr/>
          </p:nvGrpSpPr>
          <p:grpSpPr>
            <a:xfrm>
              <a:off x="792163" y="3392996"/>
              <a:ext cx="1800000" cy="2916111"/>
              <a:chOff x="792163" y="3537012"/>
              <a:chExt cx="1800000" cy="2916111"/>
            </a:xfrm>
          </p:grpSpPr>
          <p:grpSp>
            <p:nvGrpSpPr>
              <p:cNvPr id="176" name="그룹 47"/>
              <p:cNvGrpSpPr/>
              <p:nvPr/>
            </p:nvGrpSpPr>
            <p:grpSpPr>
              <a:xfrm>
                <a:off x="792163" y="3537012"/>
                <a:ext cx="1800000" cy="2916111"/>
                <a:chOff x="792163" y="3320988"/>
                <a:chExt cx="1800000" cy="2916111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792163" y="3537099"/>
                  <a:ext cx="1800000" cy="2700000"/>
                </a:xfrm>
                <a:prstGeom prst="rect">
                  <a:avLst/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792163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/>
                <p:cNvSpPr>
                  <a:spLocks noChangeAspect="1"/>
                </p:cNvSpPr>
                <p:nvPr/>
              </p:nvSpPr>
              <p:spPr>
                <a:xfrm>
                  <a:off x="900163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공지사항 글쓰기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7" name="직사각형 694"/>
              <p:cNvSpPr>
                <a:spLocks noChangeArrowheads="1"/>
              </p:cNvSpPr>
              <p:nvPr/>
            </p:nvSpPr>
            <p:spPr bwMode="auto">
              <a:xfrm>
                <a:off x="1007604" y="4317169"/>
                <a:ext cx="1295847" cy="418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pPr marL="93663" indent="-93663">
                  <a:buFont typeface="Arial" pitchFamily="34" charset="0"/>
                  <a:buChar char="•"/>
                </a:pPr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4" name="타원 173"/>
            <p:cNvSpPr/>
            <p:nvPr/>
          </p:nvSpPr>
          <p:spPr>
            <a:xfrm>
              <a:off x="792163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02862" y="3330627"/>
              <a:ext cx="1408898" cy="465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1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141950" y="2603634"/>
            <a:ext cx="2456597" cy="2001500"/>
            <a:chOff x="2699792" y="3284984"/>
            <a:chExt cx="1800200" cy="3024121"/>
          </a:xfrm>
        </p:grpSpPr>
        <p:grpSp>
          <p:nvGrpSpPr>
            <p:cNvPr id="182" name="그룹 64"/>
            <p:cNvGrpSpPr/>
            <p:nvPr/>
          </p:nvGrpSpPr>
          <p:grpSpPr>
            <a:xfrm>
              <a:off x="2699992" y="3392996"/>
              <a:ext cx="1800000" cy="2916109"/>
              <a:chOff x="2706593" y="3537012"/>
              <a:chExt cx="1800000" cy="2916109"/>
            </a:xfrm>
          </p:grpSpPr>
          <p:grpSp>
            <p:nvGrpSpPr>
              <p:cNvPr id="185" name="그룹 48"/>
              <p:cNvGrpSpPr/>
              <p:nvPr/>
            </p:nvGrpSpPr>
            <p:grpSpPr>
              <a:xfrm>
                <a:off x="2706593" y="3537012"/>
                <a:ext cx="1800000" cy="2916109"/>
                <a:chOff x="2709610" y="3320988"/>
                <a:chExt cx="1800000" cy="2916109"/>
              </a:xfrm>
            </p:grpSpPr>
            <p:sp>
              <p:nvSpPr>
                <p:cNvPr id="187" name="직사각형 31"/>
                <p:cNvSpPr/>
                <p:nvPr/>
              </p:nvSpPr>
              <p:spPr>
                <a:xfrm>
                  <a:off x="2709610" y="3537097"/>
                  <a:ext cx="1800000" cy="2700000"/>
                </a:xfrm>
                <a:prstGeom prst="rect">
                  <a:avLst/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2709610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/>
                <p:cNvSpPr>
                  <a:spLocks noChangeAspect="1"/>
                </p:cNvSpPr>
                <p:nvPr/>
              </p:nvSpPr>
              <p:spPr>
                <a:xfrm>
                  <a:off x="2807804" y="3885127"/>
                  <a:ext cx="1573200" cy="2228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공지사항 리스트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p:grpSp>
          <p:sp>
            <p:nvSpPr>
              <p:cNvPr id="186" name="직사각형 694"/>
              <p:cNvSpPr>
                <a:spLocks noChangeArrowheads="1"/>
              </p:cNvSpPr>
              <p:nvPr/>
            </p:nvSpPr>
            <p:spPr bwMode="auto">
              <a:xfrm>
                <a:off x="2915816" y="4317169"/>
                <a:ext cx="1295847" cy="418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83" name="타원 182"/>
            <p:cNvSpPr/>
            <p:nvPr/>
          </p:nvSpPr>
          <p:spPr>
            <a:xfrm>
              <a:off x="2699792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11074" y="3330629"/>
              <a:ext cx="1408898" cy="465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2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5566292" y="2599349"/>
            <a:ext cx="2790307" cy="2005785"/>
            <a:chOff x="4608587" y="3284984"/>
            <a:chExt cx="1802818" cy="3024121"/>
          </a:xfrm>
        </p:grpSpPr>
        <p:grpSp>
          <p:nvGrpSpPr>
            <p:cNvPr id="191" name="그룹 65"/>
            <p:cNvGrpSpPr/>
            <p:nvPr/>
          </p:nvGrpSpPr>
          <p:grpSpPr>
            <a:xfrm>
              <a:off x="4611405" y="3392996"/>
              <a:ext cx="1800000" cy="2916109"/>
              <a:chOff x="4611405" y="3537012"/>
              <a:chExt cx="1800000" cy="2916109"/>
            </a:xfrm>
          </p:grpSpPr>
          <p:grpSp>
            <p:nvGrpSpPr>
              <p:cNvPr id="194" name="그룹 49"/>
              <p:cNvGrpSpPr/>
              <p:nvPr/>
            </p:nvGrpSpPr>
            <p:grpSpPr>
              <a:xfrm>
                <a:off x="4611405" y="3537012"/>
                <a:ext cx="1800000" cy="2916109"/>
                <a:chOff x="4608204" y="3320988"/>
                <a:chExt cx="1800000" cy="2916109"/>
              </a:xfrm>
            </p:grpSpPr>
            <p:sp>
              <p:nvSpPr>
                <p:cNvPr id="196" name="직사각형 195"/>
                <p:cNvSpPr/>
                <p:nvPr/>
              </p:nvSpPr>
              <p:spPr>
                <a:xfrm>
                  <a:off x="4627057" y="3537097"/>
                  <a:ext cx="1781145" cy="270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4608204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>
                  <a:spLocks noChangeAspect="1"/>
                </p:cNvSpPr>
                <p:nvPr/>
              </p:nvSpPr>
              <p:spPr>
                <a:xfrm>
                  <a:off x="4716016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공지사항 내용확인</a:t>
                  </a:r>
                  <a:r>
                    <a:rPr lang="ko-KR" altLang="en-US" sz="2000" dirty="0"/>
                    <a:t> </a:t>
                  </a:r>
                </a:p>
              </p:txBody>
            </p:sp>
          </p:grpSp>
          <p:sp>
            <p:nvSpPr>
              <p:cNvPr id="195" name="직사각형 694"/>
              <p:cNvSpPr>
                <a:spLocks noChangeArrowheads="1"/>
              </p:cNvSpPr>
              <p:nvPr/>
            </p:nvSpPr>
            <p:spPr bwMode="auto">
              <a:xfrm>
                <a:off x="4860032" y="4317169"/>
                <a:ext cx="1295847" cy="417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r>
                  <a:rPr kumimoji="0" lang="en-US" altLang="ko-KR" sz="1200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</a:t>
                </a:r>
              </a:p>
            </p:txBody>
          </p:sp>
        </p:grpSp>
        <p:sp>
          <p:nvSpPr>
            <p:cNvPr id="192" name="타원 191"/>
            <p:cNvSpPr/>
            <p:nvPr/>
          </p:nvSpPr>
          <p:spPr>
            <a:xfrm>
              <a:off x="4608587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9286" y="3367129"/>
              <a:ext cx="1380332" cy="4640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3</a:t>
              </a: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062796" y="4602968"/>
            <a:ext cx="2537039" cy="2208941"/>
            <a:chOff x="6480212" y="3284984"/>
            <a:chExt cx="1836204" cy="3024121"/>
          </a:xfrm>
        </p:grpSpPr>
        <p:grpSp>
          <p:nvGrpSpPr>
            <p:cNvPr id="200" name="그룹 66"/>
            <p:cNvGrpSpPr/>
            <p:nvPr/>
          </p:nvGrpSpPr>
          <p:grpSpPr>
            <a:xfrm>
              <a:off x="6516416" y="3392996"/>
              <a:ext cx="1800000" cy="2916109"/>
              <a:chOff x="6516416" y="3537012"/>
              <a:chExt cx="1800000" cy="2916109"/>
            </a:xfrm>
          </p:grpSpPr>
          <p:grpSp>
            <p:nvGrpSpPr>
              <p:cNvPr id="203" name="그룹 46"/>
              <p:cNvGrpSpPr/>
              <p:nvPr/>
            </p:nvGrpSpPr>
            <p:grpSpPr>
              <a:xfrm>
                <a:off x="6516416" y="3537012"/>
                <a:ext cx="1800000" cy="2916109"/>
                <a:chOff x="6552038" y="3320988"/>
                <a:chExt cx="1800000" cy="2916109"/>
              </a:xfrm>
            </p:grpSpPr>
            <p:sp>
              <p:nvSpPr>
                <p:cNvPr id="205" name="직사각형 33"/>
                <p:cNvSpPr/>
                <p:nvPr/>
              </p:nvSpPr>
              <p:spPr>
                <a:xfrm>
                  <a:off x="6552219" y="3537097"/>
                  <a:ext cx="1792285" cy="2700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6552038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직사각형 45"/>
                <p:cNvSpPr>
                  <a:spLocks noChangeAspect="1"/>
                </p:cNvSpPr>
                <p:nvPr/>
              </p:nvSpPr>
              <p:spPr>
                <a:xfrm>
                  <a:off x="6660232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댓글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구현</a:t>
                  </a:r>
                </a:p>
              </p:txBody>
            </p:sp>
          </p:grpSp>
          <p:sp>
            <p:nvSpPr>
              <p:cNvPr id="204" name="직사각형 694"/>
              <p:cNvSpPr>
                <a:spLocks noChangeArrowheads="1"/>
              </p:cNvSpPr>
              <p:nvPr/>
            </p:nvSpPr>
            <p:spPr bwMode="auto">
              <a:xfrm>
                <a:off x="6732240" y="4317170"/>
                <a:ext cx="1295847" cy="379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01" name="타원 200"/>
            <p:cNvSpPr/>
            <p:nvPr/>
          </p:nvSpPr>
          <p:spPr>
            <a:xfrm>
              <a:off x="6480212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727498" y="3352465"/>
              <a:ext cx="1408898" cy="4213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5</a:t>
              </a: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702903" y="1473692"/>
            <a:ext cx="7643674" cy="97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기능구현 </a:t>
            </a:r>
            <a:r>
              <a:rPr lang="ko-KR" altLang="en-US" dirty="0"/>
              <a:t> </a:t>
            </a:r>
            <a:r>
              <a:rPr lang="en-US" altLang="ko-KR" dirty="0"/>
              <a:t>2-1.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공지사항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02903" y="4602968"/>
            <a:ext cx="2438801" cy="2204656"/>
            <a:chOff x="792163" y="3284984"/>
            <a:chExt cx="1800000" cy="3024123"/>
          </a:xfrm>
        </p:grpSpPr>
        <p:grpSp>
          <p:nvGrpSpPr>
            <p:cNvPr id="73" name="그룹 63"/>
            <p:cNvGrpSpPr/>
            <p:nvPr/>
          </p:nvGrpSpPr>
          <p:grpSpPr>
            <a:xfrm>
              <a:off x="792163" y="3392996"/>
              <a:ext cx="1800000" cy="2916111"/>
              <a:chOff x="792163" y="3537012"/>
              <a:chExt cx="1800000" cy="2916111"/>
            </a:xfrm>
          </p:grpSpPr>
          <p:grpSp>
            <p:nvGrpSpPr>
              <p:cNvPr id="76" name="그룹 47"/>
              <p:cNvGrpSpPr/>
              <p:nvPr/>
            </p:nvGrpSpPr>
            <p:grpSpPr>
              <a:xfrm>
                <a:off x="792163" y="3537012"/>
                <a:ext cx="1800000" cy="2916111"/>
                <a:chOff x="792163" y="3320988"/>
                <a:chExt cx="1800000" cy="2916111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792163" y="3537099"/>
                  <a:ext cx="1800000" cy="2700000"/>
                </a:xfrm>
                <a:prstGeom prst="rect">
                  <a:avLst/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92163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>
                  <a:spLocks noChangeAspect="1"/>
                </p:cNvSpPr>
                <p:nvPr/>
              </p:nvSpPr>
              <p:spPr>
                <a:xfrm>
                  <a:off x="900163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내용 수정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/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삭제</a:t>
                  </a:r>
                </a:p>
              </p:txBody>
            </p:sp>
          </p:grpSp>
          <p:sp>
            <p:nvSpPr>
              <p:cNvPr id="77" name="직사각형 694"/>
              <p:cNvSpPr>
                <a:spLocks noChangeArrowheads="1"/>
              </p:cNvSpPr>
              <p:nvPr/>
            </p:nvSpPr>
            <p:spPr bwMode="auto">
              <a:xfrm>
                <a:off x="1007604" y="4317169"/>
                <a:ext cx="1295847" cy="379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pPr marL="93663" indent="-93663">
                  <a:buFont typeface="Arial" pitchFamily="34" charset="0"/>
                  <a:buChar char="•"/>
                </a:pPr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792163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02862" y="3352055"/>
              <a:ext cx="1408898" cy="4221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34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1 – </a:t>
            </a:r>
            <a:r>
              <a:rPr lang="ko-KR" altLang="en-US" sz="3200" dirty="0"/>
              <a:t>공지사항 글쓰기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207364" y="1429306"/>
            <a:ext cx="6826927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    </a:t>
            </a:r>
            <a:r>
              <a:rPr lang="ko-KR" altLang="en-US" dirty="0">
                <a:solidFill>
                  <a:schemeClr val="tx1"/>
                </a:solidFill>
              </a:rPr>
              <a:t>양식에 맞게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 입력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1" y="4608698"/>
            <a:ext cx="5299969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58" y="2219417"/>
            <a:ext cx="6153337" cy="238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78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2 – </a:t>
            </a:r>
            <a:r>
              <a:rPr lang="ko-KR" altLang="en-US" sz="3200" dirty="0"/>
              <a:t>공지사항 리스트 구현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145218" y="1429306"/>
            <a:ext cx="6871317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공지사항 </a:t>
            </a:r>
            <a:r>
              <a:rPr lang="ko-KR" altLang="en-US" b="1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검색창</a:t>
            </a:r>
            <a:r>
              <a:rPr lang="ko-KR" altLang="en-US" dirty="0">
                <a:solidFill>
                  <a:schemeClr val="tx1"/>
                </a:solidFill>
              </a:rPr>
              <a:t> 구현하기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5" y="2263806"/>
            <a:ext cx="7164281" cy="459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19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3 – </a:t>
            </a:r>
            <a:r>
              <a:rPr lang="ko-KR" altLang="en-US" sz="3200" dirty="0"/>
              <a:t>공지사항 내용확인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056443" y="1429306"/>
            <a:ext cx="7102136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글 작성시 </a:t>
            </a:r>
            <a:r>
              <a:rPr lang="en-US" altLang="ko-KR" sz="1600" dirty="0" err="1">
                <a:solidFill>
                  <a:schemeClr val="tx1"/>
                </a:solidFill>
              </a:rPr>
              <a:t>db</a:t>
            </a:r>
            <a:r>
              <a:rPr lang="ko-KR" altLang="en-US" sz="1600" dirty="0">
                <a:solidFill>
                  <a:schemeClr val="tx1"/>
                </a:solidFill>
              </a:rPr>
              <a:t>에 저장된 제목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내용 구현 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  <a:r>
              <a:rPr lang="ko-KR" altLang="en-US" sz="1600" b="1" dirty="0" err="1">
                <a:solidFill>
                  <a:schemeClr val="tx1"/>
                </a:solidFill>
              </a:rPr>
              <a:t>이전글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1600" dirty="0">
                <a:solidFill>
                  <a:schemeClr val="tx1"/>
                </a:solidFill>
              </a:rPr>
              <a:t> 구현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3" y="2432481"/>
            <a:ext cx="7102136" cy="419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4 – </a:t>
            </a:r>
            <a:r>
              <a:rPr lang="ko-KR" altLang="en-US" sz="3200" dirty="0"/>
              <a:t>내용 수정</a:t>
            </a:r>
            <a:r>
              <a:rPr lang="en-US" altLang="ko-KR" sz="3200" dirty="0"/>
              <a:t>/</a:t>
            </a:r>
            <a:r>
              <a:rPr lang="ko-KR" altLang="en-US" sz="3200" dirty="0"/>
              <a:t>삭제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14400" y="1429306"/>
            <a:ext cx="7386222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</a:t>
            </a:r>
            <a:r>
              <a:rPr lang="ko-KR" altLang="en-US" dirty="0">
                <a:solidFill>
                  <a:schemeClr val="tx1"/>
                </a:solidFill>
              </a:rPr>
              <a:t>수정하기 버튼 클릭 이후 내용 </a:t>
            </a:r>
            <a:r>
              <a:rPr lang="ko-KR" altLang="en-US" b="1" dirty="0">
                <a:solidFill>
                  <a:schemeClr val="tx1"/>
                </a:solidFill>
              </a:rPr>
              <a:t>변경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25" y="2317072"/>
            <a:ext cx="3901797" cy="39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17072"/>
            <a:ext cx="3484424" cy="39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5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5 – </a:t>
            </a:r>
            <a:r>
              <a:rPr lang="ko-KR" altLang="en-US" sz="3200" dirty="0" err="1"/>
              <a:t>댓글</a:t>
            </a:r>
            <a:r>
              <a:rPr lang="ko-KR" altLang="en-US" sz="3200" dirty="0"/>
              <a:t> 구현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</a:t>
            </a:r>
            <a:r>
              <a:rPr lang="ko-KR" altLang="en-US" dirty="0" err="1">
                <a:solidFill>
                  <a:schemeClr val="tx1"/>
                </a:solidFill>
              </a:rPr>
              <a:t>댓글</a:t>
            </a:r>
            <a:r>
              <a:rPr lang="ko-KR" altLang="en-US" dirty="0">
                <a:solidFill>
                  <a:schemeClr val="tx1"/>
                </a:solidFill>
              </a:rPr>
              <a:t> 작성 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댓글</a:t>
            </a:r>
            <a:r>
              <a:rPr lang="ko-KR" altLang="en-US" dirty="0">
                <a:solidFill>
                  <a:schemeClr val="tx1"/>
                </a:solidFill>
              </a:rPr>
              <a:t> 삭제 구현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2585423"/>
            <a:ext cx="7963270" cy="34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7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1943091" y="2982751"/>
            <a:ext cx="2439320" cy="2001477"/>
            <a:chOff x="792163" y="3284984"/>
            <a:chExt cx="1800000" cy="3024123"/>
          </a:xfrm>
        </p:grpSpPr>
        <p:grpSp>
          <p:nvGrpSpPr>
            <p:cNvPr id="173" name="그룹 63"/>
            <p:cNvGrpSpPr/>
            <p:nvPr/>
          </p:nvGrpSpPr>
          <p:grpSpPr>
            <a:xfrm>
              <a:off x="792163" y="3392996"/>
              <a:ext cx="1800000" cy="2916111"/>
              <a:chOff x="792163" y="3537012"/>
              <a:chExt cx="1800000" cy="2916111"/>
            </a:xfrm>
          </p:grpSpPr>
          <p:grpSp>
            <p:nvGrpSpPr>
              <p:cNvPr id="176" name="그룹 47"/>
              <p:cNvGrpSpPr/>
              <p:nvPr/>
            </p:nvGrpSpPr>
            <p:grpSpPr>
              <a:xfrm>
                <a:off x="792163" y="3537012"/>
                <a:ext cx="1800000" cy="2916111"/>
                <a:chOff x="792163" y="3320988"/>
                <a:chExt cx="1800000" cy="2916111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792163" y="3537099"/>
                  <a:ext cx="1800000" cy="2700000"/>
                </a:xfrm>
                <a:prstGeom prst="rect">
                  <a:avLst/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792163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/>
                <p:cNvSpPr>
                  <a:spLocks noChangeAspect="1"/>
                </p:cNvSpPr>
                <p:nvPr/>
              </p:nvSpPr>
              <p:spPr>
                <a:xfrm>
                  <a:off x="900163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카테고리별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글쓰기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7" name="직사각형 694"/>
              <p:cNvSpPr>
                <a:spLocks noChangeArrowheads="1"/>
              </p:cNvSpPr>
              <p:nvPr/>
            </p:nvSpPr>
            <p:spPr bwMode="auto">
              <a:xfrm>
                <a:off x="1007604" y="4317169"/>
                <a:ext cx="1295847" cy="418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pPr marL="93663" indent="-93663">
                  <a:buFont typeface="Arial" pitchFamily="34" charset="0"/>
                  <a:buChar char="•"/>
                </a:pPr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4" name="타원 173"/>
            <p:cNvSpPr/>
            <p:nvPr/>
          </p:nvSpPr>
          <p:spPr>
            <a:xfrm>
              <a:off x="792163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02862" y="3330627"/>
              <a:ext cx="1408898" cy="465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1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391579" y="2984899"/>
            <a:ext cx="2456597" cy="2001500"/>
            <a:chOff x="2699792" y="3284984"/>
            <a:chExt cx="1800200" cy="3024121"/>
          </a:xfrm>
        </p:grpSpPr>
        <p:grpSp>
          <p:nvGrpSpPr>
            <p:cNvPr id="182" name="그룹 64"/>
            <p:cNvGrpSpPr/>
            <p:nvPr/>
          </p:nvGrpSpPr>
          <p:grpSpPr>
            <a:xfrm>
              <a:off x="2699992" y="3392996"/>
              <a:ext cx="1800000" cy="2916109"/>
              <a:chOff x="2706593" y="3537012"/>
              <a:chExt cx="1800000" cy="2916109"/>
            </a:xfrm>
          </p:grpSpPr>
          <p:grpSp>
            <p:nvGrpSpPr>
              <p:cNvPr id="185" name="그룹 48"/>
              <p:cNvGrpSpPr/>
              <p:nvPr/>
            </p:nvGrpSpPr>
            <p:grpSpPr>
              <a:xfrm>
                <a:off x="2706593" y="3537012"/>
                <a:ext cx="1800000" cy="2916109"/>
                <a:chOff x="2709610" y="3320988"/>
                <a:chExt cx="1800000" cy="2916109"/>
              </a:xfrm>
            </p:grpSpPr>
            <p:sp>
              <p:nvSpPr>
                <p:cNvPr id="187" name="직사각형 31"/>
                <p:cNvSpPr/>
                <p:nvPr/>
              </p:nvSpPr>
              <p:spPr>
                <a:xfrm>
                  <a:off x="2709610" y="3537097"/>
                  <a:ext cx="1800000" cy="2700000"/>
                </a:xfrm>
                <a:prstGeom prst="rect">
                  <a:avLst/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2709610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/>
                <p:cNvSpPr>
                  <a:spLocks noChangeAspect="1"/>
                </p:cNvSpPr>
                <p:nvPr/>
              </p:nvSpPr>
              <p:spPr>
                <a:xfrm>
                  <a:off x="2807804" y="3885127"/>
                  <a:ext cx="1573200" cy="2228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카테고리 리스트구현</a:t>
                  </a:r>
                  <a:r>
                    <a:rPr lang="ko-KR" altLang="en-US" dirty="0"/>
                    <a:t> 구현</a:t>
                  </a:r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p:grpSp>
          <p:sp>
            <p:nvSpPr>
              <p:cNvPr id="186" name="직사각형 694"/>
              <p:cNvSpPr>
                <a:spLocks noChangeArrowheads="1"/>
              </p:cNvSpPr>
              <p:nvPr/>
            </p:nvSpPr>
            <p:spPr bwMode="auto">
              <a:xfrm>
                <a:off x="2915816" y="4317169"/>
                <a:ext cx="1295847" cy="418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83" name="타원 182"/>
            <p:cNvSpPr/>
            <p:nvPr/>
          </p:nvSpPr>
          <p:spPr>
            <a:xfrm>
              <a:off x="2699792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11074" y="3330629"/>
              <a:ext cx="1408898" cy="465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2</a:t>
              </a: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702903" y="1473692"/>
            <a:ext cx="7643674" cy="97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기능구현 </a:t>
            </a:r>
            <a:r>
              <a:rPr lang="ko-KR" altLang="en-US" dirty="0"/>
              <a:t> </a:t>
            </a:r>
            <a:r>
              <a:rPr lang="en-US" altLang="ko-KR" dirty="0"/>
              <a:t>2-2.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자주 묻는 질문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469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09054" y="574815"/>
            <a:ext cx="3381375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 rtlCol="0">
            <a:spAutoFit/>
            <a:sp3d/>
          </a:bodyPr>
          <a:lstStyle/>
          <a:p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81322" y="4740611"/>
            <a:ext cx="5662915" cy="912147"/>
            <a:chOff x="3081322" y="4740611"/>
            <a:chExt cx="5662915" cy="91214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081322" y="4740611"/>
              <a:ext cx="5662915" cy="912147"/>
            </a:xfrm>
            <a:prstGeom prst="roundRect">
              <a:avLst>
                <a:gd name="adj" fmla="val 1497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705908" y="4863572"/>
              <a:ext cx="4913412" cy="666224"/>
            </a:xfrm>
            <a:prstGeom prst="roundRect">
              <a:avLst>
                <a:gd name="adj" fmla="val 11044"/>
              </a:avLst>
            </a:prstGeom>
            <a:solidFill>
              <a:schemeClr val="bg1"/>
            </a:solidFill>
            <a:ln w="15875" cmpd="sng">
              <a:noFill/>
              <a:prstDash val="sysDash"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3469" y="4929724"/>
              <a:ext cx="262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DB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모델링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3347" y="4892635"/>
              <a:ext cx="532086" cy="55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081322" y="3714445"/>
            <a:ext cx="5662915" cy="912147"/>
            <a:chOff x="3081322" y="3714445"/>
            <a:chExt cx="5662915" cy="912147"/>
          </a:xfrm>
        </p:grpSpPr>
        <p:grpSp>
          <p:nvGrpSpPr>
            <p:cNvPr id="51" name="그룹 25"/>
            <p:cNvGrpSpPr/>
            <p:nvPr/>
          </p:nvGrpSpPr>
          <p:grpSpPr>
            <a:xfrm>
              <a:off x="3081322" y="3714445"/>
              <a:ext cx="5662915" cy="912147"/>
              <a:chOff x="2987824" y="3392996"/>
              <a:chExt cx="5364596" cy="86409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2987824" y="3392996"/>
                <a:ext cx="5364596" cy="864096"/>
              </a:xfrm>
              <a:prstGeom prst="roundRect">
                <a:avLst>
                  <a:gd name="adj" fmla="val 10146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31840" y="353701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28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60" name="모서리가 둥근 직사각형 59"/>
            <p:cNvSpPr/>
            <p:nvPr/>
          </p:nvSpPr>
          <p:spPr>
            <a:xfrm>
              <a:off x="3705908" y="3837406"/>
              <a:ext cx="4913412" cy="666224"/>
            </a:xfrm>
            <a:prstGeom prst="roundRect">
              <a:avLst>
                <a:gd name="adj" fmla="val 11044"/>
              </a:avLst>
            </a:prstGeom>
            <a:solidFill>
              <a:schemeClr val="bg1"/>
            </a:solidFill>
            <a:ln w="15875" cmpd="sng">
              <a:noFill/>
              <a:prstDash val="sysDash"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469" y="3903558"/>
              <a:ext cx="262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화면 설계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081322" y="2688279"/>
            <a:ext cx="5662915" cy="912147"/>
            <a:chOff x="3081322" y="2688279"/>
            <a:chExt cx="5662915" cy="912147"/>
          </a:xfrm>
        </p:grpSpPr>
        <p:grpSp>
          <p:nvGrpSpPr>
            <p:cNvPr id="50" name="그룹 22"/>
            <p:cNvGrpSpPr/>
            <p:nvPr/>
          </p:nvGrpSpPr>
          <p:grpSpPr>
            <a:xfrm>
              <a:off x="3081322" y="2688279"/>
              <a:ext cx="5662915" cy="912147"/>
              <a:chOff x="2987824" y="2420888"/>
              <a:chExt cx="5364596" cy="864096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987824" y="2420888"/>
                <a:ext cx="5364596" cy="864096"/>
              </a:xfrm>
              <a:prstGeom prst="roundRect">
                <a:avLst>
                  <a:gd name="adj" fmla="val 11354"/>
                </a:avLst>
              </a:prstGeom>
              <a:solidFill>
                <a:srgbClr val="5A7684"/>
              </a:solidFill>
              <a:ln w="19050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131840" y="256490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28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705908" y="2811241"/>
              <a:ext cx="4913412" cy="666224"/>
            </a:xfrm>
            <a:prstGeom prst="roundRect">
              <a:avLst>
                <a:gd name="adj" fmla="val 11044"/>
              </a:avLst>
            </a:prstGeom>
            <a:solidFill>
              <a:schemeClr val="bg1"/>
            </a:solidFill>
            <a:ln w="15875" cmpd="sng">
              <a:noFill/>
              <a:prstDash val="sysDash"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3469" y="2877392"/>
              <a:ext cx="262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시스템 아키텍처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081322" y="1662113"/>
            <a:ext cx="5662915" cy="912147"/>
            <a:chOff x="3081322" y="1662113"/>
            <a:chExt cx="5662915" cy="912147"/>
          </a:xfrm>
        </p:grpSpPr>
        <p:grpSp>
          <p:nvGrpSpPr>
            <p:cNvPr id="47" name="그룹 21"/>
            <p:cNvGrpSpPr/>
            <p:nvPr/>
          </p:nvGrpSpPr>
          <p:grpSpPr>
            <a:xfrm>
              <a:off x="3081322" y="1662113"/>
              <a:ext cx="5662915" cy="912147"/>
              <a:chOff x="2987824" y="1448780"/>
              <a:chExt cx="5364596" cy="86409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987824" y="1448780"/>
                <a:ext cx="5364596" cy="864096"/>
              </a:xfrm>
              <a:prstGeom prst="roundRect">
                <a:avLst>
                  <a:gd name="adj" fmla="val 13770"/>
                </a:avLst>
              </a:prstGeom>
              <a:solidFill>
                <a:srgbClr val="39515D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131840" y="15927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28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3705908" y="1785075"/>
              <a:ext cx="4913412" cy="666224"/>
            </a:xfrm>
            <a:prstGeom prst="roundRect">
              <a:avLst>
                <a:gd name="adj" fmla="val 11044"/>
              </a:avLst>
            </a:prstGeom>
            <a:solidFill>
              <a:schemeClr val="bg1"/>
            </a:solidFill>
            <a:ln w="15875" cmpd="sng">
              <a:noFill/>
              <a:prstDash val="sysDash"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93469" y="1851227"/>
              <a:ext cx="262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개요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ED1B88E-574A-B843-4989-D822F9CC0243}"/>
              </a:ext>
            </a:extLst>
          </p:cNvPr>
          <p:cNvGrpSpPr/>
          <p:nvPr/>
        </p:nvGrpSpPr>
        <p:grpSpPr>
          <a:xfrm>
            <a:off x="3081322" y="5775719"/>
            <a:ext cx="5662915" cy="912147"/>
            <a:chOff x="3081322" y="4740611"/>
            <a:chExt cx="5662915" cy="912147"/>
          </a:xfrm>
        </p:grpSpPr>
        <p:sp>
          <p:nvSpPr>
            <p:cNvPr id="3" name="모서리가 둥근 직사각형 55">
              <a:extLst>
                <a:ext uri="{FF2B5EF4-FFF2-40B4-BE49-F238E27FC236}">
                  <a16:creationId xmlns:a16="http://schemas.microsoft.com/office/drawing/2014/main" xmlns="" id="{D8A6551D-FFF7-7407-1930-15F82BD0801E}"/>
                </a:ext>
              </a:extLst>
            </p:cNvPr>
            <p:cNvSpPr/>
            <p:nvPr/>
          </p:nvSpPr>
          <p:spPr>
            <a:xfrm>
              <a:off x="3081322" y="4740611"/>
              <a:ext cx="5662915" cy="912147"/>
            </a:xfrm>
            <a:prstGeom prst="roundRect">
              <a:avLst>
                <a:gd name="adj" fmla="val 1497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56">
              <a:extLst>
                <a:ext uri="{FF2B5EF4-FFF2-40B4-BE49-F238E27FC236}">
                  <a16:creationId xmlns:a16="http://schemas.microsoft.com/office/drawing/2014/main" xmlns="" id="{6880D3C2-089D-5DB2-3AE6-26A88619B818}"/>
                </a:ext>
              </a:extLst>
            </p:cNvPr>
            <p:cNvSpPr/>
            <p:nvPr/>
          </p:nvSpPr>
          <p:spPr>
            <a:xfrm>
              <a:off x="3705908" y="4863572"/>
              <a:ext cx="4913412" cy="666224"/>
            </a:xfrm>
            <a:prstGeom prst="roundRect">
              <a:avLst>
                <a:gd name="adj" fmla="val 11044"/>
              </a:avLst>
            </a:prstGeom>
            <a:solidFill>
              <a:schemeClr val="bg1"/>
            </a:solidFill>
            <a:ln w="15875" cmpd="sng">
              <a:noFill/>
              <a:prstDash val="sysDash"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E2496F8-F0DD-66A0-0DB2-10DEF3489464}"/>
                </a:ext>
              </a:extLst>
            </p:cNvPr>
            <p:cNvSpPr txBox="1"/>
            <p:nvPr/>
          </p:nvSpPr>
          <p:spPr>
            <a:xfrm>
              <a:off x="3993469" y="4929724"/>
              <a:ext cx="262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후기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4BBAD16-D718-A6EA-C026-8536D7C2C25D}"/>
                </a:ext>
              </a:extLst>
            </p:cNvPr>
            <p:cNvSpPr txBox="1"/>
            <p:nvPr/>
          </p:nvSpPr>
          <p:spPr>
            <a:xfrm>
              <a:off x="3233347" y="4892635"/>
              <a:ext cx="53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1 – </a:t>
            </a:r>
            <a:r>
              <a:rPr lang="ko-KR" altLang="en-US" sz="3200" dirty="0"/>
              <a:t>카테고리 글쓰기 구현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</a:t>
            </a:r>
            <a:r>
              <a:rPr lang="ko-KR" altLang="en-US" dirty="0">
                <a:solidFill>
                  <a:schemeClr val="tx1"/>
                </a:solidFill>
              </a:rPr>
              <a:t>글쓰기 전 카테고리 목록 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1" y="2334830"/>
            <a:ext cx="7164279" cy="19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3" y="4607511"/>
            <a:ext cx="7164277" cy="20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04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</a:t>
            </a:r>
            <a:r>
              <a:rPr lang="en-US" altLang="ko-KR" sz="3200" dirty="0" smtClean="0"/>
              <a:t>2 </a:t>
            </a:r>
            <a:r>
              <a:rPr lang="en-US" altLang="ko-KR" sz="3200" dirty="0"/>
              <a:t>– </a:t>
            </a:r>
            <a:r>
              <a:rPr lang="ko-KR" altLang="en-US" sz="3200" dirty="0"/>
              <a:t>카테고리 주제 선택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       </a:t>
            </a:r>
            <a:r>
              <a:rPr lang="ko-KR" altLang="en-US" b="1" dirty="0" err="1">
                <a:solidFill>
                  <a:schemeClr val="tx1"/>
                </a:solidFill>
              </a:rPr>
              <a:t>카테고리</a:t>
            </a:r>
            <a:r>
              <a:rPr lang="ko-KR" altLang="en-US" dirty="0" err="1">
                <a:solidFill>
                  <a:schemeClr val="tx1"/>
                </a:solidFill>
              </a:rPr>
              <a:t>별</a:t>
            </a:r>
            <a:r>
              <a:rPr lang="ko-KR" altLang="en-US" dirty="0">
                <a:solidFill>
                  <a:schemeClr val="tx1"/>
                </a:solidFill>
              </a:rPr>
              <a:t> 내용 선택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2352583"/>
            <a:ext cx="7288567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7" y="4429032"/>
            <a:ext cx="7164279" cy="21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1199972" y="2968344"/>
            <a:ext cx="576064" cy="538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8004" y="3506708"/>
            <a:ext cx="0" cy="11185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3 – </a:t>
            </a:r>
            <a:r>
              <a:rPr lang="ko-KR" altLang="en-US" sz="3200" dirty="0"/>
              <a:t>카테고리 내용 구현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글 작성시 적었던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선택했던 </a:t>
            </a:r>
            <a:r>
              <a:rPr lang="ko-KR" altLang="en-US" b="1" dirty="0">
                <a:solidFill>
                  <a:schemeClr val="tx1"/>
                </a:solidFill>
              </a:rPr>
              <a:t>카테고리</a:t>
            </a:r>
            <a:r>
              <a:rPr lang="ko-KR" altLang="en-US" dirty="0">
                <a:solidFill>
                  <a:schemeClr val="tx1"/>
                </a:solidFill>
              </a:rPr>
              <a:t>로 해당 글 분류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1" y="2576546"/>
            <a:ext cx="7164279" cy="30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21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4 – </a:t>
            </a:r>
            <a:r>
              <a:rPr lang="ko-KR" altLang="en-US" sz="3200" dirty="0" err="1"/>
              <a:t>검색창</a:t>
            </a:r>
            <a:r>
              <a:rPr lang="ko-KR" altLang="en-US" sz="3200" dirty="0"/>
              <a:t> 구현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작성 </a:t>
            </a:r>
            <a:r>
              <a:rPr lang="ko-KR" altLang="en-US" b="1" dirty="0">
                <a:solidFill>
                  <a:schemeClr val="tx1"/>
                </a:solidFill>
              </a:rPr>
              <a:t>키워드</a:t>
            </a:r>
            <a:r>
              <a:rPr lang="ko-KR" altLang="en-US" dirty="0">
                <a:solidFill>
                  <a:schemeClr val="tx1"/>
                </a:solidFill>
              </a:rPr>
              <a:t>로 검색 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키워드 내용별 </a:t>
            </a:r>
            <a:r>
              <a:rPr lang="ko-KR" altLang="en-US" b="1" dirty="0" err="1">
                <a:solidFill>
                  <a:schemeClr val="tx1"/>
                </a:solidFill>
              </a:rPr>
              <a:t>서치</a:t>
            </a:r>
            <a:r>
              <a:rPr lang="ko-KR" altLang="en-US" dirty="0">
                <a:solidFill>
                  <a:schemeClr val="tx1"/>
                </a:solidFill>
              </a:rPr>
              <a:t> 기능 구현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2" y="2290993"/>
            <a:ext cx="7164280" cy="161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2" y="3639845"/>
            <a:ext cx="7164279" cy="239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1251751" y="2559115"/>
            <a:ext cx="426130" cy="4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1420731" y="2982897"/>
            <a:ext cx="44086" cy="127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101817" y="4261282"/>
            <a:ext cx="576064" cy="610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0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702903" y="2601491"/>
            <a:ext cx="2439320" cy="2001477"/>
            <a:chOff x="792163" y="3284984"/>
            <a:chExt cx="1800000" cy="3024123"/>
          </a:xfrm>
        </p:grpSpPr>
        <p:grpSp>
          <p:nvGrpSpPr>
            <p:cNvPr id="173" name="그룹 63"/>
            <p:cNvGrpSpPr/>
            <p:nvPr/>
          </p:nvGrpSpPr>
          <p:grpSpPr>
            <a:xfrm>
              <a:off x="792163" y="3392996"/>
              <a:ext cx="1800000" cy="2916111"/>
              <a:chOff x="792163" y="3537012"/>
              <a:chExt cx="1800000" cy="2916111"/>
            </a:xfrm>
          </p:grpSpPr>
          <p:grpSp>
            <p:nvGrpSpPr>
              <p:cNvPr id="176" name="그룹 47"/>
              <p:cNvGrpSpPr/>
              <p:nvPr/>
            </p:nvGrpSpPr>
            <p:grpSpPr>
              <a:xfrm>
                <a:off x="792163" y="3537012"/>
                <a:ext cx="1800000" cy="2916111"/>
                <a:chOff x="792163" y="3320988"/>
                <a:chExt cx="1800000" cy="2916111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792163" y="3537099"/>
                  <a:ext cx="1800000" cy="2700000"/>
                </a:xfrm>
                <a:prstGeom prst="rect">
                  <a:avLst/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792163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/>
                <p:cNvSpPr>
                  <a:spLocks noChangeAspect="1"/>
                </p:cNvSpPr>
                <p:nvPr/>
              </p:nvSpPr>
              <p:spPr>
                <a:xfrm>
                  <a:off x="900163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모임 생성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7" name="직사각형 694"/>
              <p:cNvSpPr>
                <a:spLocks noChangeArrowheads="1"/>
              </p:cNvSpPr>
              <p:nvPr/>
            </p:nvSpPr>
            <p:spPr bwMode="auto">
              <a:xfrm>
                <a:off x="1007604" y="4317169"/>
                <a:ext cx="1295847" cy="418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pPr marL="93663" indent="-93663">
                  <a:buFont typeface="Arial" pitchFamily="34" charset="0"/>
                  <a:buChar char="•"/>
                </a:pPr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4" name="타원 173"/>
            <p:cNvSpPr/>
            <p:nvPr/>
          </p:nvSpPr>
          <p:spPr>
            <a:xfrm>
              <a:off x="792163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02862" y="3330627"/>
              <a:ext cx="1408898" cy="465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1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141950" y="2603634"/>
            <a:ext cx="2456597" cy="2001500"/>
            <a:chOff x="2699792" y="3284984"/>
            <a:chExt cx="1800200" cy="3024121"/>
          </a:xfrm>
        </p:grpSpPr>
        <p:grpSp>
          <p:nvGrpSpPr>
            <p:cNvPr id="182" name="그룹 64"/>
            <p:cNvGrpSpPr/>
            <p:nvPr/>
          </p:nvGrpSpPr>
          <p:grpSpPr>
            <a:xfrm>
              <a:off x="2699992" y="3392996"/>
              <a:ext cx="1800000" cy="2916109"/>
              <a:chOff x="2706593" y="3537012"/>
              <a:chExt cx="1800000" cy="2916109"/>
            </a:xfrm>
          </p:grpSpPr>
          <p:grpSp>
            <p:nvGrpSpPr>
              <p:cNvPr id="185" name="그룹 48"/>
              <p:cNvGrpSpPr/>
              <p:nvPr/>
            </p:nvGrpSpPr>
            <p:grpSpPr>
              <a:xfrm>
                <a:off x="2706593" y="3537012"/>
                <a:ext cx="1800000" cy="2916109"/>
                <a:chOff x="2709610" y="3320988"/>
                <a:chExt cx="1800000" cy="2916109"/>
              </a:xfrm>
            </p:grpSpPr>
            <p:sp>
              <p:nvSpPr>
                <p:cNvPr id="187" name="직사각형 31"/>
                <p:cNvSpPr/>
                <p:nvPr/>
              </p:nvSpPr>
              <p:spPr>
                <a:xfrm>
                  <a:off x="2709610" y="3537097"/>
                  <a:ext cx="1800000" cy="2700000"/>
                </a:xfrm>
                <a:prstGeom prst="rect">
                  <a:avLst/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2709610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/>
                <p:cNvSpPr>
                  <a:spLocks noChangeAspect="1"/>
                </p:cNvSpPr>
                <p:nvPr/>
              </p:nvSpPr>
              <p:spPr>
                <a:xfrm>
                  <a:off x="2807804" y="3885127"/>
                  <a:ext cx="1573200" cy="2228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모임 신청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</p:grpSp>
          <p:sp>
            <p:nvSpPr>
              <p:cNvPr id="186" name="직사각형 694"/>
              <p:cNvSpPr>
                <a:spLocks noChangeArrowheads="1"/>
              </p:cNvSpPr>
              <p:nvPr/>
            </p:nvSpPr>
            <p:spPr bwMode="auto">
              <a:xfrm>
                <a:off x="2915816" y="4317169"/>
                <a:ext cx="1295847" cy="418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endParaRPr kumimoji="0" lang="ko-KR" altLang="en-US" sz="12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83" name="타원 182"/>
            <p:cNvSpPr/>
            <p:nvPr/>
          </p:nvSpPr>
          <p:spPr>
            <a:xfrm>
              <a:off x="2699792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11074" y="3330629"/>
              <a:ext cx="1408898" cy="465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2</a:t>
              </a: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702903" y="1473692"/>
            <a:ext cx="7643674" cy="97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기능구현 </a:t>
            </a:r>
            <a:r>
              <a:rPr lang="ko-KR" altLang="en-US" dirty="0"/>
              <a:t> </a:t>
            </a:r>
            <a:r>
              <a:rPr lang="en-US" altLang="ko-KR" dirty="0" smtClean="0"/>
              <a:t>2-3. </a:t>
            </a:r>
            <a:r>
              <a:rPr lang="ko-KR" altLang="en-US" dirty="0" smtClean="0"/>
              <a:t>모임관리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505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</a:t>
            </a:r>
            <a:r>
              <a:rPr lang="en-US" altLang="ko-KR" sz="3200" dirty="0" smtClean="0"/>
              <a:t>1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모임 생성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모임 생성을 위해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“ </a:t>
            </a:r>
            <a:r>
              <a:rPr lang="ko-KR" altLang="en-US" dirty="0" smtClean="0">
                <a:solidFill>
                  <a:schemeClr val="tx1"/>
                </a:solidFill>
              </a:rPr>
              <a:t>새로운 매치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버튼 클릭 후 모임 내용 작성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2361461"/>
            <a:ext cx="7288567" cy="399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30136" y="2350852"/>
            <a:ext cx="650033" cy="244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8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</a:t>
            </a:r>
            <a:r>
              <a:rPr lang="en-US" altLang="ko-KR" sz="3200" dirty="0" smtClean="0"/>
              <a:t>1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모임 생성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   모임 생성 이후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만들었던 모임 시간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위치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1" y="2432482"/>
            <a:ext cx="7164279" cy="396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42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03. </a:t>
            </a:r>
            <a:r>
              <a:rPr lang="en-US" altLang="ko-KR" sz="3200" dirty="0"/>
              <a:t>STEP 2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모임 신청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985422" y="1429306"/>
            <a:ext cx="7164279" cy="701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     신청하기 버튼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참여자 명단에 이름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2" y="2459114"/>
            <a:ext cx="3444535" cy="406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98" y="2459113"/>
            <a:ext cx="3417902" cy="406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462291" y="3994951"/>
            <a:ext cx="301841" cy="2608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60777" y="6076328"/>
            <a:ext cx="477027" cy="244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03465" y="4255799"/>
            <a:ext cx="1182312" cy="1820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2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838200" y="1640019"/>
            <a:ext cx="7344308" cy="258532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  <a:sp3d/>
          </a:bodyPr>
          <a:lstStyle/>
          <a:p>
            <a:pPr algn="ctr">
              <a:defRPr/>
            </a:pPr>
            <a:r>
              <a:rPr lang="en-US" altLang="ko-KR" sz="5400" b="1" spc="-200" dirty="0">
                <a:solidFill>
                  <a:srgbClr val="39515D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n-US" altLang="ko-KR" sz="5400" b="1" kern="0" spc="-300" dirty="0">
              <a:solidFill>
                <a:srgbClr val="39515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ko-KR" altLang="en-US" sz="5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테이블 생성</a:t>
            </a:r>
            <a:endParaRPr lang="en-US" altLang="ko-KR" sz="5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ko-KR" sz="5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DB </a:t>
            </a:r>
            <a:r>
              <a:rPr lang="ko-KR" altLang="en-US" sz="5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모델링</a:t>
            </a:r>
            <a:r>
              <a:rPr lang="en-US" altLang="ko-KR" sz="5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(ERD)</a:t>
            </a:r>
            <a:endParaRPr lang="ko-KR" altLang="en-US" sz="54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04. STEP 1 – </a:t>
            </a:r>
            <a:r>
              <a:rPr lang="ko-KR" altLang="en-US" sz="3200" dirty="0" smtClean="0"/>
              <a:t>테이블생성</a:t>
            </a:r>
            <a:endParaRPr lang="en-US" altLang="ko-KR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7" y="4287915"/>
            <a:ext cx="6819544" cy="215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59" y="1376038"/>
            <a:ext cx="6562092" cy="257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05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838200" y="1640019"/>
            <a:ext cx="73443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  <a:sp3d/>
          </a:bodyPr>
          <a:lstStyle/>
          <a:p>
            <a:pPr algn="ctr">
              <a:defRPr/>
            </a:pPr>
            <a:r>
              <a:rPr lang="en-US" altLang="ko-KR" sz="5400" b="1" spc="-200" dirty="0">
                <a:solidFill>
                  <a:srgbClr val="39515D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en-US" altLang="ko-KR" sz="5400" b="1" kern="0" spc="-300" dirty="0">
              <a:solidFill>
                <a:srgbClr val="39515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ko-KR" altLang="en-US" sz="5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개요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04. STEP 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 – DB </a:t>
            </a:r>
            <a:r>
              <a:rPr lang="ko-KR" altLang="en-US" sz="3200" dirty="0" smtClean="0"/>
              <a:t>모델링 </a:t>
            </a:r>
            <a:r>
              <a:rPr lang="en-US" altLang="ko-KR" sz="3200" dirty="0" smtClean="0"/>
              <a:t>(ERD)</a:t>
            </a:r>
            <a:endParaRPr lang="en-US" altLang="ko-KR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1509204"/>
            <a:ext cx="7279690" cy="50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6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838200" y="1640019"/>
            <a:ext cx="73443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  <a:sp3d/>
          </a:bodyPr>
          <a:lstStyle/>
          <a:p>
            <a:pPr algn="ctr">
              <a:defRPr/>
            </a:pPr>
            <a:r>
              <a:rPr lang="en-US" altLang="ko-KR" sz="5400" b="1" spc="-200" dirty="0">
                <a:solidFill>
                  <a:srgbClr val="39515D"/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endParaRPr lang="en-US" altLang="ko-KR" sz="5400" b="1" kern="0" spc="-300" dirty="0">
              <a:solidFill>
                <a:srgbClr val="39515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ko-KR" altLang="en-US" sz="5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127264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257573" y="43515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04. STEP 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 – DB </a:t>
            </a:r>
            <a:r>
              <a:rPr lang="ko-KR" altLang="en-US" sz="3200" dirty="0" smtClean="0"/>
              <a:t>모델링 </a:t>
            </a:r>
            <a:r>
              <a:rPr lang="en-US" altLang="ko-KR" sz="3200" dirty="0" smtClean="0"/>
              <a:t>(ERD)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342" y="1653462"/>
            <a:ext cx="7523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도전 </a:t>
            </a:r>
            <a:r>
              <a:rPr lang="ko-KR" altLang="en-US" b="1" dirty="0"/>
              <a:t>및 어려움</a:t>
            </a:r>
            <a:endParaRPr lang="ko-KR" altLang="en-US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프로젝트 중 다양한 도전과 어려움에 </a:t>
            </a:r>
            <a:r>
              <a:rPr lang="ko-KR" altLang="en-US" dirty="0" smtClean="0"/>
              <a:t>부딪힘</a:t>
            </a:r>
            <a:r>
              <a:rPr lang="en-US" altLang="ko-KR" dirty="0" smtClean="0"/>
              <a:t>."</a:t>
            </a:r>
            <a:endParaRPr lang="en-US" altLang="ko-KR" dirty="0"/>
          </a:p>
          <a:p>
            <a:pPr lvl="2"/>
            <a:r>
              <a:rPr lang="ko-KR" altLang="en-US" b="1" dirty="0"/>
              <a:t>인원 이탈</a:t>
            </a:r>
            <a:r>
              <a:rPr lang="en-US" altLang="ko-KR" dirty="0"/>
              <a:t>: </a:t>
            </a:r>
            <a:r>
              <a:rPr lang="ko-KR" altLang="en-US" dirty="0"/>
              <a:t>중간에 프로젝트를 포기한 인원이 있어</a:t>
            </a:r>
            <a:r>
              <a:rPr lang="en-US" altLang="ko-KR" dirty="0"/>
              <a:t>, </a:t>
            </a:r>
            <a:r>
              <a:rPr lang="ko-KR" altLang="en-US" dirty="0"/>
              <a:t>팀원 간의 부담이 </a:t>
            </a:r>
            <a:r>
              <a:rPr lang="ko-KR" altLang="en-US" dirty="0" smtClean="0"/>
              <a:t>증가함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b="1" dirty="0"/>
              <a:t>게시판 구현 어려움</a:t>
            </a:r>
            <a:r>
              <a:rPr lang="en-US" altLang="ko-KR" dirty="0"/>
              <a:t>: </a:t>
            </a:r>
            <a:r>
              <a:rPr lang="ko-KR" altLang="en-US" dirty="0"/>
              <a:t>특정 기능의 구현에서 어려움을 겪었으며</a:t>
            </a:r>
            <a:r>
              <a:rPr lang="en-US" altLang="ko-KR" dirty="0"/>
              <a:t>, </a:t>
            </a:r>
            <a:r>
              <a:rPr lang="ko-KR" altLang="en-US" dirty="0"/>
              <a:t>이를 극복하기 위한 여러 시도를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b="1" dirty="0"/>
              <a:t>협업 문제</a:t>
            </a:r>
            <a:r>
              <a:rPr lang="en-US" altLang="ko-KR" dirty="0"/>
              <a:t>: </a:t>
            </a:r>
            <a:r>
              <a:rPr lang="ko-KR" altLang="en-US" dirty="0"/>
              <a:t>일부 팀원의 </a:t>
            </a:r>
            <a:r>
              <a:rPr lang="ko-KR" altLang="en-US" dirty="0" err="1"/>
              <a:t>미참여나</a:t>
            </a:r>
            <a:r>
              <a:rPr lang="ko-KR" altLang="en-US" dirty="0"/>
              <a:t> 협조 부족으로 원활한 작업 진행이 </a:t>
            </a:r>
            <a:r>
              <a:rPr lang="ko-KR" altLang="en-US" dirty="0" smtClean="0"/>
              <a:t>어려웠음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배운 </a:t>
            </a:r>
            <a:r>
              <a:rPr lang="ko-KR" altLang="en-US" b="1" dirty="0"/>
              <a:t>점 및 </a:t>
            </a:r>
            <a:r>
              <a:rPr lang="ko-KR" altLang="en-US" b="1" dirty="0" smtClean="0"/>
              <a:t>교훈</a:t>
            </a:r>
            <a:endParaRPr lang="ko-KR" altLang="en-US" dirty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/>
              <a:t>팀원 간의 의사소통의 중요성</a:t>
            </a:r>
            <a:r>
              <a:rPr lang="en-US" altLang="ko-KR" dirty="0"/>
              <a:t>, </a:t>
            </a:r>
            <a:r>
              <a:rPr lang="ko-KR" altLang="en-US" dirty="0"/>
              <a:t>타이트한 일정 관리의 필요성 등을 </a:t>
            </a:r>
            <a:r>
              <a:rPr lang="ko-KR" altLang="en-US" dirty="0" smtClean="0"/>
              <a:t>느꼈음</a:t>
            </a:r>
            <a:r>
              <a:rPr lang="en-US" altLang="ko-KR" dirty="0" smtClean="0"/>
              <a:t>."</a:t>
            </a:r>
            <a:endParaRPr lang="en-US" altLang="ko-KR" dirty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앞으로의 </a:t>
            </a:r>
            <a:r>
              <a:rPr lang="ko-KR" altLang="en-US" b="1" dirty="0"/>
              <a:t>제안 및 방향성</a:t>
            </a:r>
            <a:endParaRPr lang="ko-KR" altLang="en-US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비슷한 프로젝트를 진행할 때</a:t>
            </a:r>
            <a:r>
              <a:rPr lang="en-US" altLang="ko-KR" dirty="0"/>
              <a:t>, </a:t>
            </a:r>
            <a:r>
              <a:rPr lang="ko-KR" altLang="en-US" dirty="0"/>
              <a:t>초기 단계에서의 명확한 역할 분담</a:t>
            </a:r>
            <a:r>
              <a:rPr lang="en-US" altLang="ko-KR" dirty="0"/>
              <a:t>, </a:t>
            </a:r>
            <a:r>
              <a:rPr lang="ko-KR" altLang="en-US" dirty="0"/>
              <a:t>꾸준한 커뮤니케이션</a:t>
            </a:r>
            <a:r>
              <a:rPr lang="en-US" altLang="ko-KR" dirty="0"/>
              <a:t>, </a:t>
            </a:r>
            <a:r>
              <a:rPr lang="ko-KR" altLang="en-US" dirty="0"/>
              <a:t>백업 계획 수립 등이 필요하다고 </a:t>
            </a:r>
            <a:r>
              <a:rPr lang="ko-KR" altLang="en-US" dirty="0" smtClean="0"/>
              <a:t>생각됨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0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/>
          <p:cNvSpPr>
            <a:spLocks noGrp="1"/>
          </p:cNvSpPr>
          <p:nvPr>
            <p:ph type="title"/>
          </p:nvPr>
        </p:nvSpPr>
        <p:spPr>
          <a:xfrm>
            <a:off x="445240" y="315120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28" name="자유형 27"/>
          <p:cNvSpPr/>
          <p:nvPr/>
        </p:nvSpPr>
        <p:spPr>
          <a:xfrm>
            <a:off x="1564999" y="2882900"/>
            <a:ext cx="5990082" cy="4119530"/>
          </a:xfrm>
          <a:custGeom>
            <a:avLst/>
            <a:gdLst>
              <a:gd name="connsiteX0" fmla="*/ 0 w 6696744"/>
              <a:gd name="connsiteY0" fmla="*/ 0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4" fmla="*/ 0 w 6696744"/>
              <a:gd name="connsiteY4" fmla="*/ 0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4070189 h 4070189"/>
              <a:gd name="connsiteX1" fmla="*/ 6696744 w 6696744"/>
              <a:gd name="connsiteY1" fmla="*/ 476546 h 4070189"/>
              <a:gd name="connsiteX2" fmla="*/ 6696744 w 6696744"/>
              <a:gd name="connsiteY2" fmla="*/ 4070189 h 4070189"/>
              <a:gd name="connsiteX3" fmla="*/ 0 w 6696744"/>
              <a:gd name="connsiteY3" fmla="*/ 4070189 h 4070189"/>
              <a:gd name="connsiteX0" fmla="*/ 0 w 6696744"/>
              <a:gd name="connsiteY0" fmla="*/ 4070189 h 5082064"/>
              <a:gd name="connsiteX1" fmla="*/ 6696744 w 6696744"/>
              <a:gd name="connsiteY1" fmla="*/ 476546 h 5082064"/>
              <a:gd name="connsiteX2" fmla="*/ 6696744 w 6696744"/>
              <a:gd name="connsiteY2" fmla="*/ 4070189 h 5082064"/>
              <a:gd name="connsiteX3" fmla="*/ 0 w 6696744"/>
              <a:gd name="connsiteY3" fmla="*/ 4070189 h 5082064"/>
              <a:gd name="connsiteX0" fmla="*/ 0 w 6696744"/>
              <a:gd name="connsiteY0" fmla="*/ 3593643 h 4605518"/>
              <a:gd name="connsiteX1" fmla="*/ 6696744 w 6696744"/>
              <a:gd name="connsiteY1" fmla="*/ 0 h 4605518"/>
              <a:gd name="connsiteX2" fmla="*/ 6696744 w 6696744"/>
              <a:gd name="connsiteY2" fmla="*/ 3593643 h 4605518"/>
              <a:gd name="connsiteX3" fmla="*/ 0 w 6696744"/>
              <a:gd name="connsiteY3" fmla="*/ 3593643 h 460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6744" h="4605518">
                <a:moveTo>
                  <a:pt x="0" y="3593643"/>
                </a:moveTo>
                <a:cubicBezTo>
                  <a:pt x="1180434" y="1379979"/>
                  <a:pt x="4300039" y="4605518"/>
                  <a:pt x="6696744" y="0"/>
                </a:cubicBezTo>
                <a:lnTo>
                  <a:pt x="6696744" y="3593643"/>
                </a:lnTo>
                <a:lnTo>
                  <a:pt x="0" y="3593643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36000"/>
                </a:schemeClr>
              </a:gs>
              <a:gs pos="100000">
                <a:srgbClr val="001C46">
                  <a:alpha val="0"/>
                </a:srgbClr>
              </a:gs>
            </a:gsLst>
            <a:lin ang="3600000" scaled="0"/>
          </a:gradFill>
          <a:ln>
            <a:noFill/>
          </a:ln>
          <a:effectLst>
            <a:outerShdw blurRad="254000" dist="635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570523" y="2882900"/>
            <a:ext cx="4348739" cy="4119530"/>
          </a:xfrm>
          <a:custGeom>
            <a:avLst/>
            <a:gdLst>
              <a:gd name="connsiteX0" fmla="*/ 0 w 6696744"/>
              <a:gd name="connsiteY0" fmla="*/ 0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4" fmla="*/ 0 w 6696744"/>
              <a:gd name="connsiteY4" fmla="*/ 0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3593643 h 3593643"/>
              <a:gd name="connsiteX1" fmla="*/ 6696744 w 6696744"/>
              <a:gd name="connsiteY1" fmla="*/ 0 h 3593643"/>
              <a:gd name="connsiteX2" fmla="*/ 6696744 w 6696744"/>
              <a:gd name="connsiteY2" fmla="*/ 3593643 h 3593643"/>
              <a:gd name="connsiteX3" fmla="*/ 0 w 6696744"/>
              <a:gd name="connsiteY3" fmla="*/ 3593643 h 3593643"/>
              <a:gd name="connsiteX0" fmla="*/ 0 w 6696744"/>
              <a:gd name="connsiteY0" fmla="*/ 4070189 h 4070189"/>
              <a:gd name="connsiteX1" fmla="*/ 6696744 w 6696744"/>
              <a:gd name="connsiteY1" fmla="*/ 476546 h 4070189"/>
              <a:gd name="connsiteX2" fmla="*/ 6696744 w 6696744"/>
              <a:gd name="connsiteY2" fmla="*/ 4070189 h 4070189"/>
              <a:gd name="connsiteX3" fmla="*/ 0 w 6696744"/>
              <a:gd name="connsiteY3" fmla="*/ 4070189 h 4070189"/>
              <a:gd name="connsiteX0" fmla="*/ 0 w 6696744"/>
              <a:gd name="connsiteY0" fmla="*/ 4070189 h 5082064"/>
              <a:gd name="connsiteX1" fmla="*/ 6696744 w 6696744"/>
              <a:gd name="connsiteY1" fmla="*/ 476546 h 5082064"/>
              <a:gd name="connsiteX2" fmla="*/ 6696744 w 6696744"/>
              <a:gd name="connsiteY2" fmla="*/ 4070189 h 5082064"/>
              <a:gd name="connsiteX3" fmla="*/ 0 w 6696744"/>
              <a:gd name="connsiteY3" fmla="*/ 4070189 h 5082064"/>
              <a:gd name="connsiteX0" fmla="*/ 0 w 6696744"/>
              <a:gd name="connsiteY0" fmla="*/ 3593643 h 4605518"/>
              <a:gd name="connsiteX1" fmla="*/ 6696744 w 6696744"/>
              <a:gd name="connsiteY1" fmla="*/ 0 h 4605518"/>
              <a:gd name="connsiteX2" fmla="*/ 6696744 w 6696744"/>
              <a:gd name="connsiteY2" fmla="*/ 3593643 h 4605518"/>
              <a:gd name="connsiteX3" fmla="*/ 0 w 6696744"/>
              <a:gd name="connsiteY3" fmla="*/ 3593643 h 460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6744" h="4605518">
                <a:moveTo>
                  <a:pt x="0" y="3593643"/>
                </a:moveTo>
                <a:cubicBezTo>
                  <a:pt x="1180434" y="1379979"/>
                  <a:pt x="4300039" y="4605518"/>
                  <a:pt x="6696744" y="0"/>
                </a:cubicBezTo>
                <a:lnTo>
                  <a:pt x="6696744" y="3593643"/>
                </a:lnTo>
                <a:lnTo>
                  <a:pt x="0" y="3593643"/>
                </a:lnTo>
                <a:close/>
              </a:path>
            </a:pathLst>
          </a:custGeom>
          <a:gradFill>
            <a:gsLst>
              <a:gs pos="75000">
                <a:schemeClr val="bg1">
                  <a:lumMod val="95000"/>
                  <a:alpha val="11000"/>
                </a:schemeClr>
              </a:gs>
              <a:gs pos="100000">
                <a:srgbClr val="001C46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54000" dist="635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759901" y="1504516"/>
            <a:ext cx="2185894" cy="2148977"/>
            <a:chOff x="3527885" y="1504516"/>
            <a:chExt cx="2185894" cy="2148977"/>
          </a:xfrm>
        </p:grpSpPr>
        <p:sp>
          <p:nvSpPr>
            <p:cNvPr id="78" name="직사각형 77"/>
            <p:cNvSpPr/>
            <p:nvPr/>
          </p:nvSpPr>
          <p:spPr>
            <a:xfrm>
              <a:off x="3546467" y="1521138"/>
              <a:ext cx="2167312" cy="21323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951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3527885" y="1504516"/>
              <a:ext cx="1397110" cy="1204404"/>
            </a:xfrm>
            <a:prstGeom prst="triangle">
              <a:avLst>
                <a:gd name="adj" fmla="val 100000"/>
              </a:avLst>
            </a:prstGeom>
            <a:solidFill>
              <a:srgbClr val="395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51337" y="1626008"/>
              <a:ext cx="1956601" cy="1956601"/>
            </a:xfrm>
            <a:prstGeom prst="rect">
              <a:avLst/>
            </a:prstGeom>
            <a:solidFill>
              <a:srgbClr val="39515D"/>
            </a:solidFill>
            <a:ln w="8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616381" y="1796859"/>
              <a:ext cx="199252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김재훈</a:t>
              </a:r>
              <a:endPara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모임 리스트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모임 생성</a:t>
              </a:r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모임 수정  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65275" y="1520787"/>
            <a:ext cx="2176111" cy="2132706"/>
            <a:chOff x="6133259" y="1520787"/>
            <a:chExt cx="2176111" cy="2132706"/>
          </a:xfrm>
        </p:grpSpPr>
        <p:sp>
          <p:nvSpPr>
            <p:cNvPr id="77" name="직사각형 76"/>
            <p:cNvSpPr/>
            <p:nvPr/>
          </p:nvSpPr>
          <p:spPr>
            <a:xfrm>
              <a:off x="6133259" y="1521138"/>
              <a:ext cx="2167312" cy="21323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7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/>
            <p:cNvSpPr/>
            <p:nvPr/>
          </p:nvSpPr>
          <p:spPr>
            <a:xfrm rot="10800000" flipH="1">
              <a:off x="6912260" y="1520787"/>
              <a:ext cx="1397110" cy="1204404"/>
            </a:xfrm>
            <a:prstGeom prst="triangle">
              <a:avLst>
                <a:gd name="adj" fmla="val 100000"/>
              </a:avLst>
            </a:prstGeom>
            <a:solidFill>
              <a:srgbClr val="5A7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239100" y="1626008"/>
              <a:ext cx="1956601" cy="1956601"/>
            </a:xfrm>
            <a:prstGeom prst="rect">
              <a:avLst/>
            </a:prstGeom>
            <a:solidFill>
              <a:srgbClr val="5A7684"/>
            </a:solidFill>
            <a:ln w="8">
              <a:noFill/>
              <a:prstDash val="solid"/>
              <a:miter lim="800000"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203173" y="1810507"/>
              <a:ext cx="19925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김성욱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공지사항</a:t>
              </a:r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자주 묻는 질문</a:t>
              </a:r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댓글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 작성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65275" y="4142887"/>
            <a:ext cx="2176112" cy="2132355"/>
            <a:chOff x="6133259" y="4142887"/>
            <a:chExt cx="2176112" cy="2132355"/>
          </a:xfrm>
        </p:grpSpPr>
        <p:sp>
          <p:nvSpPr>
            <p:cNvPr id="76" name="직사각형 75"/>
            <p:cNvSpPr/>
            <p:nvPr/>
          </p:nvSpPr>
          <p:spPr>
            <a:xfrm>
              <a:off x="6133259" y="4142887"/>
              <a:ext cx="2167312" cy="2132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10800000" flipH="1" flipV="1">
              <a:off x="6912261" y="5068910"/>
              <a:ext cx="1397110" cy="12044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239100" y="4213771"/>
              <a:ext cx="1956601" cy="1956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8">
              <a:noFill/>
              <a:prstDash val="solid"/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203173" y="4498452"/>
              <a:ext cx="19925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김민영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Html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디자인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66946" y="4142887"/>
            <a:ext cx="2178849" cy="2132355"/>
            <a:chOff x="3534930" y="4142887"/>
            <a:chExt cx="2178849" cy="2132355"/>
          </a:xfrm>
        </p:grpSpPr>
        <p:sp>
          <p:nvSpPr>
            <p:cNvPr id="75" name="직사각형 74"/>
            <p:cNvSpPr/>
            <p:nvPr/>
          </p:nvSpPr>
          <p:spPr>
            <a:xfrm>
              <a:off x="3546467" y="4142887"/>
              <a:ext cx="2167312" cy="2132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rot="10800000" flipV="1">
              <a:off x="3534930" y="5068910"/>
              <a:ext cx="1397110" cy="120440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51337" y="4213771"/>
              <a:ext cx="1956601" cy="19566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8">
              <a:noFill/>
              <a:prstDash val="solid"/>
              <a:miter lim="800000"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30029" y="4492087"/>
              <a:ext cx="19925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송진호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회원가입</a:t>
              </a:r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로그인</a:t>
              </a:r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Arial" charset="0"/>
                </a:rPr>
                <a:t>회원수정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95" name="그룹 61"/>
          <p:cNvGrpSpPr/>
          <p:nvPr/>
        </p:nvGrpSpPr>
        <p:grpSpPr>
          <a:xfrm>
            <a:off x="459312" y="1765402"/>
            <a:ext cx="3126987" cy="4398981"/>
            <a:chOff x="430414" y="1556475"/>
            <a:chExt cx="2383943" cy="5420686"/>
          </a:xfrm>
        </p:grpSpPr>
        <p:sp>
          <p:nvSpPr>
            <p:cNvPr id="96" name="직사각형 95"/>
            <p:cNvSpPr/>
            <p:nvPr/>
          </p:nvSpPr>
          <p:spPr>
            <a:xfrm>
              <a:off x="430415" y="1556475"/>
              <a:ext cx="2376004" cy="106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건강의 중요성 인식 증가</a:t>
              </a:r>
              <a:endPara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최근의 팬데믹 사태와 같은 글로벌 이슈로 인해 건강 관리의 중요성이 더욱 부각되고 있음</a:t>
              </a:r>
              <a:endPara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0414" y="2712285"/>
              <a:ext cx="2376004" cy="106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사회적 네트워킹의 필요성</a:t>
              </a:r>
              <a:endPara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사회적 연결망을 형성하고 유지하는 것이 정신 건강 및 삶의 질 향상에 기여한다는 연구 결과가 있음</a:t>
              </a:r>
              <a:endPara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0414" y="4725792"/>
              <a:ext cx="2376004" cy="106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건강 증진과 사회적 연결 동시 달성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러닝메이트 프로젝트를 통해 개인들이 운동을 통한 건강 증진과 동시에 사회적 연결을 갖출 수 있도록 함</a:t>
              </a:r>
              <a:endPara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8352" y="5915232"/>
              <a:ext cx="2376005" cy="106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지역 커뮤니티 활성화</a:t>
              </a:r>
              <a:endPara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다양한 지역에서 러닝메이트 활동을 통해 지역민 간의 소통과 협력을 증진시키고</a:t>
              </a:r>
              <a:r>
                <a:rPr kumimoji="0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, </a:t>
              </a:r>
              <a:r>
                <a:rPr kumimoji="0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rial" charset="0"/>
                </a:rPr>
                <a:t>지역 커뮤니티 활성화에 기여</a:t>
              </a:r>
              <a:endPara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903916" y="3700078"/>
            <a:ext cx="4464496" cy="400110"/>
            <a:chOff x="3671900" y="3700078"/>
            <a:chExt cx="4464496" cy="400110"/>
          </a:xfrm>
        </p:grpSpPr>
        <p:sp>
          <p:nvSpPr>
            <p:cNvPr id="38" name="직사각형 37"/>
            <p:cNvSpPr/>
            <p:nvPr/>
          </p:nvSpPr>
          <p:spPr>
            <a:xfrm>
              <a:off x="3671900" y="3738115"/>
              <a:ext cx="4464496" cy="32403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48000">
                  <a:schemeClr val="bg1">
                    <a:lumMod val="75000"/>
                    <a:alpha val="80000"/>
                  </a:schemeClr>
                </a:gs>
                <a:gs pos="0">
                  <a:schemeClr val="bg1">
                    <a:lumMod val="50000"/>
                    <a:alpha val="4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8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578725" y="3700078"/>
              <a:ext cx="2650854" cy="40011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HY견고딕" pitchFamily="18" charset="-127"/>
                  <a:cs typeface="Arial" charset="0"/>
                </a:rPr>
                <a:t>Running Mate Team</a:t>
              </a:r>
            </a:p>
          </p:txBody>
        </p:sp>
      </p:grpSp>
      <p:sp>
        <p:nvSpPr>
          <p:cNvPr id="2" name="자유형 103">
            <a:extLst>
              <a:ext uri="{FF2B5EF4-FFF2-40B4-BE49-F238E27FC236}">
                <a16:creationId xmlns:a16="http://schemas.microsoft.com/office/drawing/2014/main" xmlns="" id="{6FB87BEF-A589-94D7-DF26-A4FBF1523AED}"/>
              </a:ext>
            </a:extLst>
          </p:cNvPr>
          <p:cNvSpPr/>
          <p:nvPr/>
        </p:nvSpPr>
        <p:spPr>
          <a:xfrm rot="5400000">
            <a:off x="1809781" y="3614615"/>
            <a:ext cx="401295" cy="509291"/>
          </a:xfrm>
          <a:custGeom>
            <a:avLst/>
            <a:gdLst>
              <a:gd name="connsiteX0" fmla="*/ 0 w 401295"/>
              <a:gd name="connsiteY0" fmla="*/ 101858 h 509291"/>
              <a:gd name="connsiteX1" fmla="*/ 200648 w 401295"/>
              <a:gd name="connsiteY1" fmla="*/ 101858 h 509291"/>
              <a:gd name="connsiteX2" fmla="*/ 200648 w 401295"/>
              <a:gd name="connsiteY2" fmla="*/ 0 h 509291"/>
              <a:gd name="connsiteX3" fmla="*/ 401295 w 401295"/>
              <a:gd name="connsiteY3" fmla="*/ 254646 h 509291"/>
              <a:gd name="connsiteX4" fmla="*/ 200648 w 401295"/>
              <a:gd name="connsiteY4" fmla="*/ 509291 h 509291"/>
              <a:gd name="connsiteX5" fmla="*/ 200648 w 401295"/>
              <a:gd name="connsiteY5" fmla="*/ 407433 h 509291"/>
              <a:gd name="connsiteX6" fmla="*/ 0 w 401295"/>
              <a:gd name="connsiteY6" fmla="*/ 407433 h 509291"/>
              <a:gd name="connsiteX7" fmla="*/ 0 w 401295"/>
              <a:gd name="connsiteY7" fmla="*/ 101858 h 50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295" h="509291">
                <a:moveTo>
                  <a:pt x="0" y="101858"/>
                </a:moveTo>
                <a:lnTo>
                  <a:pt x="200648" y="101858"/>
                </a:lnTo>
                <a:lnTo>
                  <a:pt x="200648" y="0"/>
                </a:lnTo>
                <a:lnTo>
                  <a:pt x="401295" y="254646"/>
                </a:lnTo>
                <a:lnTo>
                  <a:pt x="200648" y="509291"/>
                </a:lnTo>
                <a:lnTo>
                  <a:pt x="200648" y="407433"/>
                </a:lnTo>
                <a:lnTo>
                  <a:pt x="0" y="407433"/>
                </a:lnTo>
                <a:lnTo>
                  <a:pt x="0" y="101858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58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2" tIns="101858" rIns="120389" bIns="101857" numCol="1" spcCol="1270" anchor="ctr" anchorCtr="0">
            <a:noAutofit/>
          </a:bodyPr>
          <a:lstStyle/>
          <a:p>
            <a:pPr marL="0"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xmlns="" id="{13A5F912-7208-2AD0-49F2-9810F9EA18F4}"/>
              </a:ext>
            </a:extLst>
          </p:cNvPr>
          <p:cNvSpPr/>
          <p:nvPr/>
        </p:nvSpPr>
        <p:spPr>
          <a:xfrm>
            <a:off x="273472" y="1313025"/>
            <a:ext cx="885621" cy="37498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xmlns="" id="{3734BEE5-8A97-FB3B-74C7-009D5F5BC36E}"/>
              </a:ext>
            </a:extLst>
          </p:cNvPr>
          <p:cNvSpPr/>
          <p:nvPr/>
        </p:nvSpPr>
        <p:spPr>
          <a:xfrm>
            <a:off x="8229871" y="1388266"/>
            <a:ext cx="456848" cy="369806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1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838200" y="1640019"/>
            <a:ext cx="73443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  <a:sp3d/>
          </a:bodyPr>
          <a:lstStyle/>
          <a:p>
            <a:pPr algn="ctr">
              <a:defRPr/>
            </a:pPr>
            <a:r>
              <a:rPr lang="en-US" altLang="ko-KR" sz="5400" b="1" spc="-200" dirty="0">
                <a:solidFill>
                  <a:srgbClr val="39515D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endParaRPr lang="en-US" altLang="ko-KR" sz="5400" b="1" kern="0" spc="-300" dirty="0">
              <a:solidFill>
                <a:srgbClr val="39515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ko-KR" altLang="en-US" sz="5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시스템 아키텍처</a:t>
            </a:r>
          </a:p>
        </p:txBody>
      </p:sp>
    </p:spTree>
    <p:extLst>
      <p:ext uri="{BB962C8B-B14F-4D97-AF65-F5344CB8AC3E}">
        <p14:creationId xmlns:p14="http://schemas.microsoft.com/office/powerpoint/2010/main" val="302330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그림 156" descr="바닥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8000" contrast="-9000"/>
          </a:blip>
          <a:stretch>
            <a:fillRect/>
          </a:stretch>
        </p:blipFill>
        <p:spPr>
          <a:xfrm>
            <a:off x="0" y="4653137"/>
            <a:ext cx="9144000" cy="20159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A3337AC-E68E-E6F1-EB33-E40DCB64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0002"/>
            <a:ext cx="8665343" cy="445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838200" y="1640019"/>
            <a:ext cx="73443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  <a:sp3d/>
          </a:bodyPr>
          <a:lstStyle/>
          <a:p>
            <a:pPr algn="ctr">
              <a:defRPr/>
            </a:pPr>
            <a:r>
              <a:rPr lang="en-US" altLang="ko-KR" sz="5400" b="1" spc="-200" dirty="0">
                <a:solidFill>
                  <a:srgbClr val="39515D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en-US" altLang="ko-KR" sz="5400" b="1" kern="0" spc="-300" dirty="0">
              <a:solidFill>
                <a:srgbClr val="39515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ko-KR" altLang="en-US" sz="5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화면설계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2611" y="3218862"/>
            <a:ext cx="7055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유저 입장 시나리오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03238" y="1358283"/>
            <a:ext cx="7643674" cy="727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러닝메이트 사이트를 이용하기 위해서 회원가입 절차를 밟아야 함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4" y="2956264"/>
            <a:ext cx="8659290" cy="39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3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1742239" y="3349815"/>
            <a:ext cx="1836004" cy="3024120"/>
            <a:chOff x="792163" y="3284984"/>
            <a:chExt cx="1800000" cy="3024123"/>
          </a:xfrm>
        </p:grpSpPr>
        <p:grpSp>
          <p:nvGrpSpPr>
            <p:cNvPr id="173" name="그룹 63"/>
            <p:cNvGrpSpPr/>
            <p:nvPr/>
          </p:nvGrpSpPr>
          <p:grpSpPr>
            <a:xfrm>
              <a:off x="792163" y="3392996"/>
              <a:ext cx="1800000" cy="2916111"/>
              <a:chOff x="792163" y="3537012"/>
              <a:chExt cx="1800000" cy="2916111"/>
            </a:xfrm>
          </p:grpSpPr>
          <p:grpSp>
            <p:nvGrpSpPr>
              <p:cNvPr id="176" name="그룹 47"/>
              <p:cNvGrpSpPr/>
              <p:nvPr/>
            </p:nvGrpSpPr>
            <p:grpSpPr>
              <a:xfrm>
                <a:off x="792163" y="3537012"/>
                <a:ext cx="1800000" cy="2916111"/>
                <a:chOff x="792163" y="3320988"/>
                <a:chExt cx="1800000" cy="2916111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792163" y="3537099"/>
                  <a:ext cx="1800000" cy="2700000"/>
                </a:xfrm>
                <a:prstGeom prst="rect">
                  <a:avLst/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792163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9515D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/>
                <p:cNvSpPr>
                  <a:spLocks noChangeAspect="1"/>
                </p:cNvSpPr>
                <p:nvPr/>
              </p:nvSpPr>
              <p:spPr>
                <a:xfrm>
                  <a:off x="900163" y="3885126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직사각형 694"/>
              <p:cNvSpPr>
                <a:spLocks noChangeArrowheads="1"/>
              </p:cNvSpPr>
              <p:nvPr/>
            </p:nvSpPr>
            <p:spPr bwMode="auto">
              <a:xfrm>
                <a:off x="1039942" y="4384968"/>
                <a:ext cx="1295847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r>
                  <a:rPr kumimoji="0" lang="ko-KR" altLang="en-US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 </a:t>
                </a:r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r>
                  <a:rPr kumimoji="0" lang="ko-KR" altLang="en-US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 </a:t>
                </a:r>
                <a:r>
                  <a:rPr kumimoji="0" lang="ko-KR" altLang="en-US" b="1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회원가입</a:t>
                </a:r>
                <a:endParaRPr kumimoji="0" lang="ko-KR" altLang="en-US" sz="1200" b="1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4" name="타원 173"/>
            <p:cNvSpPr/>
            <p:nvPr/>
          </p:nvSpPr>
          <p:spPr>
            <a:xfrm>
              <a:off x="792163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02862" y="3409255"/>
              <a:ext cx="14088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1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590693" y="3349815"/>
            <a:ext cx="1836208" cy="3024121"/>
            <a:chOff x="2699792" y="3284984"/>
            <a:chExt cx="1800200" cy="3024121"/>
          </a:xfrm>
        </p:grpSpPr>
        <p:grpSp>
          <p:nvGrpSpPr>
            <p:cNvPr id="182" name="그룹 64"/>
            <p:cNvGrpSpPr/>
            <p:nvPr/>
          </p:nvGrpSpPr>
          <p:grpSpPr>
            <a:xfrm>
              <a:off x="2699992" y="3392996"/>
              <a:ext cx="1800000" cy="2916109"/>
              <a:chOff x="2706593" y="3537012"/>
              <a:chExt cx="1800000" cy="2916109"/>
            </a:xfrm>
          </p:grpSpPr>
          <p:grpSp>
            <p:nvGrpSpPr>
              <p:cNvPr id="185" name="그룹 48"/>
              <p:cNvGrpSpPr/>
              <p:nvPr/>
            </p:nvGrpSpPr>
            <p:grpSpPr>
              <a:xfrm>
                <a:off x="2706593" y="3537012"/>
                <a:ext cx="1800000" cy="2916109"/>
                <a:chOff x="2709610" y="3320988"/>
                <a:chExt cx="1800000" cy="2916109"/>
              </a:xfrm>
            </p:grpSpPr>
            <p:sp>
              <p:nvSpPr>
                <p:cNvPr id="187" name="직사각형 31"/>
                <p:cNvSpPr/>
                <p:nvPr/>
              </p:nvSpPr>
              <p:spPr>
                <a:xfrm>
                  <a:off x="2709610" y="3537097"/>
                  <a:ext cx="1800000" cy="2700000"/>
                </a:xfrm>
                <a:prstGeom prst="rect">
                  <a:avLst/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2709610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A7684"/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/>
                <p:cNvSpPr>
                  <a:spLocks noChangeAspect="1"/>
                </p:cNvSpPr>
                <p:nvPr/>
              </p:nvSpPr>
              <p:spPr>
                <a:xfrm>
                  <a:off x="2807804" y="3885127"/>
                  <a:ext cx="1573200" cy="22288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직사각형 694"/>
              <p:cNvSpPr>
                <a:spLocks noChangeArrowheads="1"/>
              </p:cNvSpPr>
              <p:nvPr/>
            </p:nvSpPr>
            <p:spPr bwMode="auto">
              <a:xfrm>
                <a:off x="2915816" y="4377734"/>
                <a:ext cx="1295847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r>
                  <a:rPr kumimoji="0" lang="ko-KR" altLang="en-US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 </a:t>
                </a:r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r>
                  <a:rPr kumimoji="0" lang="en-US" altLang="ko-KR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   </a:t>
                </a:r>
                <a:r>
                  <a:rPr kumimoji="0" lang="ko-KR" altLang="en-US" b="1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로그인</a:t>
                </a:r>
                <a:endParaRPr kumimoji="0" lang="ko-KR" altLang="en-US" sz="1200" b="1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83" name="타원 182"/>
            <p:cNvSpPr/>
            <p:nvPr/>
          </p:nvSpPr>
          <p:spPr>
            <a:xfrm>
              <a:off x="2699792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11074" y="3409255"/>
              <a:ext cx="14088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2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5416610" y="3349814"/>
            <a:ext cx="1838878" cy="3024121"/>
            <a:chOff x="4608587" y="3284984"/>
            <a:chExt cx="1802818" cy="3024121"/>
          </a:xfrm>
        </p:grpSpPr>
        <p:grpSp>
          <p:nvGrpSpPr>
            <p:cNvPr id="191" name="그룹 65"/>
            <p:cNvGrpSpPr/>
            <p:nvPr/>
          </p:nvGrpSpPr>
          <p:grpSpPr>
            <a:xfrm>
              <a:off x="4611405" y="3392996"/>
              <a:ext cx="1800000" cy="2916109"/>
              <a:chOff x="4611405" y="3537012"/>
              <a:chExt cx="1800000" cy="2916109"/>
            </a:xfrm>
          </p:grpSpPr>
          <p:grpSp>
            <p:nvGrpSpPr>
              <p:cNvPr id="194" name="그룹 49"/>
              <p:cNvGrpSpPr/>
              <p:nvPr/>
            </p:nvGrpSpPr>
            <p:grpSpPr>
              <a:xfrm>
                <a:off x="4611405" y="3537012"/>
                <a:ext cx="1800000" cy="2916109"/>
                <a:chOff x="4608204" y="3320988"/>
                <a:chExt cx="1800000" cy="2916109"/>
              </a:xfrm>
            </p:grpSpPr>
            <p:sp>
              <p:nvSpPr>
                <p:cNvPr id="196" name="직사각형 195"/>
                <p:cNvSpPr/>
                <p:nvPr/>
              </p:nvSpPr>
              <p:spPr>
                <a:xfrm>
                  <a:off x="4627058" y="3537097"/>
                  <a:ext cx="1781146" cy="270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4608204" y="3320988"/>
                  <a:ext cx="1800000" cy="4680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>
                  <a:spLocks noChangeAspect="1"/>
                </p:cNvSpPr>
                <p:nvPr/>
              </p:nvSpPr>
              <p:spPr>
                <a:xfrm>
                  <a:off x="4716016" y="3908475"/>
                  <a:ext cx="1575407" cy="22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 dist="50800" dir="18420000">
                    <a:prstClr val="black">
                      <a:alpha val="6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직사각형 694"/>
              <p:cNvSpPr>
                <a:spLocks noChangeArrowheads="1"/>
              </p:cNvSpPr>
              <p:nvPr/>
            </p:nvSpPr>
            <p:spPr bwMode="auto">
              <a:xfrm>
                <a:off x="4860032" y="4366956"/>
                <a:ext cx="1295847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>
                <a:spAutoFit/>
              </a:bodyPr>
              <a:lstStyle/>
              <a:p>
                <a:r>
                  <a:rPr kumimoji="0" lang="ko-KR" altLang="en-US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</a:t>
                </a:r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endParaRPr kumimoji="0" lang="en-US" altLang="ko-KR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itchFamily="50" charset="-127"/>
                  <a:cs typeface="Arial" pitchFamily="34" charset="0"/>
                </a:endParaRPr>
              </a:p>
              <a:p>
                <a:r>
                  <a:rPr kumimoji="0" lang="en-US" altLang="ko-KR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   </a:t>
                </a:r>
                <a:r>
                  <a:rPr kumimoji="0" lang="ko-KR" altLang="en-US" b="1" dirty="0">
                    <a:solidFill>
                      <a:srgbClr val="7F7F7F"/>
                    </a:solidFill>
                    <a:latin typeface="맑은 고딕" panose="020B0503020000020004" pitchFamily="50" charset="-127"/>
                    <a:ea typeface="맑은 고딕" pitchFamily="50" charset="-127"/>
                    <a:cs typeface="Arial" pitchFamily="34" charset="0"/>
                  </a:rPr>
                  <a:t>회원수정</a:t>
                </a:r>
              </a:p>
            </p:txBody>
          </p:sp>
        </p:grpSp>
        <p:sp>
          <p:nvSpPr>
            <p:cNvPr id="192" name="타원 191"/>
            <p:cNvSpPr/>
            <p:nvPr/>
          </p:nvSpPr>
          <p:spPr>
            <a:xfrm>
              <a:off x="4608587" y="3284984"/>
              <a:ext cx="1799617" cy="432656"/>
            </a:xfrm>
            <a:prstGeom prst="ellipse">
              <a:avLst/>
            </a:prstGeom>
            <a:gradFill>
              <a:gsLst>
                <a:gs pos="37000">
                  <a:schemeClr val="bg1">
                    <a:lumMod val="95000"/>
                    <a:alpha val="0"/>
                  </a:schemeClr>
                </a:gs>
                <a:gs pos="95000">
                  <a:schemeClr val="bg1">
                    <a:alpha val="25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9286" y="3445259"/>
              <a:ext cx="13803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127000" sx="103000" sy="103000" algn="ctr" rotWithShape="0">
                      <a:prstClr val="black">
                        <a:alpha val="20000"/>
                      </a:prstClr>
                    </a:outerShdw>
                  </a:effectLst>
                  <a:latin typeface="Arial Black" pitchFamily="34" charset="0"/>
                  <a:ea typeface="HY견고딕" pitchFamily="18" charset="-127"/>
                  <a:cs typeface="Arial" pitchFamily="34" charset="0"/>
                </a:rPr>
                <a:t>STEP 3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702903" y="1473692"/>
            <a:ext cx="7643674" cy="116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기능구현  </a:t>
            </a:r>
            <a:r>
              <a:rPr lang="en-US" altLang="ko-KR" dirty="0"/>
              <a:t>1. </a:t>
            </a:r>
            <a:r>
              <a:rPr lang="ko-KR" altLang="en-US" b="1" dirty="0"/>
              <a:t>회원관리</a:t>
            </a:r>
          </a:p>
        </p:txBody>
      </p:sp>
    </p:spTree>
    <p:extLst>
      <p:ext uri="{BB962C8B-B14F-4D97-AF65-F5344CB8AC3E}">
        <p14:creationId xmlns:p14="http://schemas.microsoft.com/office/powerpoint/2010/main" val="19347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16327</TotalTime>
  <Words>621</Words>
  <Application>Microsoft Office PowerPoint</Application>
  <PresentationFormat>화면 슬라이드 쇼(4:3)</PresentationFormat>
  <Paragraphs>146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STEP 1 - 회원가입</vt:lpstr>
      <vt:lpstr>03. STEP 2 - 로그인</vt:lpstr>
      <vt:lpstr>03. STEP 3 - 회원수정</vt:lpstr>
      <vt:lpstr>PowerPoint 프레젠테이션</vt:lpstr>
      <vt:lpstr>03. STEP 1 – 공지사항 글쓰기</vt:lpstr>
      <vt:lpstr>03. STEP 2 – 공지사항 리스트 구현</vt:lpstr>
      <vt:lpstr>03. STEP 3 – 공지사항 내용확인</vt:lpstr>
      <vt:lpstr>03. STEP 4 – 내용 수정/삭제</vt:lpstr>
      <vt:lpstr>03. STEP 5 – 댓글 구현</vt:lpstr>
      <vt:lpstr>PowerPoint 프레젠테이션</vt:lpstr>
      <vt:lpstr>03. STEP 1 – 카테고리 글쓰기 구현</vt:lpstr>
      <vt:lpstr>03. STEP 2 – 카테고리 주제 선택</vt:lpstr>
      <vt:lpstr>03. STEP 3 – 카테고리 내용 구현</vt:lpstr>
      <vt:lpstr>03. STEP 4 – 검색창 구현</vt:lpstr>
      <vt:lpstr>PowerPoint 프레젠테이션</vt:lpstr>
      <vt:lpstr>03. STEP 1 – 모임 생성</vt:lpstr>
      <vt:lpstr>03. STEP 1 – 모임 생성</vt:lpstr>
      <vt:lpstr>03. STEP 2 – 모임 신청</vt:lpstr>
      <vt:lpstr>PowerPoint 프레젠테이션</vt:lpstr>
      <vt:lpstr>04. STEP 1 – 테이블생성</vt:lpstr>
      <vt:lpstr>04. STEP 2 – DB 모델링 (ERD)</vt:lpstr>
      <vt:lpstr>PowerPoint 프레젠테이션</vt:lpstr>
      <vt:lpstr>04. STEP 2 – DB 모델링 (ERD)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c206</dc:creator>
  <cp:lastModifiedBy>Windows 사용자</cp:lastModifiedBy>
  <cp:revision>2569</cp:revision>
  <dcterms:created xsi:type="dcterms:W3CDTF">2011-06-14T06:29:46Z</dcterms:created>
  <dcterms:modified xsi:type="dcterms:W3CDTF">2023-08-31T04:00:02Z</dcterms:modified>
</cp:coreProperties>
</file>