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ridor of an open-air stone building under a pink and purple sky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close-up of a curved roof"/>
          <p:cNvSpPr/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metal spiral staircase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c, white corridor with shadows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, white arches on a gray reflective floor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w angle view of a tall building with mirrored glass windows"/>
          <p:cNvSpPr/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tial view of a ceiling with wood paneling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ichalsnik.github.io/aos/" TargetMode="External"/><Relationship Id="rId3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animejs.com/" TargetMode="External"/><Relationship Id="rId3" Type="http://schemas.openxmlformats.org/officeDocument/2006/relationships/hyperlink" Target="https://observablehq.com/@d3/gallery?utm_source=d3js-org&amp;utm_medium=hero&amp;utm_campaign=try-observable" TargetMode="External"/><Relationship Id="rId4" Type="http://schemas.openxmlformats.org/officeDocument/2006/relationships/hyperlink" Target="https://alvarotrigo.com/fullPage/#page1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depen.io/search/pens?q=" TargetMode="External"/><Relationship Id="rId3" Type="http://schemas.openxmlformats.org/officeDocument/2006/relationships/hyperlink" Target="https://warhol-arts.webflow.io/" TargetMode="External"/><Relationship Id="rId4" Type="http://schemas.openxmlformats.org/officeDocument/2006/relationships/hyperlink" Target="https://www.apple.com/imac/" TargetMode="External"/><Relationship Id="rId5" Type="http://schemas.openxmlformats.org/officeDocument/2006/relationships/hyperlink" Target="https://www.apple.com/macbook-pro/" TargetMode="External"/><Relationship Id="rId6" Type="http://schemas.openxmlformats.org/officeDocument/2006/relationships/hyperlink" Target="https://threejs.org/" TargetMode="External"/><Relationship Id="rId7" Type="http://schemas.openxmlformats.org/officeDocument/2006/relationships/hyperlink" Target="http://robinmastromarino.com/" TargetMode="External"/><Relationship Id="rId8" Type="http://schemas.openxmlformats.org/officeDocument/2006/relationships/hyperlink" Target="http://vr.ff.com/us/" TargetMode="External"/><Relationship Id="rId9" Type="http://schemas.openxmlformats.org/officeDocument/2006/relationships/hyperlink" Target="https://demos.littleworkshop.fr/infinitown" TargetMode="External"/><Relationship Id="rId10" Type="http://schemas.openxmlformats.org/officeDocument/2006/relationships/hyperlink" Target="https://hajimewatanabe.jp/biography/" TargetMode="External"/><Relationship Id="rId11" Type="http://schemas.openxmlformats.org/officeDocument/2006/relationships/hyperlink" Target="https://hsmkrt1996.com/" TargetMode="External"/><Relationship Id="rId12" Type="http://schemas.openxmlformats.org/officeDocument/2006/relationships/hyperlink" Target="https://poki.com/en/g/crossy-road" TargetMode="External"/><Relationship Id="rId13" Type="http://schemas.openxmlformats.org/officeDocument/2006/relationships/hyperlink" Target="https://neal.fun/design-the-next-iphone/" TargetMode="External"/><Relationship Id="rId14" Type="http://schemas.openxmlformats.org/officeDocument/2006/relationships/hyperlink" Target="https://neal.fun/absurd-trolley-problems/" TargetMode="External"/><Relationship Id="rId15" Type="http://schemas.openxmlformats.org/officeDocument/2006/relationships/hyperlink" Target="https://virtual.bbcmic.ro/?disc1=bs-badappl.dsd&amp;autoboot" TargetMode="External"/><Relationship Id="rId16" Type="http://schemas.openxmlformats.org/officeDocument/2006/relationships/hyperlink" Target="https://iss-sim.spacex.com/" TargetMode="External"/><Relationship Id="rId17" Type="http://schemas.openxmlformats.org/officeDocument/2006/relationships/hyperlink" Target="https://history-of-animation.webflow.io" TargetMode="External"/><Relationship Id="rId18" Type="http://schemas.openxmlformats.org/officeDocument/2006/relationships/hyperlink" Target="https://giphy.com/search/lunar-new-year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" TargetMode="External"/><Relationship Id="rId3" Type="http://schemas.openxmlformats.org/officeDocument/2006/relationships/hyperlink" Target="https://tjdev7.co/" TargetMode="External"/><Relationship Id="rId4" Type="http://schemas.openxmlformats.org/officeDocument/2006/relationships/hyperlink" Target="https://twitter.com/Tjdev7" TargetMode="External"/><Relationship Id="rId5" Type="http://schemas.openxmlformats.org/officeDocument/2006/relationships/hyperlink" Target="https://www.linkedin.com/in/mariojimenez1/" TargetMode="External"/><Relationship Id="rId6" Type="http://schemas.openxmlformats.org/officeDocument/2006/relationships/hyperlink" Target="https://medium.com/@7adam7e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reactatx-css-js-react-animations" TargetMode="External"/><Relationship Id="rId3" Type="http://schemas.openxmlformats.org/officeDocument/2006/relationships/hyperlink" Target="https://kinsta.com/blog/javascript-libraries/" TargetMode="External"/><Relationship Id="rId4" Type="http://schemas.openxmlformats.org/officeDocument/2006/relationships/hyperlink" Target="https://www.microverse.org/blog/javascript-library-vs-javascript-frameworks-the-differences" TargetMode="External"/><Relationship Id="rId5" Type="http://schemas.openxmlformats.org/officeDocument/2006/relationships/hyperlink" Target="https://www.awwwards.com/websites/animation/" TargetMode="External"/><Relationship Id="rId6" Type="http://schemas.openxmlformats.org/officeDocument/2006/relationships/hyperlink" Target="https://medium.com/@milberferreira/the-history-of-web-animation-63b106c97fdf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evopsjobs.app/post-a-job/" TargetMode="External"/><Relationship Id="rId3" Type="http://schemas.openxmlformats.org/officeDocument/2006/relationships/hyperlink" Target="https://apiplaza.co/APIs.html" TargetMode="External"/><Relationship Id="rId4" Type="http://schemas.openxmlformats.org/officeDocument/2006/relationships/hyperlink" Target="https://petwarezinc.com" TargetMode="External"/><Relationship Id="rId5" Type="http://schemas.openxmlformats.org/officeDocument/2006/relationships/hyperlink" Target="https://medium.com/@7adam7e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ario Jimenez - 02/19/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800735">
              <a:defRPr sz="3395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Mario Jimenez - 02/19/25</a:t>
            </a:r>
          </a:p>
        </p:txBody>
      </p:sp>
      <p:sp>
        <p:nvSpPr>
          <p:cNvPr id="172" name="A short guide on animations inside the web and Rea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short guide on animations inside the web and React</a:t>
            </a:r>
          </a:p>
        </p:txBody>
      </p:sp>
      <p:sp>
        <p:nvSpPr>
          <p:cNvPr id="173" name="CSS &amp; JS Animations in Rea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&amp; JS Animations in React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nimate on Scrol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Animate on Scroll </a:t>
            </a:r>
          </a:p>
        </p:txBody>
      </p:sp>
      <p:sp>
        <p:nvSpPr>
          <p:cNvPr id="209" name="Example JavaScript/React animations libr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72640">
              <a:defRPr spc="-85" sz="8500"/>
            </a:lvl1pPr>
          </a:lstStyle>
          <a:p>
            <a:pPr/>
            <a:r>
              <a:t>Example JavaScript/React animations library</a:t>
            </a:r>
          </a:p>
        </p:txBody>
      </p:sp>
      <p:sp>
        <p:nvSpPr>
          <p:cNvPr id="210" name="https://michalsnik.github.io/aos/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https://michalsnik.github.io/aos/</a:t>
            </a:r>
            <a:r>
              <a:t> </a:t>
            </a:r>
          </a:p>
        </p:txBody>
      </p:sp>
      <p:pic>
        <p:nvPicPr>
          <p:cNvPr id="211" name="aos.png" descr="ao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4038" y="5265695"/>
            <a:ext cx="16487222" cy="8158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flip dir="r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ome animation library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Some animation library examples</a:t>
            </a:r>
          </a:p>
        </p:txBody>
      </p:sp>
      <p:sp>
        <p:nvSpPr>
          <p:cNvPr id="215" name="animate.css - https://animate.style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animate.css - https://animate.style/</a:t>
            </a:r>
          </a:p>
          <a:p>
            <a:pPr/>
            <a:r>
              <a:t>anime.js </a:t>
            </a:r>
            <a:r>
              <a:rPr u="sng">
                <a:hlinkClick r:id="rId2" invalidUrl="" action="" tgtFrame="" tooltip="" history="1" highlightClick="0" endSnd="0"/>
              </a:rPr>
              <a:t>https://animejs.com/</a:t>
            </a:r>
          </a:p>
          <a:p>
            <a:pPr/>
            <a:r>
              <a:t>granim.js https://sarcadass.github.io/granim.js/examples.html</a:t>
            </a:r>
          </a:p>
          <a:p>
            <a:pPr/>
            <a:r>
              <a:t>D3.js - </a:t>
            </a:r>
            <a:r>
              <a:rPr u="sng">
                <a:hlinkClick r:id="rId3" invalidUrl="" action="" tgtFrame="" tooltip="" history="1" highlightClick="0" endSnd="0"/>
              </a:rPr>
              <a:t>https://observablehq.com/@d3/gallery?utm_source=d3js-org&amp;utm_medium=hero&amp;utm_campaign=try-observable</a:t>
            </a:r>
          </a:p>
          <a:p>
            <a:pPr/>
            <a:r>
              <a:t>Fullpage: </a:t>
            </a:r>
            <a:r>
              <a:rPr u="sng">
                <a:hlinkClick r:id="rId4" invalidUrl="" action="" tgtFrame="" tooltip="" history="1" highlightClick="0" endSnd="0"/>
              </a:rPr>
              <a:t>https://alvarotrigo.com/fullPage/#page1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hecker dir="horz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d examples of functional anim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93" sz="9300"/>
            </a:lvl1pPr>
          </a:lstStyle>
          <a:p>
            <a:pPr/>
            <a:r>
              <a:t>Good examples of functional animations</a:t>
            </a:r>
          </a:p>
        </p:txBody>
      </p:sp>
      <p:sp>
        <p:nvSpPr>
          <p:cNvPr id="218" name="Codepen(great inspiration site) - https://codepen.io/search/pens?q=…"/>
          <p:cNvSpPr txBox="1"/>
          <p:nvPr>
            <p:ph type="body" idx="1"/>
          </p:nvPr>
        </p:nvSpPr>
        <p:spPr>
          <a:xfrm>
            <a:off x="1206500" y="2416971"/>
            <a:ext cx="21971000" cy="11115933"/>
          </a:xfrm>
          <a:prstGeom prst="rect">
            <a:avLst/>
          </a:prstGeom>
        </p:spPr>
        <p:txBody>
          <a:bodyPr/>
          <a:lstStyle/>
          <a:p>
            <a:pPr marL="214883" indent="-214883" defTabSz="167131">
              <a:spcBef>
                <a:spcPts val="2200"/>
              </a:spcBef>
              <a:defRPr sz="2303"/>
            </a:pPr>
            <a:r>
              <a:t>Codepen(great inspiration site) - </a:t>
            </a:r>
            <a:r>
              <a:rPr u="sng">
                <a:hlinkClick r:id="rId2" invalidUrl="" action="" tgtFrame="" tooltip="" history="1" highlightClick="0" endSnd="0"/>
              </a:rPr>
              <a:t>https://codepen.io/search/pens?q=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3" invalidUrl="" action="" tgtFrame="" tooltip="" history="1" highlightClick="0" endSnd="0"/>
              </a:rPr>
              <a:t>https://warhol-arts.webflow.io/</a:t>
            </a:r>
            <a:r>
              <a:t> 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4" invalidUrl="" action="" tgtFrame="" tooltip="" history="1" highlightClick="0" endSnd="0"/>
              </a:rPr>
              <a:t>https://www.apple.com/imac/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5" invalidUrl="" action="" tgtFrame="" tooltip="" history="1" highlightClick="0" endSnd="0"/>
              </a:rPr>
              <a:t>https://www.apple.com/macbook-pro/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6" invalidUrl="" action="" tgtFrame="" tooltip="" history="1" highlightClick="0" endSnd="0"/>
              </a:rPr>
              <a:t>https://threejs.org/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7" invalidUrl="" action="" tgtFrame="" tooltip="" history="1" highlightClick="0" endSnd="0"/>
              </a:rPr>
              <a:t>http://robinmastromarino.com/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8" invalidUrl="" action="" tgtFrame="" tooltip="" history="1" highlightClick="0" endSnd="0"/>
              </a:rPr>
              <a:t>http://vr.ff.com/us/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9" invalidUrl="" action="" tgtFrame="" tooltip="" history="1" highlightClick="0" endSnd="0"/>
              </a:rPr>
              <a:t>https://demos.littleworkshop.fr/infinitown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10" invalidUrl="" action="" tgtFrame="" tooltip="" history="1" highlightClick="0" endSnd="0"/>
              </a:rPr>
              <a:t>https://hajimewatanabe.jp/biography/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11" invalidUrl="" action="" tgtFrame="" tooltip="" history="1" highlightClick="0" endSnd="0"/>
              </a:rPr>
              <a:t>https://hsmkrt1996.com/</a:t>
            </a:r>
            <a:r>
              <a:t> 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12" invalidUrl="" action="" tgtFrame="" tooltip="" history="1" highlightClick="0" endSnd="0"/>
              </a:rPr>
              <a:t>https://poki.com/en/g/crossy-road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13" invalidUrl="" action="" tgtFrame="" tooltip="" history="1" highlightClick="0" endSnd="0"/>
              </a:rPr>
              <a:t>https://neal.fun/design-the-next-iphone/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14" invalidUrl="" action="" tgtFrame="" tooltip="" history="1" highlightClick="0" endSnd="0"/>
              </a:rPr>
              <a:t>https://neal.fun/absurd-trolley-problems/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15" invalidUrl="" action="" tgtFrame="" tooltip="" history="1" highlightClick="0" endSnd="0"/>
              </a:rPr>
              <a:t>https://virtual.bbcmic.ro/?disc1=bs-badappl.dsd&amp;autoboot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16" invalidUrl="" action="" tgtFrame="" tooltip="" history="1" highlightClick="0" endSnd="0"/>
              </a:rPr>
              <a:t>https://iss-sim.spacex.com/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17" invalidUrl="" action="" tgtFrame="" tooltip="" history="1" highlightClick="0" endSnd="0"/>
              </a:rPr>
              <a:t>https://history-of-animation.webflow.io</a:t>
            </a:r>
          </a:p>
          <a:p>
            <a:pPr marL="214883" indent="-214883" defTabSz="167131">
              <a:spcBef>
                <a:spcPts val="2200"/>
              </a:spcBef>
              <a:defRPr sz="2303"/>
            </a:pPr>
            <a:r>
              <a:rPr u="sng">
                <a:hlinkClick r:id="rId18" invalidUrl="" action="" tgtFrame="" tooltip="" history="1" highlightClick="0" endSnd="0"/>
              </a:rPr>
              <a:t>https://giphy.com/search/lunar-new-year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Conclusion</a:t>
            </a:r>
          </a:p>
        </p:txBody>
      </p:sp>
      <p:sp>
        <p:nvSpPr>
          <p:cNvPr id="221" name="Adding animations to your website or app can make everything look much better. But can turn people away from your project if not handled we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animations to your website or app can make everything look much better. But can turn people away from your project if not handled well</a:t>
            </a:r>
          </a:p>
          <a:p>
            <a:pPr/>
            <a:r>
              <a:t>Use in moderation. </a:t>
            </a:r>
          </a:p>
          <a:p>
            <a:pPr/>
            <a:r>
              <a:t>And test before shipping your code</a:t>
            </a:r>
          </a:p>
          <a:p>
            <a:pPr/>
            <a:r>
              <a:t>Don’t be intimidated when making any complex animation projects online. </a:t>
            </a:r>
          </a:p>
          <a:p>
            <a:pPr>
              <a:defRPr b="1">
                <a:latin typeface="Graphik"/>
                <a:ea typeface="Graphik"/>
                <a:cs typeface="Graphik"/>
                <a:sym typeface="Graphik"/>
              </a:defRPr>
            </a:pPr>
            <a:r>
              <a:t>You can do any of the web projects I showed you today. And even make them better.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ach out to me if you have any questions 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pc="-89" sz="8900"/>
            </a:lvl1pPr>
          </a:lstStyle>
          <a:p>
            <a:pPr/>
            <a:r>
              <a:t>Reach out to me if you have any questions :</a:t>
            </a:r>
          </a:p>
        </p:txBody>
      </p:sp>
      <p:sp>
        <p:nvSpPr>
          <p:cNvPr id="224" name="Github: https://github.com/tjdev7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Github: </a:t>
            </a:r>
            <a:r>
              <a:rPr u="sng">
                <a:hlinkClick r:id="rId2" invalidUrl="" action="" tgtFrame="" tooltip="" history="1" highlightClick="0" endSnd="0"/>
              </a:rPr>
              <a:t>https://github.com/tjdev7/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Website: </a:t>
            </a:r>
            <a:r>
              <a:rPr u="sng">
                <a:hlinkClick r:id="rId3" invalidUrl="" action="" tgtFrame="" tooltip="" history="1" highlightClick="0" endSnd="0"/>
              </a:rPr>
              <a:t>https://tjdev7.co/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Twitter/X: </a:t>
            </a:r>
            <a:r>
              <a:rPr u="sng">
                <a:hlinkClick r:id="rId4" invalidUrl="" action="" tgtFrame="" tooltip="" history="1" highlightClick="0" endSnd="0"/>
              </a:rPr>
              <a:t>https://twitter.com/Tjdev7</a:t>
            </a:r>
          </a:p>
          <a:p>
            <a:pPr/>
            <a:r>
              <a:t>LinkedIn: </a:t>
            </a:r>
            <a:r>
              <a:rPr u="sng">
                <a:hlinkClick r:id="rId5" invalidUrl="" action="" tgtFrame="" tooltip="" history="1" highlightClick="0" endSnd="0"/>
              </a:rPr>
              <a:t>https://www.linkedin.com/in/mariojimenez1/</a:t>
            </a:r>
          </a:p>
          <a:p>
            <a:pPr/>
            <a:r>
              <a:t>Medium: </a:t>
            </a:r>
            <a:r>
              <a:rPr u="sng">
                <a:hlinkClick r:id="rId6" invalidUrl="" action="" tgtFrame="" tooltip="" history="1" highlightClick="0" endSnd="0"/>
              </a:rPr>
              <a:t>https://medium.com/@7adam7e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Resource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Resources:</a:t>
            </a:r>
          </a:p>
        </p:txBody>
      </p:sp>
      <p:sp>
        <p:nvSpPr>
          <p:cNvPr id="228" name="https://github.com/tjdev7/reactatx-css-js-react-anim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https://github.com/tjdev7/reactatx-css-js-react-animations</a:t>
            </a:r>
            <a:r>
              <a:t> 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https://kinsta.com/blog/javascript-libraries/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https://www.microverse.org/blog/javascript-library-vs-javascript-frameworks-the-differences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https://www.awwwards.com/websites/animation/</a:t>
            </a:r>
            <a:r>
              <a:t> 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https://medium.com/@milberferreira/the-history-of-web-animation-63b106c97fdf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the presentation is about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What the presentation is about:</a:t>
            </a:r>
          </a:p>
        </p:txBody>
      </p:sp>
      <p:sp>
        <p:nvSpPr>
          <p:cNvPr id="176" name="Brief history of animations on websi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Brief history of animations on websites</a:t>
            </a:r>
          </a:p>
          <a:p>
            <a:pPr/>
            <a:r>
              <a:t>Brief intro to CSS + JS</a:t>
            </a:r>
          </a:p>
          <a:p>
            <a:pPr/>
            <a:r>
              <a:t>Why animations can improve page metrics</a:t>
            </a:r>
          </a:p>
          <a:p>
            <a:pPr/>
            <a:r>
              <a:t>How to integrate some CSS animation libraries to your websites and React apps</a:t>
            </a:r>
          </a:p>
          <a:p>
            <a:pPr/>
            <a:r>
              <a:t>Some great and impressive examples of animations used inside websites. </a:t>
            </a:r>
          </a:p>
          <a:p>
            <a:pPr/>
            <a:r>
              <a:rPr b="1">
                <a:latin typeface="Graphik"/>
                <a:ea typeface="Graphik"/>
                <a:cs typeface="Graphik"/>
                <a:sym typeface="Graphik"/>
              </a:rPr>
              <a:t>This is not an all inclusive and comprehensive guide.</a:t>
            </a:r>
            <a:r>
              <a:t> More of an intro.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bout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About me</a:t>
            </a:r>
          </a:p>
        </p:txBody>
      </p:sp>
      <p:sp>
        <p:nvSpPr>
          <p:cNvPr id="179" name="Former Software Engineer at Socially Elite Pr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7331" indent="-497331" defTabSz="316484">
              <a:spcBef>
                <a:spcPts val="4100"/>
              </a:spcBef>
              <a:defRPr sz="4093"/>
            </a:pPr>
            <a:r>
              <a:t>Former Software Engineer at Socially Elite Pro</a:t>
            </a:r>
          </a:p>
          <a:p>
            <a:pPr marL="497331" indent="-497331" defTabSz="316484">
              <a:spcBef>
                <a:spcPts val="4100"/>
              </a:spcBef>
              <a:defRPr sz="4093"/>
            </a:pPr>
            <a:r>
              <a:t>Currently pursuing a Master’s Degree of Science in Computer Science </a:t>
            </a:r>
          </a:p>
          <a:p>
            <a:pPr marL="497331" indent="-497331" defTabSz="316484">
              <a:spcBef>
                <a:spcPts val="4100"/>
              </a:spcBef>
              <a:defRPr sz="4093"/>
            </a:pPr>
            <a:r>
              <a:t>Volunteer Software Engineer for Austin Public Library. Formally volunteered for Open Austin</a:t>
            </a:r>
          </a:p>
          <a:p>
            <a:pPr marL="497331" indent="-497331" defTabSz="316484">
              <a:spcBef>
                <a:spcPts val="4100"/>
              </a:spcBef>
              <a:defRPr sz="4093"/>
            </a:pPr>
            <a:r>
              <a:t>Sometimes build SaaS and online businesses - </a:t>
            </a:r>
            <a:r>
              <a:rPr u="sng">
                <a:hlinkClick r:id="rId2" invalidUrl="" action="" tgtFrame="" tooltip="" history="1" highlightClick="0" endSnd="0"/>
              </a:rPr>
              <a:t>DevOpsJobs.app</a:t>
            </a:r>
            <a:r>
              <a:t> | </a:t>
            </a:r>
            <a:r>
              <a:rPr u="sng">
                <a:hlinkClick r:id="rId3" invalidUrl="" action="" tgtFrame="" tooltip="" history="1" highlightClick="0" endSnd="0"/>
              </a:rPr>
              <a:t>APIplaza.co</a:t>
            </a:r>
            <a:r>
              <a:t> | </a:t>
            </a:r>
            <a:r>
              <a:rPr u="sng">
                <a:hlinkClick r:id="rId4" invalidUrl="" action="" tgtFrame="" tooltip="" history="1" highlightClick="0" endSnd="0"/>
              </a:rPr>
              <a:t>PetWarez Inc.</a:t>
            </a:r>
          </a:p>
          <a:p>
            <a:pPr marL="497331" indent="-497331" defTabSz="316484">
              <a:spcBef>
                <a:spcPts val="4100"/>
              </a:spcBef>
              <a:defRPr sz="4093"/>
            </a:pPr>
            <a:r>
              <a:t>Tech blogger: </a:t>
            </a:r>
            <a:r>
              <a:rPr u="sng">
                <a:hlinkClick r:id="rId5" invalidUrl="" action="" tgtFrame="" tooltip="" history="1" highlightClick="0" endSnd="0"/>
              </a:rPr>
              <a:t>https://medium.com/@7adam7e</a:t>
            </a:r>
          </a:p>
          <a:p>
            <a:pPr marL="497331" indent="-497331" defTabSz="316484">
              <a:spcBef>
                <a:spcPts val="4100"/>
              </a:spcBef>
              <a:defRPr sz="4093"/>
            </a:pPr>
            <a:r>
              <a:t>Sometimes create music. Sometimes do photography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Brief history of animations in websi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Brief history of animations in websites</a:t>
            </a:r>
          </a:p>
        </p:txBody>
      </p:sp>
      <p:sp>
        <p:nvSpPr>
          <p:cNvPr id="182" name="Earliest example: Graphics Interchange Format (GIF) in the 1980s (Pronounced either “jif” or “gif”)…"/>
          <p:cNvSpPr txBox="1"/>
          <p:nvPr>
            <p:ph type="body" idx="1"/>
          </p:nvPr>
        </p:nvSpPr>
        <p:spPr>
          <a:xfrm>
            <a:off x="1206500" y="2300670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Earliest example: Graphics Interchange Format (GIF) in the 1980s (Pronounced either “jif” or “gif”)</a:t>
            </a:r>
          </a:p>
          <a:p>
            <a:pPr/>
            <a:r>
              <a:t>Started gaining more tracking in the 1990s. When more internet users where going online</a:t>
            </a:r>
          </a:p>
          <a:p>
            <a:pPr/>
            <a:r>
              <a:t>Early 2000s: Main animation tool was Adobe Flash. Was used in almost every website and app on the web at one point until being discontinued. For many reasons (unsecure, bad on mobile</a:t>
            </a:r>
          </a:p>
          <a:p>
            <a:pPr/>
            <a:r>
              <a:t>JS + HTML5 + CSS3 nowadays. With JavaScript becoming the most popular software for web animations</a:t>
            </a:r>
          </a:p>
        </p:txBody>
      </p:sp>
      <p:pic>
        <p:nvPicPr>
          <p:cNvPr id="183" name="flash logo.jpeg" descr="flash log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4080" y="9541716"/>
            <a:ext cx="4218904" cy="4218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HTML5+CSS3.png" descr="HTML5+CSS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60601" y="9896230"/>
            <a:ext cx="7888930" cy="3927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JavaScript_Logo.png" descr="JavaScript_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22340" y="9750707"/>
            <a:ext cx="4218905" cy="4218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shot 2025-02-17 at 4.09.13 PM.png" descr="Screenshot 2025-02-17 at 4.09.13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6620" y="10680831"/>
            <a:ext cx="3260889" cy="1576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AOL_Instant_logo.png" descr="AOL_Instant_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36865" y="9896230"/>
            <a:ext cx="3927858" cy="3927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Brief intro to CSS +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Brief intro to CSS + JS</a:t>
            </a:r>
          </a:p>
        </p:txBody>
      </p:sp>
      <p:sp>
        <p:nvSpPr>
          <p:cNvPr id="191" name="CSS was developed by Håkon Wium Lie, to separate styles from code on site-&gt; Good for anim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was developed by Håkon Wium Lie, to separate styles from code on site-&gt; Good for animations</a:t>
            </a:r>
          </a:p>
          <a:p>
            <a:pPr/>
            <a:r>
              <a:t>JavaScript was developed by Brendan Eich during NetScape Era. - &gt; Also good</a:t>
            </a:r>
          </a:p>
          <a:p>
            <a:pPr/>
            <a:r>
              <a:t>HTML5 -&gt; Latest animation tool</a:t>
            </a:r>
          </a:p>
          <a:p>
            <a:pPr/>
            <a:r>
              <a:t>You can use HTML5 + CSS + JS all at the same time. Or 1-2 at the same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You can do pretty much anything you can think of using anim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5504">
              <a:defRPr spc="-56" sz="5600"/>
            </a:lvl1pPr>
          </a:lstStyle>
          <a:p>
            <a:pPr/>
            <a:r>
              <a:t>You can do pretty much anything you can think of using animations</a:t>
            </a:r>
          </a:p>
        </p:txBody>
      </p:sp>
      <p:sp>
        <p:nvSpPr>
          <p:cNvPr id="194" name="Interactive menus…"/>
          <p:cNvSpPr txBox="1"/>
          <p:nvPr>
            <p:ph type="body" idx="1"/>
          </p:nvPr>
        </p:nvSpPr>
        <p:spPr>
          <a:xfrm>
            <a:off x="1206500" y="2300670"/>
            <a:ext cx="21971000" cy="10799111"/>
          </a:xfrm>
          <a:prstGeom prst="rect">
            <a:avLst/>
          </a:prstGeom>
        </p:spPr>
        <p:txBody>
          <a:bodyPr/>
          <a:lstStyle/>
          <a:p>
            <a:pPr marL="333756" indent="-333756" defTabSz="259588">
              <a:spcBef>
                <a:spcPts val="3400"/>
              </a:spcBef>
              <a:defRPr sz="2920"/>
            </a:pPr>
            <a:r>
              <a:t>Interactive menus</a:t>
            </a:r>
          </a:p>
          <a:p>
            <a:pPr marL="333756" indent="-333756" defTabSz="259588">
              <a:spcBef>
                <a:spcPts val="3400"/>
              </a:spcBef>
              <a:defRPr sz="2920"/>
            </a:pPr>
            <a:r>
              <a:t>Video Games</a:t>
            </a:r>
          </a:p>
          <a:p>
            <a:pPr marL="333756" indent="-333756" defTabSz="259588">
              <a:spcBef>
                <a:spcPts val="3400"/>
              </a:spcBef>
              <a:defRPr sz="2920"/>
            </a:pPr>
            <a:r>
              <a:t>Data science project</a:t>
            </a:r>
          </a:p>
          <a:p>
            <a:pPr marL="333756" indent="-333756" defTabSz="259588">
              <a:spcBef>
                <a:spcPts val="3400"/>
              </a:spcBef>
              <a:defRPr sz="2920"/>
            </a:pPr>
            <a:r>
              <a:t>Help guide</a:t>
            </a:r>
          </a:p>
          <a:p>
            <a:pPr marL="333756" indent="-333756" defTabSz="259588">
              <a:spcBef>
                <a:spcPts val="3400"/>
              </a:spcBef>
              <a:defRPr sz="2920"/>
            </a:pPr>
            <a:r>
              <a:t>Short films</a:t>
            </a:r>
          </a:p>
          <a:p>
            <a:pPr marL="333756" indent="-333756" defTabSz="259588">
              <a:spcBef>
                <a:spcPts val="3400"/>
              </a:spcBef>
              <a:defRPr sz="2920"/>
            </a:pPr>
            <a:r>
              <a:t>Art and photography galleries</a:t>
            </a:r>
          </a:p>
          <a:p>
            <a:pPr marL="333756" indent="-333756" defTabSz="259588">
              <a:spcBef>
                <a:spcPts val="3400"/>
              </a:spcBef>
              <a:defRPr sz="2920"/>
            </a:pPr>
            <a:r>
              <a:t>Product mockup</a:t>
            </a:r>
          </a:p>
          <a:p>
            <a:pPr marL="333756" indent="-333756" defTabSz="259588">
              <a:spcBef>
                <a:spcPts val="3400"/>
              </a:spcBef>
              <a:defRPr sz="2920"/>
            </a:pPr>
            <a:r>
              <a:t>Architectural dioramas</a:t>
            </a:r>
          </a:p>
          <a:p>
            <a:pPr marL="333756" indent="-333756" defTabSz="259588">
              <a:spcBef>
                <a:spcPts val="3400"/>
              </a:spcBef>
              <a:defRPr sz="2920"/>
            </a:pPr>
            <a:r>
              <a:t>Planetary system show</a:t>
            </a:r>
          </a:p>
          <a:p>
            <a:pPr marL="333756" indent="-333756" defTabSz="259588">
              <a:spcBef>
                <a:spcPts val="3400"/>
              </a:spcBef>
              <a:defRPr sz="2920"/>
            </a:pPr>
            <a:r>
              <a:t>Marketing campaings</a:t>
            </a:r>
          </a:p>
          <a:p>
            <a:pPr marL="333756" indent="-333756" defTabSz="259588">
              <a:spcBef>
                <a:spcPts val="3400"/>
              </a:spcBef>
              <a:defRPr sz="2920"/>
            </a:pPr>
            <a:r>
              <a:t>Movie promos</a:t>
            </a:r>
          </a:p>
          <a:p>
            <a:pPr marL="333756" indent="-333756" defTabSz="259588">
              <a:spcBef>
                <a:spcPts val="3400"/>
              </a:spcBef>
              <a:defRPr sz="2920"/>
            </a:pPr>
            <a:r>
              <a:t>Music artist features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Why animations can help you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Why animations can help you:</a:t>
            </a:r>
          </a:p>
        </p:txBody>
      </p:sp>
      <p:sp>
        <p:nvSpPr>
          <p:cNvPr id="198" name="Make your React app more interactive and more fun for non-technical us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your React app more interactive and more fun for non-technical users</a:t>
            </a:r>
          </a:p>
          <a:p>
            <a:pPr/>
            <a:r>
              <a:t>Users tend to remember cool looking animations and sometimes come back to see it again. Sometimes even telling their friends and family (Word of mouth funnel)</a:t>
            </a:r>
          </a:p>
          <a:p>
            <a:pPr/>
            <a:r>
              <a:t>Direct your clients to the specific section or feature of a web app or web page you want them to see</a:t>
            </a:r>
          </a:p>
          <a:p>
            <a:pPr/>
            <a:r>
              <a:t>Increase Click through rate (CTR) / app / conversion rate for visitors.</a:t>
            </a:r>
          </a:p>
          <a:p>
            <a:pPr/>
            <a:r>
              <a:t>More sales for specific product being sold on your product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How to integrate animations to web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How to integrate animations to website</a:t>
            </a:r>
          </a:p>
        </p:txBody>
      </p:sp>
      <p:sp>
        <p:nvSpPr>
          <p:cNvPr id="202" name="Custom code snipp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code snippets</a:t>
            </a:r>
          </a:p>
          <a:p>
            <a:pPr/>
            <a:r>
              <a:t>External libraries</a:t>
            </a:r>
          </a:p>
          <a:p>
            <a:pPr/>
            <a:r>
              <a:t>Inline code</a:t>
            </a:r>
          </a:p>
          <a:p>
            <a:pPr/>
            <a:r>
              <a:t>Animation frameworks. From npm’s website for easy installation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Possible pitfalls and C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Possible pitfalls and Cons</a:t>
            </a:r>
          </a:p>
        </p:txBody>
      </p:sp>
      <p:sp>
        <p:nvSpPr>
          <p:cNvPr id="206" name="Too many animations turn users off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 many animations turn users off. </a:t>
            </a:r>
          </a:p>
          <a:p>
            <a:pPr/>
            <a:r>
              <a:t>Too much content being loaded at the same time can make it sluggish</a:t>
            </a:r>
          </a:p>
          <a:p>
            <a:pPr/>
            <a:r>
              <a:t>Bad animations / animations done badly can also turn users away</a:t>
            </a:r>
          </a:p>
          <a:p>
            <a:pPr/>
            <a:r>
              <a:t>Some animations don’t work on some specific browsers (Chrome with WebGL animations or CSS3 animations Safari)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14:warp dir="in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