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1pPr>
    <a:lvl2pPr marL="0" marR="0" indent="4572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2pPr>
    <a:lvl3pPr marL="0" marR="0" indent="9144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3pPr>
    <a:lvl4pPr marL="0" marR="0" indent="13716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4pPr>
    <a:lvl5pPr marL="0" marR="0" indent="18288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5pPr>
    <a:lvl6pPr marL="0" marR="0" indent="22860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6pPr>
    <a:lvl7pPr marL="0" marR="0" indent="27432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7pPr>
    <a:lvl8pPr marL="0" marR="0" indent="32004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8pPr>
    <a:lvl9pPr marL="0" marR="0" indent="36576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00A1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13B100"/>
          </a:solidFill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552055"/>
              <a:lumOff val="-12548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13784"/>
              <a:lumOff val="1275"/>
            </a:scheme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613784"/>
                  <a:lumOff val="127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381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64646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9" name="Shape 16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resentation Title"/>
          <p:cNvSpPr txBox="1"/>
          <p:nvPr>
            <p:ph type="title" hasCustomPrompt="1"/>
          </p:nvPr>
        </p:nvSpPr>
        <p:spPr>
          <a:xfrm>
            <a:off x="1270000" y="3289300"/>
            <a:ext cx="21844000" cy="3879454"/>
          </a:xfrm>
          <a:prstGeom prst="rect">
            <a:avLst/>
          </a:prstGeom>
        </p:spPr>
        <p:txBody>
          <a:bodyPr/>
          <a:lstStyle>
            <a:lvl1pPr defTabSz="2438338">
              <a:lnSpc>
                <a:spcPct val="90000"/>
              </a:lnSpc>
              <a:defRPr spc="-348" sz="116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12" name="Author and Date"/>
          <p:cNvSpPr txBox="1"/>
          <p:nvPr>
            <p:ph type="body" sz="quarter" idx="21" hasCustomPrompt="1"/>
          </p:nvPr>
        </p:nvSpPr>
        <p:spPr>
          <a:xfrm>
            <a:off x="1270000" y="12160429"/>
            <a:ext cx="21844000" cy="694056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35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70000" y="6985000"/>
            <a:ext cx="21844000" cy="2512352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100" name="Slide Subtitle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1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Agenda Title"/>
          <p:cNvSpPr txBox="1"/>
          <p:nvPr>
            <p:ph type="title" hasCustomPrompt="1"/>
          </p:nvPr>
        </p:nvSpPr>
        <p:spPr>
          <a:xfrm>
            <a:off x="1270000" y="812800"/>
            <a:ext cx="21844000" cy="1562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109" name="Agenda Subtitle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Agenda Subtitle</a:t>
            </a:r>
          </a:p>
        </p:txBody>
      </p:sp>
      <p:sp>
        <p:nvSpPr>
          <p:cNvPr id="11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buClrTx/>
              <a:buSzTx/>
              <a:buNone/>
              <a:defRPr spc="-55" sz="5500"/>
            </a:lvl1pPr>
            <a:lvl2pPr marL="0" indent="457200" defTabSz="825500">
              <a:buClrTx/>
              <a:buSzTx/>
              <a:buNone/>
              <a:defRPr spc="-55" sz="5500"/>
            </a:lvl2pPr>
            <a:lvl3pPr marL="0" indent="914400" defTabSz="825500">
              <a:buClrTx/>
              <a:buSzTx/>
              <a:buNone/>
              <a:defRPr spc="-55" sz="5500"/>
            </a:lvl3pPr>
            <a:lvl4pPr marL="0" indent="1371600" defTabSz="825500">
              <a:buClrTx/>
              <a:buSzTx/>
              <a:buNone/>
              <a:defRPr spc="-55" sz="5500"/>
            </a:lvl4pPr>
            <a:lvl5pPr marL="0" indent="1828800" defTabSz="825500">
              <a:buClrTx/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Body Level One…"/>
          <p:cNvSpPr txBox="1"/>
          <p:nvPr>
            <p:ph type="body" sz="half" idx="1" hasCustomPrompt="1"/>
          </p:nvPr>
        </p:nvSpPr>
        <p:spPr>
          <a:xfrm>
            <a:off x="1270000" y="4927600"/>
            <a:ext cx="21844000" cy="3902869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4572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9144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13716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18288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Body Level One…"/>
          <p:cNvSpPr txBox="1"/>
          <p:nvPr>
            <p:ph type="body" sz="half" idx="1" hasCustomPrompt="1"/>
          </p:nvPr>
        </p:nvSpPr>
        <p:spPr>
          <a:xfrm>
            <a:off x="1270000" y="3906096"/>
            <a:ext cx="21844000" cy="4488604"/>
          </a:xfrm>
          <a:prstGeom prst="rect">
            <a:avLst/>
          </a:prstGeom>
        </p:spPr>
        <p:txBody>
          <a:bodyPr anchor="b"/>
          <a:lstStyle>
            <a:lvl1pPr marL="0" indent="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  <a:lvl2pPr marL="0" indent="4572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2pPr>
            <a:lvl3pPr marL="0" indent="9144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3pPr>
            <a:lvl4pPr marL="0" indent="13716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4pPr>
            <a:lvl5pPr marL="0" indent="18288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7" name="Fact information"/>
          <p:cNvSpPr txBox="1"/>
          <p:nvPr>
            <p:ph type="body" sz="quarter" idx="21" hasCustomPrompt="1"/>
          </p:nvPr>
        </p:nvSpPr>
        <p:spPr>
          <a:xfrm>
            <a:off x="1270000" y="85217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Fact information</a:t>
            </a:r>
          </a:p>
        </p:txBody>
      </p:sp>
      <p:sp>
        <p:nvSpPr>
          <p:cNvPr id="1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Attribution"/>
          <p:cNvSpPr txBox="1"/>
          <p:nvPr>
            <p:ph type="body" sz="quarter" idx="21" hasCustomPrompt="1"/>
          </p:nvPr>
        </p:nvSpPr>
        <p:spPr>
          <a:xfrm>
            <a:off x="1270000" y="11155086"/>
            <a:ext cx="21844000" cy="832613"/>
          </a:xfrm>
          <a:prstGeom prst="rect">
            <a:avLst/>
          </a:prstGeom>
        </p:spPr>
        <p:txBody>
          <a:bodyPr anchor="ctr"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Attribution</a:t>
            </a:r>
          </a:p>
        </p:txBody>
      </p:sp>
      <p:sp>
        <p:nvSpPr>
          <p:cNvPr id="136" name="Body Level One…"/>
          <p:cNvSpPr txBox="1"/>
          <p:nvPr>
            <p:ph type="body" sz="half" idx="1" hasCustomPrompt="1"/>
          </p:nvPr>
        </p:nvSpPr>
        <p:spPr>
          <a:xfrm>
            <a:off x="1270000" y="5141969"/>
            <a:ext cx="21844000" cy="343019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wo jellyfish against a pink background"/>
          <p:cNvSpPr/>
          <p:nvPr>
            <p:ph type="pic" sz="half" idx="21"/>
          </p:nvPr>
        </p:nvSpPr>
        <p:spPr>
          <a:xfrm>
            <a:off x="12192000" y="4813300"/>
            <a:ext cx="12192000" cy="920794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5" name="Two jellyfish touching against a dark blue background"/>
          <p:cNvSpPr/>
          <p:nvPr>
            <p:ph type="pic" sz="half" idx="22"/>
          </p:nvPr>
        </p:nvSpPr>
        <p:spPr>
          <a:xfrm>
            <a:off x="12192000" y="-628650"/>
            <a:ext cx="12192000" cy="812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6" name="Two jellyfish against a blue background"/>
          <p:cNvSpPr/>
          <p:nvPr>
            <p:ph type="pic" idx="23"/>
          </p:nvPr>
        </p:nvSpPr>
        <p:spPr>
          <a:xfrm>
            <a:off x="-4203700" y="0"/>
            <a:ext cx="20574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wo jellyfish touching against a dark blue background"/>
          <p:cNvSpPr/>
          <p:nvPr>
            <p:ph type="pic" idx="21"/>
          </p:nvPr>
        </p:nvSpPr>
        <p:spPr>
          <a:xfrm>
            <a:off x="0" y="-1270000"/>
            <a:ext cx="24384000" cy="16256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wo jellyfish touching against a dark blue background"/>
          <p:cNvSpPr/>
          <p:nvPr>
            <p:ph type="pic" idx="21"/>
          </p:nvPr>
        </p:nvSpPr>
        <p:spPr>
          <a:xfrm>
            <a:off x="0" y="-1270000"/>
            <a:ext cx="24384000" cy="16256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Author and Date"/>
          <p:cNvSpPr txBox="1"/>
          <p:nvPr>
            <p:ph type="body" sz="quarter" idx="22" hasCustomPrompt="1"/>
          </p:nvPr>
        </p:nvSpPr>
        <p:spPr>
          <a:xfrm>
            <a:off x="1270000" y="12166600"/>
            <a:ext cx="21844000" cy="694055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35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23" name="Presentation Title"/>
          <p:cNvSpPr txBox="1"/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 defTabSz="2438400">
              <a:lnSpc>
                <a:spcPct val="90000"/>
              </a:lnSpc>
              <a:defRPr spc="-348" sz="11600">
                <a:solidFill>
                  <a:srgbClr val="FFFFFF"/>
                </a:solidFill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70000" y="6985000"/>
            <a:ext cx="21844000" cy="25146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wo jellyfish against a blue background"/>
          <p:cNvSpPr/>
          <p:nvPr>
            <p:ph type="pic" idx="21"/>
          </p:nvPr>
        </p:nvSpPr>
        <p:spPr>
          <a:xfrm>
            <a:off x="7962900" y="-25400"/>
            <a:ext cx="20650200" cy="13766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70000" y="3885108"/>
            <a:ext cx="9652000" cy="3200203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70000" y="6845300"/>
            <a:ext cx="9652000" cy="56642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45720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91440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137160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182880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xfrm>
            <a:off x="1270000" y="4269316"/>
            <a:ext cx="21844000" cy="8432801"/>
          </a:xfrm>
          <a:prstGeom prst="rect">
            <a:avLst/>
          </a:prstGeom>
        </p:spPr>
        <p:txBody>
          <a:bodyPr numCol="2" spcCol="109220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wo jellyfish against a pink background"/>
          <p:cNvSpPr/>
          <p:nvPr>
            <p:ph type="pic" idx="21"/>
          </p:nvPr>
        </p:nvSpPr>
        <p:spPr>
          <a:xfrm>
            <a:off x="10185400" y="0"/>
            <a:ext cx="18161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1" name="Slide Title"/>
          <p:cNvSpPr txBox="1"/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Slide Title</a:t>
            </a:r>
          </a:p>
        </p:txBody>
      </p:sp>
      <p:sp>
        <p:nvSpPr>
          <p:cNvPr id="62" name="Body Level One…"/>
          <p:cNvSpPr txBox="1"/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3" name="Slide Subtitle"/>
          <p:cNvSpPr txBox="1"/>
          <p:nvPr>
            <p:ph type="body" sz="quarter" idx="22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lide Title"/>
          <p:cNvSpPr txBox="1"/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Slide Title</a:t>
            </a:r>
          </a:p>
        </p:txBody>
      </p:sp>
      <p:sp>
        <p:nvSpPr>
          <p:cNvPr id="72" name="Body Level One…"/>
          <p:cNvSpPr txBox="1"/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3" name="Slide Subtitle"/>
          <p:cNvSpPr txBox="1"/>
          <p:nvPr>
            <p:ph type="body" sz="quarter" idx="21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lide Title"/>
          <p:cNvSpPr txBox="1"/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Slide Title</a:t>
            </a:r>
          </a:p>
        </p:txBody>
      </p:sp>
      <p:sp>
        <p:nvSpPr>
          <p:cNvPr id="82" name="Body Level One…"/>
          <p:cNvSpPr txBox="1"/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3" name="Slide Subtitle"/>
          <p:cNvSpPr txBox="1"/>
          <p:nvPr>
            <p:ph type="body" sz="quarter" idx="21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ection Title"/>
          <p:cNvSpPr txBox="1"/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pc="-348" sz="116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9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70000" y="812800"/>
            <a:ext cx="21844000" cy="1557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70000" y="4267200"/>
            <a:ext cx="21844000" cy="8432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77623" y="13081000"/>
            <a:ext cx="416053" cy="467107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825500">
              <a:spcBef>
                <a:spcPts val="0"/>
              </a:spcBef>
              <a:defRPr sz="22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1pPr>
      <a:lvl2pPr marL="0" marR="0" indent="457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2pPr>
      <a:lvl3pPr marL="0" marR="0" indent="914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3pPr>
      <a:lvl4pPr marL="0" marR="0" indent="1371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4pPr>
      <a:lvl5pPr marL="0" marR="0" indent="18288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5pPr>
      <a:lvl6pPr marL="0" marR="0" indent="22860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6pPr>
      <a:lvl7pPr marL="0" marR="0" indent="2743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7pPr>
      <a:lvl8pPr marL="0" marR="0" indent="3200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8pPr>
      <a:lvl9pPr marL="0" marR="0" indent="3657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9pPr>
    </p:titleStyle>
    <p:bodyStyle>
      <a:lvl1pPr marL="558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1pPr>
      <a:lvl2pPr marL="1117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2pPr>
      <a:lvl3pPr marL="1676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3pPr>
      <a:lvl4pPr marL="2235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4pPr>
      <a:lvl5pPr marL="27940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5pPr>
      <a:lvl6pPr marL="3352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6pPr>
      <a:lvl7pPr marL="3911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7pPr>
      <a:lvl8pPr marL="4470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8pPr>
      <a:lvl9pPr marL="5029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bulma.io/expo/" TargetMode="External"/><Relationship Id="rId3" Type="http://schemas.openxmlformats.org/officeDocument/2006/relationships/hyperlink" Target="https://icons.getbootstrap.com/" TargetMode="External"/><Relationship Id="rId4" Type="http://schemas.openxmlformats.org/officeDocument/2006/relationships/hyperlink" Target="http://getskeleton.com/examples/landing/" TargetMode="External"/><Relationship Id="rId5" Type="http://schemas.openxmlformats.org/officeDocument/2006/relationships/hyperlink" Target="https://mui.com/material-ui/getting-started/templates/" TargetMode="External"/><Relationship Id="rId6" Type="http://schemas.openxmlformats.org/officeDocument/2006/relationships/hyperlink" Target="https://tailwindui.com/components?utm_medium=navigation&amp;utm_source=tailwindcss" TargetMode="Externa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github.com/tjdev7/reactatx-css-frameworks-samples" TargetMode="External"/><Relationship Id="rId3" Type="http://schemas.openxmlformats.org/officeDocument/2006/relationships/hyperlink" Target="https://github.com/tjdev7/reactatx-css-frameworks-samples.git" TargetMode="External"/><Relationship Id="rId4" Type="http://schemas.openxmlformats.org/officeDocument/2006/relationships/hyperlink" Target="https://bit.ly/40Li9rz" TargetMode="External"/><Relationship Id="rId5" Type="http://schemas.openxmlformats.org/officeDocument/2006/relationships/image" Target="../media/image5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github.com/tjdev7/" TargetMode="External"/><Relationship Id="rId3" Type="http://schemas.openxmlformats.org/officeDocument/2006/relationships/hyperlink" Target="https://tjdev7.co/" TargetMode="External"/><Relationship Id="rId4" Type="http://schemas.openxmlformats.org/officeDocument/2006/relationships/hyperlink" Target="https://twitter.com/Tjdev7" TargetMode="External"/><Relationship Id="rId5" Type="http://schemas.openxmlformats.org/officeDocument/2006/relationships/hyperlink" Target="https://www.linkedin.com/in/mariojimenez1/" TargetMode="External"/><Relationship Id="rId6" Type="http://schemas.openxmlformats.org/officeDocument/2006/relationships/hyperlink" Target="https://medium.com/@7adam7e" TargetMode="Externa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mui.com/" TargetMode="External"/><Relationship Id="rId3" Type="http://schemas.openxmlformats.org/officeDocument/2006/relationships/hyperlink" Target="https://getbootstrap.com/" TargetMode="External"/><Relationship Id="rId4" Type="http://schemas.openxmlformats.org/officeDocument/2006/relationships/hyperlink" Target="https://tailwindcss.com/" TargetMode="External"/><Relationship Id="rId5" Type="http://schemas.openxmlformats.org/officeDocument/2006/relationships/hyperlink" Target="https://get.foundation/" TargetMode="External"/><Relationship Id="rId6" Type="http://schemas.openxmlformats.org/officeDocument/2006/relationships/hyperlink" Target="https://bulma.io/" TargetMode="External"/><Relationship Id="rId7" Type="http://schemas.openxmlformats.org/officeDocument/2006/relationships/hyperlink" Target="http://getskeleton.com/" TargetMode="External"/><Relationship Id="rId8" Type="http://schemas.openxmlformats.org/officeDocument/2006/relationships/hyperlink" Target="https://getuikit.com/" TargetMode="External"/><Relationship Id="rId9" Type="http://schemas.openxmlformats.org/officeDocument/2006/relationships/hyperlink" Target="https://stackshare.io/tailwind-css" TargetMode="Externa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www.npmjs.com/package/bootstrap" TargetMode="External"/><Relationship Id="rId3" Type="http://schemas.openxmlformats.org/officeDocument/2006/relationships/hyperlink" Target="https://www.npmjs.com/package/tailwindcss" TargetMode="External"/><Relationship Id="rId4" Type="http://schemas.openxmlformats.org/officeDocument/2006/relationships/hyperlink" Target="https://www.npmjs.com/package/uikit" TargetMode="External"/><Relationship Id="rId5" Type="http://schemas.openxmlformats.org/officeDocument/2006/relationships/hyperlink" Target="https://www.npmjs.com/package/bulma" TargetMode="External"/><Relationship Id="rId6" Type="http://schemas.openxmlformats.org/officeDocument/2006/relationships/hyperlink" Target="https://www.npmjs.com/package/@mui/material" TargetMode="Externa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APIplaza.co" TargetMode="External"/><Relationship Id="rId3" Type="http://schemas.openxmlformats.org/officeDocument/2006/relationships/hyperlink" Target="http://petwarezinc.com" TargetMode="External"/><Relationship Id="rId4" Type="http://schemas.openxmlformats.org/officeDocument/2006/relationships/hyperlink" Target="https://medium.com/@7adam7e" TargetMode="Externa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5" Type="http://schemas.openxmlformats.org/officeDocument/2006/relationships/image" Target="../media/image2.png"/><Relationship Id="rId6" Type="http://schemas.openxmlformats.org/officeDocument/2006/relationships/image" Target="../media/image4.jpeg"/><Relationship Id="rId7" Type="http://schemas.openxmlformats.org/officeDocument/2006/relationships/image" Target="../media/image5.jpeg"/><Relationship Id="rId8" Type="http://schemas.openxmlformats.org/officeDocument/2006/relationships/image" Target="../media/image6.jpeg"/><Relationship Id="rId9" Type="http://schemas.openxmlformats.org/officeDocument/2006/relationships/image" Target="../media/image3.png"/><Relationship Id="rId10" Type="http://schemas.openxmlformats.org/officeDocument/2006/relationships/image" Target="../media/image7.jpeg"/><Relationship Id="rId11" Type="http://schemas.openxmlformats.org/officeDocument/2006/relationships/image" Target="../media/image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SS Frameworks and You: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CSS Frameworks and You:</a:t>
            </a:r>
          </a:p>
        </p:txBody>
      </p:sp>
      <p:sp>
        <p:nvSpPr>
          <p:cNvPr id="172" name="Mario Altagracia Jimenez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Mario Altagracia Jimenez</a:t>
            </a:r>
          </a:p>
        </p:txBody>
      </p:sp>
      <p:sp>
        <p:nvSpPr>
          <p:cNvPr id="173" name="A guide to integrating responsive frameworks…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4300"/>
            </a:pPr>
            <a:r>
              <a:t>A guide to integrating responsive frameworks </a:t>
            </a:r>
          </a:p>
          <a:p>
            <a:pPr>
              <a:defRPr sz="4300"/>
            </a:pPr>
            <a:r>
              <a:t>into your React projects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A few companies and companies…"/>
          <p:cNvSpPr txBox="1"/>
          <p:nvPr>
            <p:ph type="title"/>
          </p:nvPr>
        </p:nvSpPr>
        <p:spPr>
          <a:xfrm>
            <a:off x="1270000" y="812800"/>
            <a:ext cx="21844000" cy="2397983"/>
          </a:xfrm>
          <a:prstGeom prst="rect">
            <a:avLst/>
          </a:prstGeom>
        </p:spPr>
        <p:txBody>
          <a:bodyPr/>
          <a:lstStyle/>
          <a:p>
            <a:pPr defTabSz="734694">
              <a:defRPr spc="-224" sz="7476"/>
            </a:pPr>
            <a:r>
              <a:t>A few companies and companies </a:t>
            </a:r>
          </a:p>
          <a:p>
            <a:pPr defTabSz="734694">
              <a:defRPr spc="-224" sz="7476"/>
            </a:pPr>
            <a:r>
              <a:t>that use CSS frameworks:</a:t>
            </a:r>
          </a:p>
        </p:txBody>
      </p:sp>
      <p:sp>
        <p:nvSpPr>
          <p:cNvPr id="210" name="Bootstrap: Mastercard, Spotify, LinkedIn, Twitter, Duolingo, Udemy, Robinhood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b="1"/>
              <a:t>Bootstrap:</a:t>
            </a:r>
            <a:r>
              <a:t> Mastercard, Spotify, LinkedIn, Twitter, Duolingo, Udemy, Robinhood</a:t>
            </a:r>
          </a:p>
          <a:p>
            <a:pPr/>
            <a:r>
              <a:rPr b="1"/>
              <a:t>Tailwind: </a:t>
            </a:r>
            <a:r>
              <a:t>Shopify, Medium, </a:t>
            </a:r>
          </a:p>
          <a:p>
            <a:pPr/>
            <a:r>
              <a:rPr b="1"/>
              <a:t>Bulma:</a:t>
            </a:r>
            <a:r>
              <a:t> Fujitsu, Infosys, University of California, Berkley</a:t>
            </a:r>
          </a:p>
          <a:p>
            <a:pPr/>
            <a:r>
              <a:rPr b="1"/>
              <a:t>Skeleton: </a:t>
            </a:r>
            <a:r>
              <a:t>The Range, WikiTree</a:t>
            </a:r>
          </a:p>
          <a:p>
            <a:pPr/>
            <a:r>
              <a:rPr b="1"/>
              <a:t>Foundation: </a:t>
            </a:r>
            <a:r>
              <a:t>Barclays Bank, Pixar, Mini Cooper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14:prism dir="l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Frameworks are all available on npm.js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>
            <a:lvl1pPr defTabSz="1560536">
              <a:defRPr spc="-286" sz="14336"/>
            </a:lvl1pPr>
          </a:lstStyle>
          <a:p>
            <a:pPr/>
            <a:r>
              <a:t>Frameworks are all available on npm.js</a:t>
            </a:r>
          </a:p>
        </p:txBody>
      </p:sp>
      <p:sp>
        <p:nvSpPr>
          <p:cNvPr id="213" name="Free and easy to install on any React project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Free and easy to install on any React project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dissolv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ome example websites and components from…"/>
          <p:cNvSpPr txBox="1"/>
          <p:nvPr>
            <p:ph type="title"/>
          </p:nvPr>
        </p:nvSpPr>
        <p:spPr>
          <a:xfrm>
            <a:off x="-5031002" y="812800"/>
            <a:ext cx="34446004" cy="2455937"/>
          </a:xfrm>
          <a:prstGeom prst="rect">
            <a:avLst/>
          </a:prstGeom>
        </p:spPr>
        <p:txBody>
          <a:bodyPr/>
          <a:lstStyle/>
          <a:p>
            <a:pPr defTabSz="759459">
              <a:defRPr spc="-231" sz="7728"/>
            </a:pPr>
            <a:r>
              <a:t>Some example websites and components from </a:t>
            </a:r>
          </a:p>
          <a:p>
            <a:pPr defTabSz="759459">
              <a:defRPr spc="-231" sz="7728"/>
            </a:pPr>
            <a:r>
              <a:t>some of the frameworks</a:t>
            </a:r>
          </a:p>
        </p:txBody>
      </p:sp>
      <p:sp>
        <p:nvSpPr>
          <p:cNvPr id="216" name="https://bulma.io/expo/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u="sng">
                <a:hlinkClick r:id="rId2" invalidUrl="" action="" tgtFrame="" tooltip="" history="1" highlightClick="0" endSnd="0"/>
              </a:rPr>
              <a:t>https://bulma.io/expo/</a:t>
            </a:r>
          </a:p>
          <a:p>
            <a:pPr/>
            <a:r>
              <a:rPr u="sng">
                <a:hlinkClick r:id="rId3" invalidUrl="" action="" tgtFrame="" tooltip="" history="1" highlightClick="0" endSnd="0"/>
              </a:rPr>
              <a:t>https://icons.getbootstrap.com/</a:t>
            </a:r>
          </a:p>
          <a:p>
            <a:pPr/>
            <a:r>
              <a:rPr u="sng">
                <a:hlinkClick r:id="rId4" invalidUrl="" action="" tgtFrame="" tooltip="" history="1" highlightClick="0" endSnd="0"/>
              </a:rPr>
              <a:t>http://getskeleton.com/examples/landing/</a:t>
            </a:r>
          </a:p>
          <a:p>
            <a:pPr/>
            <a:r>
              <a:rPr u="sng">
                <a:hlinkClick r:id="rId5" invalidUrl="" action="" tgtFrame="" tooltip="" history="1" highlightClick="0" endSnd="0"/>
              </a:rPr>
              <a:t>https://mui.com/material-ui/getting-started/templates/</a:t>
            </a:r>
            <a:r>
              <a:t> </a:t>
            </a:r>
          </a:p>
          <a:p>
            <a:pPr/>
            <a:r>
              <a:rPr u="sng">
                <a:hlinkClick r:id="rId6" invalidUrl="" action="" tgtFrame="" tooltip="" history="1" highlightClick="0" endSnd="0"/>
              </a:rPr>
              <a:t>https://tailwindui.com/components?utm_medium=navigation&amp;utm_source=tailwindcss</a:t>
            </a:r>
            <a:r>
              <a:t>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checker dir="horz"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Demo projec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Demo project</a:t>
            </a:r>
          </a:p>
        </p:txBody>
      </p:sp>
      <p:sp>
        <p:nvSpPr>
          <p:cNvPr id="219" name="URL: https://github.com/tjdev7/reactatx-css-frameworks-samples…"/>
          <p:cNvSpPr txBox="1"/>
          <p:nvPr>
            <p:ph type="body" idx="1"/>
          </p:nvPr>
        </p:nvSpPr>
        <p:spPr>
          <a:xfrm>
            <a:off x="1270000" y="2778647"/>
            <a:ext cx="21844000" cy="9921353"/>
          </a:xfrm>
          <a:prstGeom prst="rect">
            <a:avLst/>
          </a:prstGeom>
        </p:spPr>
        <p:txBody>
          <a:bodyPr/>
          <a:lstStyle/>
          <a:p>
            <a:pPr/>
            <a:r>
              <a:t>URL: </a:t>
            </a:r>
            <a:r>
              <a:rPr u="sng">
                <a:hlinkClick r:id="rId2" invalidUrl="" action="" tgtFrame="" tooltip="" history="1" highlightClick="0" endSnd="0"/>
              </a:rPr>
              <a:t>https://github.com/tjdev7/reactatx-css-frameworks-samples</a:t>
            </a:r>
            <a:r>
              <a:t> </a:t>
            </a:r>
          </a:p>
          <a:p>
            <a:pPr/>
            <a:r>
              <a:t>GitHub Commands:</a:t>
            </a:r>
          </a:p>
          <a:p>
            <a:pPr>
              <a:defRPr>
                <a:solidFill>
                  <a:schemeClr val="accent1">
                    <a:lumOff val="13575"/>
                  </a:schemeClr>
                </a:solidFill>
              </a:defRPr>
            </a:pPr>
            <a:r>
              <a:rPr u="sng">
                <a:hlinkClick r:id="rId3" invalidUrl="" action="" tgtFrame="" tooltip="" history="1" highlightClick="0" endSnd="0"/>
              </a:rPr>
              <a:t>https://github.com/tjdev7/reactatx-css-frameworks-samples.git</a:t>
            </a:r>
          </a:p>
          <a:p>
            <a:pPr>
              <a:defRPr>
                <a:solidFill>
                  <a:schemeClr val="accent1">
                    <a:lumOff val="13575"/>
                  </a:schemeClr>
                </a:solidFill>
              </a:defRPr>
            </a:pPr>
            <a:r>
              <a:t>Git clone git@github.com:tjdev7/reactatx-css-frameworks-samples.git </a:t>
            </a:r>
          </a:p>
          <a:p>
            <a:pPr>
              <a:defRPr>
                <a:solidFill>
                  <a:schemeClr val="accent1">
                    <a:lumOff val="13575"/>
                  </a:schemeClr>
                </a:solidFill>
              </a:defRPr>
            </a:pPr>
            <a:r>
              <a:t>gh repo clone tjdev7/reactatx-css-frameworks-samples   </a:t>
            </a:r>
          </a:p>
          <a:p>
            <a:pPr/>
            <a:r>
              <a:t>Shortened URL: </a:t>
            </a:r>
            <a:r>
              <a:rPr u="sng">
                <a:hlinkClick r:id="rId4" invalidUrl="" action="" tgtFrame="" tooltip="" history="1" highlightClick="0" endSnd="0"/>
              </a:rPr>
              <a:t>https://bit.ly/40Li9rz</a:t>
            </a:r>
            <a:r>
              <a:t> </a:t>
            </a:r>
          </a:p>
        </p:txBody>
      </p:sp>
      <p:pic>
        <p:nvPicPr>
          <p:cNvPr id="220" name="qrcodeReactATXpresentation.png" descr="qrcodeReactATXpresentation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7776430" y="7280706"/>
            <a:ext cx="6261327" cy="626132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My small advic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My small advice</a:t>
            </a:r>
          </a:p>
        </p:txBody>
      </p:sp>
      <p:sp>
        <p:nvSpPr>
          <p:cNvPr id="223" name="Read the documentation. Follow the walkthrough guides before doing anything…"/>
          <p:cNvSpPr txBox="1"/>
          <p:nvPr>
            <p:ph type="body" idx="1"/>
          </p:nvPr>
        </p:nvSpPr>
        <p:spPr>
          <a:xfrm>
            <a:off x="1270000" y="2581071"/>
            <a:ext cx="21844000" cy="10118929"/>
          </a:xfrm>
          <a:prstGeom prst="rect">
            <a:avLst/>
          </a:prstGeom>
        </p:spPr>
        <p:txBody>
          <a:bodyPr/>
          <a:lstStyle/>
          <a:p>
            <a:pPr/>
            <a:r>
              <a:t>Read the documentation. Follow the walkthrough guides before doing anything</a:t>
            </a:r>
          </a:p>
          <a:p>
            <a:pPr/>
            <a:r>
              <a:t>Don’t rush development. You will get a messed up codebase if you do</a:t>
            </a:r>
          </a:p>
          <a:p>
            <a:pPr/>
            <a:r>
              <a:t>Use a separate Git branch / container / directory to test things out</a:t>
            </a:r>
          </a:p>
          <a:p>
            <a:pPr/>
            <a:r>
              <a:t>Experiment, then test everything on all test mediums before pushing to main/master. Take a few minutes off before making the push with fresh eyes</a:t>
            </a:r>
          </a:p>
          <a:p>
            <a:pPr/>
            <a:r>
              <a:t>If a mistake ever happens, just revert the recent push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fade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Conclus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Conclusion</a:t>
            </a:r>
          </a:p>
        </p:txBody>
      </p:sp>
      <p:sp>
        <p:nvSpPr>
          <p:cNvPr id="226" name="I created this presentation with the hope that it helps you, the attendee improve your Dev cycle. And to help people in your company, group, stealth company, etc.…"/>
          <p:cNvSpPr txBox="1"/>
          <p:nvPr>
            <p:ph type="body" idx="1"/>
          </p:nvPr>
        </p:nvSpPr>
        <p:spPr>
          <a:xfrm>
            <a:off x="1270000" y="2801790"/>
            <a:ext cx="21844000" cy="9898210"/>
          </a:xfrm>
          <a:prstGeom prst="rect">
            <a:avLst/>
          </a:prstGeom>
        </p:spPr>
        <p:txBody>
          <a:bodyPr/>
          <a:lstStyle/>
          <a:p>
            <a:pPr/>
            <a:r>
              <a:t>I created this presentation with the hope that it helps you, the attendee improve your Dev cycle. And to help people in your company, group, stealth company, etc. </a:t>
            </a:r>
          </a:p>
          <a:p>
            <a:pPr/>
            <a:r>
              <a:t>I really do hope my presentation helped you out in any way</a:t>
            </a:r>
          </a:p>
          <a:p>
            <a:pPr/>
            <a:r>
              <a:t>Reach out to me if you need help. I can answer whenever I’m available via email or LinkedIn page.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750">
        <p:wipe dir="r"/>
      </p:transition>
    </mc:Choice>
    <mc:Fallback>
      <p:transition spd="fast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Hope you liked i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Hope you liked it</a:t>
            </a:r>
          </a:p>
          <a:p>
            <a:pPr/>
            <a:r>
              <a:t>Hope it helped you out personally</a:t>
            </a:r>
          </a:p>
          <a:p>
            <a:pPr/>
            <a:r>
              <a:t>Hope that you make some great work with it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Reach out to me: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Reach out to me:</a:t>
            </a:r>
          </a:p>
        </p:txBody>
      </p:sp>
      <p:sp>
        <p:nvSpPr>
          <p:cNvPr id="231" name="Github: https://github.com/tjdev7/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Github: </a:t>
            </a:r>
            <a:r>
              <a:rPr u="sng">
                <a:hlinkClick r:id="rId2" invalidUrl="" action="" tgtFrame="" tooltip="" history="1" highlightClick="0" endSnd="0"/>
              </a:rPr>
              <a:t>https://github.com/tjdev7/</a:t>
            </a:r>
            <a:r>
              <a:rPr>
                <a:solidFill>
                  <a:srgbClr val="DCB13D"/>
                </a:solidFill>
              </a:rPr>
              <a:t> </a:t>
            </a:r>
          </a:p>
          <a:p>
            <a:pPr/>
            <a:r>
              <a:t>Website: </a:t>
            </a:r>
            <a:r>
              <a:rPr u="sng">
                <a:hlinkClick r:id="rId3" invalidUrl="" action="" tgtFrame="" tooltip="" history="1" highlightClick="0" endSnd="0"/>
              </a:rPr>
              <a:t>https://tjdev7.co/</a:t>
            </a:r>
            <a:r>
              <a:rPr>
                <a:solidFill>
                  <a:srgbClr val="DCB13D"/>
                </a:solidFill>
              </a:rPr>
              <a:t> </a:t>
            </a:r>
          </a:p>
          <a:p>
            <a:pPr/>
            <a:r>
              <a:t>Twitter/X: </a:t>
            </a:r>
            <a:r>
              <a:rPr u="sng">
                <a:hlinkClick r:id="rId4" invalidUrl="" action="" tgtFrame="" tooltip="" history="1" highlightClick="0" endSnd="0"/>
              </a:rPr>
              <a:t>https://twitter.com/Tjdev7</a:t>
            </a:r>
          </a:p>
          <a:p>
            <a:pPr/>
            <a:r>
              <a:t>LinkedIn: </a:t>
            </a:r>
            <a:r>
              <a:rPr u="sng">
                <a:hlinkClick r:id="rId5" invalidUrl="" action="" tgtFrame="" tooltip="" history="1" highlightClick="0" endSnd="0"/>
              </a:rPr>
              <a:t>https://www.linkedin.com/in/mariojimenez1/</a:t>
            </a:r>
          </a:p>
          <a:p>
            <a:pPr/>
            <a:r>
              <a:t>Medium: </a:t>
            </a:r>
            <a:r>
              <a:rPr u="sng">
                <a:hlinkClick r:id="rId6" invalidUrl="" action="" tgtFrame="" tooltip="" history="1" highlightClick="0" endSnd="0"/>
              </a:rPr>
              <a:t>https://medium.com/@7adam7e</a:t>
            </a:r>
            <a:r>
              <a:t>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cover dir="l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Additional resourc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Additional resources</a:t>
            </a:r>
          </a:p>
        </p:txBody>
      </p:sp>
      <p:sp>
        <p:nvSpPr>
          <p:cNvPr id="234" name="https://mui.com/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42036" indent="-542036" defTabSz="2365248">
              <a:spcBef>
                <a:spcPts val="2300"/>
              </a:spcBef>
              <a:defRPr sz="4656"/>
            </a:pPr>
            <a:r>
              <a:rPr u="sng">
                <a:hlinkClick r:id="rId2" invalidUrl="" action="" tgtFrame="" tooltip="" history="1" highlightClick="0" endSnd="0"/>
              </a:rPr>
              <a:t>https://mui.com/</a:t>
            </a:r>
          </a:p>
          <a:p>
            <a:pPr marL="542036" indent="-542036" defTabSz="2365248">
              <a:spcBef>
                <a:spcPts val="2300"/>
              </a:spcBef>
              <a:defRPr sz="4656"/>
            </a:pPr>
            <a:r>
              <a:rPr u="sng">
                <a:hlinkClick r:id="rId3" invalidUrl="" action="" tgtFrame="" tooltip="" history="1" highlightClick="0" endSnd="0"/>
              </a:rPr>
              <a:t>https://getbootstrap.com/</a:t>
            </a:r>
            <a:r>
              <a:t> </a:t>
            </a:r>
          </a:p>
          <a:p>
            <a:pPr marL="542036" indent="-542036" defTabSz="2365248">
              <a:spcBef>
                <a:spcPts val="2300"/>
              </a:spcBef>
              <a:defRPr sz="4656"/>
            </a:pPr>
            <a:r>
              <a:rPr u="sng">
                <a:hlinkClick r:id="rId4" invalidUrl="" action="" tgtFrame="" tooltip="" history="1" highlightClick="0" endSnd="0"/>
              </a:rPr>
              <a:t>https://tailwindcss.com/</a:t>
            </a:r>
            <a:r>
              <a:t> </a:t>
            </a:r>
          </a:p>
          <a:p>
            <a:pPr marL="542036" indent="-542036" defTabSz="2365248">
              <a:spcBef>
                <a:spcPts val="2300"/>
              </a:spcBef>
              <a:defRPr sz="4656"/>
            </a:pPr>
            <a:r>
              <a:rPr u="sng">
                <a:hlinkClick r:id="rId5" invalidUrl="" action="" tgtFrame="" tooltip="" history="1" highlightClick="0" endSnd="0"/>
              </a:rPr>
              <a:t>https://get.foundation/</a:t>
            </a:r>
          </a:p>
          <a:p>
            <a:pPr marL="542036" indent="-542036" defTabSz="2365248">
              <a:spcBef>
                <a:spcPts val="2300"/>
              </a:spcBef>
              <a:defRPr sz="4656"/>
            </a:pPr>
            <a:r>
              <a:rPr u="sng">
                <a:hlinkClick r:id="rId6" invalidUrl="" action="" tgtFrame="" tooltip="" history="1" highlightClick="0" endSnd="0"/>
              </a:rPr>
              <a:t>https://bulma.io/</a:t>
            </a:r>
          </a:p>
          <a:p>
            <a:pPr marL="542036" indent="-542036" defTabSz="2365248">
              <a:spcBef>
                <a:spcPts val="2300"/>
              </a:spcBef>
              <a:defRPr sz="4656"/>
            </a:pPr>
            <a:r>
              <a:rPr u="sng">
                <a:hlinkClick r:id="rId7" invalidUrl="" action="" tgtFrame="" tooltip="" history="1" highlightClick="0" endSnd="0"/>
              </a:rPr>
              <a:t>http://getskeleton.com/</a:t>
            </a:r>
          </a:p>
          <a:p>
            <a:pPr marL="542036" indent="-542036" defTabSz="2365248">
              <a:spcBef>
                <a:spcPts val="2300"/>
              </a:spcBef>
              <a:defRPr sz="4656"/>
            </a:pPr>
            <a:r>
              <a:rPr u="sng">
                <a:hlinkClick r:id="rId8" invalidUrl="" action="" tgtFrame="" tooltip="" history="1" highlightClick="0" endSnd="0"/>
              </a:rPr>
              <a:t>https://getuikit.com/</a:t>
            </a:r>
          </a:p>
          <a:p>
            <a:pPr marL="542036" indent="-542036" defTabSz="2365248">
              <a:spcBef>
                <a:spcPts val="2300"/>
              </a:spcBef>
              <a:defRPr sz="4656"/>
            </a:pPr>
            <a:r>
              <a:rPr u="sng">
                <a:hlinkClick r:id="rId9" invalidUrl="" action="" tgtFrame="" tooltip="" history="1" highlightClick="0" endSnd="0"/>
              </a:rPr>
              <a:t>https://stackshare.io/tailwind-css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750">
        <p:wipe dir="r"/>
      </p:transition>
    </mc:Choice>
    <mc:Fallback>
      <p:transition spd="fast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Npm link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Npm links</a:t>
            </a:r>
          </a:p>
        </p:txBody>
      </p:sp>
      <p:sp>
        <p:nvSpPr>
          <p:cNvPr id="237" name="https://www.npmjs.com/package/bootstrap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u="sng">
                <a:hlinkClick r:id="rId2" invalidUrl="" action="" tgtFrame="" tooltip="" history="1" highlightClick="0" endSnd="0"/>
              </a:rPr>
              <a:t>https://www.npmjs.com/package/bootstrap</a:t>
            </a:r>
          </a:p>
          <a:p>
            <a:pPr/>
            <a:r>
              <a:rPr u="sng">
                <a:hlinkClick r:id="rId3" invalidUrl="" action="" tgtFrame="" tooltip="" history="1" highlightClick="0" endSnd="0"/>
              </a:rPr>
              <a:t>https://www.npmjs.com/package/tailwindcss</a:t>
            </a:r>
          </a:p>
          <a:p>
            <a:pPr/>
            <a:r>
              <a:rPr u="sng">
                <a:hlinkClick r:id="rId4" invalidUrl="" action="" tgtFrame="" tooltip="" history="1" highlightClick="0" endSnd="0"/>
              </a:rPr>
              <a:t>https://www.npmjs.com/package/uikit</a:t>
            </a:r>
          </a:p>
          <a:p>
            <a:pPr/>
            <a:r>
              <a:rPr u="sng">
                <a:hlinkClick r:id="rId5" invalidUrl="" action="" tgtFrame="" tooltip="" history="1" highlightClick="0" endSnd="0"/>
              </a:rPr>
              <a:t>https://www.npmjs.com/package/bulma</a:t>
            </a:r>
          </a:p>
          <a:p>
            <a:pPr/>
            <a:r>
              <a:rPr u="sng">
                <a:hlinkClick r:id="rId6" invalidUrl="" action="" tgtFrame="" tooltip="" history="1" highlightClick="0" endSnd="0"/>
              </a:rPr>
              <a:t>https://www.npmjs.com/package/@mui/material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14:switch dir="l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About m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About me</a:t>
            </a:r>
          </a:p>
        </p:txBody>
      </p:sp>
      <p:sp>
        <p:nvSpPr>
          <p:cNvPr id="176" name="Been attending meetup groups for years. Decide to contribut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4600"/>
            </a:pPr>
            <a:r>
              <a:t>Been attending meetup groups for years. Decide to contribute</a:t>
            </a:r>
          </a:p>
          <a:p>
            <a:pPr>
              <a:defRPr sz="4600"/>
            </a:pPr>
            <a:r>
              <a:t>Former Software Engineer at Socially Elite Pro</a:t>
            </a:r>
          </a:p>
          <a:p>
            <a:pPr>
              <a:defRPr sz="4600"/>
            </a:pPr>
            <a:r>
              <a:t>Volunteer Software Engineer for Austin Public Library. Formally volunteered for Open Austin</a:t>
            </a:r>
          </a:p>
          <a:p>
            <a:pPr>
              <a:defRPr sz="4600"/>
            </a:pPr>
            <a:r>
              <a:t>Sometimes build SaaS and online businesses - </a:t>
            </a:r>
            <a:r>
              <a:rPr u="sng">
                <a:hlinkClick r:id="rId2" invalidUrl="" action="" tgtFrame="" tooltip="" history="1" highlightClick="0" endSnd="0"/>
              </a:rPr>
              <a:t>APIplaza.co</a:t>
            </a:r>
            <a:r>
              <a:t> | </a:t>
            </a:r>
            <a:r>
              <a:rPr u="sng">
                <a:hlinkClick r:id="rId3" invalidUrl="" action="" tgtFrame="" tooltip="" history="1" highlightClick="0" endSnd="0"/>
              </a:rPr>
              <a:t>petwarezinc.com</a:t>
            </a:r>
          </a:p>
          <a:p>
            <a:pPr>
              <a:defRPr sz="4600"/>
            </a:pPr>
            <a:r>
              <a:t>Tech blogger: </a:t>
            </a:r>
            <a:r>
              <a:rPr u="sng">
                <a:hlinkClick r:id="rId4" invalidUrl="" action="" tgtFrame="" tooltip="" history="1" highlightClick="0" endSnd="0"/>
              </a:rPr>
              <a:t>https://medium.com/@7adam7e</a:t>
            </a:r>
          </a:p>
          <a:p>
            <a:pPr>
              <a:defRPr sz="4600"/>
            </a:pPr>
            <a:r>
              <a:t>Sometimes create music. Sometimes do photography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00">
        <p:fade thruBlk="1"/>
      </p:transition>
    </mc:Choice>
    <mc:Fallback>
      <p:transition spd="fast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What the presentation is about:"/>
          <p:cNvSpPr txBox="1"/>
          <p:nvPr>
            <p:ph type="title"/>
          </p:nvPr>
        </p:nvSpPr>
        <p:spPr>
          <a:xfrm>
            <a:off x="1270000" y="812800"/>
            <a:ext cx="21844000" cy="2673150"/>
          </a:xfrm>
          <a:prstGeom prst="rect">
            <a:avLst/>
          </a:prstGeom>
        </p:spPr>
        <p:txBody>
          <a:bodyPr/>
          <a:lstStyle>
            <a:lvl1pPr>
              <a:defRPr spc="-285" sz="9500"/>
            </a:lvl1pPr>
          </a:lstStyle>
          <a:p>
            <a:pPr/>
            <a:r>
              <a:t>What the presentation is about:</a:t>
            </a:r>
          </a:p>
        </p:txBody>
      </p:sp>
      <p:sp>
        <p:nvSpPr>
          <p:cNvPr id="179" name="CSS frameworks. What are they all about?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CSS frameworks. What are they all about?</a:t>
            </a:r>
          </a:p>
          <a:p>
            <a:pPr/>
            <a:r>
              <a:t>How you can use them in most of your projects?</a:t>
            </a:r>
          </a:p>
          <a:p>
            <a:pPr/>
            <a:r>
              <a:t>Multiple CSS frameworks at use by different websites and companies</a:t>
            </a:r>
          </a:p>
          <a:p>
            <a:pPr/>
            <a:r>
              <a:t>Getting you into using a framework via a step by step sample project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750">
        <p:push dir="l"/>
      </p:transition>
    </mc:Choice>
    <mc:Fallback>
      <p:transition spd="fast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What I hope that you get from this present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84225">
              <a:defRPr spc="-239" sz="7979"/>
            </a:lvl1pPr>
          </a:lstStyle>
          <a:p>
            <a:pPr/>
            <a:r>
              <a:t>What I hope that you get from this presentation</a:t>
            </a:r>
          </a:p>
        </p:txBody>
      </p:sp>
      <p:sp>
        <p:nvSpPr>
          <p:cNvPr id="182" name="Improve your Front-End Developmen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Improve your Front-End Development</a:t>
            </a:r>
          </a:p>
          <a:p>
            <a:pPr/>
            <a:r>
              <a:t>Enhance your communication with your UI/UX Designer, Product Managers, etc, about webpage elements</a:t>
            </a:r>
          </a:p>
          <a:p>
            <a:pPr/>
            <a:r>
              <a:t>Attract more users, traffic, or sales to your service using some of the frameworks</a:t>
            </a:r>
          </a:p>
          <a:p>
            <a:pPr/>
            <a:r>
              <a:t>Improve the UI/UX design and visual interactivity of your website, app, project, SaaS, etc</a:t>
            </a:r>
          </a:p>
          <a:p>
            <a:pPr/>
            <a:r>
              <a:t>Stop spending a lot of time center aligning website elements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blinds dir="vert"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What are CSS frameworks?"/>
          <p:cNvSpPr txBox="1"/>
          <p:nvPr>
            <p:ph type="title"/>
          </p:nvPr>
        </p:nvSpPr>
        <p:spPr>
          <a:xfrm>
            <a:off x="1270000" y="812800"/>
            <a:ext cx="21844000" cy="2176626"/>
          </a:xfrm>
          <a:prstGeom prst="rect">
            <a:avLst/>
          </a:prstGeom>
        </p:spPr>
        <p:txBody>
          <a:bodyPr/>
          <a:lstStyle>
            <a:lvl1pPr>
              <a:defRPr spc="-276" sz="9200"/>
            </a:lvl1pPr>
          </a:lstStyle>
          <a:p>
            <a:pPr/>
            <a:r>
              <a:t>What are CSS frameworks?</a:t>
            </a:r>
          </a:p>
        </p:txBody>
      </p:sp>
      <p:sp>
        <p:nvSpPr>
          <p:cNvPr id="185" name="Ready to use code rules and parameters used for Front-End Dev Work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Ready to use code rules and parameters used for Front-End Dev Work</a:t>
            </a:r>
          </a:p>
          <a:p>
            <a:pPr/>
            <a:r>
              <a:t>Comes with its own styling, layouts, and font styling for each text element</a:t>
            </a:r>
          </a:p>
          <a:p>
            <a:pPr/>
            <a:r>
              <a:t>Lets you easily create responsive grids, forms, buttons, and other elements for a website</a:t>
            </a:r>
          </a:p>
          <a:p>
            <a:pPr/>
            <a:r>
              <a:t>Provides consistent styling for your Front-End Dev work</a:t>
            </a:r>
          </a:p>
          <a:p>
            <a:pPr/>
            <a:r>
              <a:t>Great for adding responsive design, grids and mobile friendly CSS parameters to your project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3000">
        <p:push dir="l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Where you can implement new frameworks: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Where you can implement new frameworks:</a:t>
            </a:r>
          </a:p>
        </p:txBody>
      </p:sp>
      <p:sp>
        <p:nvSpPr>
          <p:cNvPr id="188" name="Small web application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Small web applications</a:t>
            </a:r>
          </a:p>
          <a:p>
            <a:pPr/>
            <a:r>
              <a:t>Legacy apps</a:t>
            </a:r>
          </a:p>
          <a:p>
            <a:pPr/>
            <a:r>
              <a:t>Progressive Web Applications</a:t>
            </a:r>
          </a:p>
          <a:p>
            <a:pPr/>
            <a:r>
              <a:t>SaaS</a:t>
            </a:r>
          </a:p>
          <a:p>
            <a:pPr/>
            <a:r>
              <a:t>Sales pages / landing pages</a:t>
            </a:r>
          </a:p>
          <a:p>
            <a:pPr/>
            <a:r>
              <a:t>Personal websites or client sites</a:t>
            </a:r>
          </a:p>
          <a:p>
            <a:pPr/>
            <a:r>
              <a:t>Codebases with separate CSS libraries referenced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ros of using framework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Pros of using frameworks</a:t>
            </a:r>
          </a:p>
        </p:txBody>
      </p:sp>
      <p:sp>
        <p:nvSpPr>
          <p:cNvPr id="191" name="Extremely small libraries. Some take only 2 kilobytes of data to install (skeleton.css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08508" indent="-508508" defTabSz="2218944">
              <a:spcBef>
                <a:spcPts val="2100"/>
              </a:spcBef>
              <a:defRPr sz="4368"/>
            </a:pPr>
            <a:r>
              <a:t>Extremely small libraries. Some take only </a:t>
            </a:r>
            <a:r>
              <a:rPr b="1"/>
              <a:t>2 kilobytes</a:t>
            </a:r>
            <a:r>
              <a:t> of data to install (skeleton.css) </a:t>
            </a:r>
          </a:p>
          <a:p>
            <a:pPr marL="508508" indent="-508508" defTabSz="2218944">
              <a:spcBef>
                <a:spcPts val="2100"/>
              </a:spcBef>
              <a:defRPr sz="4368"/>
            </a:pPr>
            <a:r>
              <a:t>Cut down Dev time</a:t>
            </a:r>
          </a:p>
          <a:p>
            <a:pPr marL="508508" indent="-508508" defTabSz="2218944">
              <a:spcBef>
                <a:spcPts val="2100"/>
              </a:spcBef>
              <a:defRPr sz="4368"/>
            </a:pPr>
            <a:r>
              <a:t>Ease up testing and user experiences on multiple platforms (smartphones, desktops, tablets, etc)</a:t>
            </a:r>
          </a:p>
          <a:p>
            <a:pPr marL="508508" indent="-508508" defTabSz="2218944">
              <a:spcBef>
                <a:spcPts val="2100"/>
              </a:spcBef>
              <a:defRPr sz="4368"/>
            </a:pPr>
            <a:r>
              <a:t>Easy to update and change each framework</a:t>
            </a:r>
          </a:p>
          <a:p>
            <a:pPr marL="508508" indent="-508508" defTabSz="2218944">
              <a:spcBef>
                <a:spcPts val="2100"/>
              </a:spcBef>
              <a:defRPr sz="4368"/>
            </a:pPr>
            <a:r>
              <a:t>They work on any type of JS/React/JS framework project. Dev stack agnostic</a:t>
            </a:r>
          </a:p>
          <a:p>
            <a:pPr marL="508508" indent="-508508" defTabSz="2218944">
              <a:spcBef>
                <a:spcPts val="2100"/>
              </a:spcBef>
              <a:defRPr sz="4368"/>
            </a:pPr>
            <a:r>
              <a:t>Free to use, try and install the majority of frameworks </a:t>
            </a:r>
          </a:p>
          <a:p>
            <a:pPr marL="508508" indent="-508508" defTabSz="2218944">
              <a:spcBef>
                <a:spcPts val="2100"/>
              </a:spcBef>
              <a:defRPr sz="4368"/>
            </a:pPr>
            <a:r>
              <a:t>Framework documentation and guides are always available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3000">
        <p:push dir="l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ons of CSS Framework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Cons of CSS Frameworks</a:t>
            </a:r>
          </a:p>
        </p:txBody>
      </p:sp>
      <p:sp>
        <p:nvSpPr>
          <p:cNvPr id="194" name="CSS that’s already installed in projects loses priority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CSS that’s already installed in projects loses priority</a:t>
            </a:r>
          </a:p>
          <a:p>
            <a:pPr/>
            <a:r>
              <a:t>Sometimes rigid for Front-End Development. The CSS rules that the framework become the main rules</a:t>
            </a:r>
          </a:p>
          <a:p>
            <a:pPr/>
            <a:r>
              <a:t>It can turn into a mess of code if you don’t take good care of your codebase and organize everything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checker dir="horz"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A few sample framework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 few sample frameworks</a:t>
            </a:r>
          </a:p>
        </p:txBody>
      </p:sp>
      <p:sp>
        <p:nvSpPr>
          <p:cNvPr id="197" name="There’s many options to choose from: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There’s many options to choose from:</a:t>
            </a:r>
          </a:p>
        </p:txBody>
      </p:sp>
      <p:pic>
        <p:nvPicPr>
          <p:cNvPr id="198" name="Bootstrap-CSS-Framework-150x150.jpeg" descr="Bootstrap-CSS-Framework-150x150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16359" y="3172683"/>
            <a:ext cx="3804742" cy="3804742"/>
          </a:xfrm>
          <a:prstGeom prst="rect">
            <a:avLst/>
          </a:prstGeom>
          <a:ln w="12700">
            <a:miter lim="400000"/>
          </a:ln>
        </p:spPr>
      </p:pic>
      <p:pic>
        <p:nvPicPr>
          <p:cNvPr id="199" name="Bulma-CSS-Framework-250x124.jpeg" descr="Bulma-CSS-Framework-250x124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45044" y="7000507"/>
            <a:ext cx="6214544" cy="3082414"/>
          </a:xfrm>
          <a:prstGeom prst="rect">
            <a:avLst/>
          </a:prstGeom>
          <a:ln w="12700">
            <a:miter lim="400000"/>
          </a:ln>
        </p:spPr>
      </p:pic>
      <p:pic>
        <p:nvPicPr>
          <p:cNvPr id="200" name="Foundation-CSS-Framework-250x175.jpeg" descr="Foundation-CSS-Framework-250x175.jpe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6495462" y="7966541"/>
            <a:ext cx="7067290" cy="4947104"/>
          </a:xfrm>
          <a:prstGeom prst="rect">
            <a:avLst/>
          </a:prstGeom>
          <a:ln w="12700">
            <a:miter lim="400000"/>
          </a:ln>
        </p:spPr>
      </p:pic>
      <p:pic>
        <p:nvPicPr>
          <p:cNvPr id="201" name="semantic.png" descr="semantic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865446" y="4000004"/>
            <a:ext cx="3175001" cy="3175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02" name="Skeleton-CSS-Framework-250x77.jpeg" descr="Skeleton-CSS-Framework-250x77.jpe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9343" y="10380308"/>
            <a:ext cx="8020258" cy="2470240"/>
          </a:xfrm>
          <a:prstGeom prst="rect">
            <a:avLst/>
          </a:prstGeom>
          <a:ln w="12700">
            <a:miter lim="400000"/>
          </a:ln>
        </p:spPr>
      </p:pic>
      <p:pic>
        <p:nvPicPr>
          <p:cNvPr id="203" name="Tailwind-CSS-Framework-320x65.jpeg" descr="Tailwind-CSS-Framework-320x65.jpe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4518479" y="3614994"/>
            <a:ext cx="7408147" cy="1504781"/>
          </a:xfrm>
          <a:prstGeom prst="rect">
            <a:avLst/>
          </a:prstGeom>
          <a:ln w="12700">
            <a:miter lim="400000"/>
          </a:ln>
        </p:spPr>
      </p:pic>
      <p:pic>
        <p:nvPicPr>
          <p:cNvPr id="204" name="Ulkit-CSS-Framework-250x112.jpeg" descr="Ulkit-CSS-Framework-250x112.jpe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2672712" y="5685252"/>
            <a:ext cx="5513927" cy="2470240"/>
          </a:xfrm>
          <a:prstGeom prst="rect">
            <a:avLst/>
          </a:prstGeom>
          <a:ln w="12700">
            <a:miter lim="400000"/>
          </a:ln>
        </p:spPr>
      </p:pic>
      <p:pic>
        <p:nvPicPr>
          <p:cNvPr id="205" name="MUI.png" descr="MUI.pn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0927291" y="8591562"/>
            <a:ext cx="4947104" cy="4947104"/>
          </a:xfrm>
          <a:prstGeom prst="rect">
            <a:avLst/>
          </a:prstGeom>
          <a:ln w="12700">
            <a:miter lim="400000"/>
          </a:ln>
        </p:spPr>
      </p:pic>
      <p:pic>
        <p:nvPicPr>
          <p:cNvPr id="206" name="Milligram-CSS-Framework-250x76.jpeg" descr="Milligram-CSS-Framework-250x76.jpeg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7991615" y="7674791"/>
            <a:ext cx="4449071" cy="1352518"/>
          </a:xfrm>
          <a:prstGeom prst="rect">
            <a:avLst/>
          </a:prstGeom>
          <a:ln w="12700">
            <a:miter lim="400000"/>
          </a:ln>
        </p:spPr>
      </p:pic>
      <p:pic>
        <p:nvPicPr>
          <p:cNvPr id="207" name="logo_pure@2x.png" descr="logo_pure@2x.png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18878664" y="5821419"/>
            <a:ext cx="5321301" cy="9271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14:flip dir="r"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31_ColorGradientLight">
  <a:themeElements>
    <a:clrScheme name="31_ColorGradient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31_ColorGradientLight">
      <a:majorFont>
        <a:latin typeface="Graphik Semibold"/>
        <a:ea typeface="Graphik Semibold"/>
        <a:cs typeface="Graphik Semibold"/>
      </a:majorFont>
      <a:minorFont>
        <a:latin typeface="Graphik Semibold"/>
        <a:ea typeface="Graphik Semibold"/>
        <a:cs typeface="Graphik Semibold"/>
      </a:minorFont>
    </a:fontScheme>
    <a:fmtScheme name="31_ColorGradient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 Medium"/>
            <a:ea typeface="Graphik Medium"/>
            <a:cs typeface="Graphik 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4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31_ColorGradientLight">
  <a:themeElements>
    <a:clrScheme name="31_ColorGradient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31_ColorGradientLight">
      <a:majorFont>
        <a:latin typeface="Graphik Semibold"/>
        <a:ea typeface="Graphik Semibold"/>
        <a:cs typeface="Graphik Semibold"/>
      </a:majorFont>
      <a:minorFont>
        <a:latin typeface="Graphik Semibold"/>
        <a:ea typeface="Graphik Semibold"/>
        <a:cs typeface="Graphik Semibold"/>
      </a:minorFont>
    </a:fontScheme>
    <a:fmtScheme name="31_ColorGradient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 Medium"/>
            <a:ea typeface="Graphik Medium"/>
            <a:cs typeface="Graphik 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4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