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70" r:id="rId4"/>
    <p:sldId id="258" r:id="rId5"/>
    <p:sldId id="260" r:id="rId6"/>
    <p:sldId id="262" r:id="rId7"/>
    <p:sldId id="263" r:id="rId8"/>
    <p:sldId id="267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C3"/>
    <a:srgbClr val="DA0000"/>
    <a:srgbClr val="F3F3F3"/>
    <a:srgbClr val="6E6A77"/>
    <a:srgbClr val="2682A3"/>
    <a:srgbClr val="1E7EE0"/>
    <a:srgbClr val="EA6E5C"/>
    <a:srgbClr val="E97551"/>
    <a:srgbClr val="327ECC"/>
    <a:srgbClr val="D83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2" autoAdjust="0"/>
    <p:restoredTop sz="94660"/>
  </p:normalViewPr>
  <p:slideViewPr>
    <p:cSldViewPr snapToGrid="0">
      <p:cViewPr>
        <p:scale>
          <a:sx n="125" d="100"/>
          <a:sy n="125" d="100"/>
        </p:scale>
        <p:origin x="9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C6400-D794-4BD7-9AB7-312E0287A847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E1DB1-98F2-4BE2-ACCB-CB9F11A53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E1DB1-98F2-4BE2-ACCB-CB9F11A535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8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CCE0-6427-351F-6445-4000C525C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79" y="1847343"/>
            <a:ext cx="9144000" cy="1081426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rgbClr val="6E6A7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DE2163-32D4-70B9-F045-4BD091A3C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842" y="3476001"/>
            <a:ext cx="9144000" cy="365125"/>
          </a:xfrm>
        </p:spPr>
        <p:txBody>
          <a:bodyPr lIns="126000"/>
          <a:lstStyle>
            <a:lvl1pPr marL="0" indent="0" algn="l">
              <a:buNone/>
              <a:defRPr sz="2400">
                <a:solidFill>
                  <a:srgbClr val="6E6A7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1A213D-7B9B-0AD5-B485-ECE327549BBE}"/>
              </a:ext>
            </a:extLst>
          </p:cNvPr>
          <p:cNvCxnSpPr>
            <a:cxnSpLocks/>
          </p:cNvCxnSpPr>
          <p:nvPr userDrawn="1"/>
        </p:nvCxnSpPr>
        <p:spPr>
          <a:xfrm>
            <a:off x="772885" y="3091543"/>
            <a:ext cx="10646229" cy="0"/>
          </a:xfrm>
          <a:prstGeom prst="line">
            <a:avLst/>
          </a:prstGeom>
          <a:ln>
            <a:solidFill>
              <a:srgbClr val="CA738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C5DEFD4B-4A8D-B72D-7EE5-88EF22CD5B61}"/>
              </a:ext>
            </a:extLst>
          </p:cNvPr>
          <p:cNvSpPr txBox="1">
            <a:spLocks/>
          </p:cNvSpPr>
          <p:nvPr userDrawn="1"/>
        </p:nvSpPr>
        <p:spPr>
          <a:xfrm>
            <a:off x="8932817" y="63580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6" name="Google Shape;91;p13">
            <a:extLst>
              <a:ext uri="{FF2B5EF4-FFF2-40B4-BE49-F238E27FC236}">
                <a16:creationId xmlns:a16="http://schemas.microsoft.com/office/drawing/2014/main" id="{2B55E810-7359-B16C-ACA3-4E8FA20D19B7}"/>
              </a:ext>
            </a:extLst>
          </p:cNvPr>
          <p:cNvCxnSpPr>
            <a:cxnSpLocks/>
          </p:cNvCxnSpPr>
          <p:nvPr userDrawn="1"/>
        </p:nvCxnSpPr>
        <p:spPr>
          <a:xfrm>
            <a:off x="4040777" y="6536511"/>
            <a:ext cx="7262949" cy="0"/>
          </a:xfrm>
          <a:prstGeom prst="straightConnector1">
            <a:avLst/>
          </a:prstGeom>
          <a:noFill/>
          <a:ln w="12700" cap="flat" cmpd="sng">
            <a:solidFill>
              <a:srgbClr val="6E6A7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72829B12-7447-A9C6-F00A-7FCDE8400136}"/>
              </a:ext>
            </a:extLst>
          </p:cNvPr>
          <p:cNvSpPr txBox="1"/>
          <p:nvPr userDrawn="1"/>
        </p:nvSpPr>
        <p:spPr>
          <a:xfrm>
            <a:off x="229144" y="6398012"/>
            <a:ext cx="41472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Machine Intelligence Lab</a:t>
            </a:r>
            <a:r>
              <a:rPr lang="en-US" sz="1200" b="0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, Seoul National University</a:t>
            </a:r>
            <a:endParaRPr sz="1200" b="0" dirty="0">
              <a:solidFill>
                <a:srgbClr val="6E6A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D4A4545-C9B9-3848-D6D9-878DC8F4E8E2}"/>
              </a:ext>
            </a:extLst>
          </p:cNvPr>
          <p:cNvSpPr txBox="1">
            <a:spLocks/>
          </p:cNvSpPr>
          <p:nvPr userDrawn="1"/>
        </p:nvSpPr>
        <p:spPr>
          <a:xfrm>
            <a:off x="8982075" y="6346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E96216-1DFF-41A0-A474-DEE7C722EB03}" type="slidenum">
              <a:rPr lang="ko-KR" altLang="en-US" b="1" smtClean="0">
                <a:solidFill>
                  <a:srgbClr val="6E6A77"/>
                </a:solidFill>
              </a:rPr>
              <a:pPr/>
              <a:t>‹#›</a:t>
            </a:fld>
            <a:endParaRPr lang="ko-KR" altLang="en-US" b="1" dirty="0">
              <a:solidFill>
                <a:srgbClr val="6E6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5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2BBF2-CB0F-C9B6-1C8B-21DE9CE26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40" y="305959"/>
            <a:ext cx="8752930" cy="607219"/>
          </a:xfrm>
          <a:solidFill>
            <a:schemeClr val="bg1"/>
          </a:solidFill>
        </p:spPr>
        <p:txBody>
          <a:bodyPr wrap="square" tIns="36000" bIns="36000" anchor="t" anchorCtr="0">
            <a:noAutofit/>
          </a:bodyPr>
          <a:lstStyle>
            <a:lvl1pPr>
              <a:defRPr sz="3200" b="1">
                <a:solidFill>
                  <a:srgbClr val="6E6A77"/>
                </a:solidFill>
              </a:defRPr>
            </a:lvl1pPr>
          </a:lstStyle>
          <a:p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EC694-89A3-2C78-DA28-D56F4B00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09" y="1132624"/>
            <a:ext cx="11639005" cy="5214312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EC5273"/>
              </a:buClr>
              <a:buFont typeface="Arial" panose="020B0604020202020204" pitchFamily="34" charset="0"/>
              <a:buChar char="•"/>
              <a:defRPr sz="2200"/>
            </a:lvl1pPr>
            <a:lvl2pPr>
              <a:lnSpc>
                <a:spcPct val="120000"/>
              </a:lnSpc>
              <a:buClr>
                <a:srgbClr val="EC5273"/>
              </a:buClr>
              <a:defRPr sz="2000"/>
            </a:lvl2pPr>
            <a:lvl3pPr>
              <a:lnSpc>
                <a:spcPct val="120000"/>
              </a:lnSpc>
              <a:buClr>
                <a:srgbClr val="EC5273"/>
              </a:buClr>
              <a:defRPr sz="1600"/>
            </a:lvl3pPr>
            <a:lvl4pPr>
              <a:lnSpc>
                <a:spcPct val="120000"/>
              </a:lnSpc>
              <a:buClr>
                <a:srgbClr val="EC5273"/>
              </a:buClr>
              <a:defRPr sz="1400"/>
            </a:lvl4pPr>
            <a:lvl5pPr>
              <a:lnSpc>
                <a:spcPct val="120000"/>
              </a:lnSpc>
              <a:buClr>
                <a:srgbClr val="EC5273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9DC5BC2D-003A-8BD9-DCD8-15994E0F01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3008" y="640223"/>
            <a:ext cx="11639005" cy="441325"/>
          </a:xfrm>
        </p:spPr>
        <p:txBody>
          <a:bodyPr lIns="97200" anchor="b" anchorCtr="0">
            <a:normAutofit/>
          </a:bodyPr>
          <a:lstStyle>
            <a:lvl1pPr marL="0" indent="0" algn="l">
              <a:buNone/>
              <a:defRPr sz="1800">
                <a:solidFill>
                  <a:srgbClr val="CA7387"/>
                </a:solidFill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cxnSp>
        <p:nvCxnSpPr>
          <p:cNvPr id="4" name="Google Shape;91;p13">
            <a:extLst>
              <a:ext uri="{FF2B5EF4-FFF2-40B4-BE49-F238E27FC236}">
                <a16:creationId xmlns:a16="http://schemas.microsoft.com/office/drawing/2014/main" id="{E5960E93-7E6C-2B7D-D09A-2798D8C05776}"/>
              </a:ext>
            </a:extLst>
          </p:cNvPr>
          <p:cNvCxnSpPr>
            <a:cxnSpLocks/>
          </p:cNvCxnSpPr>
          <p:nvPr userDrawn="1"/>
        </p:nvCxnSpPr>
        <p:spPr>
          <a:xfrm>
            <a:off x="4040777" y="6536511"/>
            <a:ext cx="7262949" cy="0"/>
          </a:xfrm>
          <a:prstGeom prst="straightConnector1">
            <a:avLst/>
          </a:prstGeom>
          <a:noFill/>
          <a:ln w="12700" cap="flat" cmpd="sng">
            <a:solidFill>
              <a:srgbClr val="6E6A7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77BB5293-F760-372E-80D8-83611450C229}"/>
              </a:ext>
            </a:extLst>
          </p:cNvPr>
          <p:cNvSpPr txBox="1"/>
          <p:nvPr userDrawn="1"/>
        </p:nvSpPr>
        <p:spPr>
          <a:xfrm>
            <a:off x="229144" y="6398012"/>
            <a:ext cx="41472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Machine Intelligence Lab</a:t>
            </a:r>
            <a:r>
              <a:rPr lang="en-US" sz="1200" b="0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, Seoul National University</a:t>
            </a:r>
            <a:endParaRPr sz="1200" b="0" dirty="0">
              <a:solidFill>
                <a:srgbClr val="6E6A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45918-E035-ACD5-6674-FBBD2D7DB0D7}"/>
              </a:ext>
            </a:extLst>
          </p:cNvPr>
          <p:cNvSpPr txBox="1">
            <a:spLocks/>
          </p:cNvSpPr>
          <p:nvPr userDrawn="1"/>
        </p:nvSpPr>
        <p:spPr>
          <a:xfrm>
            <a:off x="8982075" y="6346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E96216-1DFF-41A0-A474-DEE7C722EB03}" type="slidenum">
              <a:rPr lang="ko-KR" altLang="en-US" b="1" smtClean="0">
                <a:solidFill>
                  <a:srgbClr val="6E6A77"/>
                </a:solidFill>
              </a:rPr>
              <a:pPr/>
              <a:t>‹#›</a:t>
            </a:fld>
            <a:endParaRPr lang="ko-KR" altLang="en-US" b="1" dirty="0">
              <a:solidFill>
                <a:srgbClr val="6E6A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5E2238-351F-A516-C076-C89BF084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09" y="2222373"/>
            <a:ext cx="11564798" cy="2308473"/>
          </a:xfrm>
          <a:solidFill>
            <a:srgbClr val="F3F2F4"/>
          </a:solidFill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EC5273"/>
              </a:buClr>
              <a:buFont typeface="Arial" panose="020B0604020202020204" pitchFamily="34" charset="0"/>
              <a:buChar char="•"/>
              <a:defRPr sz="2200"/>
            </a:lvl1pPr>
            <a:lvl2pPr>
              <a:lnSpc>
                <a:spcPct val="120000"/>
              </a:lnSpc>
              <a:buClr>
                <a:srgbClr val="EC5273"/>
              </a:buClr>
              <a:defRPr sz="2000"/>
            </a:lvl2pPr>
            <a:lvl3pPr>
              <a:lnSpc>
                <a:spcPct val="120000"/>
              </a:lnSpc>
              <a:buClr>
                <a:srgbClr val="EC5273"/>
              </a:buClr>
              <a:defRPr sz="1600"/>
            </a:lvl3pPr>
            <a:lvl4pPr>
              <a:lnSpc>
                <a:spcPct val="120000"/>
              </a:lnSpc>
              <a:buClr>
                <a:srgbClr val="EC5273"/>
              </a:buClr>
              <a:defRPr sz="1400"/>
            </a:lvl4pPr>
            <a:lvl5pPr>
              <a:lnSpc>
                <a:spcPct val="120000"/>
              </a:lnSpc>
              <a:buClr>
                <a:srgbClr val="EC5273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D153F59-FA93-F493-4822-9A65524E84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340" y="1753628"/>
            <a:ext cx="5824965" cy="463264"/>
          </a:xfrm>
          <a:solidFill>
            <a:srgbClr val="6E6A77"/>
          </a:solidFill>
          <a:ln>
            <a:noFill/>
          </a:ln>
        </p:spPr>
        <p:txBody>
          <a:bodyPr wrap="square" tIns="64800" bIns="64800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Caveat. </a:t>
            </a:r>
            <a:endParaRPr lang="ko-KR" altLang="en-US" dirty="0"/>
          </a:p>
        </p:txBody>
      </p:sp>
      <p:cxnSp>
        <p:nvCxnSpPr>
          <p:cNvPr id="3" name="Google Shape;91;p13">
            <a:extLst>
              <a:ext uri="{FF2B5EF4-FFF2-40B4-BE49-F238E27FC236}">
                <a16:creationId xmlns:a16="http://schemas.microsoft.com/office/drawing/2014/main" id="{AF0E3733-6DC6-A36A-E2BA-AB6AFFFD6AE2}"/>
              </a:ext>
            </a:extLst>
          </p:cNvPr>
          <p:cNvCxnSpPr>
            <a:cxnSpLocks/>
          </p:cNvCxnSpPr>
          <p:nvPr userDrawn="1"/>
        </p:nvCxnSpPr>
        <p:spPr>
          <a:xfrm>
            <a:off x="4043636" y="6536511"/>
            <a:ext cx="7262949" cy="0"/>
          </a:xfrm>
          <a:prstGeom prst="straightConnector1">
            <a:avLst/>
          </a:prstGeom>
          <a:noFill/>
          <a:ln w="12700" cap="flat" cmpd="sng">
            <a:solidFill>
              <a:srgbClr val="6E6A7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6026D082-8093-08BE-BC81-FC7A29591DB0}"/>
              </a:ext>
            </a:extLst>
          </p:cNvPr>
          <p:cNvSpPr txBox="1"/>
          <p:nvPr userDrawn="1"/>
        </p:nvSpPr>
        <p:spPr>
          <a:xfrm>
            <a:off x="232003" y="6398012"/>
            <a:ext cx="41472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Machine Intelligence Lab</a:t>
            </a:r>
            <a:r>
              <a:rPr lang="en-US" sz="1200" b="0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, Seoul National University</a:t>
            </a:r>
            <a:endParaRPr sz="1200" b="0" dirty="0">
              <a:solidFill>
                <a:srgbClr val="6E6A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90A618C-F532-9237-3AB9-7F645C6BFB1F}"/>
              </a:ext>
            </a:extLst>
          </p:cNvPr>
          <p:cNvSpPr txBox="1">
            <a:spLocks/>
          </p:cNvSpPr>
          <p:nvPr userDrawn="1"/>
        </p:nvSpPr>
        <p:spPr>
          <a:xfrm>
            <a:off x="8982075" y="6346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E96216-1DFF-41A0-A474-DEE7C722EB03}" type="slidenum">
              <a:rPr lang="ko-KR" altLang="en-US" b="1" smtClean="0">
                <a:solidFill>
                  <a:srgbClr val="6E6A77"/>
                </a:solidFill>
              </a:rPr>
              <a:pPr/>
              <a:t>‹#›</a:t>
            </a:fld>
            <a:endParaRPr lang="ko-KR" altLang="en-US" b="1" dirty="0">
              <a:solidFill>
                <a:srgbClr val="6E6A77"/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3C12870-AB92-6697-E810-D69FFBBFB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40" y="305959"/>
            <a:ext cx="8752930" cy="607219"/>
          </a:xfrm>
          <a:solidFill>
            <a:schemeClr val="bg1"/>
          </a:solidFill>
        </p:spPr>
        <p:txBody>
          <a:bodyPr wrap="square" tIns="36000" bIns="36000" anchor="t" anchorCtr="0">
            <a:noAutofit/>
          </a:bodyPr>
          <a:lstStyle>
            <a:lvl1pPr>
              <a:defRPr sz="3200" b="1">
                <a:solidFill>
                  <a:srgbClr val="6E6A77"/>
                </a:solidFill>
              </a:defRPr>
            </a:lvl1pPr>
          </a:lstStyle>
          <a:p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16" name="내용 개체 틀 24">
            <a:extLst>
              <a:ext uri="{FF2B5EF4-FFF2-40B4-BE49-F238E27FC236}">
                <a16:creationId xmlns:a16="http://schemas.microsoft.com/office/drawing/2014/main" id="{8AC5C1DC-BAD9-90C8-E78F-78F01DA7FA9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3008" y="640223"/>
            <a:ext cx="11564797" cy="441325"/>
          </a:xfrm>
        </p:spPr>
        <p:txBody>
          <a:bodyPr lIns="90000" anchor="b" anchorCtr="0">
            <a:normAutofit/>
          </a:bodyPr>
          <a:lstStyle>
            <a:lvl1pPr marL="0" indent="0" algn="l">
              <a:buNone/>
              <a:defRPr sz="1800">
                <a:solidFill>
                  <a:srgbClr val="CA7387"/>
                </a:solidFill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34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85FA3B2E-F1B9-43D1-7881-6A7B2BD12D07}"/>
              </a:ext>
            </a:extLst>
          </p:cNvPr>
          <p:cNvSpPr txBox="1"/>
          <p:nvPr userDrawn="1"/>
        </p:nvSpPr>
        <p:spPr>
          <a:xfrm>
            <a:off x="232003" y="6398012"/>
            <a:ext cx="41472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Machine Intelligence Lab</a:t>
            </a:r>
            <a:r>
              <a:rPr lang="en-US" sz="1200" b="0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, Seoul National University</a:t>
            </a:r>
            <a:endParaRPr sz="1200" b="0" dirty="0">
              <a:solidFill>
                <a:srgbClr val="6E6A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91;p13">
            <a:extLst>
              <a:ext uri="{FF2B5EF4-FFF2-40B4-BE49-F238E27FC236}">
                <a16:creationId xmlns:a16="http://schemas.microsoft.com/office/drawing/2014/main" id="{33DEFE2D-1F34-51BA-A1B9-FA780FC77A56}"/>
              </a:ext>
            </a:extLst>
          </p:cNvPr>
          <p:cNvCxnSpPr>
            <a:cxnSpLocks/>
          </p:cNvCxnSpPr>
          <p:nvPr userDrawn="1"/>
        </p:nvCxnSpPr>
        <p:spPr>
          <a:xfrm>
            <a:off x="4043636" y="6536511"/>
            <a:ext cx="7262949" cy="0"/>
          </a:xfrm>
          <a:prstGeom prst="straightConnector1">
            <a:avLst/>
          </a:prstGeom>
          <a:noFill/>
          <a:ln w="12700" cap="flat" cmpd="sng">
            <a:solidFill>
              <a:srgbClr val="6E6A7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1C1F3942-F3C8-4000-F5AE-83E4CE30BF32}"/>
              </a:ext>
            </a:extLst>
          </p:cNvPr>
          <p:cNvSpPr txBox="1">
            <a:spLocks/>
          </p:cNvSpPr>
          <p:nvPr userDrawn="1"/>
        </p:nvSpPr>
        <p:spPr>
          <a:xfrm>
            <a:off x="8982075" y="6346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E96216-1DFF-41A0-A474-DEE7C722EB03}" type="slidenum">
              <a:rPr lang="ko-KR" altLang="en-US" b="1" smtClean="0">
                <a:solidFill>
                  <a:srgbClr val="6E6A77"/>
                </a:solidFill>
              </a:rPr>
              <a:pPr/>
              <a:t>‹#›</a:t>
            </a:fld>
            <a:endParaRPr lang="ko-KR" altLang="en-US" b="1" dirty="0">
              <a:solidFill>
                <a:srgbClr val="6E6A7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820FF4C-E9F6-4CB8-9458-9A2FFB75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09" y="1132624"/>
            <a:ext cx="11639005" cy="5214312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EC5273"/>
              </a:buClr>
              <a:buFont typeface="Arial" panose="020B0604020202020204" pitchFamily="34" charset="0"/>
              <a:buChar char="•"/>
              <a:defRPr sz="2200"/>
            </a:lvl1pPr>
            <a:lvl2pPr>
              <a:lnSpc>
                <a:spcPct val="120000"/>
              </a:lnSpc>
              <a:buClr>
                <a:srgbClr val="EC5273"/>
              </a:buClr>
              <a:defRPr sz="2000"/>
            </a:lvl2pPr>
            <a:lvl3pPr>
              <a:lnSpc>
                <a:spcPct val="120000"/>
              </a:lnSpc>
              <a:buClr>
                <a:srgbClr val="EC5273"/>
              </a:buClr>
              <a:defRPr sz="1600"/>
            </a:lvl3pPr>
            <a:lvl4pPr>
              <a:lnSpc>
                <a:spcPct val="120000"/>
              </a:lnSpc>
              <a:buClr>
                <a:srgbClr val="EC5273"/>
              </a:buClr>
              <a:defRPr sz="1400"/>
            </a:lvl4pPr>
            <a:lvl5pPr>
              <a:lnSpc>
                <a:spcPct val="120000"/>
              </a:lnSpc>
              <a:buClr>
                <a:srgbClr val="EC5273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2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2BBF2-CB0F-C9B6-1C8B-21DE9CE26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40" y="305959"/>
            <a:ext cx="8752930" cy="607219"/>
          </a:xfrm>
          <a:solidFill>
            <a:schemeClr val="bg1"/>
          </a:solidFill>
        </p:spPr>
        <p:txBody>
          <a:bodyPr wrap="square" tIns="36000" bIns="36000" anchor="t" anchorCtr="0">
            <a:noAutofit/>
          </a:bodyPr>
          <a:lstStyle>
            <a:lvl1pPr>
              <a:defRPr sz="3200" b="1">
                <a:solidFill>
                  <a:srgbClr val="6E6A77"/>
                </a:solidFill>
              </a:defRPr>
            </a:lvl1pPr>
          </a:lstStyle>
          <a:p>
            <a:r>
              <a:rPr lang="en-US" altLang="ko-KR" dirty="0"/>
              <a:t>Title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EC694-89A3-2C78-DA28-D56F4B005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10" y="3908401"/>
            <a:ext cx="5720440" cy="2263823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EC5273"/>
              </a:buClr>
              <a:buFont typeface="Arial" panose="020B0604020202020204" pitchFamily="34" charset="0"/>
              <a:buChar char="•"/>
              <a:defRPr sz="2200"/>
            </a:lvl1pPr>
            <a:lvl2pPr>
              <a:lnSpc>
                <a:spcPct val="120000"/>
              </a:lnSpc>
              <a:buClr>
                <a:srgbClr val="EC5273"/>
              </a:buClr>
              <a:defRPr sz="2000"/>
            </a:lvl2pPr>
            <a:lvl3pPr>
              <a:lnSpc>
                <a:spcPct val="120000"/>
              </a:lnSpc>
              <a:buClr>
                <a:srgbClr val="EC5273"/>
              </a:buClr>
              <a:defRPr sz="1600"/>
            </a:lvl3pPr>
            <a:lvl4pPr>
              <a:lnSpc>
                <a:spcPct val="120000"/>
              </a:lnSpc>
              <a:buClr>
                <a:srgbClr val="EC5273"/>
              </a:buClr>
              <a:defRPr sz="1400"/>
            </a:lvl4pPr>
            <a:lvl5pPr>
              <a:lnSpc>
                <a:spcPct val="120000"/>
              </a:lnSpc>
              <a:buClr>
                <a:srgbClr val="EC5273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9DC5BC2D-003A-8BD9-DCD8-15994E0F01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3008" y="640223"/>
            <a:ext cx="11490993" cy="441325"/>
          </a:xfrm>
        </p:spPr>
        <p:txBody>
          <a:bodyPr lIns="90000" anchor="b" anchorCtr="0">
            <a:normAutofit/>
          </a:bodyPr>
          <a:lstStyle>
            <a:lvl1pPr marL="0" indent="0" algn="l">
              <a:buNone/>
              <a:defRPr sz="1800">
                <a:solidFill>
                  <a:srgbClr val="CA7387"/>
                </a:solidFill>
              </a:defRPr>
            </a:lvl1pPr>
          </a:lstStyle>
          <a:p>
            <a:pPr lvl="0"/>
            <a:r>
              <a:rPr lang="en-US" altLang="ko-KR" dirty="0"/>
              <a:t>Subtitle</a:t>
            </a:r>
            <a:endParaRPr lang="ko-KR" altLang="en-US" dirty="0"/>
          </a:p>
        </p:txBody>
      </p:sp>
      <p:cxnSp>
        <p:nvCxnSpPr>
          <p:cNvPr id="4" name="Google Shape;91;p13">
            <a:extLst>
              <a:ext uri="{FF2B5EF4-FFF2-40B4-BE49-F238E27FC236}">
                <a16:creationId xmlns:a16="http://schemas.microsoft.com/office/drawing/2014/main" id="{E5960E93-7E6C-2B7D-D09A-2798D8C05776}"/>
              </a:ext>
            </a:extLst>
          </p:cNvPr>
          <p:cNvCxnSpPr>
            <a:cxnSpLocks/>
          </p:cNvCxnSpPr>
          <p:nvPr userDrawn="1"/>
        </p:nvCxnSpPr>
        <p:spPr>
          <a:xfrm>
            <a:off x="4040777" y="6536511"/>
            <a:ext cx="7262949" cy="0"/>
          </a:xfrm>
          <a:prstGeom prst="straightConnector1">
            <a:avLst/>
          </a:prstGeom>
          <a:noFill/>
          <a:ln w="12700" cap="flat" cmpd="sng">
            <a:solidFill>
              <a:srgbClr val="6E6A7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77BB5293-F760-372E-80D8-83611450C229}"/>
              </a:ext>
            </a:extLst>
          </p:cNvPr>
          <p:cNvSpPr txBox="1"/>
          <p:nvPr userDrawn="1"/>
        </p:nvSpPr>
        <p:spPr>
          <a:xfrm>
            <a:off x="229144" y="6398012"/>
            <a:ext cx="41472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Machine Intelligence Lab</a:t>
            </a:r>
            <a:r>
              <a:rPr lang="en-US" sz="1200" b="0" dirty="0">
                <a:solidFill>
                  <a:srgbClr val="6E6A77"/>
                </a:solidFill>
                <a:latin typeface="Arial"/>
                <a:ea typeface="Arial"/>
                <a:cs typeface="Arial"/>
                <a:sym typeface="Arial"/>
              </a:rPr>
              <a:t>, Seoul National University</a:t>
            </a:r>
            <a:endParaRPr sz="1200" b="0" dirty="0">
              <a:solidFill>
                <a:srgbClr val="6E6A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45918-E035-ACD5-6674-FBBD2D7DB0D7}"/>
              </a:ext>
            </a:extLst>
          </p:cNvPr>
          <p:cNvSpPr txBox="1">
            <a:spLocks/>
          </p:cNvSpPr>
          <p:nvPr userDrawn="1"/>
        </p:nvSpPr>
        <p:spPr>
          <a:xfrm>
            <a:off x="8982075" y="6346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E96216-1DFF-41A0-A474-DEE7C722EB03}" type="slidenum">
              <a:rPr lang="ko-KR" altLang="en-US" b="1" smtClean="0">
                <a:solidFill>
                  <a:srgbClr val="6E6A77"/>
                </a:solidFill>
              </a:rPr>
              <a:pPr/>
              <a:t>‹#›</a:t>
            </a:fld>
            <a:endParaRPr lang="ko-KR" altLang="en-US" b="1" dirty="0">
              <a:solidFill>
                <a:srgbClr val="6E6A77"/>
              </a:solidFill>
            </a:endParaRPr>
          </a:p>
        </p:txBody>
      </p:sp>
      <p:sp>
        <p:nvSpPr>
          <p:cNvPr id="7" name="Google Shape;125;p16">
            <a:extLst>
              <a:ext uri="{FF2B5EF4-FFF2-40B4-BE49-F238E27FC236}">
                <a16:creationId xmlns:a16="http://schemas.microsoft.com/office/drawing/2014/main" id="{BFE35C7E-0718-D20E-DC87-F4B88F19BE6D}"/>
              </a:ext>
            </a:extLst>
          </p:cNvPr>
          <p:cNvSpPr/>
          <p:nvPr userDrawn="1"/>
        </p:nvSpPr>
        <p:spPr>
          <a:xfrm>
            <a:off x="408000" y="1302366"/>
            <a:ext cx="5605450" cy="23503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7;p16">
            <a:extLst>
              <a:ext uri="{FF2B5EF4-FFF2-40B4-BE49-F238E27FC236}">
                <a16:creationId xmlns:a16="http://schemas.microsoft.com/office/drawing/2014/main" id="{07D11132-E0B5-4BAA-EAA3-63C2A630F9EC}"/>
              </a:ext>
            </a:extLst>
          </p:cNvPr>
          <p:cNvSpPr/>
          <p:nvPr userDrawn="1"/>
        </p:nvSpPr>
        <p:spPr>
          <a:xfrm>
            <a:off x="6178552" y="1302366"/>
            <a:ext cx="5605450" cy="235031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B0D60E1-B0EF-9A26-5ADD-65DFB8A4527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2" y="3907564"/>
            <a:ext cx="5605449" cy="2263823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EC5273"/>
              </a:buClr>
              <a:buFont typeface="Arial" panose="020B0604020202020204" pitchFamily="34" charset="0"/>
              <a:buChar char="•"/>
              <a:defRPr sz="2200"/>
            </a:lvl1pPr>
            <a:lvl2pPr>
              <a:lnSpc>
                <a:spcPct val="120000"/>
              </a:lnSpc>
              <a:buClr>
                <a:srgbClr val="EC5273"/>
              </a:buClr>
              <a:defRPr sz="2000"/>
            </a:lvl2pPr>
            <a:lvl3pPr>
              <a:lnSpc>
                <a:spcPct val="120000"/>
              </a:lnSpc>
              <a:buClr>
                <a:srgbClr val="EC5273"/>
              </a:buClr>
              <a:defRPr sz="1600"/>
            </a:lvl3pPr>
            <a:lvl4pPr>
              <a:lnSpc>
                <a:spcPct val="120000"/>
              </a:lnSpc>
              <a:buClr>
                <a:srgbClr val="EC5273"/>
              </a:buClr>
              <a:defRPr sz="1400"/>
            </a:lvl4pPr>
            <a:lvl5pPr>
              <a:lnSpc>
                <a:spcPct val="120000"/>
              </a:lnSpc>
              <a:buClr>
                <a:srgbClr val="EC5273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99165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2BBF2-CB0F-C9B6-1C8B-21DE9CE2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45" y="328500"/>
            <a:ext cx="8752930" cy="607219"/>
          </a:xfrm>
          <a:solidFill>
            <a:schemeClr val="bg1"/>
          </a:solidFill>
        </p:spPr>
        <p:txBody>
          <a:bodyPr wrap="square" tIns="36000" bIns="36000" anchor="t" anchorCtr="0">
            <a:noAutofit/>
          </a:bodyPr>
          <a:lstStyle>
            <a:lvl1pPr>
              <a:defRPr sz="4000" b="1">
                <a:solidFill>
                  <a:srgbClr val="7F798C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9B388C0-B862-D07D-B9B3-D44CC3AD97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29144" y="1314882"/>
            <a:ext cx="11639005" cy="2018402"/>
          </a:xfrm>
        </p:spPr>
        <p:txBody>
          <a:bodyPr/>
          <a:lstStyle>
            <a:lvl1pPr marL="228600" indent="-228600">
              <a:buClr>
                <a:srgbClr val="EC5273"/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rgbClr val="EC5273"/>
              </a:buClr>
              <a:defRPr/>
            </a:lvl2pPr>
            <a:lvl3pPr>
              <a:buClr>
                <a:srgbClr val="EC5273"/>
              </a:buClr>
              <a:defRPr/>
            </a:lvl3pPr>
            <a:lvl4pPr>
              <a:buClr>
                <a:srgbClr val="EC5273"/>
              </a:buClr>
              <a:defRPr/>
            </a:lvl4pPr>
            <a:lvl5pPr>
              <a:buClr>
                <a:srgbClr val="EC5273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5E2238-351F-A516-C076-C89BF084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03" y="4054153"/>
            <a:ext cx="11639005" cy="2308473"/>
          </a:xfrm>
          <a:solidFill>
            <a:srgbClr val="F3F2F4"/>
          </a:solidFill>
        </p:spPr>
        <p:txBody>
          <a:bodyPr>
            <a:normAutofit/>
          </a:bodyPr>
          <a:lstStyle>
            <a:lvl1pPr marL="228600" indent="-228600">
              <a:buClr>
                <a:srgbClr val="EC5273"/>
              </a:buClr>
              <a:buFont typeface="Arial" panose="020B0604020202020204" pitchFamily="34" charset="0"/>
              <a:buChar char="•"/>
              <a:defRPr sz="2400"/>
            </a:lvl1pPr>
            <a:lvl2pPr>
              <a:buClr>
                <a:srgbClr val="EC5273"/>
              </a:buClr>
              <a:defRPr sz="2000"/>
            </a:lvl2pPr>
            <a:lvl3pPr>
              <a:buClr>
                <a:srgbClr val="EC5273"/>
              </a:buClr>
              <a:defRPr sz="1800"/>
            </a:lvl3pPr>
            <a:lvl4pPr>
              <a:buClr>
                <a:srgbClr val="EC5273"/>
              </a:buClr>
              <a:defRPr sz="1600"/>
            </a:lvl4pPr>
            <a:lvl5pPr>
              <a:buClr>
                <a:srgbClr val="EC527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D153F59-FA93-F493-4822-9A65524E84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3839" y="3524717"/>
            <a:ext cx="5872161" cy="529436"/>
          </a:xfrm>
          <a:solidFill>
            <a:srgbClr val="7F798C"/>
          </a:solidFill>
          <a:ln>
            <a:noFill/>
          </a:ln>
        </p:spPr>
        <p:txBody>
          <a:bodyPr wrap="square" tIns="64800" bIns="64800">
            <a:spAutoFit/>
          </a:bodyPr>
          <a:lstStyle>
            <a:lvl1pPr marL="0" indent="0"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Caveat. </a:t>
            </a:r>
            <a:endParaRPr lang="ko-KR" altLang="en-US" dirty="0"/>
          </a:p>
        </p:txBody>
      </p:sp>
      <p:sp>
        <p:nvSpPr>
          <p:cNvPr id="5" name="내용 개체 틀 24">
            <a:extLst>
              <a:ext uri="{FF2B5EF4-FFF2-40B4-BE49-F238E27FC236}">
                <a16:creationId xmlns:a16="http://schemas.microsoft.com/office/drawing/2014/main" id="{B73D69D4-2FE8-6E31-665A-9614FA0B4C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9144" y="828835"/>
            <a:ext cx="4526056" cy="44132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000">
                <a:solidFill>
                  <a:srgbClr val="CA7387"/>
                </a:solidFill>
              </a:defRPr>
            </a:lvl1pPr>
          </a:lstStyle>
          <a:p>
            <a:pPr lvl="0"/>
            <a:r>
              <a:rPr lang="ko-KR" altLang="en-US" dirty="0"/>
              <a:t> 부제목</a:t>
            </a:r>
          </a:p>
        </p:txBody>
      </p:sp>
      <p:cxnSp>
        <p:nvCxnSpPr>
          <p:cNvPr id="3" name="Google Shape;91;p13">
            <a:extLst>
              <a:ext uri="{FF2B5EF4-FFF2-40B4-BE49-F238E27FC236}">
                <a16:creationId xmlns:a16="http://schemas.microsoft.com/office/drawing/2014/main" id="{AF0E3733-6DC6-A36A-E2BA-AB6AFFFD6AE2}"/>
              </a:ext>
            </a:extLst>
          </p:cNvPr>
          <p:cNvCxnSpPr>
            <a:cxnSpLocks/>
          </p:cNvCxnSpPr>
          <p:nvPr userDrawn="1"/>
        </p:nvCxnSpPr>
        <p:spPr>
          <a:xfrm>
            <a:off x="4040777" y="6536511"/>
            <a:ext cx="7262949" cy="0"/>
          </a:xfrm>
          <a:prstGeom prst="straightConnector1">
            <a:avLst/>
          </a:prstGeom>
          <a:noFill/>
          <a:ln w="12700" cap="flat" cmpd="sng">
            <a:solidFill>
              <a:srgbClr val="78718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6026D082-8093-08BE-BC81-FC7A29591DB0}"/>
              </a:ext>
            </a:extLst>
          </p:cNvPr>
          <p:cNvSpPr txBox="1"/>
          <p:nvPr userDrawn="1"/>
        </p:nvSpPr>
        <p:spPr>
          <a:xfrm>
            <a:off x="229144" y="6398012"/>
            <a:ext cx="414728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7E7787"/>
                </a:solidFill>
                <a:latin typeface="Arial"/>
                <a:ea typeface="Arial"/>
                <a:cs typeface="Arial"/>
                <a:sym typeface="Arial"/>
              </a:rPr>
              <a:t>Machine Intelligence Lab</a:t>
            </a:r>
            <a:r>
              <a:rPr lang="en-US" sz="1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dirty="0">
                <a:solidFill>
                  <a:srgbClr val="7E7787"/>
                </a:solidFill>
                <a:latin typeface="Arial"/>
                <a:ea typeface="Arial"/>
                <a:cs typeface="Arial"/>
                <a:sym typeface="Arial"/>
              </a:rPr>
              <a:t>Seoul National University</a:t>
            </a:r>
            <a:endParaRPr sz="1200" b="0" dirty="0">
              <a:solidFill>
                <a:srgbClr val="7E77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90A618C-F532-9237-3AB9-7F645C6BFB1F}"/>
              </a:ext>
            </a:extLst>
          </p:cNvPr>
          <p:cNvSpPr txBox="1">
            <a:spLocks/>
          </p:cNvSpPr>
          <p:nvPr userDrawn="1"/>
        </p:nvSpPr>
        <p:spPr>
          <a:xfrm>
            <a:off x="8982075" y="63469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600" b="1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E96216-1DFF-41A0-A474-DEE7C722EB03}" type="slidenum">
              <a:rPr lang="ko-KR" altLang="en-US" b="1" smtClean="0">
                <a:solidFill>
                  <a:srgbClr val="7E7787"/>
                </a:solidFill>
              </a:rPr>
              <a:pPr/>
              <a:t>‹#›</a:t>
            </a:fld>
            <a:endParaRPr lang="ko-KR" altLang="en-US" b="1" dirty="0">
              <a:solidFill>
                <a:srgbClr val="7E77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0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CC15C7-F4D4-74A4-777D-802A561F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6DCF0-216C-C7EC-7C61-A709CF56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F51C-0F17-D0FE-907F-941429C98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1C9A8-31CA-4B95-8CCC-268DA4D4BBC8}" type="datetime1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8DF2A-21A9-2325-9C39-6E475F6C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15B66-5CAA-D30B-015A-4DABFD25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96216-1DFF-41A0-A474-DEE7C722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7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4" r:id="rId5"/>
    <p:sldLayoutId id="214748366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8B010-5285-CE03-7AF8-68C018B65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개인미팅 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6C82DEE-55D0-64E7-602E-A9450BBD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79" y="3421781"/>
            <a:ext cx="9144000" cy="3651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rgbClr val="57525E"/>
                </a:solidFill>
              </a:rPr>
              <a:t>주성호</a:t>
            </a:r>
          </a:p>
        </p:txBody>
      </p:sp>
    </p:spTree>
    <p:extLst>
      <p:ext uri="{BB962C8B-B14F-4D97-AF65-F5344CB8AC3E}">
        <p14:creationId xmlns:p14="http://schemas.microsoft.com/office/powerpoint/2010/main" val="282817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03717-BA75-D894-EC7C-266980FC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LLMs</a:t>
            </a:r>
            <a:r>
              <a:rPr lang="ko-KR" altLang="en-US" dirty="0"/>
              <a:t> </a:t>
            </a:r>
            <a:r>
              <a:rPr lang="en-US" altLang="ko-KR" dirty="0"/>
              <a:t>are sometimes overconfident?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0DD9D-BEF8-31AE-F8D0-99ED94F1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09" y="4390930"/>
            <a:ext cx="11639005" cy="1956005"/>
          </a:xfrm>
        </p:spPr>
        <p:txBody>
          <a:bodyPr/>
          <a:lstStyle/>
          <a:p>
            <a:r>
              <a:rPr lang="en-US" altLang="ko-KR" dirty="0"/>
              <a:t>LLM</a:t>
            </a:r>
            <a:r>
              <a:rPr lang="ko-KR" altLang="en-US" dirty="0"/>
              <a:t>이 특정 오답에 대해 </a:t>
            </a:r>
            <a:r>
              <a:rPr lang="en-US" altLang="ko-KR" dirty="0"/>
              <a:t>over-confidence</a:t>
            </a:r>
            <a:r>
              <a:rPr lang="ko-KR" altLang="en-US" dirty="0"/>
              <a:t>를 보이는 이유는 해당하는 </a:t>
            </a:r>
            <a:r>
              <a:rPr lang="en-US" altLang="ko-KR" dirty="0"/>
              <a:t>entity</a:t>
            </a:r>
            <a:r>
              <a:rPr lang="ko-KR" altLang="en-US" dirty="0"/>
              <a:t>가 </a:t>
            </a:r>
            <a:r>
              <a:rPr lang="en-US" altLang="ko-KR" dirty="0"/>
              <a:t>training set</a:t>
            </a:r>
            <a:r>
              <a:rPr lang="ko-KR" altLang="en-US" dirty="0"/>
              <a:t>에서 많이 봐서 그런 것이 아닐까 추측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536EF-80C3-9BEA-36A0-0D1FB9D91D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17BB092-51F3-D34B-0CDB-8F710AF58500}"/>
              </a:ext>
            </a:extLst>
          </p:cNvPr>
          <p:cNvGrpSpPr/>
          <p:nvPr/>
        </p:nvGrpSpPr>
        <p:grpSpPr>
          <a:xfrm>
            <a:off x="855310" y="2149295"/>
            <a:ext cx="3161568" cy="1157534"/>
            <a:chOff x="412212" y="1749096"/>
            <a:chExt cx="3161568" cy="115753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42F8B22-918C-BAF3-CE72-4207D0F4547F}"/>
                </a:ext>
              </a:extLst>
            </p:cNvPr>
            <p:cNvSpPr/>
            <p:nvPr/>
          </p:nvSpPr>
          <p:spPr>
            <a:xfrm>
              <a:off x="412212" y="1749096"/>
              <a:ext cx="3161568" cy="826951"/>
            </a:xfrm>
            <a:prstGeom prst="roundRect">
              <a:avLst/>
            </a:prstGeom>
            <a:solidFill>
              <a:srgbClr val="F3F3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6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5D8BA1-7E91-2578-FE71-2CE9CB36DEBB}"/>
                </a:ext>
              </a:extLst>
            </p:cNvPr>
            <p:cNvSpPr txBox="1"/>
            <p:nvPr/>
          </p:nvSpPr>
          <p:spPr>
            <a:xfrm>
              <a:off x="545196" y="1798634"/>
              <a:ext cx="2895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Light"/>
                  <a:ea typeface="Pretendard Light"/>
                  <a:cs typeface="+mn-cs"/>
                </a:rPr>
                <a:t>Query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Light"/>
                  <a:ea typeface="Pretendard Light"/>
                  <a:cs typeface="+mn-cs"/>
                </a:rPr>
                <a:t>: "WNP-3 and WNP-5 were constructed by the agency formed in which year?  </a:t>
              </a:r>
            </a:p>
            <a:p>
              <a:pPr algn="l"/>
              <a:endParaRPr lang="ko-KR" altLang="en-US" sz="2400" dirty="0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A39D71-6AA1-D89B-0563-EAFDC8366F73}"/>
              </a:ext>
            </a:extLst>
          </p:cNvPr>
          <p:cNvCxnSpPr>
            <a:cxnSpLocks/>
          </p:cNvCxnSpPr>
          <p:nvPr/>
        </p:nvCxnSpPr>
        <p:spPr>
          <a:xfrm>
            <a:off x="4137925" y="2557397"/>
            <a:ext cx="1243385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BE49B0C-2D6D-5CEE-B1F4-2FCC540A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0" y="1344816"/>
            <a:ext cx="1952625" cy="13049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AFBAFBE-2B62-FCD4-5EF4-F6855EAB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692" y="2676822"/>
            <a:ext cx="2132330" cy="12600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497EB-DA88-AD37-1A43-A5B7E9942DCF}"/>
              </a:ext>
            </a:extLst>
          </p:cNvPr>
          <p:cNvSpPr txBox="1"/>
          <p:nvPr/>
        </p:nvSpPr>
        <p:spPr>
          <a:xfrm>
            <a:off x="7615760" y="1764781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High entropy, easy to detect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623B5-BF49-8E55-8595-2B12DCDAEC62}"/>
              </a:ext>
            </a:extLst>
          </p:cNvPr>
          <p:cNvSpPr txBox="1"/>
          <p:nvPr/>
        </p:nvSpPr>
        <p:spPr>
          <a:xfrm>
            <a:off x="7615760" y="2848882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DA0000"/>
                </a:solidFill>
              </a:rPr>
              <a:t>Low entropy, hard to detect</a:t>
            </a:r>
            <a:endParaRPr lang="ko-KR" altLang="en-US" dirty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8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9942A-7BDF-9FAF-933A-DAB01793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LLMs</a:t>
            </a:r>
            <a:r>
              <a:rPr lang="ko-KR" altLang="en-US" dirty="0"/>
              <a:t> </a:t>
            </a:r>
            <a:r>
              <a:rPr lang="en-US" altLang="ko-KR" dirty="0"/>
              <a:t>are sometimes overconfident?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587B9-FD5E-FC6F-5B2A-23CFC44F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set</a:t>
            </a:r>
            <a:r>
              <a:rPr lang="ko-KR" altLang="en-US" dirty="0"/>
              <a:t>에 있는 </a:t>
            </a:r>
            <a:r>
              <a:rPr lang="en-US" altLang="ko-KR" dirty="0"/>
              <a:t>query</a:t>
            </a:r>
            <a:r>
              <a:rPr lang="ko-KR" altLang="en-US" dirty="0"/>
              <a:t>에 대해 </a:t>
            </a:r>
            <a:r>
              <a:rPr lang="en-US" altLang="ko-KR" dirty="0"/>
              <a:t>LLM</a:t>
            </a:r>
            <a:r>
              <a:rPr lang="ko-KR" altLang="en-US" dirty="0"/>
              <a:t>의 오답 </a:t>
            </a:r>
            <a:r>
              <a:rPr lang="en-US" altLang="ko-KR" dirty="0"/>
              <a:t>entity</a:t>
            </a:r>
            <a:r>
              <a:rPr lang="ko-KR" altLang="en-US" dirty="0"/>
              <a:t>중 </a:t>
            </a:r>
            <a:r>
              <a:rPr lang="en-US" altLang="ko-KR" dirty="0" err="1"/>
              <a:t>overconfidenece</a:t>
            </a:r>
            <a:r>
              <a:rPr lang="ko-KR" altLang="en-US" dirty="0"/>
              <a:t>를 보여준 </a:t>
            </a:r>
            <a:r>
              <a:rPr lang="en-US" altLang="ko-KR" dirty="0"/>
              <a:t>entity</a:t>
            </a:r>
            <a:r>
              <a:rPr lang="ko-KR" altLang="en-US" dirty="0"/>
              <a:t>들을 분류 </a:t>
            </a:r>
            <a:r>
              <a:rPr lang="en-US" altLang="ko-KR" dirty="0"/>
              <a:t>(O-entity). </a:t>
            </a:r>
            <a:r>
              <a:rPr lang="ko-KR" altLang="en-US" dirty="0"/>
              <a:t> 오답 </a:t>
            </a:r>
            <a:r>
              <a:rPr lang="en-US" altLang="ko-KR" dirty="0"/>
              <a:t>entity</a:t>
            </a:r>
            <a:r>
              <a:rPr lang="ko-KR" altLang="en-US" dirty="0"/>
              <a:t>중 </a:t>
            </a:r>
            <a:r>
              <a:rPr lang="en-US" altLang="ko-KR" dirty="0"/>
              <a:t>overconfidence</a:t>
            </a:r>
            <a:r>
              <a:rPr lang="ko-KR" altLang="en-US" dirty="0"/>
              <a:t>를 보이지 않은 </a:t>
            </a:r>
            <a:r>
              <a:rPr lang="en-US" altLang="ko-KR" dirty="0"/>
              <a:t>entity </a:t>
            </a:r>
            <a:r>
              <a:rPr lang="ko-KR" altLang="en-US" dirty="0"/>
              <a:t>들도 역시 분류 </a:t>
            </a:r>
            <a:r>
              <a:rPr lang="en-US" altLang="ko-KR" dirty="0"/>
              <a:t>(U-</a:t>
            </a:r>
            <a:r>
              <a:rPr lang="en-US" altLang="ko-KR" dirty="0" err="1"/>
              <a:t>entiy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Exact-match</a:t>
            </a:r>
            <a:r>
              <a:rPr lang="ko-KR" altLang="en-US" dirty="0"/>
              <a:t>를 통하여 </a:t>
            </a:r>
            <a:r>
              <a:rPr lang="en-US" altLang="ko-KR" dirty="0"/>
              <a:t>entity</a:t>
            </a:r>
            <a:r>
              <a:rPr lang="ko-KR" altLang="en-US" dirty="0"/>
              <a:t>가 </a:t>
            </a:r>
            <a:r>
              <a:rPr lang="en-US" altLang="ko-KR" dirty="0"/>
              <a:t>training set</a:t>
            </a:r>
            <a:r>
              <a:rPr lang="ko-KR" altLang="en-US" dirty="0"/>
              <a:t>에서 얼마나 나오는지를 관찰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O-entity</a:t>
            </a:r>
            <a:r>
              <a:rPr lang="ko-KR" altLang="en-US" dirty="0"/>
              <a:t>들은 </a:t>
            </a:r>
            <a:r>
              <a:rPr lang="en-US" altLang="ko-KR" dirty="0"/>
              <a:t>36.5%(64/175) </a:t>
            </a:r>
            <a:r>
              <a:rPr lang="ko-KR" altLang="en-US" dirty="0"/>
              <a:t>가 </a:t>
            </a:r>
            <a:r>
              <a:rPr lang="en-US" altLang="ko-KR" dirty="0"/>
              <a:t>training-set</a:t>
            </a:r>
            <a:r>
              <a:rPr lang="ko-KR" altLang="en-US" dirty="0"/>
              <a:t>에서 나온 반면 </a:t>
            </a:r>
            <a:r>
              <a:rPr lang="en-US" altLang="ko-KR" dirty="0"/>
              <a:t>U-entity</a:t>
            </a:r>
            <a:r>
              <a:rPr lang="ko-KR" altLang="en-US" dirty="0"/>
              <a:t>들은 </a:t>
            </a:r>
            <a:r>
              <a:rPr lang="en-US" altLang="ko-KR" dirty="0"/>
              <a:t>14.6%(31/212)</a:t>
            </a:r>
            <a:r>
              <a:rPr lang="ko-KR" altLang="en-US" dirty="0"/>
              <a:t>가 </a:t>
            </a:r>
            <a:r>
              <a:rPr lang="en-US" altLang="ko-KR" dirty="0"/>
              <a:t>training set</a:t>
            </a:r>
            <a:r>
              <a:rPr lang="ko-KR" altLang="en-US" dirty="0"/>
              <a:t>에서 </a:t>
            </a:r>
            <a:r>
              <a:rPr lang="en-US" altLang="ko-KR" dirty="0"/>
              <a:t>match</a:t>
            </a:r>
            <a:r>
              <a:rPr lang="ko-KR" altLang="en-US" dirty="0"/>
              <a:t>가 되었다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LLM</a:t>
            </a:r>
            <a:r>
              <a:rPr lang="ko-KR" altLang="en-US" dirty="0"/>
              <a:t>은 </a:t>
            </a:r>
            <a:r>
              <a:rPr lang="en-US" altLang="ko-KR" dirty="0"/>
              <a:t>training set</a:t>
            </a:r>
            <a:r>
              <a:rPr lang="ko-KR" altLang="en-US" dirty="0"/>
              <a:t>에서 이미 본 </a:t>
            </a:r>
            <a:r>
              <a:rPr lang="en-US" altLang="ko-KR" dirty="0"/>
              <a:t>entity</a:t>
            </a:r>
            <a:r>
              <a:rPr lang="ko-KR" altLang="en-US" dirty="0"/>
              <a:t>에 대해서 어느정도 </a:t>
            </a:r>
            <a:r>
              <a:rPr lang="en-US" altLang="ko-KR" dirty="0"/>
              <a:t>bias</a:t>
            </a:r>
            <a:r>
              <a:rPr lang="ko-KR" altLang="en-US" dirty="0"/>
              <a:t>가 있다고 볼 수 있다</a:t>
            </a:r>
            <a:r>
              <a:rPr lang="en-US" altLang="ko-KR" dirty="0"/>
              <a:t>.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D4777-7B7C-3800-9C36-F628554E4F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77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A28EA-6779-D006-CFAC-4EA11AA5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Hallucination</a:t>
            </a:r>
            <a:r>
              <a:rPr lang="ko-KR" altLang="en-US" dirty="0"/>
              <a:t> </a:t>
            </a:r>
            <a:r>
              <a:rPr lang="en-US" altLang="ko-KR" dirty="0"/>
              <a:t>alleviation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DE2A6-B4E5-1246-C706-8FD7665D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Methodology: LLM</a:t>
            </a:r>
            <a:r>
              <a:rPr lang="ko-KR" altLang="en-US" dirty="0"/>
              <a:t>이 </a:t>
            </a:r>
            <a:r>
              <a:rPr lang="en-US" altLang="ko-KR" dirty="0"/>
              <a:t>Overconfidence</a:t>
            </a:r>
            <a:r>
              <a:rPr lang="ko-KR" altLang="en-US" dirty="0"/>
              <a:t>를 보이는 </a:t>
            </a:r>
            <a:r>
              <a:rPr lang="en-US" altLang="ko-KR" dirty="0"/>
              <a:t>sample</a:t>
            </a:r>
            <a:r>
              <a:rPr lang="ko-KR" altLang="en-US" dirty="0"/>
              <a:t>들을 이용하여 </a:t>
            </a:r>
            <a:r>
              <a:rPr lang="en-US" altLang="ko-KR" dirty="0"/>
              <a:t>hard negative</a:t>
            </a:r>
            <a:r>
              <a:rPr lang="ko-KR" altLang="en-US" dirty="0"/>
              <a:t>를 찾아서 </a:t>
            </a:r>
            <a:r>
              <a:rPr lang="en-US" altLang="ko-KR" dirty="0"/>
              <a:t>(Query, negative sample)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 </a:t>
            </a:r>
            <a:r>
              <a:rPr lang="en-US" altLang="ko-KR" dirty="0"/>
              <a:t>unlikelihood training </a:t>
            </a:r>
            <a:r>
              <a:rPr lang="ko-KR" altLang="en-US" dirty="0"/>
              <a:t>진행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Unseen entity</a:t>
            </a:r>
            <a:r>
              <a:rPr lang="ko-KR" altLang="en-US"/>
              <a:t>에 대한 효과를 높이기 위해 </a:t>
            </a:r>
            <a:r>
              <a:rPr lang="en-US" altLang="ko-KR"/>
              <a:t>augmentation </a:t>
            </a:r>
            <a:r>
              <a:rPr lang="ko-KR" altLang="en-US"/>
              <a:t>진행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지난 번 </a:t>
            </a:r>
            <a:r>
              <a:rPr lang="en-US" altLang="ko-KR"/>
              <a:t>augmentation </a:t>
            </a:r>
            <a:r>
              <a:rPr lang="ko-KR" altLang="en-US"/>
              <a:t>방법에 대해 </a:t>
            </a:r>
            <a:r>
              <a:rPr lang="en-US" altLang="ko-KR"/>
              <a:t>AUROC</a:t>
            </a:r>
            <a:r>
              <a:rPr lang="ko-KR" altLang="en-US"/>
              <a:t> 차이로 성능 향상을 확인해 본 결과 </a:t>
            </a:r>
            <a:r>
              <a:rPr lang="en-US" altLang="ko-KR"/>
              <a:t> 0.04~0.08 </a:t>
            </a:r>
            <a:r>
              <a:rPr lang="ko-KR" altLang="en-US"/>
              <a:t>정도의 </a:t>
            </a:r>
            <a:r>
              <a:rPr lang="en-US" altLang="ko-KR"/>
              <a:t>gap</a:t>
            </a:r>
            <a:r>
              <a:rPr lang="ko-KR" altLang="en-US"/>
              <a:t>을 기록</a:t>
            </a:r>
            <a:r>
              <a:rPr lang="en-US" altLang="ko-KR"/>
              <a:t>.  </a:t>
            </a:r>
            <a:r>
              <a:rPr lang="ko-KR" altLang="en-US"/>
              <a:t> </a:t>
            </a:r>
            <a:r>
              <a:rPr lang="en-US" altLang="ko-KR"/>
              <a:t>augmentation</a:t>
            </a:r>
            <a:r>
              <a:rPr lang="ko-KR" altLang="en-US"/>
              <a:t> 방법을 적용하지 않았을 때 </a:t>
            </a:r>
            <a:r>
              <a:rPr lang="en-US" altLang="ko-KR"/>
              <a:t>AUROC</a:t>
            </a:r>
            <a:r>
              <a:rPr lang="ko-KR" altLang="en-US"/>
              <a:t>가 감소하는 것과 대조가 되었음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7560C-94C7-1FA6-54E7-23644CDAAC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4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5A80105-92E1-FD4C-C024-239833647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805" y="1463040"/>
                <a:ext cx="7367563" cy="2067340"/>
              </a:xfrm>
            </p:spPr>
            <p:txBody>
              <a:bodyPr>
                <a:normAutofit fontScale="62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Extract overconfident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from the previous stage.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ko-KR" dirty="0"/>
                  <a:t>Extract 1-hop entities from the </a:t>
                </a:r>
                <a:r>
                  <a:rPr lang="en-US" altLang="ko-KR" dirty="0" err="1"/>
                  <a:t>ConceptNet</a:t>
                </a:r>
                <a:r>
                  <a:rPr lang="en-US" altLang="ko-KR" dirty="0"/>
                  <a:t>, say 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altLang="ko-KR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  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ko-KR" dirty="0"/>
                  <a:t>Generate a (query, answer) pair using in-context learning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AutoNum type="arabicPeriod"/>
                </a:pPr>
                <a:r>
                  <a:rPr lang="en-US" altLang="ko-KR" dirty="0"/>
                  <a:t>Pick the new entity that induces over confidence in LLMs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h𝑎𝑟𝑑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marL="457200" indent="-457200">
                  <a:buAutoNum type="arabicPeriod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5A80105-92E1-FD4C-C024-239833647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805" y="1463040"/>
                <a:ext cx="7367563" cy="2067340"/>
              </a:xfrm>
              <a:blipFill>
                <a:blip r:embed="rId2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5AA5D5-B449-B65B-5DB1-054ADA959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805" y="1039085"/>
            <a:ext cx="4200244" cy="463264"/>
          </a:xfrm>
          <a:solidFill>
            <a:srgbClr val="7F798C"/>
          </a:solidFill>
        </p:spPr>
        <p:txBody>
          <a:bodyPr/>
          <a:lstStyle/>
          <a:p>
            <a:r>
              <a:rPr lang="en-US" altLang="ko-KR" sz="2400" dirty="0"/>
              <a:t>Alleviation Algorithm </a:t>
            </a: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DFF415C-D1A7-BAF4-CF56-7BB2766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40" y="305959"/>
            <a:ext cx="8752930" cy="60721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Hallucination</a:t>
            </a:r>
            <a:r>
              <a:rPr lang="ko-KR" altLang="en-US" sz="3200" dirty="0"/>
              <a:t> </a:t>
            </a:r>
            <a:r>
              <a:rPr lang="en-US" altLang="ko-KR" sz="3200" dirty="0"/>
              <a:t>alleviation</a:t>
            </a:r>
            <a:r>
              <a:rPr lang="ko-KR" altLang="en-US" sz="32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1CCE2-FA3B-4F82-8CED-22DBF05A10BD}"/>
              </a:ext>
            </a:extLst>
          </p:cNvPr>
          <p:cNvSpPr txBox="1"/>
          <p:nvPr/>
        </p:nvSpPr>
        <p:spPr>
          <a:xfrm>
            <a:off x="1840707" y="3754280"/>
            <a:ext cx="263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/>
              <a:t>In-context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learning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67B77-D179-C752-48F6-F4A6B1A297DD}"/>
              </a:ext>
            </a:extLst>
          </p:cNvPr>
          <p:cNvSpPr txBox="1"/>
          <p:nvPr/>
        </p:nvSpPr>
        <p:spPr>
          <a:xfrm>
            <a:off x="7965913" y="3758673"/>
            <a:ext cx="263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dirty="0"/>
              <a:t>Reward Model </a:t>
            </a:r>
            <a:endParaRPr lang="ko-KR" altLang="en-US" sz="2000" b="1" dirty="0"/>
          </a:p>
        </p:txBody>
      </p:sp>
      <p:pic>
        <p:nvPicPr>
          <p:cNvPr id="1026" name="Picture 2" descr="chat-gpt-logo-png | MotionGraphicPlus">
            <a:extLst>
              <a:ext uri="{FF2B5EF4-FFF2-40B4-BE49-F238E27FC236}">
                <a16:creationId xmlns:a16="http://schemas.microsoft.com/office/drawing/2014/main" id="{70B06625-C7F7-C131-AB42-92718005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33" y="4640662"/>
            <a:ext cx="2241058" cy="78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0E38244-C638-5C91-3777-1BB2B9535A6E}"/>
              </a:ext>
            </a:extLst>
          </p:cNvPr>
          <p:cNvSpPr/>
          <p:nvPr/>
        </p:nvSpPr>
        <p:spPr>
          <a:xfrm>
            <a:off x="5854403" y="5076380"/>
            <a:ext cx="1823734" cy="769674"/>
          </a:xfrm>
          <a:prstGeom prst="roundRect">
            <a:avLst/>
          </a:prstGeom>
          <a:solidFill>
            <a:srgbClr val="E3E3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Query generator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0D12F9-BA79-02A8-1CCE-70A67E95FCC7}"/>
                  </a:ext>
                </a:extLst>
              </p:cNvPr>
              <p:cNvSpPr txBox="1"/>
              <p:nvPr/>
            </p:nvSpPr>
            <p:spPr>
              <a:xfrm>
                <a:off x="7965913" y="4101232"/>
                <a:ext cx="3418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𝑎𝑛𝑠𝑤𝑒𝑟</m:t>
                          </m:r>
                        </m:e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0D12F9-BA79-02A8-1CCE-70A67E95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913" y="4101232"/>
                <a:ext cx="3418788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AA2675-D460-5061-38FA-A05848466C46}"/>
              </a:ext>
            </a:extLst>
          </p:cNvPr>
          <p:cNvSpPr/>
          <p:nvPr/>
        </p:nvSpPr>
        <p:spPr>
          <a:xfrm>
            <a:off x="8617873" y="4986804"/>
            <a:ext cx="2013022" cy="812715"/>
          </a:xfrm>
          <a:prstGeom prst="roundRect">
            <a:avLst/>
          </a:prstGeom>
          <a:solidFill>
            <a:srgbClr val="4281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LLaMA</a:t>
            </a:r>
            <a:endParaRPr lang="ko-KR" altLang="en-US" b="1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D2D46870-2835-1ED9-252E-9A89B4103F53}"/>
              </a:ext>
            </a:extLst>
          </p:cNvPr>
          <p:cNvSpPr/>
          <p:nvPr/>
        </p:nvSpPr>
        <p:spPr>
          <a:xfrm rot="10800000">
            <a:off x="9549259" y="4449573"/>
            <a:ext cx="252096" cy="550323"/>
          </a:xfrm>
          <a:prstGeom prst="downArrow">
            <a:avLst/>
          </a:prstGeom>
          <a:solidFill>
            <a:srgbClr val="001C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3A3576C-7047-91F7-2198-A2D85D1AD6B3}"/>
              </a:ext>
            </a:extLst>
          </p:cNvPr>
          <p:cNvSpPr/>
          <p:nvPr/>
        </p:nvSpPr>
        <p:spPr>
          <a:xfrm rot="3811392">
            <a:off x="7816432" y="4086198"/>
            <a:ext cx="214447" cy="1236937"/>
          </a:xfrm>
          <a:prstGeom prst="downArrow">
            <a:avLst/>
          </a:prstGeom>
          <a:solidFill>
            <a:srgbClr val="001C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AFCC4-0F91-E5FE-67C4-20000FC04042}"/>
              </a:ext>
            </a:extLst>
          </p:cNvPr>
          <p:cNvSpPr txBox="1"/>
          <p:nvPr/>
        </p:nvSpPr>
        <p:spPr>
          <a:xfrm>
            <a:off x="6335609" y="4720444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Reward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14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B16C-1CFE-2BE5-C1C3-241BCE92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4E501-0B17-354B-CDFF-3C355359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7" y="935719"/>
            <a:ext cx="11639005" cy="4800600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Main point:  </a:t>
            </a:r>
            <a:r>
              <a:rPr lang="ko-KR" altLang="en-US" dirty="0"/>
              <a:t>제시한 방법이 </a:t>
            </a:r>
            <a:r>
              <a:rPr lang="en-US" altLang="ko-KR" dirty="0"/>
              <a:t>unseen entity</a:t>
            </a:r>
            <a:r>
              <a:rPr lang="ko-KR" altLang="en-US" dirty="0"/>
              <a:t>에 대해서 모델의 </a:t>
            </a:r>
            <a:r>
              <a:rPr lang="en-US" altLang="ko-KR" dirty="0"/>
              <a:t>over-confidence </a:t>
            </a:r>
            <a:r>
              <a:rPr lang="ko-KR" altLang="en-US" dirty="0"/>
              <a:t>를 완화할 수 있는가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BenchMark</a:t>
            </a:r>
            <a:r>
              <a:rPr lang="en-US" altLang="ko-KR" dirty="0"/>
              <a:t>: </a:t>
            </a:r>
            <a:r>
              <a:rPr lang="en-US" altLang="ko-KR" dirty="0" err="1"/>
              <a:t>HaluEval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Model: LLaMa3 8B </a:t>
            </a:r>
          </a:p>
          <a:p>
            <a:endParaRPr lang="en-US" altLang="ko-KR" dirty="0"/>
          </a:p>
          <a:p>
            <a:r>
              <a:rPr lang="en-US" altLang="ko-KR" dirty="0"/>
              <a:t>Query generation Method</a:t>
            </a:r>
          </a:p>
          <a:p>
            <a:pPr lvl="1"/>
            <a:r>
              <a:rPr lang="en-US" altLang="ko-KR" dirty="0"/>
              <a:t>In-context learning: text-davinci-003</a:t>
            </a:r>
            <a:r>
              <a:rPr lang="ko-KR" altLang="en-US" dirty="0"/>
              <a:t> </a:t>
            </a:r>
            <a:r>
              <a:rPr lang="en-US" altLang="ko-KR" dirty="0"/>
              <a:t>in-context learning </a:t>
            </a:r>
          </a:p>
          <a:p>
            <a:pPr lvl="1"/>
            <a:r>
              <a:rPr lang="en-US" altLang="ko-KR" dirty="0"/>
              <a:t>Training query generator: T5-3b </a:t>
            </a:r>
            <a:r>
              <a:rPr lang="ko-KR" altLang="en-US" dirty="0"/>
              <a:t>모델을 </a:t>
            </a:r>
            <a:r>
              <a:rPr lang="en-US" altLang="ko-KR" dirty="0"/>
              <a:t>query generator</a:t>
            </a:r>
            <a:r>
              <a:rPr lang="ko-KR" altLang="en-US" dirty="0"/>
              <a:t>로 사용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72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D0467-052E-BA78-F05B-D6D83AF4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</a:t>
            </a:r>
            <a:endParaRPr lang="ko-KR" altLang="en-US" sz="3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D93823-DCA8-E279-FC36-045DF54B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7" y="1884227"/>
            <a:ext cx="11639005" cy="2308473"/>
          </a:xfrm>
        </p:spPr>
        <p:txBody>
          <a:bodyPr/>
          <a:lstStyle/>
          <a:p>
            <a:r>
              <a:rPr lang="en-US" altLang="ko-KR" sz="2200" dirty="0"/>
              <a:t>Entropy: LLM</a:t>
            </a:r>
            <a:r>
              <a:rPr lang="ko-KR" altLang="en-US" sz="2200" dirty="0"/>
              <a:t>의 </a:t>
            </a:r>
            <a:r>
              <a:rPr lang="en-US" altLang="ko-KR" sz="2200" dirty="0"/>
              <a:t>10</a:t>
            </a:r>
            <a:r>
              <a:rPr lang="ko-KR" altLang="en-US" sz="2200" dirty="0"/>
              <a:t>번 </a:t>
            </a:r>
            <a:r>
              <a:rPr lang="en-US" altLang="ko-KR" sz="2200" dirty="0"/>
              <a:t>sampling</a:t>
            </a:r>
            <a:r>
              <a:rPr lang="ko-KR" altLang="en-US" sz="2200" dirty="0"/>
              <a:t>한 </a:t>
            </a:r>
            <a:r>
              <a:rPr lang="en-US" altLang="ko-KR" sz="2200" dirty="0"/>
              <a:t>response</a:t>
            </a:r>
            <a:r>
              <a:rPr lang="ko-KR" altLang="en-US" sz="2200" dirty="0"/>
              <a:t>의 </a:t>
            </a:r>
            <a:r>
              <a:rPr lang="en-US" altLang="ko-KR" sz="2200" dirty="0"/>
              <a:t>Probability</a:t>
            </a:r>
            <a:r>
              <a:rPr lang="ko-KR" altLang="en-US" sz="2200" dirty="0"/>
              <a:t>를 이용해서 추정 </a:t>
            </a:r>
            <a:endParaRPr lang="en-US" altLang="ko-KR" sz="2200" dirty="0"/>
          </a:p>
          <a:p>
            <a:r>
              <a:rPr lang="en-US" altLang="ko-KR" sz="2200" dirty="0"/>
              <a:t>Semantic Entropy: Semantic</a:t>
            </a:r>
            <a:r>
              <a:rPr lang="ko-KR" altLang="en-US" sz="2200" dirty="0"/>
              <a:t>이 같은 </a:t>
            </a:r>
            <a:r>
              <a:rPr lang="en-US" altLang="ko-KR" sz="2200" dirty="0"/>
              <a:t>response</a:t>
            </a:r>
            <a:r>
              <a:rPr lang="ko-KR" altLang="en-US" sz="2200" dirty="0"/>
              <a:t>를 동일 취급해서 </a:t>
            </a:r>
            <a:r>
              <a:rPr lang="en-US" altLang="ko-KR" sz="2200" dirty="0"/>
              <a:t>entropy </a:t>
            </a:r>
            <a:r>
              <a:rPr lang="ko-KR" altLang="en-US" sz="2200" dirty="0"/>
              <a:t>추정 </a:t>
            </a:r>
            <a:endParaRPr lang="en-US" altLang="ko-KR" sz="2200" dirty="0"/>
          </a:p>
          <a:p>
            <a:r>
              <a:rPr lang="en-US" altLang="ko-KR" sz="2200" dirty="0"/>
              <a:t>Self-Check GPT: Response</a:t>
            </a:r>
            <a:r>
              <a:rPr lang="ko-KR" altLang="en-US" sz="2200" dirty="0"/>
              <a:t>의 </a:t>
            </a:r>
            <a:r>
              <a:rPr lang="en-US" altLang="ko-KR" sz="2200" dirty="0"/>
              <a:t>consistency</a:t>
            </a:r>
            <a:r>
              <a:rPr lang="ko-KR" altLang="en-US" sz="2200" dirty="0"/>
              <a:t>를 이용한 </a:t>
            </a:r>
            <a:r>
              <a:rPr lang="en-US" altLang="ko-KR" sz="2200" dirty="0"/>
              <a:t>Detection Metric </a:t>
            </a:r>
          </a:p>
          <a:p>
            <a:r>
              <a:rPr lang="en-US" altLang="ko-KR" sz="2200" dirty="0"/>
              <a:t>Prompt-based Metric: Prompt</a:t>
            </a:r>
            <a:r>
              <a:rPr lang="ko-KR" altLang="en-US" sz="2200" dirty="0"/>
              <a:t>에 </a:t>
            </a:r>
            <a:r>
              <a:rPr lang="en-US" altLang="ko-KR" sz="2200" dirty="0"/>
              <a:t>Variation</a:t>
            </a:r>
            <a:r>
              <a:rPr lang="ko-KR" altLang="en-US" sz="2200" dirty="0"/>
              <a:t>을 주어서 </a:t>
            </a:r>
            <a:r>
              <a:rPr lang="en-US" altLang="ko-KR" sz="2200" dirty="0"/>
              <a:t>response</a:t>
            </a:r>
            <a:r>
              <a:rPr lang="ko-KR" altLang="en-US" sz="2200" dirty="0"/>
              <a:t>의 </a:t>
            </a:r>
            <a:r>
              <a:rPr lang="en-US" altLang="ko-KR" sz="2200" dirty="0"/>
              <a:t>consistency</a:t>
            </a:r>
            <a:r>
              <a:rPr lang="ko-KR" altLang="en-US" sz="2200" dirty="0"/>
              <a:t>에 기반한 </a:t>
            </a:r>
            <a:r>
              <a:rPr lang="en-US" altLang="ko-KR" sz="2200" dirty="0"/>
              <a:t>Detection Metric 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0588206-4259-3ACB-88DD-A2DB74A5FF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333" y="1354791"/>
            <a:ext cx="5827667" cy="529436"/>
          </a:xfrm>
          <a:solidFill>
            <a:srgbClr val="7F798C"/>
          </a:solidFill>
        </p:spPr>
        <p:txBody>
          <a:bodyPr/>
          <a:lstStyle/>
          <a:p>
            <a:r>
              <a:rPr lang="en-US" altLang="ko-KR" dirty="0"/>
              <a:t>Detection Metric 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D30F8C94-01F8-29CA-E914-BC3DA9F7FA60}"/>
              </a:ext>
            </a:extLst>
          </p:cNvPr>
          <p:cNvSpPr txBox="1">
            <a:spLocks/>
          </p:cNvSpPr>
          <p:nvPr/>
        </p:nvSpPr>
        <p:spPr>
          <a:xfrm>
            <a:off x="268333" y="4235427"/>
            <a:ext cx="11428367" cy="18224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7F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7F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7F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7F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7F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Detection metric</a:t>
            </a:r>
            <a:r>
              <a:rPr lang="ko-KR" altLang="en-US" dirty="0"/>
              <a:t>을 사용하였을 때 </a:t>
            </a:r>
            <a:r>
              <a:rPr lang="en-US" altLang="ko-KR" dirty="0"/>
              <a:t>AUROC </a:t>
            </a:r>
            <a:r>
              <a:rPr lang="ko-KR" altLang="en-US" dirty="0"/>
              <a:t>수치의 변화를 확인하여 </a:t>
            </a:r>
            <a:r>
              <a:rPr lang="en-US" altLang="ko-KR" dirty="0"/>
              <a:t>over-</a:t>
            </a:r>
            <a:r>
              <a:rPr lang="en-US" altLang="ko-KR" dirty="0" err="1"/>
              <a:t>confidenc</a:t>
            </a:r>
            <a:r>
              <a:rPr lang="ko-KR" altLang="en-US" dirty="0"/>
              <a:t>가 개선되었는지를 확인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1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264CB-9C82-0EA3-4F86-2686A7E9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A0FB23-05F9-84BC-DD72-F34A22CC9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009" y="5005136"/>
                <a:ext cx="11639005" cy="134179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Query generation</a:t>
                </a:r>
                <a:r>
                  <a:rPr lang="ko-KR" altLang="en-US" dirty="0"/>
                  <a:t>을 위해 </a:t>
                </a:r>
                <a:r>
                  <a:rPr lang="en-US" altLang="ko-KR" dirty="0" err="1"/>
                  <a:t>Reard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In-context learning</a:t>
                </a:r>
                <a:r>
                  <a:rPr lang="ko-KR" altLang="en-US" dirty="0"/>
                  <a:t>보다 좋은 </a:t>
                </a:r>
                <a:r>
                  <a:rPr lang="en-US" altLang="ko-KR" dirty="0"/>
                  <a:t>metric</a:t>
                </a:r>
                <a:r>
                  <a:rPr lang="ko-KR" altLang="en-US" dirty="0"/>
                  <a:t>을 기록 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Query generation</a:t>
                </a:r>
                <a:r>
                  <a:rPr lang="ko-KR" altLang="en-US" dirty="0"/>
                  <a:t>을 위해 </a:t>
                </a:r>
                <a:r>
                  <a:rPr lang="en-US" altLang="ko-KR" dirty="0"/>
                  <a:t>temperature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adjust</a:t>
                </a:r>
                <a:r>
                  <a:rPr lang="ko-KR" altLang="en-US" dirty="0"/>
                  <a:t>해본 결과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=0.8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가장 좋은 수치 기록</a:t>
                </a:r>
                <a:r>
                  <a:rPr lang="en-US" altLang="ko-KR" dirty="0"/>
                  <a:t>.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A0FB23-05F9-84BC-DD72-F34A22CC9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009" y="5005136"/>
                <a:ext cx="11639005" cy="1341799"/>
              </a:xfrm>
              <a:blipFill>
                <a:blip r:embed="rId2"/>
                <a:stretch>
                  <a:fillRect l="-576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C37F2-ED24-6339-5EA7-59BE64A14F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544948-E99C-1575-6969-5B5E1B53B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75" y="1435969"/>
            <a:ext cx="4424363" cy="3046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956D35-DC1B-4757-CC18-22418836E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706" y="1334890"/>
            <a:ext cx="4560019" cy="324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C2072-4541-01C5-024D-9561E27B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Plan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D71CC-2739-84DA-5E89-F41B3168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Unseen entity</a:t>
            </a:r>
            <a:r>
              <a:rPr lang="ko-KR" altLang="en-US" dirty="0"/>
              <a:t>에 대한 </a:t>
            </a:r>
            <a:r>
              <a:rPr lang="en-US" altLang="ko-KR" dirty="0"/>
              <a:t>augmentation method</a:t>
            </a:r>
            <a:r>
              <a:rPr lang="ko-KR" altLang="en-US" dirty="0"/>
              <a:t>가 </a:t>
            </a:r>
            <a:r>
              <a:rPr lang="en-US" altLang="ko-KR" dirty="0"/>
              <a:t>AUROC gap 0.1</a:t>
            </a:r>
            <a:r>
              <a:rPr lang="ko-KR" altLang="en-US" dirty="0"/>
              <a:t>까지 기록하는 것을 목표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Variation: Reward</a:t>
            </a:r>
            <a:r>
              <a:rPr lang="ko-KR" altLang="en-US" dirty="0"/>
              <a:t>에 대해 다른 보상 사용</a:t>
            </a:r>
            <a:r>
              <a:rPr lang="en-US" altLang="ko-KR" dirty="0"/>
              <a:t>, Query</a:t>
            </a:r>
            <a:r>
              <a:rPr lang="ko-KR" altLang="en-US" dirty="0"/>
              <a:t> </a:t>
            </a:r>
            <a:r>
              <a:rPr lang="en-US" altLang="ko-KR" dirty="0"/>
              <a:t>generator</a:t>
            </a:r>
            <a:r>
              <a:rPr lang="ko-KR" altLang="en-US" dirty="0"/>
              <a:t>로 </a:t>
            </a:r>
            <a:r>
              <a:rPr lang="en-US" altLang="ko-KR" dirty="0"/>
              <a:t>LLaMa3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ko-KR" altLang="en-US" dirty="0"/>
              <a:t>벤치마크는 </a:t>
            </a:r>
            <a:r>
              <a:rPr lang="en-US" altLang="ko-KR" dirty="0" err="1"/>
              <a:t>HaluEval</a:t>
            </a:r>
            <a:r>
              <a:rPr lang="ko-KR" altLang="en-US" dirty="0"/>
              <a:t>안에서 </a:t>
            </a:r>
            <a:r>
              <a:rPr lang="en-US" altLang="ko-KR" dirty="0"/>
              <a:t>QA</a:t>
            </a:r>
            <a:r>
              <a:rPr lang="ko-KR" altLang="en-US" dirty="0"/>
              <a:t>이외에 </a:t>
            </a:r>
            <a:r>
              <a:rPr lang="en-US" altLang="ko-KR" dirty="0"/>
              <a:t>Dialogue</a:t>
            </a:r>
            <a:r>
              <a:rPr lang="ko-KR" altLang="en-US" dirty="0"/>
              <a:t>도 사용해보기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64DB72-0286-FB00-7283-1CECA8CD86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3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D8315B"/>
      </a:accent1>
      <a:accent2>
        <a:srgbClr val="EA6E5C"/>
      </a:accent2>
      <a:accent3>
        <a:srgbClr val="2682A3"/>
      </a:accent3>
      <a:accent4>
        <a:srgbClr val="1E7EE0"/>
      </a:accent4>
      <a:accent5>
        <a:srgbClr val="A02B93"/>
      </a:accent5>
      <a:accent6>
        <a:srgbClr val="224814"/>
      </a:accent6>
      <a:hlink>
        <a:srgbClr val="467886"/>
      </a:hlink>
      <a:folHlink>
        <a:srgbClr val="96607D"/>
      </a:folHlink>
    </a:clrScheme>
    <a:fontScheme name="사용자 지정 8">
      <a:majorFont>
        <a:latin typeface="Avenir"/>
        <a:ea typeface="Pretendard Medium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2805</TotalTime>
  <Words>465</Words>
  <Application>Microsoft Office PowerPoint</Application>
  <PresentationFormat>와이드스크린</PresentationFormat>
  <Paragraphs>60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KoPubWorld돋움체 Medium</vt:lpstr>
      <vt:lpstr>KoPub돋움체 Bold</vt:lpstr>
      <vt:lpstr>Pretendard Light</vt:lpstr>
      <vt:lpstr>맑은 고딕</vt:lpstr>
      <vt:lpstr>Arial</vt:lpstr>
      <vt:lpstr>Avenir</vt:lpstr>
      <vt:lpstr>Calibri</vt:lpstr>
      <vt:lpstr>Cambria Math</vt:lpstr>
      <vt:lpstr>Office 테마</vt:lpstr>
      <vt:lpstr>개인미팅 </vt:lpstr>
      <vt:lpstr>Why LLMs are sometimes overconfident?</vt:lpstr>
      <vt:lpstr>Why LLMs are sometimes overconfident?</vt:lpstr>
      <vt:lpstr>Hallucination alleviation </vt:lpstr>
      <vt:lpstr>Hallucination alleviation </vt:lpstr>
      <vt:lpstr>Experiment</vt:lpstr>
      <vt:lpstr>Experiment</vt:lpstr>
      <vt:lpstr>Result </vt:lpstr>
      <vt:lpstr>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개인미팅</dc:title>
  <dc:creator>주성호</dc:creator>
  <cp:lastModifiedBy>주성호</cp:lastModifiedBy>
  <cp:revision>79</cp:revision>
  <dcterms:created xsi:type="dcterms:W3CDTF">2024-04-29T10:34:57Z</dcterms:created>
  <dcterms:modified xsi:type="dcterms:W3CDTF">2024-06-04T00:44:19Z</dcterms:modified>
</cp:coreProperties>
</file>