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276D9-454F-48A6-928F-CCF6CCCD1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DA04BB-C171-4ED5-8C75-B471162AC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5EEDE-BAC5-40A0-9016-CCF0E5D0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9222A-2639-42EF-8956-26A2ADF5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2DEA8-8847-4832-965A-985F458E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3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25A66-995D-4621-A368-AC5FA3DF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1A13D-4A2D-4E7B-8905-A74E20DBE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0CBF5-BCB1-466B-BF60-2174BA0A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CBF0C-0FF9-4262-A56B-11CF2685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733F0-1852-4835-84D4-F8D5E9F7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0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B60F4F-5123-408A-8AC9-5388098AB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405FF0-75D8-4EC7-8F09-CE7FB5FD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CD289-03EC-44CA-9A25-D7F18527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8DC10-AF91-4B6E-8113-B65D7001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06EFD-A1D0-44D1-93E7-3E25EC22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7391C-35BD-476C-BFCB-355DFE3A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AA3AA-B5CB-4458-B239-9CFCD509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710DF-196A-4B79-988E-404DCEF1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13E5E-9FFE-4C9B-A96D-F8C25A80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31DE8-938D-49E5-AAA4-53A5A00E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4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ABC8F-9BFC-4889-8E25-E826D55A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E9B89-5D0E-4ED5-AB32-1B47B7A7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46466-EF4B-4195-BED8-6C6ACF28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720F7-509A-49A0-9868-36685423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EBBC4-3870-46A6-A419-16508675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1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A7C9C-85FF-4A4C-8C71-2A70B645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C9EC1-C140-4098-9695-6E5C97575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E8A71-79F9-422E-88EE-538E25D9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55724-1F12-4AD1-86D8-424C8D01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6E29B8-7E70-4BE9-AFA7-6745A231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DE816-C649-41BF-B85B-6D508197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1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3168D-90C3-4980-83F2-4003B270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2D038-6FAC-41C4-B93B-7E675C72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8FA47-BADB-4DF6-A5EC-D824CFB6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3EA47-ACB4-4578-9BBE-EC080DFC6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E806B-82E4-4AC8-B2C3-7CD182265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9EE5DC-C18E-41DC-BC4C-78125035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CA11FB-D745-45DA-8E39-5A25830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D37419-CB77-4C25-8BB0-2FF112F2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0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C70A3-14D1-4D2A-9958-B620D9B2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EFB9E-2EE3-4C43-865A-A5918928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A7EAF4-900B-464F-A8A3-DB63E82E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24544-5362-4877-81F4-7D3214AD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2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CAB2BC-F647-46F0-808A-C391143F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CB949-50CA-48FB-9291-1D1DCE50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90A0E-371D-431B-A6CC-321EB56F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2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7BA56-A5A8-4E85-A55C-5B9D36A1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22290-4F93-4707-9B98-1D100340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ABE7E-9E81-44AE-8F22-A42323C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872C-04FF-4682-8A13-A70AFF52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7DF06-EAED-4AA3-B062-2DEAFCE4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D84B6-02E9-48BB-A8A0-DF720196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2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E08DA-A83E-43E1-9706-596E9C8A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7A20F6-87F4-4594-B77E-AFB0C3CD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35C5C-D5D1-4C13-BACD-F5BF88F3B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D21F8-9052-4CA7-93FB-BE98D16D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F33DC-1B01-4151-8044-249173C4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2711F-627E-4B9E-B696-9E4B6A10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83C35-5713-481B-BA7C-8336F5E4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5626B-2C39-4D78-B3E6-2D43A4D3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3E891-3B57-4A56-AA21-B0C3E2F4C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9F20-619E-487A-8686-1F498E0F61F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38679-6B6A-4DD7-BFED-F155CBF47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CDA3F-EB11-4DE0-86A0-42DBB2781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2F9C-6C82-4B46-AB04-829EE2046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onezz.tistory.com/55" TargetMode="External"/><Relationship Id="rId2" Type="http://schemas.openxmlformats.org/officeDocument/2006/relationships/hyperlink" Target="https://velog.io/@babydeveloper/GNN-%EA%B8%B0%EC%B4%8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anghee-lee.tistory.com/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671804" y="1943858"/>
            <a:ext cx="10030409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그래프를 사용하는 이유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관계나 상호작용 같은 추상적인 개념을 다루기에 적합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복잡한 문제를 더 간단하게 표현 가능하고 다른 관점으로 표현이 가능하기 때문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B61B2-67CF-40A0-9808-2B4ECE340EEB}"/>
              </a:ext>
            </a:extLst>
          </p:cNvPr>
          <p:cNvSpPr txBox="1"/>
          <p:nvPr/>
        </p:nvSpPr>
        <p:spPr>
          <a:xfrm>
            <a:off x="671804" y="466530"/>
            <a:ext cx="11915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GNN (Graph Neural Network)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이란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 데이터 구조로 가장 잘 표현되는 데이터를 처리하기 위한 신경망의 한 종류</a:t>
            </a:r>
          </a:p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88858C-8726-49D1-BF9B-22D3424D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58" y="3209653"/>
            <a:ext cx="7962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6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1E2005-661D-4723-AAE1-7B542D82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54" y="1311923"/>
            <a:ext cx="10536691" cy="35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</a:t>
            </a:r>
            <a:r>
              <a:rPr lang="ko-KR" altLang="en-US" b="1" dirty="0">
                <a:latin typeface="-apple-system"/>
              </a:rPr>
              <a:t>학습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D70CE-3FB9-412D-87B9-E1976545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16" y="1183213"/>
            <a:ext cx="8161272" cy="29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5D443B6-9EEE-4907-8E7C-3B170F2E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1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DAF4C29-8D55-43A8-A6A3-A0A1624C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9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BB9011A-828B-4709-8694-D858ED1E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7" y="1183213"/>
            <a:ext cx="10030409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5C0DEC4-4E81-4A3B-A684-EE9596600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6" y="1237078"/>
            <a:ext cx="10812728" cy="318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64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</a:t>
            </a:r>
            <a:r>
              <a:rPr lang="ko-KR" altLang="en-US" b="1" dirty="0">
                <a:latin typeface="-apple-system"/>
              </a:rPr>
              <a:t>학습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D70CE-3FB9-412D-87B9-E1976545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16" y="1183213"/>
            <a:ext cx="8161272" cy="29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5D443B6-9EEE-4907-8E7C-3B170F2E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1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DAF4C29-8D55-43A8-A6A3-A0A1624C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9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BB9011A-828B-4709-8694-D858ED1E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95" y="1183213"/>
            <a:ext cx="879099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4FC3904-F03A-433F-B38D-65E7B4195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6" y="1187678"/>
            <a:ext cx="10584828" cy="337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3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</a:t>
            </a:r>
            <a:r>
              <a:rPr lang="ko-KR" altLang="en-US" b="1" dirty="0">
                <a:latin typeface="-apple-system"/>
              </a:rPr>
              <a:t>학습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E6BED-1754-44FD-9BBF-9678DFFC4F6F}"/>
              </a:ext>
            </a:extLst>
          </p:cNvPr>
          <p:cNvSpPr txBox="1"/>
          <p:nvPr/>
        </p:nvSpPr>
        <p:spPr>
          <a:xfrm>
            <a:off x="884078" y="1488032"/>
            <a:ext cx="1050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-apple-system"/>
              </a:rPr>
              <a:t>학습에 사용할 대상 정점을 결정하여 학습 데이터를 구성한다</a:t>
            </a:r>
            <a:endParaRPr lang="ko-KR" altLang="en-US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선택된 일부 대상 정점에 똑같은 집계함수를 공유해서 사용하기 때문에 일부 정점을 가지고 집계함수를 학습하고 이것을 다른 정점에도 그대로 적용할 수 있다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선택한 대상 정점들에 대한 계산 그래프를 구성한다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C6720B1-71D5-442A-AE5F-78C153DFA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84" y="2954597"/>
            <a:ext cx="10346094" cy="294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7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</a:t>
            </a:r>
            <a:r>
              <a:rPr lang="ko-KR" altLang="en-US" b="1" dirty="0">
                <a:latin typeface="-apple-system"/>
              </a:rPr>
              <a:t>학습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E6BED-1754-44FD-9BBF-9678DFFC4F6F}"/>
              </a:ext>
            </a:extLst>
          </p:cNvPr>
          <p:cNvSpPr txBox="1"/>
          <p:nvPr/>
        </p:nvSpPr>
        <p:spPr>
          <a:xfrm>
            <a:off x="884078" y="1488032"/>
            <a:ext cx="1050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-apple-system"/>
              </a:rPr>
              <a:t>오차역전파</a:t>
            </a:r>
            <a:r>
              <a:rPr lang="en-US" altLang="ko-KR" b="1" i="0" dirty="0">
                <a:effectLst/>
                <a:latin typeface="-apple-system"/>
              </a:rPr>
              <a:t>(Backpropagation)</a:t>
            </a:r>
            <a:r>
              <a:rPr lang="ko-KR" altLang="en-US" b="0" i="0" dirty="0">
                <a:effectLst/>
                <a:latin typeface="-apple-system"/>
              </a:rPr>
              <a:t> 을 통해 손실함수를 최소화한다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구체적으로</a:t>
            </a:r>
            <a:r>
              <a:rPr lang="en-US" altLang="ko-KR" b="0" i="0" dirty="0">
                <a:effectLst/>
                <a:latin typeface="-apple-system"/>
              </a:rPr>
              <a:t>, </a:t>
            </a:r>
            <a:r>
              <a:rPr lang="ko-KR" altLang="en-US" b="1" i="0" dirty="0">
                <a:effectLst/>
                <a:latin typeface="-apple-system"/>
              </a:rPr>
              <a:t>오차역전파</a:t>
            </a:r>
            <a:r>
              <a:rPr lang="ko-KR" altLang="en-US" b="0" i="0" dirty="0">
                <a:effectLst/>
                <a:latin typeface="-apple-system"/>
              </a:rPr>
              <a:t> 를 통해 </a:t>
            </a:r>
            <a:r>
              <a:rPr lang="ko-KR" altLang="en-US" b="1" i="0" dirty="0">
                <a:effectLst/>
                <a:latin typeface="-apple-system"/>
              </a:rPr>
              <a:t>신경망의 학습 변수</a:t>
            </a:r>
            <a:r>
              <a:rPr lang="ko-KR" altLang="en-US" b="0" i="0" dirty="0">
                <a:effectLst/>
                <a:latin typeface="-apple-system"/>
              </a:rPr>
              <a:t> 들을 학습한다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CD6D2C0-7FBA-4BF0-AB69-E3D5EDEE7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62" y="2900847"/>
            <a:ext cx="9656640" cy="273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4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</a:t>
            </a:r>
            <a:r>
              <a:rPr lang="ko-KR" altLang="en-US" b="1" i="0">
                <a:effectLst/>
                <a:latin typeface="-apple-system"/>
              </a:rPr>
              <a:t>신경망의 활용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E6BED-1754-44FD-9BBF-9678DFFC4F6F}"/>
              </a:ext>
            </a:extLst>
          </p:cNvPr>
          <p:cNvSpPr txBox="1"/>
          <p:nvPr/>
        </p:nvSpPr>
        <p:spPr>
          <a:xfrm>
            <a:off x="940061" y="1224848"/>
            <a:ext cx="10508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학습된 신경망을 적용하여</a:t>
            </a:r>
            <a:r>
              <a:rPr lang="en-US" altLang="ko-KR" b="0" i="0" dirty="0">
                <a:effectLst/>
                <a:latin typeface="-apple-system"/>
              </a:rPr>
              <a:t>, </a:t>
            </a:r>
            <a:r>
              <a:rPr lang="ko-KR" altLang="en-US" b="1" i="0" dirty="0">
                <a:effectLst/>
                <a:latin typeface="-apple-system"/>
              </a:rPr>
              <a:t>학습에 사용되지 않은 정점의 </a:t>
            </a:r>
            <a:r>
              <a:rPr lang="ko-KR" altLang="en-US" b="1" i="0" dirty="0" err="1">
                <a:effectLst/>
                <a:latin typeface="-apple-system"/>
              </a:rPr>
              <a:t>임베딩</a:t>
            </a:r>
            <a:r>
              <a:rPr lang="ko-KR" altLang="en-US" b="0" i="0" dirty="0">
                <a:effectLst/>
                <a:latin typeface="-apple-system"/>
              </a:rPr>
              <a:t> 을 얻을 수 있다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일부 정점에 대해서 집계함수의 신경망 가중치들을 학습하고 나면 똑같은 집계함수를 활용하여서 학습에 사용되지 않은 대상 정점들의 </a:t>
            </a:r>
            <a:r>
              <a:rPr lang="en-US" altLang="ko-KR" b="0" i="0" dirty="0">
                <a:effectLst/>
                <a:latin typeface="-apple-system"/>
              </a:rPr>
              <a:t>embedding </a:t>
            </a:r>
            <a:r>
              <a:rPr lang="ko-KR" altLang="en-US" b="0" i="0" dirty="0">
                <a:effectLst/>
                <a:latin typeface="-apple-system"/>
              </a:rPr>
              <a:t>또한 얻을 수 있다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학습된 신경망을 적용하여</a:t>
            </a:r>
            <a:r>
              <a:rPr lang="en-US" altLang="ko-KR" b="0" i="0" dirty="0">
                <a:effectLst/>
                <a:latin typeface="-apple-system"/>
              </a:rPr>
              <a:t>, </a:t>
            </a:r>
            <a:r>
              <a:rPr lang="ko-KR" altLang="en-US" b="1" i="0" dirty="0">
                <a:effectLst/>
                <a:latin typeface="-apple-system"/>
              </a:rPr>
              <a:t>학습에 사용되지 않은 정점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ko-KR" altLang="en-US" b="1" i="0" dirty="0">
                <a:effectLst/>
                <a:latin typeface="-apple-system"/>
              </a:rPr>
              <a:t>학습 이후에 추가된 정점</a:t>
            </a:r>
            <a:r>
              <a:rPr lang="en-US" altLang="ko-KR" b="1" i="0" dirty="0">
                <a:effectLst/>
                <a:latin typeface="-apple-system"/>
              </a:rPr>
              <a:t>,</a:t>
            </a:r>
            <a:r>
              <a:rPr lang="ko-KR" altLang="en-US" b="0" i="0" dirty="0">
                <a:effectLst/>
                <a:latin typeface="-apple-system"/>
              </a:rPr>
              <a:t> 심지어 </a:t>
            </a:r>
            <a:r>
              <a:rPr lang="ko-KR" altLang="en-US" b="1" i="0" dirty="0">
                <a:effectLst/>
                <a:latin typeface="-apple-system"/>
              </a:rPr>
              <a:t>새로운 그래프의 정점</a:t>
            </a:r>
            <a:r>
              <a:rPr lang="ko-KR" altLang="en-US" b="0" i="0" dirty="0">
                <a:effectLst/>
                <a:latin typeface="-apple-system"/>
              </a:rPr>
              <a:t> 의 </a:t>
            </a:r>
            <a:r>
              <a:rPr lang="ko-KR" altLang="en-US" b="0" i="0" dirty="0" err="1">
                <a:effectLst/>
                <a:latin typeface="-apple-system"/>
              </a:rPr>
              <a:t>임베딩을</a:t>
            </a:r>
            <a:r>
              <a:rPr lang="ko-KR" altLang="en-US" b="0" i="0" dirty="0">
                <a:effectLst/>
                <a:latin typeface="-apple-system"/>
              </a:rPr>
              <a:t> 얻을 수 있다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88053EF-4FE7-4AB4-B1CA-CD757C2F2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61" y="2993775"/>
            <a:ext cx="9836796" cy="32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7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</a:t>
            </a:r>
            <a:r>
              <a:rPr lang="ko-KR" altLang="en-US" b="1" i="0">
                <a:effectLst/>
                <a:latin typeface="-apple-system"/>
              </a:rPr>
              <a:t>신경망의 활용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E6BED-1754-44FD-9BBF-9678DFFC4F6F}"/>
              </a:ext>
            </a:extLst>
          </p:cNvPr>
          <p:cNvSpPr txBox="1"/>
          <p:nvPr/>
        </p:nvSpPr>
        <p:spPr>
          <a:xfrm>
            <a:off x="940061" y="1224848"/>
            <a:ext cx="1050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마찬가지로</a:t>
            </a:r>
            <a:r>
              <a:rPr lang="en-US" altLang="ko-KR" b="0" i="0" dirty="0">
                <a:effectLst/>
                <a:latin typeface="-apple-system"/>
              </a:rPr>
              <a:t>, </a:t>
            </a:r>
            <a:r>
              <a:rPr lang="ko-KR" altLang="en-US" b="1" i="0" dirty="0">
                <a:effectLst/>
                <a:latin typeface="-apple-system"/>
              </a:rPr>
              <a:t>학습 이후에 추가된 정점의 </a:t>
            </a:r>
            <a:r>
              <a:rPr lang="ko-KR" altLang="en-US" b="1" i="0" dirty="0" err="1">
                <a:effectLst/>
                <a:latin typeface="-apple-system"/>
              </a:rPr>
              <a:t>임베딩</a:t>
            </a:r>
            <a:r>
              <a:rPr lang="ko-KR" altLang="en-US" b="0" i="0" dirty="0">
                <a:effectLst/>
                <a:latin typeface="-apple-system"/>
              </a:rPr>
              <a:t> 도 얻을 수 있다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온라인 </a:t>
            </a:r>
            <a:r>
              <a:rPr lang="ko-KR" altLang="en-US" b="0" i="0" dirty="0" err="1">
                <a:effectLst/>
                <a:latin typeface="-apple-system"/>
              </a:rPr>
              <a:t>소셜네트워크</a:t>
            </a:r>
            <a:r>
              <a:rPr lang="ko-KR" altLang="en-US" b="0" i="0" dirty="0">
                <a:effectLst/>
                <a:latin typeface="-apple-system"/>
              </a:rPr>
              <a:t> 등 많은 실제 그래프들은 시간에 따라서 변화한다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7E8F910-FAEC-4FBD-82C4-D1515E39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2" y="2230598"/>
            <a:ext cx="9866053" cy="376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6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latin typeface="-apple-system"/>
              </a:rPr>
              <a:t>출처</a:t>
            </a:r>
            <a:endParaRPr lang="en-US" altLang="ko-KR" b="1" dirty="0">
              <a:latin typeface="-apple-system"/>
            </a:endParaRPr>
          </a:p>
          <a:p>
            <a:pPr algn="l"/>
            <a:r>
              <a:rPr lang="en-US" altLang="ko-KR" dirty="0">
                <a:hlinkClick r:id="rId2"/>
              </a:rPr>
              <a:t>GNN </a:t>
            </a:r>
            <a:r>
              <a:rPr lang="ko-KR" altLang="en-US" dirty="0">
                <a:hlinkClick r:id="rId2"/>
              </a:rPr>
              <a:t>기초 </a:t>
            </a:r>
            <a:r>
              <a:rPr lang="en-US" altLang="ko-KR" dirty="0">
                <a:hlinkClick r:id="rId2"/>
              </a:rPr>
              <a:t>(velog.io)</a:t>
            </a:r>
            <a:endParaRPr lang="en-US" altLang="ko-KR" dirty="0"/>
          </a:p>
          <a:p>
            <a:pPr algn="l"/>
            <a:r>
              <a:rPr lang="en-US" altLang="ko-KR" dirty="0">
                <a:hlinkClick r:id="rId3"/>
              </a:rPr>
              <a:t>Graph Neural Network(GNN) </a:t>
            </a:r>
            <a:r>
              <a:rPr lang="ko-KR" altLang="en-US" dirty="0">
                <a:hlinkClick r:id="rId3"/>
              </a:rPr>
              <a:t>란</a:t>
            </a:r>
            <a:r>
              <a:rPr lang="en-US" altLang="ko-KR" dirty="0">
                <a:hlinkClick r:id="rId3"/>
              </a:rPr>
              <a:t>? - 1 (tistory.com)</a:t>
            </a:r>
            <a:endParaRPr lang="en-US" altLang="ko-KR" dirty="0"/>
          </a:p>
          <a:p>
            <a:pPr algn="l"/>
            <a:r>
              <a:rPr lang="en-US" altLang="ko-KR" dirty="0">
                <a:hlinkClick r:id="rId4"/>
              </a:rPr>
              <a:t>GNN, GCN </a:t>
            </a:r>
            <a:r>
              <a:rPr lang="ko-KR" altLang="en-US" dirty="0">
                <a:hlinkClick r:id="rId4"/>
              </a:rPr>
              <a:t>개념정리 </a:t>
            </a:r>
            <a:r>
              <a:rPr lang="en-US" altLang="ko-KR" dirty="0">
                <a:hlinkClick r:id="rId4"/>
              </a:rPr>
              <a:t>:: </a:t>
            </a:r>
            <a:r>
              <a:rPr lang="ko-KR" altLang="en-US" dirty="0" err="1">
                <a:hlinkClick r:id="rId4"/>
              </a:rPr>
              <a:t>프라이데이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>
                <a:hlinkClick r:id="rId4"/>
              </a:rPr>
              <a:t>(tistory.com)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57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구조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그래프 신경망은 </a:t>
            </a:r>
            <a:r>
              <a:rPr lang="ko-KR" altLang="en-US" b="1" i="0" dirty="0">
                <a:effectLst/>
                <a:latin typeface="-apple-system"/>
              </a:rPr>
              <a:t>그래프</a:t>
            </a:r>
            <a:r>
              <a:rPr lang="ko-KR" altLang="en-US" b="0" i="0" dirty="0">
                <a:effectLst/>
                <a:latin typeface="-apple-system"/>
              </a:rPr>
              <a:t> 와 </a:t>
            </a:r>
            <a:r>
              <a:rPr lang="ko-KR" altLang="en-US" b="1" i="0" dirty="0">
                <a:effectLst/>
                <a:latin typeface="-apple-system"/>
              </a:rPr>
              <a:t>정점의 속성 정보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ko-KR" altLang="en-US" b="0" i="0" dirty="0" err="1">
                <a:effectLst/>
                <a:latin typeface="-apple-system"/>
              </a:rPr>
              <a:t>를</a:t>
            </a:r>
            <a:r>
              <a:rPr lang="ko-KR" altLang="en-US" b="0" i="0" dirty="0">
                <a:effectLst/>
                <a:latin typeface="-apple-system"/>
              </a:rPr>
              <a:t> 입력으로 받는다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그래프의 </a:t>
            </a:r>
            <a:r>
              <a:rPr lang="ko-KR" altLang="en-US" b="1" i="0" dirty="0">
                <a:effectLst/>
                <a:latin typeface="-apple-system"/>
              </a:rPr>
              <a:t>인접 행렬을 </a:t>
            </a:r>
            <a:r>
              <a:rPr lang="en-US" altLang="ko-KR" b="1" i="1" dirty="0">
                <a:effectLst/>
                <a:latin typeface="KaTeX_Math"/>
              </a:rPr>
              <a:t>A</a:t>
            </a:r>
            <a:r>
              <a:rPr lang="ko-KR" altLang="en-US" b="0" i="0" dirty="0">
                <a:effectLst/>
                <a:latin typeface="-apple-system"/>
              </a:rPr>
              <a:t> 라고 하자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인접 행렬 </a:t>
            </a:r>
            <a:r>
              <a:rPr lang="en-US" altLang="ko-KR" b="0" i="1" dirty="0">
                <a:effectLst/>
                <a:latin typeface="KaTeX_Math"/>
              </a:rPr>
              <a:t>A</a:t>
            </a:r>
            <a:r>
              <a:rPr lang="ko-KR" altLang="en-US" b="0" i="0" dirty="0">
                <a:effectLst/>
                <a:latin typeface="-apple-system"/>
              </a:rPr>
              <a:t> 은 </a:t>
            </a:r>
            <a:r>
              <a:rPr lang="en-US" altLang="ko-KR" b="0" i="1" dirty="0">
                <a:effectLst/>
                <a:latin typeface="KaTeX_Math"/>
              </a:rPr>
              <a:t>V</a:t>
            </a:r>
            <a:r>
              <a:rPr lang="en-US" altLang="ko-KR" b="0" i="0" dirty="0">
                <a:effectLst/>
                <a:latin typeface="KaTeX_Main"/>
              </a:rPr>
              <a:t>×∣</a:t>
            </a:r>
            <a:r>
              <a:rPr lang="en-US" altLang="ko-KR" b="0" i="1" dirty="0">
                <a:effectLst/>
                <a:latin typeface="KaTeX_Math"/>
              </a:rPr>
              <a:t>V</a:t>
            </a:r>
            <a:r>
              <a:rPr lang="ko-KR" altLang="en-US" b="0" i="0" dirty="0">
                <a:effectLst/>
                <a:latin typeface="KaTeX_Main"/>
              </a:rPr>
              <a:t>∣</a:t>
            </a:r>
            <a:r>
              <a:rPr lang="ko-KR" altLang="en-US" b="0" i="0" dirty="0">
                <a:effectLst/>
                <a:latin typeface="-apple-system"/>
              </a:rPr>
              <a:t>의 이진 행렬이다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각 </a:t>
            </a:r>
            <a:r>
              <a:rPr lang="ko-KR" altLang="en-US" b="1" i="0" dirty="0">
                <a:effectLst/>
                <a:latin typeface="-apple-system"/>
              </a:rPr>
              <a:t>정점 </a:t>
            </a:r>
            <a:r>
              <a:rPr lang="en-US" altLang="ko-KR" b="1" i="1" dirty="0">
                <a:effectLst/>
                <a:latin typeface="KaTeX_Math"/>
              </a:rPr>
              <a:t>u</a:t>
            </a:r>
            <a:r>
              <a:rPr lang="ko-KR" altLang="en-US" b="1" i="0" dirty="0">
                <a:effectLst/>
                <a:latin typeface="-apple-system"/>
              </a:rPr>
              <a:t>의 속성</a:t>
            </a:r>
            <a:r>
              <a:rPr lang="en-US" altLang="ko-KR" b="1" i="0" dirty="0">
                <a:effectLst/>
                <a:latin typeface="-apple-system"/>
              </a:rPr>
              <a:t>(Attribute) </a:t>
            </a:r>
            <a:r>
              <a:rPr lang="ko-KR" altLang="en-US" b="1" i="0" dirty="0">
                <a:effectLst/>
                <a:latin typeface="-apple-system"/>
              </a:rPr>
              <a:t>벡터</a:t>
            </a:r>
            <a:r>
              <a:rPr lang="ko-KR" altLang="en-US" b="0" i="0" dirty="0">
                <a:effectLst/>
                <a:latin typeface="-apple-system"/>
              </a:rPr>
              <a:t> 를 </a:t>
            </a:r>
            <a:r>
              <a:rPr lang="en-US" altLang="ko-KR" b="0" i="1" dirty="0">
                <a:effectLst/>
                <a:latin typeface="KaTeX_Math"/>
              </a:rPr>
              <a:t>Xu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-apple-system"/>
              </a:rPr>
              <a:t>라고 하자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-apple-system"/>
              </a:rPr>
              <a:t>정점 속성 벡터 </a:t>
            </a:r>
            <a:r>
              <a:rPr lang="en-US" altLang="ko-KR" b="1" i="1" dirty="0">
                <a:effectLst/>
                <a:latin typeface="KaTeX_Math"/>
              </a:rPr>
              <a:t>Xu</a:t>
            </a:r>
            <a:r>
              <a:rPr lang="ko-KR" altLang="en-US" b="1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-apple-system"/>
              </a:rPr>
              <a:t> 는 </a:t>
            </a: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ko-KR" altLang="en-US" b="0" i="0" dirty="0">
                <a:effectLst/>
                <a:latin typeface="-apple-system"/>
              </a:rPr>
              <a:t>차원 벡터이고</a:t>
            </a:r>
            <a:r>
              <a:rPr lang="en-US" altLang="ko-KR" b="0" i="0" dirty="0">
                <a:effectLst/>
                <a:latin typeface="-apple-system"/>
              </a:rPr>
              <a:t>, </a:t>
            </a: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ko-KR" altLang="en-US" b="0" i="0" dirty="0">
                <a:effectLst/>
                <a:latin typeface="-apple-system"/>
              </a:rPr>
              <a:t>은 속성의 수를 의미한다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-apple-system"/>
              </a:rPr>
              <a:t>정점의 속성</a:t>
            </a:r>
            <a:r>
              <a:rPr lang="ko-KR" altLang="en-US" b="0" i="0" dirty="0">
                <a:effectLst/>
                <a:latin typeface="-apple-system"/>
              </a:rPr>
              <a:t> 의 예시는 다음과 같다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온라인 소셜 네트워크에서 사용자의 지역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성별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연령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프로필 사진 등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논문 인용 그래프에서 논문에 사용된 키워드에 대한 원</a:t>
            </a:r>
            <a:r>
              <a:rPr lang="en-US" altLang="ko-KR" b="0" i="0" dirty="0">
                <a:effectLst/>
                <a:latin typeface="-apple-system"/>
              </a:rPr>
              <a:t>-</a:t>
            </a:r>
            <a:r>
              <a:rPr lang="ko-KR" altLang="en-US" b="0" i="0" dirty="0">
                <a:effectLst/>
                <a:latin typeface="-apple-system"/>
              </a:rPr>
              <a:t>핫 벡터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PageRank </a:t>
            </a:r>
            <a:r>
              <a:rPr lang="ko-KR" altLang="en-US" b="0" i="0" dirty="0">
                <a:effectLst/>
                <a:latin typeface="-apple-system"/>
              </a:rPr>
              <a:t>등의 정점 </a:t>
            </a:r>
            <a:r>
              <a:rPr lang="ko-KR" altLang="en-US" b="0" i="0" dirty="0" err="1">
                <a:effectLst/>
                <a:latin typeface="-apple-system"/>
              </a:rPr>
              <a:t>중심성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정점 별로 계산한 지역적 군집 계수</a:t>
            </a:r>
            <a:r>
              <a:rPr lang="en-US" altLang="ko-KR" b="0" i="0" dirty="0">
                <a:effectLst/>
                <a:latin typeface="-apple-system"/>
              </a:rPr>
              <a:t>(Clustering Coefficient) </a:t>
            </a:r>
            <a:r>
              <a:rPr lang="ko-KR" altLang="en-US" b="0" i="0" dirty="0">
                <a:effectLst/>
                <a:latin typeface="-apple-system"/>
              </a:rPr>
              <a:t>등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이렇듯 속성은 데이터로 주어질 수도 있고 그래프를 분석해서 얻어낼 수도 있다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그래프 신경망은 </a:t>
            </a:r>
            <a:r>
              <a:rPr lang="ko-KR" altLang="en-US" b="1" i="0" dirty="0">
                <a:effectLst/>
                <a:latin typeface="-apple-system"/>
              </a:rPr>
              <a:t>이웃 정점들의 정보를 집계하는 과정을 반복</a:t>
            </a:r>
            <a:r>
              <a:rPr lang="ko-KR" altLang="en-US" b="0" i="0" dirty="0">
                <a:effectLst/>
                <a:latin typeface="-apple-system"/>
              </a:rPr>
              <a:t> 하여 </a:t>
            </a:r>
            <a:r>
              <a:rPr lang="ko-KR" altLang="en-US" b="1" i="0" dirty="0">
                <a:effectLst/>
                <a:latin typeface="-apple-system"/>
              </a:rPr>
              <a:t>대상 정점의 </a:t>
            </a:r>
            <a:r>
              <a:rPr lang="ko-KR" altLang="en-US" b="1" i="0" dirty="0" err="1">
                <a:effectLst/>
                <a:latin typeface="-apple-system"/>
              </a:rPr>
              <a:t>임베딩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ko-KR" altLang="en-US" b="1" i="0" dirty="0">
                <a:effectLst/>
                <a:latin typeface="-apple-system"/>
              </a:rPr>
              <a:t>최종 </a:t>
            </a:r>
            <a:r>
              <a:rPr lang="en-US" altLang="ko-KR" b="1" i="0" dirty="0">
                <a:effectLst/>
                <a:latin typeface="-apple-system"/>
              </a:rPr>
              <a:t>output)</a:t>
            </a:r>
            <a:r>
              <a:rPr lang="ko-KR" altLang="en-US" b="0" i="0" dirty="0">
                <a:effectLst/>
                <a:latin typeface="-apple-system"/>
              </a:rPr>
              <a:t> 을 얻는다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예시에서 </a:t>
            </a:r>
            <a:r>
              <a:rPr lang="ko-KR" altLang="en-US" b="1" i="0" dirty="0">
                <a:effectLst/>
                <a:latin typeface="-apple-system"/>
              </a:rPr>
              <a:t>대상 정점</a:t>
            </a:r>
            <a:r>
              <a:rPr lang="ko-KR" altLang="en-US" b="0" i="0" dirty="0">
                <a:effectLst/>
                <a:latin typeface="-apple-system"/>
              </a:rPr>
              <a:t> 의 </a:t>
            </a:r>
            <a:r>
              <a:rPr lang="ko-KR" altLang="en-US" b="0" i="0" dirty="0" err="1">
                <a:effectLst/>
                <a:latin typeface="-apple-system"/>
              </a:rPr>
              <a:t>임베딩을</a:t>
            </a:r>
            <a:r>
              <a:rPr lang="ko-KR" altLang="en-US" b="0" i="0" dirty="0">
                <a:effectLst/>
                <a:latin typeface="-apple-system"/>
              </a:rPr>
              <a:t> 얻기 위해 </a:t>
            </a:r>
            <a:r>
              <a:rPr lang="ko-KR" altLang="en-US" b="1" i="0" dirty="0">
                <a:effectLst/>
                <a:latin typeface="-apple-system"/>
              </a:rPr>
              <a:t>이웃들</a:t>
            </a:r>
            <a:r>
              <a:rPr lang="ko-KR" altLang="en-US" b="0" i="0" dirty="0">
                <a:effectLst/>
                <a:latin typeface="-apple-system"/>
              </a:rPr>
              <a:t> 그리고 </a:t>
            </a:r>
            <a:r>
              <a:rPr lang="ko-KR" altLang="en-US" b="1" i="0" dirty="0">
                <a:effectLst/>
                <a:latin typeface="-apple-system"/>
              </a:rPr>
              <a:t>이웃의 이웃들의 정보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ko-KR" altLang="en-US" b="0" i="0" dirty="0" err="1">
                <a:effectLst/>
                <a:latin typeface="-apple-system"/>
              </a:rPr>
              <a:t>를</a:t>
            </a:r>
            <a:r>
              <a:rPr lang="ko-KR" altLang="en-US" b="0" i="0" dirty="0">
                <a:effectLst/>
                <a:latin typeface="-apple-system"/>
              </a:rPr>
              <a:t> 집계한다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88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구조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D70CE-3FB9-412D-87B9-E1976545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16" y="1183213"/>
            <a:ext cx="8161272" cy="29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49602C-2B15-4056-971A-00779DDF228C}"/>
              </a:ext>
            </a:extLst>
          </p:cNvPr>
          <p:cNvSpPr txBox="1"/>
          <p:nvPr/>
        </p:nvSpPr>
        <p:spPr>
          <a:xfrm>
            <a:off x="999882" y="4474458"/>
            <a:ext cx="958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각 집계 단계를 </a:t>
            </a:r>
            <a:r>
              <a:rPr lang="ko-KR" altLang="en-US" b="1" i="0" dirty="0">
                <a:effectLst/>
                <a:latin typeface="-apple-system"/>
              </a:rPr>
              <a:t>층</a:t>
            </a:r>
            <a:r>
              <a:rPr lang="en-US" altLang="ko-KR" b="1" i="0" dirty="0">
                <a:effectLst/>
                <a:latin typeface="-apple-system"/>
              </a:rPr>
              <a:t>(Layer)</a:t>
            </a:r>
            <a:r>
              <a:rPr lang="ko-KR" altLang="en-US" b="0" i="0" dirty="0">
                <a:effectLst/>
                <a:latin typeface="-apple-system"/>
              </a:rPr>
              <a:t> 이라고 부르고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각 층마다 </a:t>
            </a:r>
            <a:r>
              <a:rPr lang="ko-KR" altLang="en-US" b="1" i="0" dirty="0" err="1">
                <a:effectLst/>
                <a:latin typeface="-apple-system"/>
              </a:rPr>
              <a:t>임베딩</a:t>
            </a:r>
            <a:r>
              <a:rPr lang="ko-KR" altLang="en-US" b="0" i="0" dirty="0">
                <a:effectLst/>
                <a:latin typeface="-apple-system"/>
              </a:rPr>
              <a:t> 을 얻는다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각 층에서는 </a:t>
            </a:r>
            <a:r>
              <a:rPr lang="ko-KR" altLang="en-US" b="1" i="0" dirty="0">
                <a:effectLst/>
                <a:latin typeface="-apple-system"/>
              </a:rPr>
              <a:t>이웃들의 이전 층 </a:t>
            </a:r>
            <a:r>
              <a:rPr lang="ko-KR" altLang="en-US" b="1" i="0" dirty="0" err="1">
                <a:effectLst/>
                <a:latin typeface="-apple-system"/>
              </a:rPr>
              <a:t>임베딩을</a:t>
            </a:r>
            <a:r>
              <a:rPr lang="ko-KR" altLang="en-US" b="1" i="0" dirty="0">
                <a:effectLst/>
                <a:latin typeface="-apple-system"/>
              </a:rPr>
              <a:t> 집계하여</a:t>
            </a:r>
            <a:r>
              <a:rPr lang="ko-KR" altLang="en-US" b="0" i="0" dirty="0">
                <a:effectLst/>
                <a:latin typeface="-apple-system"/>
              </a:rPr>
              <a:t> 새로운 </a:t>
            </a:r>
            <a:r>
              <a:rPr lang="ko-KR" altLang="en-US" b="0" i="0" dirty="0" err="1">
                <a:effectLst/>
                <a:latin typeface="-apple-system"/>
              </a:rPr>
              <a:t>임베딩을</a:t>
            </a:r>
            <a:r>
              <a:rPr lang="ko-KR" altLang="en-US" b="0" i="0" dirty="0">
                <a:effectLst/>
                <a:latin typeface="-apple-system"/>
              </a:rPr>
              <a:t> 얻는다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0</a:t>
            </a:r>
            <a:r>
              <a:rPr lang="ko-KR" altLang="en-US" b="0" i="0" dirty="0">
                <a:effectLst/>
                <a:latin typeface="-apple-system"/>
              </a:rPr>
              <a:t>번 층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즉 입력 층의 </a:t>
            </a:r>
            <a:r>
              <a:rPr lang="ko-KR" altLang="en-US" b="0" i="0" dirty="0" err="1">
                <a:effectLst/>
                <a:latin typeface="-apple-system"/>
              </a:rPr>
              <a:t>임베딩으로는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ko-KR" altLang="en-US" b="1" i="0" dirty="0">
                <a:effectLst/>
                <a:latin typeface="-apple-system"/>
              </a:rPr>
              <a:t>정점의 속성 벡터</a:t>
            </a:r>
            <a:r>
              <a:rPr lang="ko-KR" altLang="en-US" b="0" i="0" dirty="0">
                <a:effectLst/>
                <a:latin typeface="-apple-system"/>
              </a:rPr>
              <a:t> 를 사용한다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8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구조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D70CE-3FB9-412D-87B9-E1976545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16" y="1183213"/>
            <a:ext cx="8161272" cy="29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49602C-2B15-4056-971A-00779DDF228C}"/>
              </a:ext>
            </a:extLst>
          </p:cNvPr>
          <p:cNvSpPr txBox="1"/>
          <p:nvPr/>
        </p:nvSpPr>
        <p:spPr>
          <a:xfrm>
            <a:off x="1007705" y="4801029"/>
            <a:ext cx="9582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-apple-system"/>
              </a:rPr>
              <a:t>대상 정점 마다 집계되는 정보가 상이한다</a:t>
            </a:r>
            <a:endParaRPr lang="ko-KR" altLang="en-US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embedding</a:t>
            </a:r>
            <a:r>
              <a:rPr lang="ko-KR" altLang="en-US" b="0" i="0" dirty="0">
                <a:effectLst/>
                <a:latin typeface="-apple-system"/>
              </a:rPr>
              <a:t>을 얻고자 하는 정점이 </a:t>
            </a:r>
            <a:r>
              <a:rPr lang="ko-KR" altLang="en-US" b="0" i="0" dirty="0" err="1">
                <a:effectLst/>
                <a:latin typeface="-apple-system"/>
              </a:rPr>
              <a:t>무엇이냐에</a:t>
            </a:r>
            <a:r>
              <a:rPr lang="ko-KR" altLang="en-US" b="0" i="0" dirty="0">
                <a:effectLst/>
                <a:latin typeface="-apple-system"/>
              </a:rPr>
              <a:t> 따라서 집계되는 정보의 양과 정보 내용이 상이한다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대상 정점 별 집계되는 구조를 </a:t>
            </a:r>
            <a:r>
              <a:rPr lang="ko-KR" altLang="en-US" b="1" i="0" dirty="0">
                <a:effectLst/>
                <a:latin typeface="-apple-system"/>
              </a:rPr>
              <a:t>계산 그래프</a:t>
            </a:r>
            <a:r>
              <a:rPr lang="en-US" altLang="ko-KR" b="1" i="0" dirty="0">
                <a:effectLst/>
                <a:latin typeface="-apple-system"/>
              </a:rPr>
              <a:t>(Computation Graph)</a:t>
            </a:r>
            <a:r>
              <a:rPr lang="ko-KR" altLang="en-US" b="0" i="0" dirty="0">
                <a:effectLst/>
                <a:latin typeface="-apple-system"/>
              </a:rPr>
              <a:t> 라고 부른다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D443B6-9EEE-4907-8E7C-3B170F2E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1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6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구조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D70CE-3FB9-412D-87B9-E1976545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16" y="1183213"/>
            <a:ext cx="8161272" cy="29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49602C-2B15-4056-971A-00779DDF228C}"/>
              </a:ext>
            </a:extLst>
          </p:cNvPr>
          <p:cNvSpPr txBox="1"/>
          <p:nvPr/>
        </p:nvSpPr>
        <p:spPr>
          <a:xfrm>
            <a:off x="999879" y="4847682"/>
            <a:ext cx="958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서로 다른 대상 </a:t>
            </a:r>
            <a:r>
              <a:rPr lang="ko-KR" altLang="en-US" b="0" i="0" dirty="0" err="1">
                <a:effectLst/>
                <a:latin typeface="-apple-system"/>
              </a:rPr>
              <a:t>정점간에도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ko-KR" altLang="en-US" b="1" i="0" dirty="0">
                <a:effectLst/>
                <a:latin typeface="-apple-system"/>
              </a:rPr>
              <a:t>층 별 집계 함수는 공유</a:t>
            </a:r>
            <a:r>
              <a:rPr lang="ko-KR" altLang="en-US" b="0" i="0" dirty="0">
                <a:effectLst/>
                <a:latin typeface="-apple-system"/>
              </a:rPr>
              <a:t> 한다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반면 서로 다른 층에서는 서로 다른 집계함수를 사용한다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입력의 크기가 </a:t>
            </a:r>
            <a:r>
              <a:rPr lang="ko-KR" altLang="en-US" b="0" i="0" dirty="0" err="1">
                <a:effectLst/>
                <a:latin typeface="-apple-system"/>
              </a:rPr>
              <a:t>가변적이여도</a:t>
            </a:r>
            <a:r>
              <a:rPr lang="ko-KR" altLang="en-US" b="0" i="0" dirty="0">
                <a:effectLst/>
                <a:latin typeface="-apple-system"/>
              </a:rPr>
              <a:t> 처리할 수 있는 형태이어야 한다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D443B6-9EEE-4907-8E7C-3B170F2E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1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DAF4C29-8D55-43A8-A6A3-A0A1624C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9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0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구조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D70CE-3FB9-412D-87B9-E1976545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16" y="1183213"/>
            <a:ext cx="8161272" cy="29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49602C-2B15-4056-971A-00779DDF228C}"/>
              </a:ext>
            </a:extLst>
          </p:cNvPr>
          <p:cNvSpPr txBox="1"/>
          <p:nvPr/>
        </p:nvSpPr>
        <p:spPr>
          <a:xfrm>
            <a:off x="999879" y="4847682"/>
            <a:ext cx="958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서로 다른 구조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입력이 가변적인 구조</a:t>
            </a:r>
            <a:r>
              <a:rPr lang="en-US" altLang="ko-KR" b="0" i="0" dirty="0">
                <a:effectLst/>
                <a:latin typeface="-apple-system"/>
              </a:rPr>
              <a:t>)</a:t>
            </a:r>
            <a:r>
              <a:rPr lang="ko-KR" altLang="en-US" b="0" i="0" dirty="0">
                <a:effectLst/>
                <a:latin typeface="-apple-system"/>
              </a:rPr>
              <a:t>의 계산 그래프를 처리하기 위해서는 어떤 형태의 </a:t>
            </a:r>
            <a:r>
              <a:rPr lang="ko-KR" altLang="en-US" b="1" i="0" dirty="0">
                <a:effectLst/>
                <a:latin typeface="-apple-system"/>
              </a:rPr>
              <a:t>집계 함수</a:t>
            </a:r>
            <a:r>
              <a:rPr lang="ko-KR" altLang="en-US" b="0" i="0" dirty="0">
                <a:effectLst/>
                <a:latin typeface="-apple-system"/>
              </a:rPr>
              <a:t> 가 필요할까</a:t>
            </a:r>
            <a:r>
              <a:rPr lang="en-US" altLang="ko-KR" b="0" i="0" dirty="0">
                <a:effectLst/>
                <a:latin typeface="-apple-system"/>
              </a:rPr>
              <a:t>?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D443B6-9EEE-4907-8E7C-3B170F2E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1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DAF4C29-8D55-43A8-A6A3-A0A1624C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9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BB9011A-828B-4709-8694-D858ED1E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7" y="1183213"/>
            <a:ext cx="10030409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4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구조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D70CE-3FB9-412D-87B9-E1976545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16" y="1183213"/>
            <a:ext cx="8161272" cy="29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49602C-2B15-4056-971A-00779DDF228C}"/>
              </a:ext>
            </a:extLst>
          </p:cNvPr>
          <p:cNvSpPr txBox="1"/>
          <p:nvPr/>
        </p:nvSpPr>
        <p:spPr>
          <a:xfrm>
            <a:off x="999879" y="4847682"/>
            <a:ext cx="9582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집계 함수는 </a:t>
            </a:r>
            <a:r>
              <a:rPr lang="en-US" altLang="ko-KR" b="1" i="0" dirty="0">
                <a:effectLst/>
                <a:latin typeface="-apple-system"/>
              </a:rPr>
              <a:t>(1) </a:t>
            </a:r>
            <a:r>
              <a:rPr lang="ko-KR" altLang="en-US" b="1" i="0" dirty="0">
                <a:effectLst/>
                <a:latin typeface="-apple-system"/>
              </a:rPr>
              <a:t>이웃들 정보의 평균을 계산</a:t>
            </a:r>
            <a:r>
              <a:rPr lang="ko-KR" altLang="en-US" b="0" i="0" dirty="0">
                <a:effectLst/>
                <a:latin typeface="-apple-system"/>
              </a:rPr>
              <a:t> 하고 </a:t>
            </a:r>
            <a:r>
              <a:rPr lang="en-US" altLang="ko-KR" b="1" i="0" dirty="0">
                <a:effectLst/>
                <a:latin typeface="-apple-system"/>
              </a:rPr>
              <a:t>(2) </a:t>
            </a:r>
            <a:r>
              <a:rPr lang="ko-KR" altLang="en-US" b="1" i="0" dirty="0">
                <a:effectLst/>
                <a:latin typeface="-apple-system"/>
              </a:rPr>
              <a:t>신경망에 적용</a:t>
            </a:r>
            <a:r>
              <a:rPr lang="ko-KR" altLang="en-US" b="0" i="0" dirty="0">
                <a:effectLst/>
                <a:latin typeface="-apple-system"/>
              </a:rPr>
              <a:t> 하는 단계를 거친다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평균을 내면 입력데이터의 </a:t>
            </a:r>
            <a:r>
              <a:rPr lang="ko-KR" altLang="en-US" b="0" i="0" dirty="0" err="1">
                <a:effectLst/>
                <a:latin typeface="-apple-system"/>
              </a:rPr>
              <a:t>갯수와</a:t>
            </a:r>
            <a:r>
              <a:rPr lang="ko-KR" altLang="en-US" b="0" i="0" dirty="0">
                <a:effectLst/>
                <a:latin typeface="-apple-system"/>
              </a:rPr>
              <a:t> 상관없이 평균 하나로 그 차원이 동일하게 축소된다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즉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평균을 통해서 입력의 차원을 동일하게 만든 뒤 동일 차원에 데이터에 대해서 신경망을 적용한다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D443B6-9EEE-4907-8E7C-3B170F2E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1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DAF4C29-8D55-43A8-A6A3-A0A1624C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9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BB9011A-828B-4709-8694-D858ED1E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7" y="1183213"/>
            <a:ext cx="10030409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52CEBC3-7ECD-49EC-BAF4-0624472D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6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96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구조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D70CE-3FB9-412D-87B9-E1976545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16" y="1183213"/>
            <a:ext cx="8161272" cy="29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5D443B6-9EEE-4907-8E7C-3B170F2E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1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DAF4C29-8D55-43A8-A6A3-A0A1624C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9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BB9011A-828B-4709-8694-D858ED1E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7" y="1183213"/>
            <a:ext cx="10030409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52CEBC3-7ECD-49EC-BAF4-0624472D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6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4A5FF4D-B44B-445A-BF9E-D2DC5B89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2" y="1178548"/>
            <a:ext cx="10804853" cy="344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1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0D69B-4123-46B3-AA31-56654A127A54}"/>
              </a:ext>
            </a:extLst>
          </p:cNvPr>
          <p:cNvSpPr txBox="1"/>
          <p:nvPr/>
        </p:nvSpPr>
        <p:spPr>
          <a:xfrm>
            <a:off x="559836" y="721548"/>
            <a:ext cx="1003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그래프 신경망의 구조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ko-KR" altLang="en-US" b="1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D70CE-3FB9-412D-87B9-E1976545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16" y="1183213"/>
            <a:ext cx="8161272" cy="29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5D443B6-9EEE-4907-8E7C-3B170F2E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1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DAF4C29-8D55-43A8-A6A3-A0A1624C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9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BB9011A-828B-4709-8694-D858ED1E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7" y="1183213"/>
            <a:ext cx="10030409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52CEBC3-7ECD-49EC-BAF4-0624472D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6" y="1183213"/>
            <a:ext cx="9590363" cy="32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4A5FF4D-B44B-445A-BF9E-D2DC5B89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" y="1178547"/>
            <a:ext cx="10804853" cy="344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A4B21A4-E6E3-45AF-BC2F-AA471528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7" y="1178547"/>
            <a:ext cx="10925785" cy="42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3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554</Words>
  <Application>Microsoft Office PowerPoint</Application>
  <PresentationFormat>와이드스크린</PresentationFormat>
  <Paragraphs>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-apple-system</vt:lpstr>
      <vt:lpstr>KaTeX_Main</vt:lpstr>
      <vt:lpstr>KaTeX_Math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seonghyeok</dc:creator>
  <cp:lastModifiedBy>kim seonghyeok</cp:lastModifiedBy>
  <cp:revision>1</cp:revision>
  <dcterms:created xsi:type="dcterms:W3CDTF">2022-04-15T07:02:59Z</dcterms:created>
  <dcterms:modified xsi:type="dcterms:W3CDTF">2022-04-15T08:32:39Z</dcterms:modified>
</cp:coreProperties>
</file>