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9" r:id="rId5"/>
    <p:sldId id="260" r:id="rId6"/>
    <p:sldId id="268" r:id="rId7"/>
    <p:sldId id="258" r:id="rId8"/>
    <p:sldId id="269" r:id="rId9"/>
    <p:sldId id="264" r:id="rId10"/>
    <p:sldId id="266" r:id="rId11"/>
    <p:sldId id="265" r:id="rId12"/>
    <p:sldId id="267" r:id="rId13"/>
    <p:sldId id="270" r:id="rId14"/>
    <p:sldId id="271" r:id="rId15"/>
    <p:sldId id="272" r:id="rId16"/>
    <p:sldId id="275" r:id="rId17"/>
    <p:sldId id="274" r:id="rId18"/>
    <p:sldId id="277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83A2-D222-4FE4-B350-80FED96B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F6B61-C291-46AE-B026-13FAE629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AE2F-2482-41C3-972A-B1B5700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713DF-81A9-43D0-9FE7-31C8DD3F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37EEF-BA58-446F-AC57-AA013E6D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4489-FF72-4319-A361-5A885155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0EFE3-25E6-49D9-877C-282225F0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161B-8E38-4145-B48E-E5CD578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E9CFB-CC20-41BB-BAF4-9FCD1074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CEB56-50BB-419F-8113-05560C88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6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6166E-2E61-4F5C-9AFF-2E694F1F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DAA64-086F-4CFE-B13D-F8F62455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DEB88-651C-4562-A08C-8860872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E76A0-ADAE-484C-9A01-51ABD04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5BB01-B763-4B3D-AF22-FE6C078B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365CF-EA02-4798-A956-149A545D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307C6-5FC1-4197-9A54-03A1F562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48576-5072-459C-AEF8-3B43EE2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2E506-85E0-4C2E-A9DC-A3084A81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604DA-92BC-4D0C-A0FD-40911974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5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7714-3971-4C96-AA12-79C069CF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90769-E6F9-4267-AE97-C9927C0A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7C35F-2D79-4255-B8D4-DEF76780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74635-E8D4-4863-B336-FB533D50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5D8E-3B2B-459E-862C-C22544A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EF6F-21DE-4135-848C-3805829E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7855-057C-4F78-BE1E-8B233339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E7F4E-3A52-4A96-95CA-934F848A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6EE80-51AB-4527-80AA-8C81D4CA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EE971-06A3-45AC-BE87-662E596C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D19FE-6043-4B6F-9D53-F1143D5A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5C47-A235-4724-8E05-37E832E2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80A67-6306-459D-B825-1C09AA61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32EB4-AF02-4091-BA0F-68A40AB65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68B61-9D98-40AB-97B3-132C12770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4FAEE-546A-42BE-8027-5C57B5912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7E7631-3655-435C-A039-2B4C20CB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ADD4F-ED6A-4747-99AB-072F4B64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C807E-9C2E-42C4-B191-C9ECA278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F6979-4E9E-4B6A-8C8E-CEEFD3B1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A86F4-83B9-4093-9660-F417B17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91C0C-5F24-451B-BEDB-1C8C9CB5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7F977-9173-4BA3-BD1E-9810C578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1BF9BC-DC69-40E7-96A2-0ECA7C0E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E72247-7C43-43A3-9A74-2C30418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1BF81-FFC7-4C18-966B-BF67EB06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6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77A1B-785B-4AE1-84F2-45F40F6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7D08A-ABC1-43EC-9575-541B0569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006CE-5F23-42F6-AC96-E03FB7FB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FD875-5A2B-4D74-B291-82B5ABDB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D18EC-A5F6-4A67-9CEC-2300C7D4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084C8-B911-4DFB-90DC-BAEB4D7D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8F8C4-2B51-40E6-9D7D-7FF43781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97241-3199-4188-95A7-3B9EA090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D05A9-3B91-4E65-ADBD-F7D3ABBC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CFD90-1519-4795-A3AF-878AD9AE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43883-A565-4BBB-9CC4-C91D9A1D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FC307-1208-4462-8AE4-B258EF14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6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3B2A2F-DDC0-44E6-A180-AC0AA7B3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4E88F-4F77-4E4D-B173-4ED840E6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F363D-0260-4A04-95DA-C1E45DC5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1B50-0AF8-4840-A6BA-7D08AAB6FE3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BDDE-F2EA-4231-8C56-D958F3ED0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8CB9F-342E-4BE3-B9D1-47180E3A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295B-E2E2-4A9F-B4CF-CEE2B12F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8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.readthedocs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holar.dkyobobook.co.kr/searchDetail.laf?barcode=401002779047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Caffe&amp;action=edit&amp;redlink=1" TargetMode="External"/><Relationship Id="rId3" Type="http://schemas.openxmlformats.org/officeDocument/2006/relationships/hyperlink" Target="https://ko.wikipedia.org/wiki/%EB%9D%BC%EC%9D%B4%EB%B8%8C%EB%9F%AC%EB%A6%AC" TargetMode="External"/><Relationship Id="rId7" Type="http://schemas.openxmlformats.org/officeDocument/2006/relationships/hyperlink" Target="https://ko.wikipedia.org/wiki/PyTorch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ko.wikipedia.org/wiki/%EC%BB%B4%ED%93%A8%ED%84%B0_%EB%B9%84%EC%A0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Torch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ko.wikipedia.org/wiki/TensorFlow" TargetMode="External"/><Relationship Id="rId10" Type="http://schemas.openxmlformats.org/officeDocument/2006/relationships/hyperlink" Target="https://ko.wikipedia.org/wiki/%ED%94%84%EB%A0%88%EC%9E%84%EC%9B%8C%ED%81%AC" TargetMode="External"/><Relationship Id="rId4" Type="http://schemas.openxmlformats.org/officeDocument/2006/relationships/hyperlink" Target="https://ko.wikipedia.org/wiki/%EC%9D%B8%ED%85%94" TargetMode="External"/><Relationship Id="rId9" Type="http://schemas.openxmlformats.org/officeDocument/2006/relationships/hyperlink" Target="https://ko.wikipedia.org/wiki/%EB%94%A5%EB%9F%AC%EB%8B%9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tutorial/index.html" TargetMode="External"/><Relationship Id="rId2" Type="http://schemas.openxmlformats.org/officeDocument/2006/relationships/hyperlink" Target="https://bi.snu.ac.kr/Publications/tech-report/bhkim_17041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B55F90-DB04-411F-81AE-DBE17BD2FD82}"/>
              </a:ext>
            </a:extLst>
          </p:cNvPr>
          <p:cNvSpPr txBox="1"/>
          <p:nvPr/>
        </p:nvSpPr>
        <p:spPr>
          <a:xfrm>
            <a:off x="4302034" y="2458777"/>
            <a:ext cx="465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절도방지 </a:t>
            </a:r>
            <a:r>
              <a:rPr lang="en-US" altLang="ko-KR" sz="2800" dirty="0"/>
              <a:t>CCTV</a:t>
            </a:r>
          </a:p>
        </p:txBody>
      </p:sp>
    </p:spTree>
    <p:extLst>
      <p:ext uri="{BB962C8B-B14F-4D97-AF65-F5344CB8AC3E}">
        <p14:creationId xmlns:p14="http://schemas.microsoft.com/office/powerpoint/2010/main" val="25130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필요한 각각의 지식과 기술에 대한 담당자 지정 및 습득방안 그리고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기초 지식 습득 일정 </a:t>
            </a:r>
            <a:endParaRPr lang="en-US" altLang="ko-KR" sz="1200" b="1" dirty="0"/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4.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 및 의존성 프로그램 설치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>
                <a:highlight>
                  <a:srgbClr val="00FFFF"/>
                </a:highlight>
              </a:rPr>
              <a:t>양영식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dirty="0"/>
              <a:t>일 대면으로 진행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6D9596-D0A6-4A1B-BF23-CE9848F3D038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FF01E9-B836-4E3A-93B8-02451700E18F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필요한 각각의 지식과 기술에 대한 담당자 지정 및 습득방안 그리고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409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핵심 기술 습득 일정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객체 인식</a:t>
            </a:r>
            <a:r>
              <a:rPr lang="en-US" altLang="ko-KR" sz="12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/>
              <a:t>          </a:t>
            </a:r>
            <a:r>
              <a:rPr lang="en-US" altLang="ko-KR" sz="1200" b="0" i="1" u="sng" dirty="0">
                <a:effectLst/>
                <a:latin typeface="NanumGothic" pitchFamily="2" charset="-127"/>
                <a:ea typeface="NanumGothic" pitchFamily="2" charset="-127"/>
              </a:rPr>
              <a:t>※ </a:t>
            </a:r>
            <a:r>
              <a:rPr lang="ko-KR" altLang="en-US" sz="1200" i="1" u="sng" dirty="0">
                <a:latin typeface="NanumGothic" pitchFamily="2" charset="-127"/>
                <a:ea typeface="NanumGothic" pitchFamily="2" charset="-127"/>
              </a:rPr>
              <a:t>적용기술 변경될 수 있음</a:t>
            </a:r>
            <a:endParaRPr lang="en-US" altLang="ko-KR" sz="1200" b="1" i="1" u="sng" dirty="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OpenCV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라이브러리 기술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, YOLO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라이브러리 기술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2"/>
              </a:rPr>
              <a:t>OpenCV-Python Study documentation! — </a:t>
            </a:r>
            <a:r>
              <a:rPr lang="en-US" altLang="ko-KR" sz="1200" dirty="0" err="1">
                <a:hlinkClick r:id="rId2"/>
              </a:rPr>
              <a:t>gramman</a:t>
            </a:r>
            <a:r>
              <a:rPr lang="en-US" altLang="ko-KR" sz="1200" dirty="0">
                <a:hlinkClick r:id="rId2"/>
              </a:rPr>
              <a:t> 0.1 documentation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6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 </a:t>
            </a:r>
            <a:r>
              <a:rPr lang="ko-KR" altLang="en-US" sz="1200" dirty="0">
                <a:latin typeface="charter"/>
              </a:rPr>
              <a:t>대표 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 err="1">
                <a:highlight>
                  <a:srgbClr val="00FFFF"/>
                </a:highlight>
                <a:latin typeface="charter"/>
              </a:rPr>
              <a:t>이승종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해당 기술 적용 및 실습</a:t>
            </a:r>
            <a:r>
              <a:rPr lang="en-US" altLang="ko-KR" sz="1200" dirty="0">
                <a:latin typeface="charter"/>
              </a:rPr>
              <a:t>, 5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20</a:t>
            </a:r>
            <a:r>
              <a:rPr lang="ko-KR" altLang="en-US" sz="1200" dirty="0">
                <a:latin typeface="charter"/>
              </a:rPr>
              <a:t>일 까지 </a:t>
            </a:r>
            <a:r>
              <a:rPr lang="en-US" altLang="ko-KR" sz="1200" dirty="0">
                <a:latin typeface="charter"/>
              </a:rPr>
              <a:t>(</a:t>
            </a:r>
            <a:r>
              <a:rPr lang="ko-KR" altLang="en-US" sz="1200" dirty="0">
                <a:latin typeface="charter"/>
              </a:rPr>
              <a:t>대면</a:t>
            </a:r>
            <a:r>
              <a:rPr lang="en-US" altLang="ko-KR" sz="1200" dirty="0">
                <a:latin typeface="charter"/>
              </a:rPr>
              <a:t>)</a:t>
            </a: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위협도구 데이터셋 구축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27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 </a:t>
            </a:r>
            <a:r>
              <a:rPr lang="ko-KR" altLang="en-US" sz="1200" dirty="0">
                <a:latin typeface="charter"/>
              </a:rPr>
              <a:t>대표 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  <a:latin typeface="charter"/>
              </a:rPr>
              <a:t>양영식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해당 기술 적용  및 실습</a:t>
            </a:r>
            <a:r>
              <a:rPr lang="en-US" altLang="ko-KR" sz="1200" dirty="0">
                <a:latin typeface="charter"/>
              </a:rPr>
              <a:t>, 6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17</a:t>
            </a:r>
            <a:r>
              <a:rPr lang="ko-KR" altLang="en-US" sz="1200" dirty="0">
                <a:latin typeface="charter"/>
              </a:rPr>
              <a:t>일 까지 </a:t>
            </a:r>
            <a:r>
              <a:rPr lang="en-US" altLang="ko-KR" sz="1200" dirty="0">
                <a:latin typeface="charter"/>
              </a:rPr>
              <a:t>(</a:t>
            </a:r>
            <a:r>
              <a:rPr lang="ko-KR" altLang="en-US" sz="1200" dirty="0">
                <a:latin typeface="charter"/>
              </a:rPr>
              <a:t>대면</a:t>
            </a:r>
            <a:r>
              <a:rPr lang="en-US" altLang="ko-KR" sz="1200" dirty="0">
                <a:latin typeface="charter"/>
              </a:rPr>
              <a:t>)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i="0" dirty="0">
              <a:effectLst/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4DC2FC-BF25-4CDC-99F4-F5B26CF83488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033F74-6145-466D-9DD3-BF0A5257110D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9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필요한 각각의 지식과 기술에 대한 담당자 지정 및 습득방안 그리고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521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핵심 기술 습득 일정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객체 인식</a:t>
            </a:r>
            <a:r>
              <a:rPr lang="en-US" altLang="ko-KR" sz="12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/>
              <a:t>          </a:t>
            </a:r>
            <a:r>
              <a:rPr lang="en-US" altLang="ko-KR" sz="1200" b="0" i="1" u="sng" dirty="0">
                <a:effectLst/>
                <a:highlight>
                  <a:srgbClr val="FFFF00"/>
                </a:highlight>
                <a:latin typeface="NanumGothic" pitchFamily="2" charset="-127"/>
                <a:ea typeface="NanumGothic" pitchFamily="2" charset="-127"/>
              </a:rPr>
              <a:t>※ 1</a:t>
            </a:r>
            <a:r>
              <a:rPr lang="ko-KR" altLang="en-US" sz="1200" b="0" i="1" u="sng" dirty="0">
                <a:effectLst/>
                <a:highlight>
                  <a:srgbClr val="FFFF00"/>
                </a:highlight>
                <a:latin typeface="NanumGothic" pitchFamily="2" charset="-127"/>
                <a:ea typeface="NanumGothic" pitchFamily="2" charset="-127"/>
              </a:rPr>
              <a:t>차 목표 구축된 데이터셋 적용 </a:t>
            </a:r>
            <a:r>
              <a:rPr lang="ko-KR" altLang="en-US" sz="1200" i="1" u="sng" dirty="0">
                <a:highlight>
                  <a:srgbClr val="FFFF00"/>
                </a:highlight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sz="1200" b="1" i="1" u="sng" dirty="0">
              <a:highlight>
                <a:srgbClr val="FFFF00"/>
              </a:highlight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데이터셋 적용방법 조사 및 적용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24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, </a:t>
            </a:r>
            <a:r>
              <a:rPr lang="ko-KR" altLang="en-US" sz="1200" dirty="0">
                <a:latin typeface="charter"/>
              </a:rPr>
              <a:t>대표 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  <a:latin typeface="charter"/>
              </a:rPr>
              <a:t>김성혁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해당 기술 적용 및 실습</a:t>
            </a:r>
            <a:r>
              <a:rPr lang="en-US" altLang="ko-KR" sz="1200" dirty="0">
                <a:latin typeface="charter"/>
              </a:rPr>
              <a:t>, 7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15</a:t>
            </a:r>
            <a:r>
              <a:rPr lang="ko-KR" altLang="en-US" sz="1200" dirty="0">
                <a:latin typeface="charter"/>
              </a:rPr>
              <a:t>일 까지 </a:t>
            </a:r>
            <a:r>
              <a:rPr lang="en-US" altLang="ko-KR" sz="1200" dirty="0">
                <a:latin typeface="charter"/>
              </a:rPr>
              <a:t>(</a:t>
            </a:r>
            <a:r>
              <a:rPr lang="ko-KR" altLang="en-US" sz="1200" dirty="0">
                <a:latin typeface="charter"/>
              </a:rPr>
              <a:t>대면</a:t>
            </a:r>
            <a:r>
              <a:rPr lang="en-US" altLang="ko-KR" sz="1200" dirty="0">
                <a:latin typeface="charter"/>
              </a:rPr>
              <a:t>)</a:t>
            </a:r>
          </a:p>
          <a:p>
            <a:pPr lvl="2">
              <a:lnSpc>
                <a:spcPct val="200000"/>
              </a:lnSpc>
            </a:pP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 startAt="3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반복동작 인식률 조사  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7</a:t>
            </a:r>
            <a:r>
              <a:rPr lang="ko-KR" altLang="en-US" sz="1200" dirty="0"/>
              <a:t>월 </a:t>
            </a:r>
            <a:r>
              <a:rPr lang="en-US" altLang="ko-KR" sz="1200" dirty="0"/>
              <a:t>22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, </a:t>
            </a:r>
            <a:r>
              <a:rPr lang="ko-KR" altLang="en-US" sz="1200" dirty="0">
                <a:latin typeface="charter"/>
              </a:rPr>
              <a:t>대표</a:t>
            </a:r>
            <a:r>
              <a:rPr lang="en-US" altLang="ko-KR" sz="1200" dirty="0">
                <a:latin typeface="charter"/>
              </a:rPr>
              <a:t> </a:t>
            </a:r>
            <a:r>
              <a:rPr lang="ko-KR" altLang="en-US" sz="1200" dirty="0">
                <a:latin typeface="charter"/>
              </a:rPr>
              <a:t>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 err="1">
                <a:highlight>
                  <a:srgbClr val="00FFFF"/>
                </a:highlight>
                <a:latin typeface="charter"/>
              </a:rPr>
              <a:t>이승종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해당 기술 적용  및 실습</a:t>
            </a:r>
            <a:r>
              <a:rPr lang="en-US" altLang="ko-KR" sz="1200" dirty="0">
                <a:latin typeface="charter"/>
              </a:rPr>
              <a:t>, 7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30</a:t>
            </a:r>
            <a:r>
              <a:rPr lang="ko-KR" altLang="en-US" sz="1200" dirty="0">
                <a:latin typeface="charter"/>
              </a:rPr>
              <a:t>일 까지 </a:t>
            </a:r>
            <a:r>
              <a:rPr lang="en-US" altLang="ko-KR" sz="1200" dirty="0">
                <a:latin typeface="charter"/>
              </a:rPr>
              <a:t>(</a:t>
            </a:r>
            <a:r>
              <a:rPr lang="ko-KR" altLang="en-US" sz="1200" dirty="0">
                <a:latin typeface="charter"/>
              </a:rPr>
              <a:t>대면</a:t>
            </a:r>
            <a:r>
              <a:rPr lang="en-US" altLang="ko-KR" sz="1200" dirty="0">
                <a:latin typeface="charter"/>
              </a:rPr>
              <a:t>)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 startAt="3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개선 사항 및 후속 조치 조사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8</a:t>
            </a:r>
            <a:r>
              <a:rPr lang="ko-KR" altLang="en-US" sz="1200" dirty="0"/>
              <a:t>월 </a:t>
            </a:r>
            <a:r>
              <a:rPr lang="en-US" altLang="ko-KR" sz="1200" dirty="0"/>
              <a:t>9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, </a:t>
            </a:r>
            <a:r>
              <a:rPr lang="ko-KR" altLang="en-US" sz="1200" dirty="0">
                <a:latin typeface="charter"/>
              </a:rPr>
              <a:t>대표 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  <a:latin typeface="charter"/>
              </a:rPr>
              <a:t>양영식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해당 기술 적용  및 실습</a:t>
            </a:r>
            <a:r>
              <a:rPr lang="en-US" altLang="ko-KR" sz="1200" dirty="0">
                <a:latin typeface="charter"/>
              </a:rPr>
              <a:t>, 8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29</a:t>
            </a:r>
            <a:r>
              <a:rPr lang="ko-KR" altLang="en-US" sz="1200" dirty="0">
                <a:latin typeface="charter"/>
              </a:rPr>
              <a:t>일 까지 </a:t>
            </a:r>
            <a:r>
              <a:rPr lang="en-US" altLang="ko-KR" sz="1200" dirty="0">
                <a:latin typeface="charter"/>
              </a:rPr>
              <a:t>(</a:t>
            </a:r>
            <a:r>
              <a:rPr lang="ko-KR" altLang="en-US" sz="1200" dirty="0">
                <a:latin typeface="charter"/>
              </a:rPr>
              <a:t>대면</a:t>
            </a:r>
            <a:r>
              <a:rPr lang="en-US" altLang="ko-KR" sz="1200" dirty="0">
                <a:latin typeface="charter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2AAEEB-63EA-413E-A470-83CA99E80689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A3DF95-4F11-4AB8-807B-855AE7953D64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필요한 각각의 지식과 기술에 대한 담당자 지정 및 습득방안 그리고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188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핵심 기술 습득 일정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객체 인식</a:t>
            </a:r>
            <a:r>
              <a:rPr lang="en-US" altLang="ko-KR" sz="1200" b="1" dirty="0"/>
              <a:t>)</a:t>
            </a:r>
            <a:endParaRPr lang="en-US" altLang="ko-KR" sz="1200" b="1" i="1" u="sng" dirty="0">
              <a:highlight>
                <a:srgbClr val="FFFF00"/>
              </a:highlight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 startAt="6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동작 확인 및 동영상 제작 </a:t>
            </a:r>
            <a:endParaRPr lang="en-US" altLang="ko-KR" sz="1200" dirty="0"/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8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</a:t>
            </a:r>
            <a:r>
              <a:rPr lang="en-US" altLang="ko-KR" sz="1200" dirty="0"/>
              <a:t>, </a:t>
            </a:r>
            <a:r>
              <a:rPr lang="ko-KR" altLang="en-US" sz="1200" dirty="0">
                <a:latin typeface="charter"/>
              </a:rPr>
              <a:t>대표</a:t>
            </a:r>
            <a:r>
              <a:rPr lang="en-US" altLang="ko-KR" sz="1200" dirty="0">
                <a:latin typeface="charter"/>
              </a:rPr>
              <a:t> </a:t>
            </a:r>
            <a:r>
              <a:rPr lang="ko-KR" altLang="en-US" sz="1200" dirty="0">
                <a:latin typeface="charter"/>
              </a:rPr>
              <a:t>발표자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  <a:latin typeface="charter"/>
              </a:rPr>
              <a:t>김성혁</a:t>
            </a:r>
            <a:r>
              <a:rPr lang="ko-KR" altLang="en-US" sz="1200" dirty="0">
                <a:latin typeface="charter"/>
              </a:rPr>
              <a:t> </a:t>
            </a:r>
            <a:endParaRPr lang="en-US" altLang="ko-KR" sz="1200" dirty="0">
              <a:latin typeface="charter"/>
            </a:endParaRPr>
          </a:p>
          <a:p>
            <a:pPr lvl="2">
              <a:lnSpc>
                <a:spcPct val="200000"/>
              </a:lnSpc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CA4F83-DDDF-4118-AC68-07B57A919A5A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F76577-3293-41E0-A1C9-2262B59C8558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DA72-F7B1-4E2B-A0BC-711B1F58F93A}"/>
              </a:ext>
            </a:extLst>
          </p:cNvPr>
          <p:cNvSpPr txBox="1"/>
          <p:nvPr/>
        </p:nvSpPr>
        <p:spPr>
          <a:xfrm>
            <a:off x="4226447" y="2860803"/>
            <a:ext cx="1251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구체적인 구현 방안 </a:t>
            </a:r>
          </a:p>
        </p:txBody>
      </p:sp>
    </p:spTree>
    <p:extLst>
      <p:ext uri="{BB962C8B-B14F-4D97-AF65-F5344CB8AC3E}">
        <p14:creationId xmlns:p14="http://schemas.microsoft.com/office/powerpoint/2010/main" val="286686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구체적인 구현 방안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467B9-57AE-46D4-95C0-3C7B5AF6D778}"/>
              </a:ext>
            </a:extLst>
          </p:cNvPr>
          <p:cNvSpPr/>
          <p:nvPr/>
        </p:nvSpPr>
        <p:spPr>
          <a:xfrm>
            <a:off x="2865120" y="1619794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040674" y="1504235"/>
            <a:ext cx="8921931" cy="299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>
                <a:latin typeface="charter"/>
              </a:rPr>
              <a:t>사용할 </a:t>
            </a:r>
            <a:r>
              <a:rPr lang="en-US" altLang="ko-KR" sz="1200" b="1" dirty="0">
                <a:latin typeface="charter"/>
              </a:rPr>
              <a:t>OS </a:t>
            </a:r>
            <a:r>
              <a:rPr lang="ko-KR" altLang="en-US" sz="1200" b="1" dirty="0">
                <a:latin typeface="charter"/>
              </a:rPr>
              <a:t>및 환경 </a:t>
            </a:r>
            <a:endParaRPr lang="en-US" altLang="ko-KR" sz="1200" b="1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harter"/>
              </a:rPr>
              <a:t>Linux - ubuntu </a:t>
            </a:r>
          </a:p>
          <a:p>
            <a:pPr lvl="1">
              <a:lnSpc>
                <a:spcPct val="200000"/>
              </a:lnSpc>
            </a:pPr>
            <a:endParaRPr lang="en-US" altLang="ko-KR" sz="1200" b="1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>
                <a:latin typeface="charter"/>
              </a:rPr>
              <a:t>카메라 종류</a:t>
            </a:r>
            <a:r>
              <a:rPr lang="en-US" altLang="ko-KR" sz="1200" b="1" dirty="0">
                <a:latin typeface="charter"/>
              </a:rPr>
              <a:t>, </a:t>
            </a:r>
            <a:r>
              <a:rPr lang="ko-KR" altLang="en-US" sz="1200" b="1" dirty="0">
                <a:latin typeface="charter"/>
              </a:rPr>
              <a:t>연결 방법</a:t>
            </a:r>
            <a:endParaRPr lang="en-US" altLang="ko-KR" sz="1200" b="1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카메라 종류 </a:t>
            </a:r>
            <a:r>
              <a:rPr lang="en-US" altLang="ko-KR" sz="1200" dirty="0">
                <a:latin typeface="charter"/>
              </a:rPr>
              <a:t>: Webcam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카메라와 </a:t>
            </a:r>
            <a:r>
              <a:rPr lang="en-US" altLang="ko-KR" sz="1200" dirty="0">
                <a:latin typeface="charter"/>
              </a:rPr>
              <a:t>PC</a:t>
            </a:r>
            <a:r>
              <a:rPr lang="ko-KR" altLang="en-US" sz="1200" dirty="0">
                <a:latin typeface="charter"/>
              </a:rPr>
              <a:t>의 연결 방법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latin typeface="charter"/>
              </a:rPr>
              <a:t>유선방식</a:t>
            </a:r>
            <a:endParaRPr lang="en-US" altLang="ko-KR" sz="1200" dirty="0">
              <a:latin typeface="charter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charter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D23F9-15B8-45C9-AA2B-0FEE7BA8998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C03FE1-2CBD-4037-90A8-552172A04D03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21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구체적인 구현 방안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467B9-57AE-46D4-95C0-3C7B5AF6D778}"/>
              </a:ext>
            </a:extLst>
          </p:cNvPr>
          <p:cNvSpPr/>
          <p:nvPr/>
        </p:nvSpPr>
        <p:spPr>
          <a:xfrm>
            <a:off x="2865120" y="1619794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200" b="1" dirty="0">
                <a:latin typeface="charter"/>
              </a:rPr>
              <a:t>데이터 수집 방법 </a:t>
            </a:r>
            <a:endParaRPr lang="en-US" altLang="ko-KR" sz="1200" b="1" dirty="0">
              <a:latin typeface="charter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latin typeface="charter"/>
              </a:rPr>
              <a:t>   </a:t>
            </a:r>
            <a:endParaRPr lang="en-US" altLang="ko-KR" sz="1200" b="1" dirty="0">
              <a:latin typeface="charter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0FCE6-DC87-4F13-A8AD-305CCECB6CA7}"/>
              </a:ext>
            </a:extLst>
          </p:cNvPr>
          <p:cNvSpPr/>
          <p:nvPr/>
        </p:nvSpPr>
        <p:spPr>
          <a:xfrm>
            <a:off x="7397931" y="3705497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D23F9-15B8-45C9-AA2B-0FEE7BA8998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875F971-C256-4421-97D9-879CD3303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64412"/>
              </p:ext>
            </p:extLst>
          </p:nvPr>
        </p:nvGraphicFramePr>
        <p:xfrm>
          <a:off x="1307737" y="1903685"/>
          <a:ext cx="9576526" cy="191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263">
                  <a:extLst>
                    <a:ext uri="{9D8B030D-6E8A-4147-A177-3AD203B41FA5}">
                      <a16:colId xmlns:a16="http://schemas.microsoft.com/office/drawing/2014/main" val="1227253596"/>
                    </a:ext>
                  </a:extLst>
                </a:gridCol>
                <a:gridCol w="4788263">
                  <a:extLst>
                    <a:ext uri="{9D8B030D-6E8A-4147-A177-3AD203B41FA5}">
                      <a16:colId xmlns:a16="http://schemas.microsoft.com/office/drawing/2014/main" val="85146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세부 절차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4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위협 도구의 개념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도난 및 위협사건에 사용된 도구를 구체적으로 기술함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위협 도구와 정상도구 데이터 분류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정의된 내용에 따라 데이터셋을 어떻게 구성할지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6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위협 도구의 이미지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구성된 계획을 토대로 위협 도구 데이터셋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3371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검증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구축한 데이터셋을 딥러닝 기반의 알고리즘을 이용하여 학습 시키고 유효성을 검증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878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5446E9-F79B-4B6B-82BE-790464006E38}"/>
              </a:ext>
            </a:extLst>
          </p:cNvPr>
          <p:cNvSpPr txBox="1"/>
          <p:nvPr/>
        </p:nvSpPr>
        <p:spPr>
          <a:xfrm>
            <a:off x="1119051" y="3851006"/>
            <a:ext cx="8921931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4"/>
            </a:pPr>
            <a:r>
              <a:rPr lang="ko-KR" altLang="en-US" sz="1200" b="1" dirty="0">
                <a:latin typeface="charter"/>
              </a:rPr>
              <a:t>데이터 수집 참고 논문 리스트 </a:t>
            </a:r>
            <a:endParaRPr lang="en-US" altLang="ko-KR" sz="1200" b="1" dirty="0">
              <a:latin typeface="charter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latin typeface="charter"/>
              </a:rPr>
              <a:t>   </a:t>
            </a:r>
            <a:endParaRPr lang="en-US" altLang="ko-KR" sz="1200" b="1" dirty="0">
              <a:latin typeface="charter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0A178C0-30DE-4BD1-AACE-7AF5825D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7772"/>
              </p:ext>
            </p:extLst>
          </p:nvPr>
        </p:nvGraphicFramePr>
        <p:xfrm>
          <a:off x="1307736" y="4416697"/>
          <a:ext cx="9576525" cy="1535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6525">
                  <a:extLst>
                    <a:ext uri="{9D8B030D-6E8A-4147-A177-3AD203B41FA5}">
                      <a16:colId xmlns:a16="http://schemas.microsoft.com/office/drawing/2014/main" val="3717482346"/>
                    </a:ext>
                  </a:extLst>
                </a:gridCol>
              </a:tblGrid>
              <a:tr h="383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침입절도 범죄데이터 분석을 통한 도시형생활주택의 범죄취약요소 분석 </a:t>
                      </a:r>
                      <a:r>
                        <a:rPr lang="en-US" altLang="ko-KR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스콜라</a:t>
                      </a:r>
                      <a:r>
                        <a:rPr lang="en-US" altLang="ko-KR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ko-KR" altLang="en-US" sz="1100" dirty="0" err="1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학지사</a:t>
                      </a:r>
                      <a:r>
                        <a:rPr lang="en-US" altLang="ko-KR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0563C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교보문고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 (dkyobobook.co.kr)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14711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역전파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알고리즘 기반의 침입 패턴분석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우종우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Chong-woo Woo ) ; 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김상영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Sang-young Kim )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68789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건축물 침입에 이용되는 침입수법 및 도구의 유형화 연구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조준택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/>
                        <a:t>경찰대학 연구지원실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65277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실시간 침입탐지 및 차단을 위한 시스템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김명호 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숭실대학교 컴퓨터학과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20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1BD059-668E-4F08-A9B3-0C1C8DED9F96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5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구체적인 구현 방안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467B9-57AE-46D4-95C0-3C7B5AF6D778}"/>
              </a:ext>
            </a:extLst>
          </p:cNvPr>
          <p:cNvSpPr/>
          <p:nvPr/>
        </p:nvSpPr>
        <p:spPr>
          <a:xfrm>
            <a:off x="2865120" y="1619794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9636035" cy="2441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sz="1200" b="1" dirty="0">
                <a:latin typeface="charter"/>
              </a:rPr>
              <a:t>데이터 학습 사용되는 라이브러리 </a:t>
            </a:r>
            <a:r>
              <a:rPr lang="en-US" altLang="ko-KR" sz="1200" b="1" dirty="0">
                <a:latin typeface="charter"/>
              </a:rPr>
              <a:t>OpenCV</a:t>
            </a:r>
          </a:p>
          <a:p>
            <a:pPr>
              <a:lnSpc>
                <a:spcPct val="200000"/>
              </a:lnSpc>
            </a:pPr>
            <a:endParaRPr lang="en-US" altLang="ko-KR" sz="1200" b="1" dirty="0">
              <a:latin typeface="charter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</a:rPr>
              <a:t>O</a:t>
            </a:r>
            <a:r>
              <a:rPr lang="en-US" altLang="ko-KR" sz="1200" b="1" i="0" dirty="0">
                <a:effectLst/>
                <a:latin typeface="Arial" panose="020B0604020202020204" pitchFamily="34" charset="0"/>
              </a:rPr>
              <a:t>penCV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(Open Source Computer Vision)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은 실시간 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hlinkClick r:id="rId2" tooltip="컴퓨터 비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컴퓨터 비전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을 목적으로 한 프로그래밍 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hlinkClick r:id="rId3" tooltip="라이브러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라이브러리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원래는 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hlinkClick r:id="rId4" tooltip="인텔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인텔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이 개발하였다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200" b="1" i="0" dirty="0">
                <a:effectLst/>
                <a:latin typeface="Arial" panose="020B0604020202020204" pitchFamily="34" charset="0"/>
              </a:rPr>
              <a:t>실시간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이미지 프로세싱에 중점을 둔 라이브러리이다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 OpenCV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는 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hlinkClick r:id="rId5" tooltip="TensorFl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hlinkClick r:id="rId6" tooltip="To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Torch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/ </a:t>
            </a:r>
            <a:r>
              <a:rPr lang="en-US" altLang="ko-KR" sz="1200" b="0" i="0" u="none" strike="noStrike" dirty="0" err="1">
                <a:effectLst/>
                <a:latin typeface="Arial" panose="020B0604020202020204" pitchFamily="34" charset="0"/>
                <a:hlinkClick r:id="rId7" tooltip="PyTo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및 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hlinkClick r:id="rId8" tooltip="Caffe (없는 문서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Caffe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의 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hlinkClick r:id="rId9" tooltip="딥러닝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딥러닝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hlinkClick r:id="rId10" tooltip="프레임워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프레임워크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를 지원한다</a:t>
            </a:r>
            <a:r>
              <a:rPr lang="en-US" altLang="ko-KR" sz="1200" b="0" i="0" dirty="0">
                <a:solidFill>
                  <a:srgbClr val="CFCB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685800" lvl="1" indent="-228600">
              <a:buFont typeface="+mj-lt"/>
              <a:buAutoNum type="arabicPeriod" startAt="4"/>
            </a:pPr>
            <a:endParaRPr lang="en-US" altLang="ko-KR" sz="1200" dirty="0">
              <a:latin typeface="charter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harter"/>
              </a:rPr>
              <a:t>활용 사례 </a:t>
            </a:r>
            <a:r>
              <a:rPr lang="en-US" altLang="ko-KR" sz="1200" dirty="0">
                <a:latin typeface="charter"/>
              </a:rPr>
              <a:t>: </a:t>
            </a:r>
            <a:r>
              <a:rPr lang="ko-KR" altLang="en-US" sz="1200" dirty="0">
                <a:latin typeface="charter"/>
              </a:rPr>
              <a:t>객체 인식</a:t>
            </a: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 startAt="4"/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0FCE6-DC87-4F13-A8AD-305CCECB6CA7}"/>
              </a:ext>
            </a:extLst>
          </p:cNvPr>
          <p:cNvSpPr/>
          <p:nvPr/>
        </p:nvSpPr>
        <p:spPr>
          <a:xfrm>
            <a:off x="7397931" y="3705497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D23F9-15B8-45C9-AA2B-0FEE7BA8998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0208379-069E-4064-81DB-01BA20737F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8543" y="3429000"/>
            <a:ext cx="4426132" cy="27808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95D29F-6238-4992-B443-157C25F95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675" y="3429000"/>
            <a:ext cx="4277464" cy="2801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CDAAF-C8C4-420F-A9B8-182F5D88D198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7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구체적인 구현 방안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467B9-57AE-46D4-95C0-3C7B5AF6D778}"/>
              </a:ext>
            </a:extLst>
          </p:cNvPr>
          <p:cNvSpPr/>
          <p:nvPr/>
        </p:nvSpPr>
        <p:spPr>
          <a:xfrm>
            <a:off x="2865120" y="1619794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ko-KR" sz="1200" b="1" dirty="0">
                <a:latin typeface="charter"/>
              </a:rPr>
              <a:t>OpenCV </a:t>
            </a:r>
            <a:r>
              <a:rPr lang="ko-KR" altLang="en-US" sz="1200" b="1" dirty="0">
                <a:latin typeface="charter"/>
              </a:rPr>
              <a:t>참고 논문</a:t>
            </a:r>
            <a:endParaRPr lang="en-US" altLang="ko-KR" sz="1200" b="1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 startAt="6"/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0FCE6-DC87-4F13-A8AD-305CCECB6CA7}"/>
              </a:ext>
            </a:extLst>
          </p:cNvPr>
          <p:cNvSpPr/>
          <p:nvPr/>
        </p:nvSpPr>
        <p:spPr>
          <a:xfrm>
            <a:off x="7397931" y="3705497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D23F9-15B8-45C9-AA2B-0FEE7BA8998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5F24FF29-E6D4-40EA-A316-68D6F68E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52347"/>
              </p:ext>
            </p:extLst>
          </p:nvPr>
        </p:nvGraphicFramePr>
        <p:xfrm>
          <a:off x="1496424" y="1996090"/>
          <a:ext cx="9576525" cy="1535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6525">
                  <a:extLst>
                    <a:ext uri="{9D8B030D-6E8A-4147-A177-3AD203B41FA5}">
                      <a16:colId xmlns:a16="http://schemas.microsoft.com/office/drawing/2014/main" val="3717482346"/>
                    </a:ext>
                  </a:extLst>
                </a:gridCol>
              </a:tblGrid>
              <a:tr h="383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이용한 영상에서의 특정 영역 검출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한국정보통신학회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년도 춘계학술대회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2018 May 31 , 2018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pp.182 - 183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14711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기반의 물체추적시스템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예술인문사회 융합 멀티미디어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논문지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2016, vol.6, no.5,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통권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pp. 29-37 (9 pages)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68789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OpenCV</a:t>
                      </a:r>
                      <a:r>
                        <a:rPr lang="ko-KR" altLang="en-US" sz="1100" dirty="0"/>
                        <a:t>를 활용한 이미지 유사성 비교 시스템 </a:t>
                      </a:r>
                      <a:r>
                        <a:rPr lang="en-US" altLang="ko-KR" sz="1100" dirty="0"/>
                        <a:t>- Ban, Tae-</a:t>
                      </a:r>
                      <a:r>
                        <a:rPr lang="en-US" altLang="ko-KR" sz="1100" dirty="0" err="1"/>
                        <a:t>Hak</a:t>
                      </a:r>
                      <a:r>
                        <a:rPr lang="en-US" altLang="ko-KR" sz="1100" dirty="0"/>
                        <a:t> (Department of Computer Engineering, </a:t>
                      </a:r>
                      <a:r>
                        <a:rPr lang="en-US" altLang="ko-KR" sz="1100" dirty="0" err="1"/>
                        <a:t>PaiChai</a:t>
                      </a:r>
                      <a:r>
                        <a:rPr lang="en-US" altLang="ko-KR" sz="1100" dirty="0"/>
                        <a:t> University)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65277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LEARNING OPEN CV </a:t>
                      </a:r>
                      <a:r>
                        <a:rPr lang="ko-KR" altLang="en-US" sz="1100" dirty="0"/>
                        <a:t>제대로 배우기</a:t>
                      </a:r>
                      <a:r>
                        <a:rPr lang="en-US" altLang="ko-KR" sz="1100" dirty="0"/>
                        <a:t>(OPEN CV </a:t>
                      </a:r>
                      <a:r>
                        <a:rPr lang="ko-KR" altLang="en-US" sz="1100" dirty="0"/>
                        <a:t>라이브러리를 활용한 컴퓨터 비전 프로그래밍</a:t>
                      </a:r>
                      <a:r>
                        <a:rPr lang="en-US" altLang="ko-KR" sz="1100" dirty="0"/>
                        <a:t>) (</a:t>
                      </a:r>
                      <a:r>
                        <a:rPr lang="ko-KR" altLang="en-US" sz="1100" dirty="0"/>
                        <a:t>개리 로스트 </a:t>
                      </a:r>
                      <a:r>
                        <a:rPr lang="ko-KR" altLang="en-US" sz="1100" dirty="0" err="1"/>
                        <a:t>브라드스키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20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E37E570-BA36-46B9-86B1-E6DD86E09E98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53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구체적인 구현 방안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467B9-57AE-46D4-95C0-3C7B5AF6D778}"/>
              </a:ext>
            </a:extLst>
          </p:cNvPr>
          <p:cNvSpPr/>
          <p:nvPr/>
        </p:nvSpPr>
        <p:spPr>
          <a:xfrm>
            <a:off x="2865120" y="1619794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22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z="1200" b="1" dirty="0">
                <a:latin typeface="charter"/>
              </a:rPr>
              <a:t>구축된 데이터셋 학습    </a:t>
            </a:r>
            <a:endParaRPr lang="en-US" altLang="ko-KR" sz="1200" b="1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harter"/>
              </a:rPr>
              <a:t>5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6</a:t>
            </a:r>
            <a:r>
              <a:rPr lang="ko-KR" altLang="en-US" sz="1200" dirty="0">
                <a:latin typeface="charter"/>
              </a:rPr>
              <a:t>일 까지 팀원 전원이 </a:t>
            </a:r>
            <a:r>
              <a:rPr lang="en-US" altLang="ko-KR" sz="1200" u="sng" dirty="0">
                <a:latin typeface="charter"/>
              </a:rPr>
              <a:t>OpenCV </a:t>
            </a:r>
            <a:r>
              <a:rPr lang="ko-KR" altLang="en-US" sz="1200" u="sng" dirty="0">
                <a:latin typeface="charter"/>
              </a:rPr>
              <a:t>머신 러닝 클래스 </a:t>
            </a:r>
            <a:r>
              <a:rPr lang="ko-KR" altLang="en-US" sz="1200" dirty="0">
                <a:latin typeface="charter"/>
              </a:rPr>
              <a:t>공부  </a:t>
            </a: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harter"/>
              </a:rPr>
              <a:t>5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7</a:t>
            </a:r>
            <a:r>
              <a:rPr lang="ko-KR" altLang="en-US" sz="1200" dirty="0">
                <a:latin typeface="charter"/>
              </a:rPr>
              <a:t>일 자료 발표 </a:t>
            </a: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harter"/>
              </a:rPr>
              <a:t>5</a:t>
            </a:r>
            <a:r>
              <a:rPr lang="ko-KR" altLang="en-US" sz="1200" dirty="0">
                <a:latin typeface="charter"/>
              </a:rPr>
              <a:t>월 </a:t>
            </a:r>
            <a:r>
              <a:rPr lang="en-US" altLang="ko-KR" sz="1200" dirty="0">
                <a:latin typeface="charter"/>
              </a:rPr>
              <a:t>20</a:t>
            </a:r>
            <a:r>
              <a:rPr lang="ko-KR" altLang="en-US" sz="1200" dirty="0">
                <a:latin typeface="charter"/>
              </a:rPr>
              <a:t>일까지 기술 적용 </a:t>
            </a:r>
            <a:endParaRPr lang="en-US" altLang="ko-KR" sz="1200" dirty="0">
              <a:latin typeface="charter"/>
            </a:endParaRPr>
          </a:p>
          <a:p>
            <a:pPr marL="685800" lvl="1" indent="-228600">
              <a:lnSpc>
                <a:spcPct val="200000"/>
              </a:lnSpc>
              <a:buFont typeface="+mj-lt"/>
              <a:buAutoNum type="arabicPeriod" startAt="7"/>
            </a:pPr>
            <a:endParaRPr lang="en-US" altLang="ko-KR" sz="1200" dirty="0">
              <a:latin typeface="charter"/>
            </a:endParaRPr>
          </a:p>
          <a:p>
            <a:pPr>
              <a:lnSpc>
                <a:spcPct val="200000"/>
              </a:lnSpc>
            </a:pPr>
            <a:endParaRPr lang="en-US" altLang="ko-KR" sz="1200" i="0" dirty="0">
              <a:effectLst/>
              <a:latin typeface="charte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0FCE6-DC87-4F13-A8AD-305CCECB6CA7}"/>
              </a:ext>
            </a:extLst>
          </p:cNvPr>
          <p:cNvSpPr/>
          <p:nvPr/>
        </p:nvSpPr>
        <p:spPr>
          <a:xfrm>
            <a:off x="7397931" y="3705497"/>
            <a:ext cx="4032069" cy="148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D23F9-15B8-45C9-AA2B-0FEE7BA8998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B00AF-8591-489A-AB60-62DC8054B4D6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56C42-7E1E-4B9B-AC25-E93477CE03FF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F12147-3AA7-4C5D-9F0A-D03708B6F89F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82994D-C360-44FE-8C76-BBFC287C76F5}"/>
              </a:ext>
            </a:extLst>
          </p:cNvPr>
          <p:cNvSpPr txBox="1"/>
          <p:nvPr/>
        </p:nvSpPr>
        <p:spPr>
          <a:xfrm>
            <a:off x="975360" y="1486411"/>
            <a:ext cx="9762309" cy="30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AppleSDGothicNeo-Regular"/>
              </a:rPr>
              <a:t>프로젝트 동기</a:t>
            </a:r>
            <a:endParaRPr lang="en-US" altLang="ko-KR" b="0" i="0" dirty="0">
              <a:effectLst/>
              <a:latin typeface="AppleSDGothicNeo-Regular"/>
            </a:endParaRPr>
          </a:p>
          <a:p>
            <a:endParaRPr lang="en-US" altLang="ko-KR" dirty="0">
              <a:latin typeface="AppleSDGothicNeo-Regula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공공의 안전을 위해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CCTV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역할은 점점 더 커지고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특히 무인 가게의 경우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CCTV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의존도가 높으며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24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교대로 모니터 요원을 운용하기가 현실적으로 힘들다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특히 무인 가게는 녹화된 영상을 통해 정보를 수집하고 검출을 하지만 실패하는 경우가 많다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이상행동 발생에 즉각 대응 및 집중 모니터링 가능한 지능형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CCTV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도입이 점점 더 필요해지고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본 과제는 지능형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CCTV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활용하기위한 데이터셋을 구축하고 이를 바탕으로 정확도 높은 검출과 경보를 하기 위함이다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7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BBA3D7-C7DF-44CA-A763-65758BF2E4A9}"/>
              </a:ext>
            </a:extLst>
          </p:cNvPr>
          <p:cNvSpPr txBox="1"/>
          <p:nvPr/>
        </p:nvSpPr>
        <p:spPr>
          <a:xfrm>
            <a:off x="4934771" y="2915592"/>
            <a:ext cx="12652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사람 검출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36E47-E24C-452C-9CE4-A2D6B445F159}"/>
              </a:ext>
            </a:extLst>
          </p:cNvPr>
          <p:cNvSpPr txBox="1"/>
          <p:nvPr/>
        </p:nvSpPr>
        <p:spPr>
          <a:xfrm>
            <a:off x="4934771" y="4282838"/>
            <a:ext cx="12652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도구 검출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B9496-8EDB-47EC-8C04-F4BEFE61B1EC}"/>
              </a:ext>
            </a:extLst>
          </p:cNvPr>
          <p:cNvSpPr/>
          <p:nvPr/>
        </p:nvSpPr>
        <p:spPr>
          <a:xfrm>
            <a:off x="4734133" y="2767484"/>
            <a:ext cx="1654629" cy="210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AF4E7F-00AC-47A8-A2BC-B8E53D51D73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29434" y="3084869"/>
            <a:ext cx="1105337" cy="68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6B3F05-87BE-4E8D-BDE0-ECF45C853A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29434" y="3774013"/>
            <a:ext cx="1105337" cy="6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F0EE24-F19D-4C5B-82A4-F8D613EC97B8}"/>
              </a:ext>
            </a:extLst>
          </p:cNvPr>
          <p:cNvCxnSpPr>
            <a:cxnSpLocks/>
          </p:cNvCxnSpPr>
          <p:nvPr/>
        </p:nvCxnSpPr>
        <p:spPr>
          <a:xfrm>
            <a:off x="6211228" y="3100258"/>
            <a:ext cx="1105337" cy="71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06ECB2-2DCB-4FA8-AE8D-961400522B6C}"/>
              </a:ext>
            </a:extLst>
          </p:cNvPr>
          <p:cNvCxnSpPr>
            <a:cxnSpLocks/>
          </p:cNvCxnSpPr>
          <p:nvPr/>
        </p:nvCxnSpPr>
        <p:spPr>
          <a:xfrm flipV="1">
            <a:off x="6211228" y="3805213"/>
            <a:ext cx="1105337" cy="6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A8A802-EBF3-4DF8-BA51-502AF9D698EF}"/>
              </a:ext>
            </a:extLst>
          </p:cNvPr>
          <p:cNvSpPr txBox="1"/>
          <p:nvPr/>
        </p:nvSpPr>
        <p:spPr>
          <a:xfrm>
            <a:off x="7316565" y="3635936"/>
            <a:ext cx="11053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결과 검출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A6386-487E-48D8-A0B7-0B8B0F4C47D5}"/>
              </a:ext>
            </a:extLst>
          </p:cNvPr>
          <p:cNvSpPr txBox="1"/>
          <p:nvPr/>
        </p:nvSpPr>
        <p:spPr>
          <a:xfrm>
            <a:off x="8836210" y="3635936"/>
            <a:ext cx="15792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이상 행동 판단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F9493-3C45-4202-8AA8-BE5191BE0C83}"/>
              </a:ext>
            </a:extLst>
          </p:cNvPr>
          <p:cNvSpPr txBox="1"/>
          <p:nvPr/>
        </p:nvSpPr>
        <p:spPr>
          <a:xfrm>
            <a:off x="10826800" y="3620547"/>
            <a:ext cx="7824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경보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77CBAA-AC50-4947-921C-23D21673B80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8421903" y="3805213"/>
            <a:ext cx="41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F12147-3AA7-4C5D-9F0A-D03708B6F89F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5250764-7F71-4354-8549-649855F504E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0415451" y="3805213"/>
            <a:ext cx="41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8257CE-C65E-406C-87A0-D1BFDDC21E62}"/>
              </a:ext>
            </a:extLst>
          </p:cNvPr>
          <p:cNvSpPr txBox="1"/>
          <p:nvPr/>
        </p:nvSpPr>
        <p:spPr>
          <a:xfrm>
            <a:off x="100801" y="803444"/>
            <a:ext cx="19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u="sng" dirty="0"/>
              <a:t>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0675F-220A-4E59-85C6-94F51C4F2AA7}"/>
              </a:ext>
            </a:extLst>
          </p:cNvPr>
          <p:cNvSpPr txBox="1"/>
          <p:nvPr/>
        </p:nvSpPr>
        <p:spPr>
          <a:xfrm>
            <a:off x="2051478" y="3429000"/>
            <a:ext cx="1362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 학습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BB51D61-E8D9-4D9B-8500-F0E2C26339B7}"/>
              </a:ext>
            </a:extLst>
          </p:cNvPr>
          <p:cNvCxnSpPr>
            <a:cxnSpLocks/>
          </p:cNvCxnSpPr>
          <p:nvPr/>
        </p:nvCxnSpPr>
        <p:spPr>
          <a:xfrm>
            <a:off x="3417387" y="3781446"/>
            <a:ext cx="41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042741-E39B-4C3E-B85F-C0047C171F5E}"/>
              </a:ext>
            </a:extLst>
          </p:cNvPr>
          <p:cNvSpPr txBox="1"/>
          <p:nvPr/>
        </p:nvSpPr>
        <p:spPr>
          <a:xfrm>
            <a:off x="2051478" y="3781446"/>
            <a:ext cx="13629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절도 및 위협에 사용되는 도구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0563F-2544-4442-A659-A9B08C6ABBB4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E46B0-86B6-4ADD-A1D7-9A18976F4C70}"/>
              </a:ext>
            </a:extLst>
          </p:cNvPr>
          <p:cNvSpPr txBox="1"/>
          <p:nvPr/>
        </p:nvSpPr>
        <p:spPr>
          <a:xfrm>
            <a:off x="139158" y="2096706"/>
            <a:ext cx="1362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파이카메라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2B9ED-AB04-4D18-A1C7-18A1BD2B9D4C}"/>
              </a:ext>
            </a:extLst>
          </p:cNvPr>
          <p:cNvSpPr txBox="1"/>
          <p:nvPr/>
        </p:nvSpPr>
        <p:spPr>
          <a:xfrm>
            <a:off x="1910676" y="2096706"/>
            <a:ext cx="164455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라즈베리파이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B45E29-0E09-419A-844A-53259BD08698}"/>
              </a:ext>
            </a:extLst>
          </p:cNvPr>
          <p:cNvCxnSpPr>
            <a:cxnSpLocks/>
          </p:cNvCxnSpPr>
          <p:nvPr/>
        </p:nvCxnSpPr>
        <p:spPr>
          <a:xfrm>
            <a:off x="1502109" y="2252090"/>
            <a:ext cx="41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E8F980-0483-40C7-A168-A48E57D27F2C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>
            <a:off x="2732954" y="2435260"/>
            <a:ext cx="0" cy="9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F79146-1C34-4233-ACA9-5A449FDB8450}"/>
              </a:ext>
            </a:extLst>
          </p:cNvPr>
          <p:cNvSpPr txBox="1"/>
          <p:nvPr/>
        </p:nvSpPr>
        <p:spPr>
          <a:xfrm>
            <a:off x="2052503" y="4181556"/>
            <a:ext cx="13629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사람 객체</a:t>
            </a:r>
          </a:p>
        </p:txBody>
      </p:sp>
    </p:spTree>
    <p:extLst>
      <p:ext uri="{BB962C8B-B14F-4D97-AF65-F5344CB8AC3E}">
        <p14:creationId xmlns:p14="http://schemas.microsoft.com/office/powerpoint/2010/main" val="31993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268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세부 목표 및 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0899-E8CF-4F01-B5E4-18D8E5867DC0}"/>
              </a:ext>
            </a:extLst>
          </p:cNvPr>
          <p:cNvSpPr txBox="1"/>
          <p:nvPr/>
        </p:nvSpPr>
        <p:spPr>
          <a:xfrm>
            <a:off x="1384664" y="1296496"/>
            <a:ext cx="8096435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사례분석 및 기자재 조사</a:t>
            </a:r>
            <a:r>
              <a:rPr lang="ko-KR" altLang="en-US" sz="1400" dirty="0"/>
              <a:t> </a:t>
            </a:r>
            <a:r>
              <a:rPr lang="en-US" altLang="ko-KR" sz="1400" dirty="0"/>
              <a:t>– 3</a:t>
            </a:r>
            <a:r>
              <a:rPr lang="ko-KR" altLang="en-US" sz="1400" dirty="0"/>
              <a:t>월 </a:t>
            </a:r>
            <a:r>
              <a:rPr lang="en-US" altLang="ko-KR" sz="1400" dirty="0"/>
              <a:t>27</a:t>
            </a:r>
            <a:r>
              <a:rPr lang="ko-KR" altLang="en-US" sz="1400" dirty="0"/>
              <a:t>일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조사자료 발표 </a:t>
            </a:r>
            <a:r>
              <a:rPr lang="en-US" altLang="ko-KR" sz="1400" dirty="0"/>
              <a:t>– 3</a:t>
            </a:r>
            <a:r>
              <a:rPr lang="ko-KR" altLang="en-US" sz="1400" dirty="0"/>
              <a:t>월 </a:t>
            </a:r>
            <a:r>
              <a:rPr lang="en-US" altLang="ko-KR" sz="1400" dirty="0"/>
              <a:t>29</a:t>
            </a:r>
            <a:r>
              <a:rPr lang="ko-KR" altLang="en-US" sz="1400" dirty="0"/>
              <a:t>일 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선정된 기자재의 구매 및 환경설정 설정 조사 </a:t>
            </a:r>
            <a:r>
              <a:rPr lang="en-US" altLang="ko-KR" sz="1400" dirty="0"/>
              <a:t>– 3</a:t>
            </a:r>
            <a:r>
              <a:rPr lang="ko-KR" altLang="en-US" sz="1400" dirty="0"/>
              <a:t>월 </a:t>
            </a:r>
            <a:r>
              <a:rPr lang="en-US" altLang="ko-KR" sz="1400" dirty="0"/>
              <a:t>31</a:t>
            </a:r>
            <a:r>
              <a:rPr lang="ko-KR" altLang="en-US" sz="1400" dirty="0"/>
              <a:t>일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기자재 환경설정 진행 </a:t>
            </a:r>
            <a:r>
              <a:rPr lang="en-US" altLang="ko-KR" sz="1400" dirty="0"/>
              <a:t>– 4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기술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 러닝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대한 기본 지식 습득 </a:t>
            </a:r>
            <a:r>
              <a:rPr lang="en-US" altLang="ko-KR" sz="1400" dirty="0"/>
              <a:t>– 4</a:t>
            </a:r>
            <a:r>
              <a:rPr lang="ko-KR" altLang="en-US" sz="1400" dirty="0"/>
              <a:t>월 </a:t>
            </a:r>
            <a:r>
              <a:rPr lang="en-US" altLang="ko-KR" sz="1400" dirty="0"/>
              <a:t>14</a:t>
            </a:r>
            <a:r>
              <a:rPr lang="ko-KR" altLang="en-US" sz="1400" dirty="0"/>
              <a:t>일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조사자료 발표 </a:t>
            </a:r>
            <a:r>
              <a:rPr lang="en-US" altLang="ko-KR" sz="1400" dirty="0"/>
              <a:t>– 4</a:t>
            </a:r>
            <a:r>
              <a:rPr lang="ko-KR" altLang="en-US" sz="1400" dirty="0"/>
              <a:t>월 </a:t>
            </a:r>
            <a:r>
              <a:rPr lang="en-US" altLang="ko-KR" sz="1400" dirty="0"/>
              <a:t>15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객체 인식을 위한 자료조사 및 기술습득  </a:t>
            </a:r>
            <a:r>
              <a:rPr lang="en-US" altLang="ko-KR" sz="1400" dirty="0"/>
              <a:t>- 5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조사자료 발표 </a:t>
            </a:r>
            <a:r>
              <a:rPr lang="en-US" altLang="ko-KR" sz="1400" dirty="0"/>
              <a:t>– 5</a:t>
            </a:r>
            <a:r>
              <a:rPr lang="ko-KR" altLang="en-US" sz="1400" dirty="0"/>
              <a:t>월 </a:t>
            </a:r>
            <a:r>
              <a:rPr lang="en-US" altLang="ko-KR" sz="1400" dirty="0"/>
              <a:t>6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조사된 자료를 활용하여 실습 및 적용 </a:t>
            </a:r>
            <a:r>
              <a:rPr lang="en-US" altLang="ko-KR" sz="1400" dirty="0"/>
              <a:t>– 5</a:t>
            </a:r>
            <a:r>
              <a:rPr lang="ko-KR" altLang="en-US" sz="1400" dirty="0"/>
              <a:t>월 </a:t>
            </a:r>
            <a:r>
              <a:rPr lang="en-US" altLang="ko-KR" sz="1400" dirty="0"/>
              <a:t>20</a:t>
            </a:r>
            <a:r>
              <a:rPr lang="ko-KR" altLang="en-US" sz="1400" dirty="0"/>
              <a:t>일까지 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절도 및 폭행 도구 인식을 위한 자료조사 및 데이터수집 </a:t>
            </a:r>
            <a:r>
              <a:rPr lang="en-US" altLang="ko-KR" sz="1400" dirty="0"/>
              <a:t>– 5</a:t>
            </a:r>
            <a:r>
              <a:rPr lang="ko-KR" altLang="en-US" sz="1400" dirty="0"/>
              <a:t>월 </a:t>
            </a:r>
            <a:r>
              <a:rPr lang="en-US" altLang="ko-KR" sz="1400" dirty="0"/>
              <a:t>26</a:t>
            </a:r>
            <a:r>
              <a:rPr lang="ko-KR" altLang="en-US" sz="1400" dirty="0"/>
              <a:t>일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팀원 각각 조사자료 발표 </a:t>
            </a:r>
            <a:r>
              <a:rPr lang="en-US" altLang="ko-KR" sz="1400" dirty="0"/>
              <a:t>– 5</a:t>
            </a:r>
            <a:r>
              <a:rPr lang="ko-KR" altLang="en-US" sz="1400" dirty="0"/>
              <a:t>월 </a:t>
            </a:r>
            <a:r>
              <a:rPr lang="en-US" altLang="ko-KR" sz="1400" dirty="0"/>
              <a:t>27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조사된 자료를 활용하여 실습 </a:t>
            </a:r>
            <a:r>
              <a:rPr lang="en-US" altLang="ko-KR" sz="1400" dirty="0"/>
              <a:t>– 6</a:t>
            </a:r>
            <a:r>
              <a:rPr lang="ko-KR" altLang="en-US" sz="1400" dirty="0"/>
              <a:t>월 </a:t>
            </a:r>
            <a:r>
              <a:rPr lang="en-US" altLang="ko-KR" sz="1400" dirty="0"/>
              <a:t>17</a:t>
            </a:r>
            <a:r>
              <a:rPr lang="ko-KR" altLang="en-US" sz="1400" dirty="0"/>
              <a:t>일까지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E53DE9-9D27-4E7C-99E8-E156D0C6E76E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D7B306-9090-49CC-B3F3-12CDD6F78206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3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268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세부 목표 및 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0899-E8CF-4F01-B5E4-18D8E5867DC0}"/>
              </a:ext>
            </a:extLst>
          </p:cNvPr>
          <p:cNvSpPr txBox="1"/>
          <p:nvPr/>
        </p:nvSpPr>
        <p:spPr>
          <a:xfrm>
            <a:off x="1313388" y="1358469"/>
            <a:ext cx="809643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6.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적용방법 조사 및 기술습득 </a:t>
            </a:r>
            <a:r>
              <a:rPr lang="en-US" altLang="ko-KR" sz="1400" dirty="0"/>
              <a:t>– 6</a:t>
            </a:r>
            <a:r>
              <a:rPr lang="ko-KR" altLang="en-US" sz="1400" dirty="0"/>
              <a:t>월 </a:t>
            </a:r>
            <a:r>
              <a:rPr lang="en-US" altLang="ko-KR" sz="1400" dirty="0"/>
              <a:t>23</a:t>
            </a:r>
            <a:r>
              <a:rPr lang="ko-KR" altLang="en-US" sz="1400" dirty="0"/>
              <a:t>일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팀원 각각 조사자료 발표 </a:t>
            </a:r>
            <a:r>
              <a:rPr lang="en-US" altLang="ko-KR" sz="1400" dirty="0"/>
              <a:t>– 6</a:t>
            </a:r>
            <a:r>
              <a:rPr lang="ko-KR" altLang="en-US" sz="1400" dirty="0"/>
              <a:t>월 </a:t>
            </a:r>
            <a:r>
              <a:rPr lang="en-US" altLang="ko-KR" sz="1400" dirty="0"/>
              <a:t>24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조사된 자료를 활용하여 실습 </a:t>
            </a:r>
            <a:r>
              <a:rPr lang="en-US" altLang="ko-KR" sz="1400" dirty="0"/>
              <a:t>– 7</a:t>
            </a:r>
            <a:r>
              <a:rPr lang="ko-KR" altLang="en-US" sz="1400" dirty="0"/>
              <a:t>월 </a:t>
            </a:r>
            <a:r>
              <a:rPr lang="en-US" altLang="ko-KR" sz="1400" dirty="0"/>
              <a:t>15</a:t>
            </a:r>
            <a:r>
              <a:rPr lang="ko-KR" altLang="en-US" sz="1400" dirty="0"/>
              <a:t>일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반복작동 인식률 조사 </a:t>
            </a:r>
            <a:r>
              <a:rPr lang="en-US" altLang="ko-KR" sz="1400" dirty="0"/>
              <a:t>– 7</a:t>
            </a:r>
            <a:r>
              <a:rPr lang="ko-KR" altLang="en-US" sz="1400" dirty="0"/>
              <a:t>월 </a:t>
            </a:r>
            <a:r>
              <a:rPr lang="en-US" altLang="ko-KR" sz="1400" dirty="0"/>
              <a:t>21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항목별 인식률 수치 발표 </a:t>
            </a:r>
            <a:r>
              <a:rPr lang="en-US" altLang="ko-KR" sz="1400" dirty="0"/>
              <a:t>– 7</a:t>
            </a:r>
            <a:r>
              <a:rPr lang="ko-KR" altLang="en-US" sz="1400" dirty="0"/>
              <a:t>월 </a:t>
            </a:r>
            <a:r>
              <a:rPr lang="en-US" altLang="ko-KR" sz="1400" dirty="0"/>
              <a:t>22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부족한 부분 개선사항 조사 </a:t>
            </a:r>
            <a:r>
              <a:rPr lang="en-US" altLang="ko-KR" sz="1400" dirty="0"/>
              <a:t>– 7</a:t>
            </a:r>
            <a:r>
              <a:rPr lang="ko-KR" altLang="en-US" sz="1400" dirty="0"/>
              <a:t>월 </a:t>
            </a:r>
            <a:r>
              <a:rPr lang="en-US" altLang="ko-KR" sz="1400" dirty="0"/>
              <a:t>30</a:t>
            </a:r>
            <a:r>
              <a:rPr lang="ko-KR" altLang="en-US" sz="1400" dirty="0"/>
              <a:t>일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8.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개선 사항 및 후속 조치 조사 </a:t>
            </a:r>
            <a:r>
              <a:rPr lang="en-US" altLang="ko-KR" sz="1400" dirty="0"/>
              <a:t>- 8</a:t>
            </a:r>
            <a:r>
              <a:rPr lang="ko-KR" altLang="en-US" sz="1400" dirty="0"/>
              <a:t>월 </a:t>
            </a:r>
            <a:r>
              <a:rPr lang="en-US" altLang="ko-KR" sz="1400" dirty="0"/>
              <a:t>8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팀원 각각 조사자료 발표 </a:t>
            </a:r>
            <a:r>
              <a:rPr lang="en-US" altLang="ko-KR" sz="1400" dirty="0"/>
              <a:t>– 8</a:t>
            </a:r>
            <a:r>
              <a:rPr lang="ko-KR" altLang="en-US" sz="1400" dirty="0"/>
              <a:t>월 </a:t>
            </a:r>
            <a:r>
              <a:rPr lang="en-US" altLang="ko-KR" sz="1400" dirty="0"/>
              <a:t>9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조사된 자료를 활용하여 개선사항 적용 </a:t>
            </a:r>
            <a:r>
              <a:rPr lang="en-US" altLang="ko-KR" sz="1400" dirty="0"/>
              <a:t>– 8</a:t>
            </a:r>
            <a:r>
              <a:rPr lang="ko-KR" altLang="en-US" sz="1400" dirty="0"/>
              <a:t>월 </a:t>
            </a:r>
            <a:r>
              <a:rPr lang="en-US" altLang="ko-KR" sz="1400" dirty="0"/>
              <a:t>29</a:t>
            </a:r>
            <a:r>
              <a:rPr lang="ko-KR" altLang="en-US" sz="1400" dirty="0"/>
              <a:t>일 </a:t>
            </a:r>
            <a:r>
              <a:rPr lang="en-US" altLang="ko-KR" sz="1400" dirty="0"/>
              <a:t>(</a:t>
            </a:r>
            <a:r>
              <a:rPr lang="ko-KR" altLang="en-US" sz="1400" dirty="0"/>
              <a:t>대면 진행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E44AA9-DF2F-46A2-909B-DAF70C9253EC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575A44-80FF-436B-87F7-AF2E2B3C3245}"/>
              </a:ext>
            </a:extLst>
          </p:cNvPr>
          <p:cNvSpPr txBox="1"/>
          <p:nvPr/>
        </p:nvSpPr>
        <p:spPr>
          <a:xfrm>
            <a:off x="1313388" y="5040299"/>
            <a:ext cx="928494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9.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동작 확인 및 동영상 제작</a:t>
            </a:r>
            <a:r>
              <a:rPr lang="ko-KR" altLang="en-US" sz="1400" dirty="0"/>
              <a:t> </a:t>
            </a:r>
            <a:r>
              <a:rPr lang="en-US" altLang="ko-KR" sz="1400" dirty="0"/>
              <a:t>-9</a:t>
            </a:r>
            <a:r>
              <a:rPr lang="ko-KR" altLang="en-US" sz="1400" dirty="0"/>
              <a:t>월 </a:t>
            </a:r>
            <a:r>
              <a:rPr lang="en-US" altLang="ko-KR" sz="1400" dirty="0"/>
              <a:t>8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제작된 동영상 공유 </a:t>
            </a:r>
            <a:r>
              <a:rPr lang="en-US" altLang="ko-KR" sz="1400" dirty="0"/>
              <a:t>– 9</a:t>
            </a:r>
            <a:r>
              <a:rPr lang="ko-KR" altLang="en-US" sz="1400" dirty="0"/>
              <a:t>월 </a:t>
            </a:r>
            <a:r>
              <a:rPr lang="en-US" altLang="ko-KR" sz="1400" dirty="0"/>
              <a:t>9</a:t>
            </a:r>
            <a:r>
              <a:rPr lang="ko-KR" altLang="en-US" sz="1400" dirty="0"/>
              <a:t>일 </a:t>
            </a:r>
            <a:r>
              <a:rPr lang="en-US" altLang="ko-KR" sz="1400" dirty="0"/>
              <a:t>(Zoom </a:t>
            </a:r>
            <a:r>
              <a:rPr lang="ko-KR" altLang="en-US" sz="1400" dirty="0"/>
              <a:t>팀원 전원 참가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B42E-ACD8-4B9D-925C-D6BE1560EA92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DA72-F7B1-4E2B-A0BC-711B1F58F93A}"/>
              </a:ext>
            </a:extLst>
          </p:cNvPr>
          <p:cNvSpPr txBox="1"/>
          <p:nvPr/>
        </p:nvSpPr>
        <p:spPr>
          <a:xfrm>
            <a:off x="2438400" y="2847702"/>
            <a:ext cx="881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세부목표 달성을 위해 필요한 지식과 기술 정리</a:t>
            </a:r>
          </a:p>
        </p:txBody>
      </p:sp>
    </p:spTree>
    <p:extLst>
      <p:ext uri="{BB962C8B-B14F-4D97-AF65-F5344CB8AC3E}">
        <p14:creationId xmlns:p14="http://schemas.microsoft.com/office/powerpoint/2010/main" val="379377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47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세부목표 달성을 위해 필요한 지식과 기술 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1092A-B4EE-406A-BD4E-679760B23544}"/>
              </a:ext>
            </a:extLst>
          </p:cNvPr>
          <p:cNvSpPr txBox="1"/>
          <p:nvPr/>
        </p:nvSpPr>
        <p:spPr>
          <a:xfrm>
            <a:off x="1432560" y="164294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객체 인식을 위한 필요한 지식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432560" y="1950719"/>
            <a:ext cx="8921931" cy="298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/>
              <a:t>인공지능과 </a:t>
            </a:r>
            <a:r>
              <a:rPr lang="ko-KR" altLang="en-US" sz="1200" dirty="0" err="1"/>
              <a:t>머신러닝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딥러닝의</a:t>
            </a:r>
            <a:r>
              <a:rPr lang="ko-KR" altLang="en-US" sz="1200" dirty="0"/>
              <a:t> 기본 개념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err="1"/>
              <a:t>합성곱</a:t>
            </a:r>
            <a:r>
              <a:rPr lang="ko-KR" altLang="en-US" sz="1200" dirty="0"/>
              <a:t> 신경망</a:t>
            </a:r>
            <a:r>
              <a:rPr lang="en-US" altLang="ko-KR" sz="1200" dirty="0"/>
              <a:t>(CNN: Convolutional Neural Network) - </a:t>
            </a:r>
            <a:r>
              <a:rPr lang="en-US" altLang="ko-KR" sz="1200" i="0" dirty="0">
                <a:effectLst/>
                <a:latin typeface="charter"/>
              </a:rPr>
              <a:t>Convolutional Neural Networks</a:t>
            </a:r>
            <a:r>
              <a:rPr lang="ko-KR" altLang="en-US" sz="1200" i="0" dirty="0">
                <a:effectLst/>
                <a:latin typeface="charter"/>
              </a:rPr>
              <a:t>의 개념</a:t>
            </a:r>
            <a:endParaRPr lang="en-US" altLang="ko-KR" sz="1200" i="0" dirty="0">
              <a:effectLst/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i="0" dirty="0">
                <a:effectLst/>
                <a:latin typeface="charter"/>
              </a:rPr>
              <a:t>Python </a:t>
            </a:r>
            <a:r>
              <a:rPr lang="ko-KR" altLang="en-US" sz="1200" dirty="0">
                <a:latin typeface="charter"/>
              </a:rPr>
              <a:t>문법 </a:t>
            </a:r>
            <a:endParaRPr lang="en-US" altLang="ko-KR" sz="1200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charter"/>
              </a:rPr>
              <a:t>OpenCV </a:t>
            </a:r>
            <a:r>
              <a:rPr lang="ko-KR" altLang="en-US" sz="1200" dirty="0">
                <a:latin typeface="charter"/>
              </a:rPr>
              <a:t>라이브러리 개념 </a:t>
            </a:r>
            <a:endParaRPr lang="en-US" altLang="ko-KR" sz="1200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charter"/>
              </a:rPr>
              <a:t>YOLO </a:t>
            </a:r>
            <a:r>
              <a:rPr lang="ko-KR" altLang="en-US" sz="1200" dirty="0">
                <a:latin typeface="charter"/>
              </a:rPr>
              <a:t>알고리즘 개념 </a:t>
            </a:r>
            <a:endParaRPr lang="en-US" altLang="ko-KR" sz="1200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charter"/>
              </a:rPr>
              <a:t>Linux </a:t>
            </a:r>
            <a:r>
              <a:rPr lang="ko-KR" altLang="en-US" sz="1200" dirty="0">
                <a:latin typeface="charter"/>
              </a:rPr>
              <a:t>활용 능력 </a:t>
            </a:r>
            <a:endParaRPr lang="en-US" altLang="ko-KR" sz="1200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i="0" dirty="0">
              <a:effectLst/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AC97F1-F368-40E8-9826-E224B26991D1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28A1BB-F2DF-480E-8803-29DFA9179103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66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DDA72-F7B1-4E2B-A0BC-711B1F58F93A}"/>
              </a:ext>
            </a:extLst>
          </p:cNvPr>
          <p:cNvSpPr txBox="1"/>
          <p:nvPr/>
        </p:nvSpPr>
        <p:spPr>
          <a:xfrm>
            <a:off x="2024785" y="2967335"/>
            <a:ext cx="1251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지식과 기술에 대한 담당자 지정 및 습득방안 그리고 일정</a:t>
            </a:r>
          </a:p>
        </p:txBody>
      </p:sp>
    </p:spTree>
    <p:extLst>
      <p:ext uri="{BB962C8B-B14F-4D97-AF65-F5344CB8AC3E}">
        <p14:creationId xmlns:p14="http://schemas.microsoft.com/office/powerpoint/2010/main" val="145115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892E-320A-4961-8AB7-F5F05C261CFC}"/>
              </a:ext>
            </a:extLst>
          </p:cNvPr>
          <p:cNvSpPr txBox="1"/>
          <p:nvPr/>
        </p:nvSpPr>
        <p:spPr>
          <a:xfrm>
            <a:off x="513807" y="957942"/>
            <a:ext cx="818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필요한 각각의 지식과 기술에 대한 </a:t>
            </a:r>
            <a:r>
              <a:rPr lang="ko-KR" altLang="en-US" sz="1600" dirty="0">
                <a:highlight>
                  <a:srgbClr val="00FFFF"/>
                </a:highlight>
              </a:rPr>
              <a:t>담당자</a:t>
            </a:r>
            <a:r>
              <a:rPr lang="ko-KR" altLang="en-US" sz="1600" dirty="0"/>
              <a:t> 지정 및 습득방안 그리고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2C62-296B-47F0-99BE-747867D9D5B6}"/>
              </a:ext>
            </a:extLst>
          </p:cNvPr>
          <p:cNvSpPr txBox="1"/>
          <p:nvPr/>
        </p:nvSpPr>
        <p:spPr>
          <a:xfrm>
            <a:off x="1119051" y="1421766"/>
            <a:ext cx="8921931" cy="594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/>
              <a:t>기초 지식 습득 일정 </a:t>
            </a:r>
            <a:endParaRPr lang="en-US" altLang="ko-KR" sz="1200" b="1" dirty="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주제와 유사한 사례 분석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28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 발표자 </a:t>
            </a:r>
            <a:r>
              <a:rPr lang="en-US" altLang="ko-KR" sz="1200" dirty="0"/>
              <a:t>: </a:t>
            </a:r>
            <a:r>
              <a:rPr lang="ko-KR" altLang="en-US" sz="1200" dirty="0"/>
              <a:t>전원</a:t>
            </a:r>
            <a:endParaRPr lang="en-US" altLang="ko-KR" sz="1200" dirty="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기자재 조사 및 환경설정 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29</a:t>
            </a:r>
            <a:r>
              <a:rPr lang="ko-KR" altLang="en-US" sz="1200" dirty="0"/>
              <a:t>일 기자재 조사 및 발표 </a:t>
            </a:r>
            <a:r>
              <a:rPr lang="en-US" altLang="ko-KR" sz="1200" dirty="0"/>
              <a:t>– </a:t>
            </a:r>
            <a:r>
              <a:rPr lang="ko-KR" altLang="en-US" sz="1200" dirty="0" err="1">
                <a:highlight>
                  <a:srgbClr val="00FFFF"/>
                </a:highlight>
              </a:rPr>
              <a:t>이승종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환경설정 및 세팅 </a:t>
            </a:r>
            <a:r>
              <a:rPr lang="en-US" altLang="ko-KR" sz="1200" dirty="0"/>
              <a:t>– </a:t>
            </a:r>
            <a:r>
              <a:rPr lang="ko-KR" altLang="en-US" sz="1200" dirty="0">
                <a:highlight>
                  <a:srgbClr val="00FFFF"/>
                </a:highlight>
              </a:rPr>
              <a:t>양영식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인공지능과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딥러닝의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기본 개념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합성곱</a:t>
            </a:r>
            <a:r>
              <a:rPr lang="ko-KR" altLang="en-US" sz="1200" dirty="0"/>
              <a:t> 신경망</a:t>
            </a:r>
            <a:r>
              <a:rPr lang="en-US" altLang="ko-KR" sz="1200" dirty="0"/>
              <a:t>(CNN: Convolutional Neural Network) - </a:t>
            </a:r>
            <a:r>
              <a:rPr lang="en-US" altLang="ko-KR" sz="1200" i="0" dirty="0">
                <a:effectLst/>
                <a:latin typeface="charter"/>
              </a:rPr>
              <a:t>Convolutional Neural Networks</a:t>
            </a:r>
            <a:r>
              <a:rPr lang="ko-KR" altLang="en-US" sz="1200" i="0" dirty="0">
                <a:effectLst/>
                <a:latin typeface="charter"/>
              </a:rPr>
              <a:t>의 개념</a:t>
            </a:r>
            <a:endParaRPr lang="en-US" altLang="ko-KR" sz="1200" i="0" dirty="0">
              <a:effectLst/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charter"/>
              </a:rPr>
              <a:t>컨벌루젼의</a:t>
            </a:r>
            <a:r>
              <a:rPr lang="ko-KR" altLang="en-US" sz="1200" dirty="0">
                <a:latin typeface="charter"/>
              </a:rPr>
              <a:t> 개념 </a:t>
            </a:r>
            <a:endParaRPr lang="en-US" altLang="ko-KR" sz="1200" dirty="0"/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논문과 도서로 습득</a:t>
            </a:r>
            <a:r>
              <a:rPr lang="en-US" altLang="ko-KR" sz="1200" dirty="0"/>
              <a:t>, </a:t>
            </a:r>
            <a:r>
              <a:rPr lang="ko-KR" altLang="en-US" sz="1200" dirty="0"/>
              <a:t>관련 논문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bhkim_170416.pdf (snu.ac.kr)</a:t>
            </a:r>
            <a:endParaRPr lang="en-US" altLang="ko-KR" sz="1200" dirty="0"/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 </a:t>
            </a:r>
            <a:r>
              <a:rPr lang="en-US" altLang="ko-KR" sz="1200" dirty="0"/>
              <a:t>Zoom</a:t>
            </a:r>
            <a:r>
              <a:rPr lang="ko-KR" altLang="en-US" sz="1200" dirty="0"/>
              <a:t>발표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 발표자 </a:t>
            </a:r>
            <a:r>
              <a:rPr lang="en-US" altLang="ko-KR" sz="1200" dirty="0"/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김성혁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Python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문법 개념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– Option 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harter"/>
              </a:rPr>
              <a:t>Python tutorial </a:t>
            </a:r>
            <a:r>
              <a:rPr lang="ko-KR" altLang="en-US" sz="1200" dirty="0">
                <a:latin typeface="charter"/>
              </a:rPr>
              <a:t>을 따라 해보고 막히는 부분 팀원과 공유 </a:t>
            </a:r>
            <a:endParaRPr lang="en-US" altLang="ko-KR" sz="1200" dirty="0">
              <a:latin typeface="charter"/>
            </a:endParaRP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hlinkClick r:id="rId3"/>
              </a:rPr>
              <a:t>파이썬 자습서 </a:t>
            </a:r>
            <a:r>
              <a:rPr lang="en-US" altLang="ko-KR" sz="1200" dirty="0">
                <a:hlinkClick r:id="rId3"/>
              </a:rPr>
              <a:t>— Python 3.10.3 </a:t>
            </a:r>
            <a:r>
              <a:rPr lang="ko-KR" altLang="en-US" sz="1200" dirty="0">
                <a:hlinkClick r:id="rId3"/>
              </a:rPr>
              <a:t>문서</a:t>
            </a:r>
            <a:r>
              <a:rPr lang="ko-KR" altLang="en-US" sz="1200" dirty="0"/>
              <a:t> 이용 </a:t>
            </a:r>
            <a:endParaRPr lang="en-US" altLang="ko-KR" sz="1200" dirty="0"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i="0" dirty="0">
              <a:effectLst/>
              <a:latin typeface="charter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1100C6-B5F9-4E92-8A91-865892744F6B}"/>
              </a:ext>
            </a:extLst>
          </p:cNvPr>
          <p:cNvCxnSpPr>
            <a:cxnSpLocks/>
          </p:cNvCxnSpPr>
          <p:nvPr/>
        </p:nvCxnSpPr>
        <p:spPr>
          <a:xfrm flipV="1">
            <a:off x="0" y="474320"/>
            <a:ext cx="12192000" cy="4294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FFA40D-76C2-4B8B-BDDB-94B7EFCC62C8}"/>
              </a:ext>
            </a:extLst>
          </p:cNvPr>
          <p:cNvSpPr txBox="1"/>
          <p:nvPr/>
        </p:nvSpPr>
        <p:spPr>
          <a:xfrm>
            <a:off x="0" y="45796"/>
            <a:ext cx="402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sz="1800" dirty="0"/>
              <a:t>절도방지 </a:t>
            </a:r>
            <a:r>
              <a:rPr lang="en-US" altLang="ko-KR" sz="1800" dirty="0"/>
              <a:t>CCTV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1301</Words>
  <Application>Microsoft Office PowerPoint</Application>
  <PresentationFormat>와이드스크린</PresentationFormat>
  <Paragraphs>162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AppleSDGothicNeo-Regular</vt:lpstr>
      <vt:lpstr>charter</vt:lpstr>
      <vt:lpstr>HY신명조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seonghyeok</dc:creator>
  <cp:lastModifiedBy>kim seonghyeok</cp:lastModifiedBy>
  <cp:revision>19</cp:revision>
  <dcterms:created xsi:type="dcterms:W3CDTF">2022-03-23T04:03:49Z</dcterms:created>
  <dcterms:modified xsi:type="dcterms:W3CDTF">2022-03-28T13:24:16Z</dcterms:modified>
</cp:coreProperties>
</file>