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18288000" cy="10287000"/>
  <p:notesSz cx="6858000" cy="9144000"/>
  <p:embeddedFontLst>
    <p:embeddedFont>
      <p:font typeface="나눔스퀘어 네오 Bold" panose="020B0600000101010101" charset="-127"/>
      <p:bold r:id="rId13"/>
    </p:embeddedFont>
    <p:embeddedFont>
      <p:font typeface="나눔스퀘어 네오 Heavy" panose="020B0600000101010101" charset="-127"/>
      <p:bold r:id="rId14"/>
    </p:embeddedFont>
    <p:embeddedFont>
      <p:font typeface="나눔스퀘어 네오 Regular" panose="020B0600000101010101" charset="-127"/>
      <p:regular r:id="rId15"/>
    </p:embeddedFont>
    <p:embeddedFont>
      <p:font typeface="나눔스퀘어라운드 Bold" panose="020B0600000101010101" charset="-127"/>
      <p:bold r:id="rId16"/>
    </p:embeddedFont>
    <p:embeddedFont>
      <p:font typeface="나눔스퀘어라운드 ExtraBold" panose="020B0600000101010101" charset="-127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C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89350" y="3289300"/>
            <a:ext cx="10909300" cy="185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000" b="0" i="0" u="none" strike="noStrike" spc="100" dirty="0">
                <a:solidFill>
                  <a:srgbClr val="0040CB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Project Progress Presentation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689350" y="5295900"/>
            <a:ext cx="10820400" cy="762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4000" b="0" i="0" u="none" strike="noStrike" spc="100" dirty="0">
                <a:solidFill>
                  <a:srgbClr val="0040CB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Open Sans Light" panose="020B0306030504020204" pitchFamily="34" charset="0"/>
              </a:rPr>
              <a:t>수강신청도우미</a:t>
            </a:r>
            <a:endParaRPr lang="ko-KR" sz="4000" b="0" i="0" u="none" strike="noStrike" spc="100" dirty="0">
              <a:solidFill>
                <a:srgbClr val="0040CB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Open Sans Light" panose="020B0306030504020204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093857" y="8648700"/>
            <a:ext cx="10668000" cy="1371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4499"/>
              </a:lnSpc>
            </a:pPr>
            <a:r>
              <a:rPr lang="ko-KR" altLang="en-US" sz="3000" spc="100" dirty="0" err="1">
                <a:solidFill>
                  <a:srgbClr val="0040CB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시대플랜메이트</a:t>
            </a:r>
            <a:endParaRPr lang="en-US" altLang="ko-KR" sz="3000" spc="100" dirty="0">
              <a:solidFill>
                <a:srgbClr val="0040CB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lvl="0" algn="r">
              <a:lnSpc>
                <a:spcPct val="124499"/>
              </a:lnSpc>
            </a:pPr>
            <a:r>
              <a:rPr lang="en-US" altLang="ko-KR" sz="2000" spc="100" dirty="0">
                <a:solidFill>
                  <a:srgbClr val="0040CB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2019920026 </a:t>
            </a:r>
            <a:r>
              <a:rPr lang="ko-KR" altLang="en-US" sz="2000" spc="100" dirty="0" err="1">
                <a:solidFill>
                  <a:srgbClr val="0040CB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서웅진</a:t>
            </a:r>
            <a:r>
              <a:rPr lang="en-US" altLang="ko-KR" sz="2000" spc="100" dirty="0">
                <a:solidFill>
                  <a:srgbClr val="0040CB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en-US" altLang="ko-KR" sz="2000" b="0" i="0" u="none" strike="noStrike" spc="100" dirty="0">
                <a:solidFill>
                  <a:srgbClr val="0040CB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2019920011 </a:t>
            </a:r>
            <a:r>
              <a:rPr lang="ko-KR" altLang="en-US" sz="2000" b="0" i="0" u="none" strike="noStrike" spc="100" dirty="0">
                <a:solidFill>
                  <a:srgbClr val="0040CB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김민서</a:t>
            </a:r>
            <a:r>
              <a:rPr lang="en-US" altLang="ko-KR" sz="2000" spc="100" dirty="0">
                <a:solidFill>
                  <a:srgbClr val="0040CB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2020920018 </a:t>
            </a:r>
            <a:r>
              <a:rPr lang="ko-KR" altLang="en-US" sz="2000" spc="100" dirty="0">
                <a:solidFill>
                  <a:srgbClr val="0040CB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류재욱</a:t>
            </a:r>
            <a:endParaRPr lang="en-US" altLang="ko-KR" sz="2000" spc="100" dirty="0">
              <a:solidFill>
                <a:srgbClr val="0040CB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lvl="0" algn="r">
              <a:lnSpc>
                <a:spcPct val="124499"/>
              </a:lnSpc>
            </a:pPr>
            <a:r>
              <a:rPr lang="en-US" altLang="ko-KR" sz="2000" b="0" i="0" u="none" strike="noStrike" spc="100" dirty="0">
                <a:solidFill>
                  <a:srgbClr val="0040CB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2021910033 </a:t>
            </a:r>
            <a:r>
              <a:rPr lang="ko-KR" altLang="en-US" sz="2000" b="0" i="0" u="none" strike="noStrike" spc="100" dirty="0">
                <a:solidFill>
                  <a:srgbClr val="0040CB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정명훈</a:t>
            </a:r>
            <a:r>
              <a:rPr lang="en-US" altLang="ko-KR" sz="2000" spc="100" dirty="0">
                <a:solidFill>
                  <a:srgbClr val="0040CB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2021920017 </a:t>
            </a:r>
            <a:r>
              <a:rPr lang="ko-KR" altLang="en-US" sz="2000" spc="100" dirty="0">
                <a:solidFill>
                  <a:srgbClr val="0040CB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김영신</a:t>
            </a:r>
            <a:endParaRPr lang="en-US" altLang="ko-KR" sz="2000" b="0" i="0" u="none" strike="noStrike" spc="100" dirty="0">
              <a:solidFill>
                <a:srgbClr val="0040CB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lvl="0" algn="ctr">
              <a:lnSpc>
                <a:spcPct val="124499"/>
              </a:lnSpc>
            </a:pPr>
            <a:endParaRPr lang="ko-KR" sz="2000" b="0" i="0" u="none" strike="noStrike" spc="100" dirty="0">
              <a:solidFill>
                <a:srgbClr val="0040CB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533597-9F1A-8E5D-C683-4FFA9D51B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C6E57C4-4E6B-DCDE-3147-427DC2C35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514350"/>
            <a:ext cx="6705600" cy="774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ACCD347-590C-8279-1357-EA7B9A60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600" y="558800"/>
            <a:ext cx="774700" cy="609600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04A02880-3615-E230-E318-E2CEC08FFAA8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FBBECE08-2ADD-CAB6-07B7-1FEB06D12C19}"/>
              </a:ext>
            </a:extLst>
          </p:cNvPr>
          <p:cNvSpPr txBox="1"/>
          <p:nvPr/>
        </p:nvSpPr>
        <p:spPr>
          <a:xfrm>
            <a:off x="685800" y="495300"/>
            <a:ext cx="54102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altLang="ko-KR" sz="3000" b="0" i="0" u="none" strike="noStrike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Pipe &amp; Filter Style</a:t>
            </a:r>
            <a:endParaRPr lang="ko-KR" sz="3000" b="0" i="0" u="none" strike="noStrike" spc="400" dirty="0">
              <a:solidFill>
                <a:srgbClr val="FFFFFF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FC1AAD0F-5068-F143-A48B-65C963CA8769}"/>
              </a:ext>
            </a:extLst>
          </p:cNvPr>
          <p:cNvSpPr txBox="1"/>
          <p:nvPr/>
        </p:nvSpPr>
        <p:spPr>
          <a:xfrm>
            <a:off x="1004186" y="1790700"/>
            <a:ext cx="10287000" cy="102981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66000"/>
              </a:lnSpc>
            </a:pPr>
            <a:r>
              <a:rPr lang="ko-KR" altLang="en-US" sz="4000" spc="200" dirty="0">
                <a:solidFill>
                  <a:srgbClr val="0040C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제안 이유 </a:t>
            </a:r>
            <a:r>
              <a:rPr lang="en-US" altLang="ko-KR" sz="4000" spc="200" dirty="0">
                <a:solidFill>
                  <a:srgbClr val="0040C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4000" spc="200" dirty="0">
                <a:solidFill>
                  <a:srgbClr val="0040C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재사용성</a:t>
            </a:r>
            <a:endParaRPr lang="en-US" altLang="ko-KR" sz="4000" i="0" u="none" strike="noStrike" spc="200" dirty="0">
              <a:solidFill>
                <a:srgbClr val="0040CB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1B9ED96A-0190-3C29-2D44-B7299EA777BF}"/>
              </a:ext>
            </a:extLst>
          </p:cNvPr>
          <p:cNvSpPr txBox="1"/>
          <p:nvPr/>
        </p:nvSpPr>
        <p:spPr>
          <a:xfrm>
            <a:off x="1041400" y="3162300"/>
            <a:ext cx="16078200" cy="447111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514350" indent="-514350" rtl="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ko-KR" altLang="en-US" sz="30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데이터의 흐름이 반복되는 과정이 많음</a:t>
            </a:r>
            <a:endParaRPr lang="en-US" altLang="ko-KR" sz="3000" spc="200" dirty="0">
              <a:solidFill>
                <a:srgbClr val="0040CB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30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</a:t>
            </a:r>
            <a:r>
              <a:rPr lang="ko-KR" altLang="en-US" sz="30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ⓔ 지정된 과목을 시간표에 저장 등</a:t>
            </a:r>
            <a:endParaRPr lang="en-US" altLang="ko-KR" sz="3000" spc="200" dirty="0">
              <a:solidFill>
                <a:srgbClr val="0040CB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rtl="0">
              <a:lnSpc>
                <a:spcPct val="3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3000" b="0" spc="200" dirty="0">
                <a:solidFill>
                  <a:srgbClr val="0040CB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2. </a:t>
            </a:r>
            <a:r>
              <a:rPr lang="ko-KR" altLang="en-US" sz="3000" b="0" spc="200" dirty="0">
                <a:solidFill>
                  <a:srgbClr val="0040CB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이러한 자주 반복되는 과정이 추후 기능 확장 시에도 이용될 가능성이 높음</a:t>
            </a:r>
            <a:endParaRPr lang="en-US" altLang="ko-KR" sz="3000" b="0" spc="200" dirty="0">
              <a:solidFill>
                <a:srgbClr val="0040CB"/>
              </a:solidFill>
              <a:effectLst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AutoShape 4" descr="React 로고">
            <a:extLst>
              <a:ext uri="{FF2B5EF4-FFF2-40B4-BE49-F238E27FC236}">
                <a16:creationId xmlns:a16="http://schemas.microsoft.com/office/drawing/2014/main" id="{D570899C-8D95-39AB-034B-9098582CC2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6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543F1B-4BD3-6CCD-6A2F-2E73FB57F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82A0CE3-3811-7CB0-C7A2-954C17E8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514350"/>
            <a:ext cx="9296400" cy="774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9B0E91D6-5A68-0D27-C148-8EC99CEBD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600" y="558800"/>
            <a:ext cx="774700" cy="609600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F32E7B86-EA0B-4B83-6868-D53563DD2FE5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BF4C3251-BF08-5AF5-9092-8B38B5F36D54}"/>
              </a:ext>
            </a:extLst>
          </p:cNvPr>
          <p:cNvSpPr txBox="1"/>
          <p:nvPr/>
        </p:nvSpPr>
        <p:spPr>
          <a:xfrm>
            <a:off x="685800" y="495300"/>
            <a:ext cx="78486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altLang="ko-KR" sz="3000" b="0" i="0" u="none" strike="noStrike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Pipe &amp; Filter Style Tradeoffs</a:t>
            </a:r>
            <a:endParaRPr lang="ko-KR" sz="3000" b="0" i="0" u="none" strike="noStrike" spc="400" dirty="0">
              <a:solidFill>
                <a:srgbClr val="FFFFFF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AutoShape 4" descr="React 로고">
            <a:extLst>
              <a:ext uri="{FF2B5EF4-FFF2-40B4-BE49-F238E27FC236}">
                <a16:creationId xmlns:a16="http://schemas.microsoft.com/office/drawing/2014/main" id="{FBD31D02-5366-16C3-FDB3-BEDF1433C4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397841E-76D8-4247-6DE5-37F24686EFA3}"/>
              </a:ext>
            </a:extLst>
          </p:cNvPr>
          <p:cNvGrpSpPr/>
          <p:nvPr/>
        </p:nvGrpSpPr>
        <p:grpSpPr>
          <a:xfrm>
            <a:off x="1004186" y="1866900"/>
            <a:ext cx="16115414" cy="7201994"/>
            <a:chOff x="1004186" y="1311200"/>
            <a:chExt cx="16115414" cy="720199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6318285-CF3C-3F4F-AF1E-E0D1D7F45E83}"/>
                </a:ext>
              </a:extLst>
            </p:cNvPr>
            <p:cNvGrpSpPr/>
            <p:nvPr/>
          </p:nvGrpSpPr>
          <p:grpSpPr>
            <a:xfrm>
              <a:off x="1004186" y="1311200"/>
              <a:ext cx="16115414" cy="3368716"/>
              <a:chOff x="1004186" y="1311200"/>
              <a:chExt cx="16115414" cy="3368716"/>
            </a:xfrm>
          </p:grpSpPr>
          <p:sp>
            <p:nvSpPr>
              <p:cNvPr id="25" name="TextBox 25">
                <a:extLst>
                  <a:ext uri="{FF2B5EF4-FFF2-40B4-BE49-F238E27FC236}">
                    <a16:creationId xmlns:a16="http://schemas.microsoft.com/office/drawing/2014/main" id="{C22D4681-1CF2-8B8C-2ED4-8A65EEEA1593}"/>
                  </a:ext>
                </a:extLst>
              </p:cNvPr>
              <p:cNvSpPr txBox="1"/>
              <p:nvPr/>
            </p:nvSpPr>
            <p:spPr>
              <a:xfrm>
                <a:off x="1004186" y="1311200"/>
                <a:ext cx="10287000" cy="1029811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lvl="0" algn="l">
                  <a:lnSpc>
                    <a:spcPct val="166000"/>
                  </a:lnSpc>
                </a:pPr>
                <a:r>
                  <a:rPr lang="en-US" altLang="ko-KR" sz="4000" spc="200" dirty="0" err="1">
                    <a:solidFill>
                      <a:srgbClr val="0040CB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Advangtages</a:t>
                </a:r>
                <a:r>
                  <a:rPr lang="en-US" altLang="ko-KR" sz="4000" spc="200" dirty="0">
                    <a:solidFill>
                      <a:srgbClr val="0040CB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:</a:t>
                </a:r>
                <a:endParaRPr lang="en-US" altLang="ko-KR" sz="4000" i="0" u="none" strike="noStrike" spc="200" dirty="0">
                  <a:solidFill>
                    <a:srgbClr val="0040CB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6" name="TextBox 26">
                <a:extLst>
                  <a:ext uri="{FF2B5EF4-FFF2-40B4-BE49-F238E27FC236}">
                    <a16:creationId xmlns:a16="http://schemas.microsoft.com/office/drawing/2014/main" id="{5DD3F4AC-34BE-A1FE-BF00-0C12D8C7E0AA}"/>
                  </a:ext>
                </a:extLst>
              </p:cNvPr>
              <p:cNvSpPr txBox="1"/>
              <p:nvPr/>
            </p:nvSpPr>
            <p:spPr>
              <a:xfrm>
                <a:off x="1041400" y="2340033"/>
                <a:ext cx="16078200" cy="2339883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marL="514350" indent="-514350" rtl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AutoNum type="arabicPeriod"/>
                </a:pPr>
                <a:r>
                  <a:rPr lang="ko-KR" altLang="en-US" sz="3000" spc="200" dirty="0">
                    <a:solidFill>
                      <a:srgbClr val="0040CB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확장성 및 재사용성이 높음</a:t>
                </a:r>
                <a:endParaRPr lang="en-US" altLang="ko-KR" sz="3000" spc="200" dirty="0">
                  <a:solidFill>
                    <a:srgbClr val="0040CB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pPr marL="514350" indent="-514350" rtl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AutoNum type="arabicPeriod"/>
                </a:pPr>
                <a:r>
                  <a:rPr lang="ko-KR" altLang="en-US" sz="3000" spc="200" dirty="0">
                    <a:solidFill>
                      <a:srgbClr val="0040CB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데이터의 흐름에 기초하기 때문에 특정 문제들을 해결하기 쉬움</a:t>
                </a:r>
                <a:endParaRPr lang="en-US" altLang="ko-KR" sz="3000" spc="200" dirty="0">
                  <a:solidFill>
                    <a:srgbClr val="0040CB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0CE6EC6-8344-FD9E-0058-C66959349FF1}"/>
                </a:ext>
              </a:extLst>
            </p:cNvPr>
            <p:cNvGrpSpPr/>
            <p:nvPr/>
          </p:nvGrpSpPr>
          <p:grpSpPr>
            <a:xfrm>
              <a:off x="1004186" y="5143500"/>
              <a:ext cx="16115414" cy="3369694"/>
              <a:chOff x="1004186" y="1311200"/>
              <a:chExt cx="16115414" cy="3369694"/>
            </a:xfrm>
          </p:grpSpPr>
          <p:sp>
            <p:nvSpPr>
              <p:cNvPr id="15" name="TextBox 25">
                <a:extLst>
                  <a:ext uri="{FF2B5EF4-FFF2-40B4-BE49-F238E27FC236}">
                    <a16:creationId xmlns:a16="http://schemas.microsoft.com/office/drawing/2014/main" id="{19565B5F-1455-469E-1FDB-2E99179056ED}"/>
                  </a:ext>
                </a:extLst>
              </p:cNvPr>
              <p:cNvSpPr txBox="1"/>
              <p:nvPr/>
            </p:nvSpPr>
            <p:spPr>
              <a:xfrm>
                <a:off x="1004186" y="1311200"/>
                <a:ext cx="10287000" cy="1029811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lvl="0" algn="l">
                  <a:lnSpc>
                    <a:spcPct val="166000"/>
                  </a:lnSpc>
                </a:pPr>
                <a:r>
                  <a:rPr lang="en-US" altLang="ko-KR" sz="4000" spc="200" dirty="0">
                    <a:solidFill>
                      <a:srgbClr val="0040CB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Disadvantages :</a:t>
                </a:r>
                <a:endParaRPr lang="en-US" altLang="ko-KR" sz="4000" i="0" u="none" strike="noStrike" spc="200" dirty="0">
                  <a:solidFill>
                    <a:srgbClr val="0040CB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6" name="TextBox 26">
                <a:extLst>
                  <a:ext uri="{FF2B5EF4-FFF2-40B4-BE49-F238E27FC236}">
                    <a16:creationId xmlns:a16="http://schemas.microsoft.com/office/drawing/2014/main" id="{10FFABC1-2892-A57F-464D-F82D8CFCCFB9}"/>
                  </a:ext>
                </a:extLst>
              </p:cNvPr>
              <p:cNvSpPr txBox="1"/>
              <p:nvPr/>
            </p:nvSpPr>
            <p:spPr>
              <a:xfrm>
                <a:off x="1041400" y="2341011"/>
                <a:ext cx="16078200" cy="2339883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marL="514350" indent="-514350" rtl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AutoNum type="arabicPeriod"/>
                </a:pPr>
                <a:r>
                  <a:rPr lang="ko-KR" altLang="en-US" sz="3000" spc="200" dirty="0">
                    <a:solidFill>
                      <a:srgbClr val="0040CB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시간과 공간을 낭비할 수 있음</a:t>
                </a:r>
                <a:endParaRPr lang="en-US" altLang="ko-KR" sz="3000" spc="200" dirty="0">
                  <a:solidFill>
                    <a:srgbClr val="0040CB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pPr marL="514350" indent="-514350" rtl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AutoNum type="arabicPeriod"/>
                </a:pPr>
                <a:r>
                  <a:rPr lang="ko-KR" altLang="en-US" sz="3000" spc="200" dirty="0">
                    <a:solidFill>
                      <a:srgbClr val="0040CB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사용자와의 상호작용을 처리하기 어려움</a:t>
                </a:r>
                <a:endParaRPr lang="en-US" altLang="ko-KR" sz="3000" spc="200" dirty="0">
                  <a:solidFill>
                    <a:srgbClr val="0040CB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270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D7A004-7379-52AE-1804-5A136588A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632472D-3B5A-89D3-11ED-F3D222C87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514350"/>
            <a:ext cx="6629400" cy="774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AB2EDDD-05A9-2EFC-289B-4FE4B317D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600" y="558800"/>
            <a:ext cx="774700" cy="609600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31523744-5C75-3DDD-2A66-CA7696748A9D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AF2CC4BA-E5E0-8874-CA58-0EFEAB97FA11}"/>
              </a:ext>
            </a:extLst>
          </p:cNvPr>
          <p:cNvSpPr txBox="1"/>
          <p:nvPr/>
        </p:nvSpPr>
        <p:spPr>
          <a:xfrm>
            <a:off x="685800" y="495300"/>
            <a:ext cx="47371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3000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Team Introduction</a:t>
            </a:r>
            <a:endParaRPr lang="ko-KR" sz="3000" b="0" i="0" u="none" strike="noStrike" spc="400" dirty="0">
              <a:solidFill>
                <a:srgbClr val="FFFFFF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825DE45D-5EBD-56FF-8EF1-7A03C432ACF4}"/>
              </a:ext>
            </a:extLst>
          </p:cNvPr>
          <p:cNvSpPr txBox="1"/>
          <p:nvPr/>
        </p:nvSpPr>
        <p:spPr>
          <a:xfrm>
            <a:off x="685800" y="1572260"/>
            <a:ext cx="10287000" cy="102981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66000"/>
              </a:lnSpc>
            </a:pPr>
            <a:r>
              <a:rPr lang="en-US" sz="4000" i="0" u="none" strike="noStrike" spc="200" dirty="0">
                <a:solidFill>
                  <a:srgbClr val="0040C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Team name : </a:t>
            </a:r>
            <a:r>
              <a:rPr lang="ko-KR" altLang="en-US" sz="4000" i="0" u="none" strike="noStrike" spc="200" dirty="0">
                <a:solidFill>
                  <a:srgbClr val="0040C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시대 </a:t>
            </a:r>
            <a:r>
              <a:rPr lang="ko-KR" altLang="en-US" sz="4000" i="0" u="none" strike="noStrike" spc="200" dirty="0" err="1">
                <a:solidFill>
                  <a:srgbClr val="0040C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플랜메이트</a:t>
            </a:r>
            <a:endParaRPr lang="en-US" altLang="ko-KR" sz="4000" i="0" u="none" strike="noStrike" spc="200" dirty="0">
              <a:solidFill>
                <a:srgbClr val="0040CB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09949108-723A-16E8-E255-83FD862C7CDD}"/>
              </a:ext>
            </a:extLst>
          </p:cNvPr>
          <p:cNvSpPr txBox="1"/>
          <p:nvPr/>
        </p:nvSpPr>
        <p:spPr>
          <a:xfrm>
            <a:off x="721360" y="2602070"/>
            <a:ext cx="16078200" cy="284622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24499"/>
              </a:lnSpc>
            </a:pPr>
            <a:endParaRPr lang="en-US" altLang="ko-KR" sz="2400" spc="100" dirty="0">
              <a:solidFill>
                <a:srgbClr val="0040CB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lvl="0">
              <a:lnSpc>
                <a:spcPct val="124499"/>
              </a:lnSpc>
            </a:pPr>
            <a:r>
              <a:rPr lang="ko-KR" altLang="en-US" sz="3000" spc="100" dirty="0" err="1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프론트엔드</a:t>
            </a:r>
            <a:r>
              <a:rPr lang="ko-KR" altLang="en-US" sz="3000" spc="1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3000" spc="1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React -&gt; </a:t>
            </a:r>
            <a:r>
              <a:rPr lang="ko-KR" altLang="en-US" sz="3000" spc="1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류재욱</a:t>
            </a:r>
            <a:r>
              <a:rPr lang="en-US" altLang="ko-KR" sz="3000" spc="1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3000" spc="1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정명훈</a:t>
            </a:r>
            <a:endParaRPr lang="en-US" altLang="ko-KR" sz="3000" spc="100" dirty="0">
              <a:solidFill>
                <a:srgbClr val="0040CB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lvl="0">
              <a:lnSpc>
                <a:spcPct val="124499"/>
              </a:lnSpc>
            </a:pPr>
            <a:endParaRPr lang="en-US" altLang="ko-KR" sz="3000" spc="100" dirty="0">
              <a:solidFill>
                <a:srgbClr val="0040CB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lvl="0">
              <a:lnSpc>
                <a:spcPct val="124499"/>
              </a:lnSpc>
            </a:pPr>
            <a:r>
              <a:rPr lang="ko-KR" altLang="en-US" sz="3000" b="0" i="0" u="none" strike="noStrike" spc="100" dirty="0" err="1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백엔드</a:t>
            </a:r>
            <a:r>
              <a:rPr lang="ko-KR" altLang="en-US" sz="3000" b="0" i="0" u="none" strike="noStrike" spc="1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3000" b="0" i="0" u="none" strike="noStrike" spc="1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Java Spring, Oracle DB -&gt; </a:t>
            </a:r>
            <a:r>
              <a:rPr lang="ko-KR" altLang="en-US" sz="3000" b="0" i="0" u="none" strike="noStrike" spc="1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김민서</a:t>
            </a:r>
            <a:r>
              <a:rPr lang="en-US" altLang="ko-KR" sz="3000" b="0" i="0" u="none" strike="noStrike" spc="1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3000" spc="1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김영신</a:t>
            </a:r>
            <a:r>
              <a:rPr lang="en-US" altLang="ko-KR" sz="3000" spc="1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3000" spc="100" dirty="0" err="1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서웅진</a:t>
            </a:r>
            <a:endParaRPr lang="en-US" altLang="ko-KR" sz="3000" b="0" i="0" u="none" strike="noStrike" spc="100" dirty="0">
              <a:solidFill>
                <a:srgbClr val="0040CB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lvl="0">
              <a:lnSpc>
                <a:spcPct val="124499"/>
              </a:lnSpc>
              <a:buClr>
                <a:srgbClr val="0040CB"/>
              </a:buClr>
            </a:pPr>
            <a:r>
              <a:rPr lang="en-US" sz="2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endParaRPr lang="en-US" sz="2200" b="0" i="0" u="none" strike="noStrike" dirty="0">
              <a:solidFill>
                <a:srgbClr val="0040CB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AutoShape 4" descr="React 로고">
            <a:extLst>
              <a:ext uri="{FF2B5EF4-FFF2-40B4-BE49-F238E27FC236}">
                <a16:creationId xmlns:a16="http://schemas.microsoft.com/office/drawing/2014/main" id="{27D6CCE3-5072-8327-DAA6-8B777AF670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089206-C6EA-0E2D-AAAF-E44DB2181B4B}"/>
              </a:ext>
            </a:extLst>
          </p:cNvPr>
          <p:cNvGrpSpPr/>
          <p:nvPr/>
        </p:nvGrpSpPr>
        <p:grpSpPr>
          <a:xfrm>
            <a:off x="1730375" y="6253513"/>
            <a:ext cx="15389225" cy="2533650"/>
            <a:chOff x="1929401" y="6555698"/>
            <a:chExt cx="15389225" cy="2533650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4FE2EE3D-BF4B-EF47-404D-CBF404CC9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401" y="6555698"/>
              <a:ext cx="2846798" cy="2533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439F52E-0871-1823-CE6C-4AEB37BF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7654" y="7197854"/>
              <a:ext cx="4805146" cy="1249338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56B9EAF-96BE-E361-B7D9-773016755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92000" y="7459097"/>
              <a:ext cx="5126626" cy="7268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785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A72649-5F2D-DB19-8982-AF2CF6746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4E73F81-1A16-9C0A-A91B-B1DABE0B2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514350"/>
            <a:ext cx="7082054" cy="774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4C48261-72F5-5F42-9EDE-1D21DB768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600" y="558800"/>
            <a:ext cx="774700" cy="609600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92C28686-26B2-FB94-E5FD-9ECB0874FAA5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934351BB-2915-E776-FFBA-30E022D81335}"/>
              </a:ext>
            </a:extLst>
          </p:cNvPr>
          <p:cNvSpPr txBox="1"/>
          <p:nvPr/>
        </p:nvSpPr>
        <p:spPr>
          <a:xfrm>
            <a:off x="685800" y="495300"/>
            <a:ext cx="53340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3000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Project Introduction</a:t>
            </a:r>
            <a:endParaRPr lang="ko-KR" sz="3000" b="0" i="0" u="none" strike="noStrike" spc="400" dirty="0">
              <a:solidFill>
                <a:srgbClr val="FFFFFF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EDE8AD4F-8892-F282-E35F-09B70CD4F7B8}"/>
              </a:ext>
            </a:extLst>
          </p:cNvPr>
          <p:cNvSpPr txBox="1"/>
          <p:nvPr/>
        </p:nvSpPr>
        <p:spPr>
          <a:xfrm>
            <a:off x="7162800" y="4487076"/>
            <a:ext cx="3657600" cy="102981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66000"/>
              </a:lnSpc>
            </a:pPr>
            <a:r>
              <a:rPr lang="ko-KR" altLang="en-US" sz="4000" i="0" u="none" strike="noStrike" spc="200" dirty="0">
                <a:solidFill>
                  <a:srgbClr val="0040CB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수강신청 도우미</a:t>
            </a:r>
            <a:endParaRPr lang="en-US" altLang="ko-KR" sz="4000" i="0" u="none" strike="noStrike" spc="200" dirty="0">
              <a:solidFill>
                <a:srgbClr val="0040CB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AutoShape 4" descr="React 로고">
            <a:extLst>
              <a:ext uri="{FF2B5EF4-FFF2-40B4-BE49-F238E27FC236}">
                <a16:creationId xmlns:a16="http://schemas.microsoft.com/office/drawing/2014/main" id="{68B07090-872D-446B-2C0E-B4F3906A01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17828D1D-DBF7-F4EF-7D23-82F4226E7EBE}"/>
              </a:ext>
            </a:extLst>
          </p:cNvPr>
          <p:cNvSpPr txBox="1"/>
          <p:nvPr/>
        </p:nvSpPr>
        <p:spPr>
          <a:xfrm>
            <a:off x="814466" y="6591300"/>
            <a:ext cx="6248400" cy="774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66000"/>
              </a:lnSpc>
            </a:pPr>
            <a:r>
              <a:rPr lang="ko-KR" altLang="en-US" sz="3000" i="0" u="none" strike="noStrike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빈 시간대에 수강 가능한 강의 목록</a:t>
            </a:r>
            <a:endParaRPr lang="en-US" altLang="ko-KR" sz="3000" i="0" u="none" strike="noStrike" spc="200" dirty="0">
              <a:solidFill>
                <a:srgbClr val="0040CB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F9F39AF2-A596-C403-F9A0-D696DB902E6D}"/>
              </a:ext>
            </a:extLst>
          </p:cNvPr>
          <p:cNvSpPr txBox="1"/>
          <p:nvPr/>
        </p:nvSpPr>
        <p:spPr>
          <a:xfrm>
            <a:off x="4724400" y="3109315"/>
            <a:ext cx="1295400" cy="774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66000"/>
              </a:lnSpc>
            </a:pPr>
            <a:r>
              <a:rPr lang="ko-KR" altLang="en-US" sz="3000" i="0" u="none" strike="noStrike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시간표</a:t>
            </a:r>
            <a:endParaRPr lang="en-US" altLang="ko-KR" sz="3000" i="0" u="none" strike="noStrike" spc="200" dirty="0">
              <a:solidFill>
                <a:srgbClr val="0040CB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4A4EA853-5679-8C2F-C8EF-E40ECE93FF4D}"/>
              </a:ext>
            </a:extLst>
          </p:cNvPr>
          <p:cNvSpPr txBox="1"/>
          <p:nvPr/>
        </p:nvSpPr>
        <p:spPr>
          <a:xfrm>
            <a:off x="10934700" y="2645262"/>
            <a:ext cx="5562600" cy="774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66000"/>
              </a:lnSpc>
            </a:pPr>
            <a:r>
              <a:rPr lang="ko-KR" altLang="en-US" sz="3000" i="0" u="none" strike="noStrike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수강 금지 과목 필터링</a:t>
            </a:r>
            <a:endParaRPr lang="en-US" altLang="ko-KR" sz="3000" i="0" u="none" strike="noStrike" spc="200" dirty="0">
              <a:solidFill>
                <a:srgbClr val="0040CB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DB94E62C-A38D-340F-0E74-348789E67787}"/>
              </a:ext>
            </a:extLst>
          </p:cNvPr>
          <p:cNvSpPr txBox="1"/>
          <p:nvPr/>
        </p:nvSpPr>
        <p:spPr>
          <a:xfrm>
            <a:off x="13030200" y="4794088"/>
            <a:ext cx="5562600" cy="774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66000"/>
              </a:lnSpc>
            </a:pPr>
            <a:r>
              <a:rPr lang="ko-KR" altLang="en-US" sz="3000" i="0" u="none" strike="noStrike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선수</a:t>
            </a:r>
            <a:r>
              <a:rPr lang="en-US" altLang="ko-KR" sz="3000" i="0" u="none" strike="noStrike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sz="3000" i="0" u="none" strike="noStrike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후수 과목 정렬</a:t>
            </a:r>
            <a:endParaRPr lang="en-US" altLang="ko-KR" sz="3000" i="0" u="none" strike="noStrike" spc="200" dirty="0">
              <a:solidFill>
                <a:srgbClr val="0040CB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608826B5-D71D-8F3B-B6FE-D8655462DD62}"/>
              </a:ext>
            </a:extLst>
          </p:cNvPr>
          <p:cNvSpPr txBox="1"/>
          <p:nvPr/>
        </p:nvSpPr>
        <p:spPr>
          <a:xfrm>
            <a:off x="9642839" y="7017214"/>
            <a:ext cx="6184900" cy="124826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66000"/>
              </a:lnSpc>
            </a:pPr>
            <a:r>
              <a:rPr lang="ko-KR" altLang="en-US" sz="3000" i="0" u="none" strike="noStrike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실습 및 공학인증설계 과목 정렬</a:t>
            </a:r>
            <a:endParaRPr lang="en-US" altLang="ko-KR" sz="3000" i="0" u="none" strike="noStrike" spc="200" dirty="0">
              <a:solidFill>
                <a:srgbClr val="0040CB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3B6690F-6139-5CDD-22A4-1C1509898584}"/>
              </a:ext>
            </a:extLst>
          </p:cNvPr>
          <p:cNvSpPr/>
          <p:nvPr/>
        </p:nvSpPr>
        <p:spPr>
          <a:xfrm>
            <a:off x="6705600" y="4036314"/>
            <a:ext cx="4572000" cy="2096286"/>
          </a:xfrm>
          <a:prstGeom prst="ellipse">
            <a:avLst/>
          </a:prstGeom>
          <a:noFill/>
          <a:ln>
            <a:solidFill>
              <a:srgbClr val="0040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3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06AD5E-DC01-2195-89A5-366D10376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D83155-3857-6C82-C3AA-D78250667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514350"/>
            <a:ext cx="5943600" cy="774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30BD557-0F9E-E02E-1AC2-E4BD89F51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600" y="558800"/>
            <a:ext cx="774700" cy="609600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9DB6718D-614B-2528-FCC5-06B09079FEAE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3355EE1F-BE7F-AD51-D0BC-6967FDF81C0D}"/>
              </a:ext>
            </a:extLst>
          </p:cNvPr>
          <p:cNvSpPr txBox="1"/>
          <p:nvPr/>
        </p:nvSpPr>
        <p:spPr>
          <a:xfrm>
            <a:off x="685800" y="495300"/>
            <a:ext cx="47371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altLang="ko-KR" sz="3000" b="0" i="0" u="none" strike="noStrike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r>
              <a:rPr lang="en-US" altLang="ko-KR" sz="3000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Use</a:t>
            </a:r>
            <a:r>
              <a:rPr lang="ko-KR" altLang="en-US" sz="3000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r>
              <a:rPr lang="en-US" altLang="ko-KR" sz="3000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Case</a:t>
            </a:r>
            <a:r>
              <a:rPr lang="ko-KR" altLang="en-US" sz="3000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명세서</a:t>
            </a:r>
            <a:endParaRPr lang="ko-KR" sz="3000" b="0" i="0" u="none" strike="noStrike" spc="400" dirty="0">
              <a:solidFill>
                <a:srgbClr val="FFFFFF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0F1DDE7C-3A34-E17F-FE2B-840F836880B7}"/>
              </a:ext>
            </a:extLst>
          </p:cNvPr>
          <p:cNvSpPr txBox="1"/>
          <p:nvPr/>
        </p:nvSpPr>
        <p:spPr>
          <a:xfrm>
            <a:off x="685800" y="1572260"/>
            <a:ext cx="10287000" cy="700024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571500" lvl="0" indent="-571500" algn="l">
              <a:lnSpc>
                <a:spcPct val="166000"/>
              </a:lnSpc>
              <a:buFont typeface="Arial" panose="020B0604020202020204" pitchFamily="34" charset="0"/>
              <a:buChar char="•"/>
            </a:pPr>
            <a:r>
              <a:rPr lang="ko-KR" altLang="en-US" sz="3500" spc="200" dirty="0">
                <a:solidFill>
                  <a:srgbClr val="0040CB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일반 선택 과목 정렬</a:t>
            </a:r>
            <a:endParaRPr lang="en-US" altLang="ko-KR" sz="3500" spc="200" dirty="0">
              <a:solidFill>
                <a:srgbClr val="0040CB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571500" lvl="0" indent="-571500" algn="l">
              <a:lnSpc>
                <a:spcPct val="166000"/>
              </a:lnSpc>
              <a:buFont typeface="Arial" panose="020B0604020202020204" pitchFamily="34" charset="0"/>
              <a:buChar char="•"/>
            </a:pPr>
            <a:r>
              <a:rPr lang="ko-KR" altLang="en-US" sz="3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수강 금지 과목 필터링</a:t>
            </a:r>
            <a:endParaRPr lang="en-US" altLang="ko-KR" sz="3500" spc="200" dirty="0">
              <a:solidFill>
                <a:srgbClr val="0040CB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571500" lvl="0" indent="-571500" algn="l">
              <a:lnSpc>
                <a:spcPct val="166000"/>
              </a:lnSpc>
              <a:buFont typeface="Arial" panose="020B0604020202020204" pitchFamily="34" charset="0"/>
              <a:buChar char="•"/>
            </a:pPr>
            <a:r>
              <a:rPr lang="ko-KR" altLang="en-US" sz="3500" spc="200" dirty="0">
                <a:solidFill>
                  <a:srgbClr val="0040CB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선수</a:t>
            </a:r>
            <a:r>
              <a:rPr lang="en-US" altLang="ko-KR" sz="3500" spc="200" dirty="0">
                <a:solidFill>
                  <a:srgbClr val="0040CB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/</a:t>
            </a:r>
            <a:r>
              <a:rPr lang="ko-KR" altLang="en-US" sz="3500" spc="200" dirty="0">
                <a:solidFill>
                  <a:srgbClr val="0040CB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후수 과목 정렬</a:t>
            </a:r>
            <a:endParaRPr lang="en-US" altLang="ko-KR" sz="3500" spc="200" dirty="0">
              <a:solidFill>
                <a:srgbClr val="0040CB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571500" lvl="0" indent="-571500" algn="l">
              <a:lnSpc>
                <a:spcPct val="166000"/>
              </a:lnSpc>
              <a:buFont typeface="Arial" panose="020B0604020202020204" pitchFamily="34" charset="0"/>
              <a:buChar char="•"/>
            </a:pPr>
            <a:r>
              <a:rPr lang="ko-KR" altLang="en-US" sz="3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실습 과목 및 공학인증설계 과목 정렬</a:t>
            </a:r>
            <a:endParaRPr lang="en-US" altLang="ko-KR" sz="3500" spc="200" dirty="0">
              <a:solidFill>
                <a:srgbClr val="0040CB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571500" lvl="0" indent="-571500" algn="l">
              <a:lnSpc>
                <a:spcPct val="166000"/>
              </a:lnSpc>
              <a:buFont typeface="Arial" panose="020B0604020202020204" pitchFamily="34" charset="0"/>
              <a:buChar char="•"/>
            </a:pPr>
            <a:r>
              <a:rPr lang="ko-KR" altLang="en-US" sz="3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재수강 과목 조회</a:t>
            </a:r>
            <a:endParaRPr lang="en-US" altLang="ko-KR" sz="3500" spc="200" dirty="0">
              <a:solidFill>
                <a:srgbClr val="0040CB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571500" lvl="0" indent="-571500" algn="l">
              <a:lnSpc>
                <a:spcPct val="166000"/>
              </a:lnSpc>
              <a:buFont typeface="Arial" panose="020B0604020202020204" pitchFamily="34" charset="0"/>
              <a:buChar char="•"/>
            </a:pPr>
            <a:r>
              <a:rPr lang="ko-KR" altLang="en-US" sz="3500" spc="200" dirty="0">
                <a:solidFill>
                  <a:srgbClr val="0040CB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시간별 과목 필터링</a:t>
            </a:r>
            <a:endParaRPr lang="en-US" altLang="ko-KR" sz="3500" spc="200" dirty="0">
              <a:solidFill>
                <a:srgbClr val="0040CB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571500" lvl="0" indent="-571500" algn="l">
              <a:lnSpc>
                <a:spcPct val="166000"/>
              </a:lnSpc>
              <a:buFont typeface="Arial" panose="020B0604020202020204" pitchFamily="34" charset="0"/>
              <a:buChar char="•"/>
            </a:pPr>
            <a:r>
              <a:rPr lang="ko-KR" altLang="en-US" sz="3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시간표</a:t>
            </a:r>
            <a:endParaRPr lang="en-US" altLang="ko-KR" sz="3500" spc="200" dirty="0">
              <a:solidFill>
                <a:srgbClr val="0040CB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AutoShape 4" descr="React 로고">
            <a:extLst>
              <a:ext uri="{FF2B5EF4-FFF2-40B4-BE49-F238E27FC236}">
                <a16:creationId xmlns:a16="http://schemas.microsoft.com/office/drawing/2014/main" id="{35BD920B-D5EE-A353-824B-903396BAEB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0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CF2855-D9CA-39A1-688A-84E0CDC92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83A6E58-CCA7-A71F-05CA-12F0022AD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514350"/>
            <a:ext cx="5943600" cy="774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2713FC0-C0BF-309B-3495-179BE6267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600" y="558800"/>
            <a:ext cx="774700" cy="609600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4D15B389-7360-37A4-6C29-62B61058B5D3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8B8F51A3-9CB1-EE32-3A88-3D2EBD239BC3}"/>
              </a:ext>
            </a:extLst>
          </p:cNvPr>
          <p:cNvSpPr txBox="1"/>
          <p:nvPr/>
        </p:nvSpPr>
        <p:spPr>
          <a:xfrm>
            <a:off x="685800" y="495300"/>
            <a:ext cx="47371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altLang="ko-KR" sz="3000" b="0" i="0" u="none" strike="noStrike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r>
              <a:rPr lang="en-US" altLang="ko-KR" sz="3000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Use</a:t>
            </a:r>
            <a:r>
              <a:rPr lang="ko-KR" altLang="en-US" sz="3000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r>
              <a:rPr lang="en-US" altLang="ko-KR" sz="3000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Case</a:t>
            </a:r>
            <a:r>
              <a:rPr lang="ko-KR" altLang="en-US" sz="3000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명세서</a:t>
            </a:r>
            <a:endParaRPr lang="ko-KR" sz="3000" b="0" i="0" u="none" strike="noStrike" spc="400" dirty="0">
              <a:solidFill>
                <a:srgbClr val="FFFFFF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66FB6EAA-3CAB-991E-0235-64C0A0D59C61}"/>
              </a:ext>
            </a:extLst>
          </p:cNvPr>
          <p:cNvSpPr txBox="1"/>
          <p:nvPr/>
        </p:nvSpPr>
        <p:spPr>
          <a:xfrm>
            <a:off x="1004186" y="1311200"/>
            <a:ext cx="10287000" cy="102981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66000"/>
              </a:lnSpc>
            </a:pPr>
            <a:r>
              <a:rPr lang="en-US" altLang="ko-KR" sz="4000" i="0" u="none" strike="noStrike" spc="200" dirty="0">
                <a:solidFill>
                  <a:srgbClr val="0040C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UC_001 </a:t>
            </a:r>
            <a:r>
              <a:rPr lang="ko-KR" altLang="en-US" sz="4000" spc="200" dirty="0">
                <a:solidFill>
                  <a:srgbClr val="0040C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일반 선택 과목 정렬</a:t>
            </a:r>
            <a:endParaRPr lang="en-US" altLang="ko-KR" sz="4000" i="0" u="none" strike="noStrike" spc="200" dirty="0">
              <a:solidFill>
                <a:srgbClr val="0040CB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3A0741C2-AD43-7C79-5FB9-C6F1E6941910}"/>
              </a:ext>
            </a:extLst>
          </p:cNvPr>
          <p:cNvSpPr txBox="1"/>
          <p:nvPr/>
        </p:nvSpPr>
        <p:spPr>
          <a:xfrm>
            <a:off x="1041400" y="2651217"/>
            <a:ext cx="16078200" cy="284622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514350" indent="-514350" rtl="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ko-KR" altLang="en-US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학생이 </a:t>
            </a:r>
            <a:r>
              <a:rPr lang="en-US" altLang="ko-KR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“</a:t>
            </a:r>
            <a:r>
              <a:rPr lang="ko-KR" altLang="en-US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일반 선택 과목 조회</a:t>
            </a:r>
            <a:r>
              <a:rPr lang="en-US" altLang="ko-KR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”</a:t>
            </a:r>
            <a:r>
              <a:rPr lang="ko-KR" altLang="en-US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선택한다</a:t>
            </a:r>
            <a:r>
              <a:rPr lang="en-US" altLang="ko-KR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742950" indent="-742950" rtl="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ko-KR" altLang="en-US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학생이 학과나 교과목명을 입력하고 검색한다</a:t>
            </a:r>
            <a:r>
              <a:rPr lang="en-US" altLang="ko-KR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742950" indent="-742950" rtl="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ko-KR" altLang="en-US" sz="2500" b="0" spc="200" dirty="0">
                <a:solidFill>
                  <a:srgbClr val="0040CB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시스템이 데이터베이스에서 조건에 맞는 일반 선택 과목을 조회한다</a:t>
            </a:r>
            <a:r>
              <a:rPr lang="en-US" altLang="ko-KR" sz="2500" b="0" spc="200" dirty="0">
                <a:solidFill>
                  <a:srgbClr val="0040CB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742950" indent="-742950" rtl="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ko-KR" altLang="en-US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학생은 조회된 강의 리스트를 확인하고 원하는 강의를 시간표에 추가할 수 있다</a:t>
            </a:r>
            <a:r>
              <a:rPr lang="en-US" altLang="ko-KR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2500" b="0" dirty="0">
              <a:effectLst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AutoShape 4" descr="React 로고">
            <a:extLst>
              <a:ext uri="{FF2B5EF4-FFF2-40B4-BE49-F238E27FC236}">
                <a16:creationId xmlns:a16="http://schemas.microsoft.com/office/drawing/2014/main" id="{48EC6841-A6CD-BA5B-63A6-E2FADB65DD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A8FF0B3-4482-1D8F-D08E-920D210CD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7" r="2368"/>
          <a:stretch/>
        </p:blipFill>
        <p:spPr bwMode="auto">
          <a:xfrm>
            <a:off x="4191000" y="5449269"/>
            <a:ext cx="11121656" cy="436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28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1AD659-1A6D-0A50-4021-D4D38A9B5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D3E62FF-6BB9-D83C-52D4-723B80B74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514350"/>
            <a:ext cx="5943600" cy="774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2A74FCB-4364-0FCA-F047-40931BB13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600" y="558800"/>
            <a:ext cx="774700" cy="609600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028ADFF4-3332-6C89-17AA-AF7BEE8B323C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5D8D4E63-AAAD-93A1-3B1D-FDAA3BFA1D94}"/>
              </a:ext>
            </a:extLst>
          </p:cNvPr>
          <p:cNvSpPr txBox="1"/>
          <p:nvPr/>
        </p:nvSpPr>
        <p:spPr>
          <a:xfrm>
            <a:off x="685800" y="495300"/>
            <a:ext cx="47371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altLang="ko-KR" sz="3000" b="0" i="0" u="none" strike="noStrike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r>
              <a:rPr lang="en-US" altLang="ko-KR" sz="3000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Use</a:t>
            </a:r>
            <a:r>
              <a:rPr lang="ko-KR" altLang="en-US" sz="3000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r>
              <a:rPr lang="en-US" altLang="ko-KR" sz="3000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Case</a:t>
            </a:r>
            <a:r>
              <a:rPr lang="ko-KR" altLang="en-US" sz="3000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명세서</a:t>
            </a:r>
            <a:endParaRPr lang="ko-KR" sz="3000" b="0" i="0" u="none" strike="noStrike" spc="400" dirty="0">
              <a:solidFill>
                <a:srgbClr val="FFFFFF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EBE2F8E2-C457-D7FF-E182-87F989A5540A}"/>
              </a:ext>
            </a:extLst>
          </p:cNvPr>
          <p:cNvSpPr txBox="1"/>
          <p:nvPr/>
        </p:nvSpPr>
        <p:spPr>
          <a:xfrm>
            <a:off x="1004186" y="1311200"/>
            <a:ext cx="10287000" cy="102981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66000"/>
              </a:lnSpc>
            </a:pPr>
            <a:r>
              <a:rPr lang="en-US" altLang="ko-KR" sz="4000" i="0" u="none" strike="noStrike" spc="200" dirty="0">
                <a:solidFill>
                  <a:srgbClr val="0040C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UC_002 </a:t>
            </a:r>
            <a:r>
              <a:rPr lang="ko-KR" altLang="en-US" sz="4000" i="0" u="none" strike="noStrike" spc="200" dirty="0">
                <a:solidFill>
                  <a:srgbClr val="0040C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선수</a:t>
            </a:r>
            <a:r>
              <a:rPr lang="en-US" altLang="ko-KR" sz="4000" i="0" u="none" strike="noStrike" spc="200" dirty="0">
                <a:solidFill>
                  <a:srgbClr val="0040C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4000" i="0" u="none" strike="noStrike" spc="200" dirty="0">
                <a:solidFill>
                  <a:srgbClr val="0040C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후수 과목 정렬</a:t>
            </a:r>
            <a:endParaRPr lang="en-US" altLang="ko-KR" sz="4000" i="0" u="none" strike="noStrike" spc="200" dirty="0">
              <a:solidFill>
                <a:srgbClr val="0040CB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8260CF6D-D95E-76F2-8062-0B63FD16F316}"/>
              </a:ext>
            </a:extLst>
          </p:cNvPr>
          <p:cNvSpPr txBox="1"/>
          <p:nvPr/>
        </p:nvSpPr>
        <p:spPr>
          <a:xfrm>
            <a:off x="1041400" y="2651217"/>
            <a:ext cx="16078200" cy="284622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514350" indent="-514350" rtl="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ko-KR" altLang="en-US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학생이 </a:t>
            </a:r>
            <a:r>
              <a:rPr lang="en-US" altLang="ko-KR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“</a:t>
            </a:r>
            <a:r>
              <a:rPr lang="ko-KR" altLang="en-US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선수</a:t>
            </a:r>
            <a:r>
              <a:rPr lang="en-US" altLang="ko-KR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후수 과목 조회</a:t>
            </a:r>
            <a:r>
              <a:rPr lang="en-US" altLang="ko-KR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”</a:t>
            </a:r>
            <a:r>
              <a:rPr lang="ko-KR" altLang="en-US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선택한다</a:t>
            </a:r>
            <a:r>
              <a:rPr lang="en-US" altLang="ko-KR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742950" indent="-742950" rtl="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ko-KR" altLang="en-US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학생이 학과나 교과목명을 입력하고 검색한다</a:t>
            </a:r>
            <a:r>
              <a:rPr lang="en-US" altLang="ko-KR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742950" indent="-742950" rtl="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ko-KR" altLang="en-US" sz="2500" b="0" spc="200" dirty="0">
                <a:solidFill>
                  <a:srgbClr val="0040CB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시스템이 데이터베이스에서 조건에 맞는 선수</a:t>
            </a:r>
            <a:r>
              <a:rPr lang="en-US" altLang="ko-KR" sz="2500" b="0" spc="200" dirty="0">
                <a:solidFill>
                  <a:srgbClr val="0040CB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sz="2500" b="0" spc="200" dirty="0">
                <a:solidFill>
                  <a:srgbClr val="0040CB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후수 과목을 조회한다</a:t>
            </a:r>
            <a:r>
              <a:rPr lang="en-US" altLang="ko-KR" sz="2500" b="0" spc="200" dirty="0">
                <a:solidFill>
                  <a:srgbClr val="0040CB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742950" indent="-742950" rtl="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ko-KR" altLang="en-US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학생은 조회된 강의 리스트를 확인하고 원하는 강의를 시간표에 추가할 수 있다</a:t>
            </a:r>
            <a:r>
              <a:rPr lang="en-US" altLang="ko-KR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2500" b="0" dirty="0">
              <a:effectLst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AutoShape 4" descr="React 로고">
            <a:extLst>
              <a:ext uri="{FF2B5EF4-FFF2-40B4-BE49-F238E27FC236}">
                <a16:creationId xmlns:a16="http://schemas.microsoft.com/office/drawing/2014/main" id="{874A68B9-7593-C76C-1DDD-6427193D8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67FCE11-53F2-C9D8-C94B-13D7AF818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02" y="5295900"/>
            <a:ext cx="884778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661BB08-18FD-BF93-89E0-AFF52EA15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189" y="5295900"/>
            <a:ext cx="7643037" cy="397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5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8015DB-F83D-B802-5EC8-974EBCD0C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5143A5D-818F-1998-818B-1653C41FE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514350"/>
            <a:ext cx="5943600" cy="774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D92C40C-20F6-6E64-8347-E93C5BDAB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600" y="558800"/>
            <a:ext cx="774700" cy="609600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648BF4CB-A074-426F-C150-63CC4D4F8C5B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CB671214-DBFD-F68F-3BDF-5DC68C8EFAA1}"/>
              </a:ext>
            </a:extLst>
          </p:cNvPr>
          <p:cNvSpPr txBox="1"/>
          <p:nvPr/>
        </p:nvSpPr>
        <p:spPr>
          <a:xfrm>
            <a:off x="685800" y="495300"/>
            <a:ext cx="47371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altLang="ko-KR" sz="3000" b="0" i="0" u="none" strike="noStrike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r>
              <a:rPr lang="en-US" altLang="ko-KR" sz="3000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Use</a:t>
            </a:r>
            <a:r>
              <a:rPr lang="ko-KR" altLang="en-US" sz="3000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r>
              <a:rPr lang="en-US" altLang="ko-KR" sz="3000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Case</a:t>
            </a:r>
            <a:r>
              <a:rPr lang="ko-KR" altLang="en-US" sz="3000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명세서</a:t>
            </a:r>
            <a:endParaRPr lang="ko-KR" sz="3000" b="0" i="0" u="none" strike="noStrike" spc="400" dirty="0">
              <a:solidFill>
                <a:srgbClr val="FFFFFF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A93130EB-1C1A-DEDC-B640-EE2DAEF8C36B}"/>
              </a:ext>
            </a:extLst>
          </p:cNvPr>
          <p:cNvSpPr txBox="1"/>
          <p:nvPr/>
        </p:nvSpPr>
        <p:spPr>
          <a:xfrm>
            <a:off x="1004186" y="1311200"/>
            <a:ext cx="10287000" cy="102981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66000"/>
              </a:lnSpc>
            </a:pPr>
            <a:r>
              <a:rPr lang="en-US" altLang="ko-KR" sz="4000" i="0" u="none" strike="noStrike" spc="200" dirty="0">
                <a:solidFill>
                  <a:srgbClr val="0040C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UC_003 </a:t>
            </a:r>
            <a:r>
              <a:rPr lang="ko-KR" altLang="en-US" sz="4000" i="0" u="none" strike="noStrike" spc="200" dirty="0">
                <a:solidFill>
                  <a:srgbClr val="0040C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시간별 과목 필터링</a:t>
            </a:r>
            <a:endParaRPr lang="en-US" altLang="ko-KR" sz="4000" i="0" u="none" strike="noStrike" spc="200" dirty="0">
              <a:solidFill>
                <a:srgbClr val="0040CB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7973ABB1-EED4-90E4-E2C4-09BEACBCA8C5}"/>
              </a:ext>
            </a:extLst>
          </p:cNvPr>
          <p:cNvSpPr txBox="1"/>
          <p:nvPr/>
        </p:nvSpPr>
        <p:spPr>
          <a:xfrm>
            <a:off x="1041400" y="2651217"/>
            <a:ext cx="16078200" cy="284622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514350" indent="-514350" rtl="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ko-KR" altLang="en-US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학생이 </a:t>
            </a:r>
            <a:r>
              <a:rPr lang="en-US" altLang="ko-KR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“</a:t>
            </a:r>
            <a:r>
              <a:rPr lang="ko-KR" altLang="en-US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시간별 과목 필터링</a:t>
            </a:r>
            <a:r>
              <a:rPr lang="en-US" altLang="ko-KR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”</a:t>
            </a:r>
            <a:r>
              <a:rPr lang="ko-KR" altLang="en-US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선택한다</a:t>
            </a:r>
            <a:r>
              <a:rPr lang="en-US" altLang="ko-KR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514350" indent="-514350" rtl="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ko-KR" altLang="en-US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학생이 학과와 학년</a:t>
            </a:r>
            <a:r>
              <a:rPr lang="en-US" altLang="ko-KR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요일을 입력하고 검색한다</a:t>
            </a:r>
            <a:r>
              <a:rPr lang="en-US" altLang="ko-KR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514350" indent="-514350" rtl="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ko-KR" altLang="en-US" sz="2500" b="0" spc="200" dirty="0">
                <a:solidFill>
                  <a:srgbClr val="0040CB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시스템이 저장된 학생의 시간표를 불러와 학생의 시간표와 겹치거나</a:t>
            </a:r>
            <a:r>
              <a:rPr lang="en-US" altLang="ko-KR" sz="2500" b="0" spc="200" dirty="0">
                <a:solidFill>
                  <a:srgbClr val="0040CB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500" b="0" spc="200" dirty="0">
                <a:solidFill>
                  <a:srgbClr val="0040CB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재수강할 수 없는 강의를 필터링한다</a:t>
            </a:r>
            <a:r>
              <a:rPr lang="en-US" altLang="ko-KR" sz="2500" b="0" spc="200" dirty="0">
                <a:solidFill>
                  <a:srgbClr val="0040CB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514350" indent="-514350" rtl="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ko-KR" altLang="en-US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학생은 조회된 강의 리스트를 조회한다</a:t>
            </a:r>
            <a:r>
              <a:rPr lang="en-US" altLang="ko-KR" sz="25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br>
              <a:rPr lang="ko-KR" altLang="en-US" sz="2800" dirty="0"/>
            </a:br>
            <a:endParaRPr lang="ko-KR" altLang="en-US" sz="2500" b="0" dirty="0">
              <a:effectLst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AutoShape 4" descr="React 로고">
            <a:extLst>
              <a:ext uri="{FF2B5EF4-FFF2-40B4-BE49-F238E27FC236}">
                <a16:creationId xmlns:a16="http://schemas.microsoft.com/office/drawing/2014/main" id="{785A1D1D-5797-E8AB-757B-B213762D3C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3929519-FCBD-7CC2-DF61-C370A4BE6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14" y="5416048"/>
            <a:ext cx="16492692" cy="431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44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2B2F93-F446-FC5B-D474-446893D34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413EAB7-FF61-7765-7CCB-73CF76D1D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514350"/>
            <a:ext cx="6858000" cy="774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DBB34B7-4025-49DC-41D5-5751566E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600" y="558800"/>
            <a:ext cx="774700" cy="609600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4BF8B825-AF55-5ABC-055A-2EA65EDC489F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4F821099-C124-A9E8-244D-CAC9281CEF45}"/>
              </a:ext>
            </a:extLst>
          </p:cNvPr>
          <p:cNvSpPr txBox="1"/>
          <p:nvPr/>
        </p:nvSpPr>
        <p:spPr>
          <a:xfrm>
            <a:off x="685800" y="495300"/>
            <a:ext cx="54102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altLang="ko-KR" sz="3000" b="0" i="0" u="none" strike="noStrike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Event-Based Style</a:t>
            </a:r>
            <a:endParaRPr lang="ko-KR" sz="3000" b="0" i="0" u="none" strike="noStrike" spc="400" dirty="0">
              <a:solidFill>
                <a:srgbClr val="FFFFFF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2EAAAF2D-F06F-C510-5B6F-419BC054F80A}"/>
              </a:ext>
            </a:extLst>
          </p:cNvPr>
          <p:cNvSpPr txBox="1"/>
          <p:nvPr/>
        </p:nvSpPr>
        <p:spPr>
          <a:xfrm>
            <a:off x="1004186" y="1790700"/>
            <a:ext cx="10287000" cy="102981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66000"/>
              </a:lnSpc>
            </a:pPr>
            <a:r>
              <a:rPr lang="ko-KR" altLang="en-US" sz="4000" spc="200" dirty="0">
                <a:solidFill>
                  <a:srgbClr val="0040C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제안 이유 </a:t>
            </a:r>
            <a:r>
              <a:rPr lang="en-US" altLang="ko-KR" sz="4000" spc="200" dirty="0">
                <a:solidFill>
                  <a:srgbClr val="0040C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4000" spc="200" dirty="0">
                <a:solidFill>
                  <a:srgbClr val="0040C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 확장성</a:t>
            </a:r>
            <a:endParaRPr lang="en-US" altLang="ko-KR" sz="4000" i="0" u="none" strike="noStrike" spc="200" dirty="0">
              <a:solidFill>
                <a:srgbClr val="0040CB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AutoShape 4" descr="React 로고">
            <a:extLst>
              <a:ext uri="{FF2B5EF4-FFF2-40B4-BE49-F238E27FC236}">
                <a16:creationId xmlns:a16="http://schemas.microsoft.com/office/drawing/2014/main" id="{710E096E-DF2C-B018-FFD2-F3A858A116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0450B403-0A5B-BE4A-6275-95502875AE76}"/>
              </a:ext>
            </a:extLst>
          </p:cNvPr>
          <p:cNvSpPr txBox="1"/>
          <p:nvPr/>
        </p:nvSpPr>
        <p:spPr>
          <a:xfrm>
            <a:off x="1041400" y="3162300"/>
            <a:ext cx="16078200" cy="447111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514350" indent="-514350" rtl="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ko-KR" altLang="en-US" sz="30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기능 추가 및 변경이 용이</a:t>
            </a:r>
            <a:endParaRPr lang="en-US" altLang="ko-KR" sz="3000" spc="200" dirty="0">
              <a:solidFill>
                <a:srgbClr val="0040CB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514350" indent="-514350" rtl="0">
              <a:lnSpc>
                <a:spcPct val="300000"/>
              </a:lnSpc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ko-KR" altLang="en-US" sz="3000" spc="200" dirty="0">
                <a:solidFill>
                  <a:srgbClr val="0040C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실시간 정보 처리가 중요한 </a:t>
            </a:r>
            <a:r>
              <a:rPr lang="ko-KR" altLang="en-US" sz="3000" b="0" spc="200" dirty="0">
                <a:solidFill>
                  <a:srgbClr val="0040CB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시스템에 유리</a:t>
            </a:r>
            <a:endParaRPr lang="en-US" altLang="ko-KR" sz="3000" spc="200" dirty="0">
              <a:solidFill>
                <a:srgbClr val="0040CB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514350" indent="-514350" rtl="0">
              <a:lnSpc>
                <a:spcPct val="300000"/>
              </a:lnSpc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ko-KR" altLang="en-US" sz="3000" b="0" spc="200" dirty="0">
                <a:solidFill>
                  <a:srgbClr val="0040CB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추후 실시간 정보처리를 활용한 수강신청 보조 서비스로의 확장을 고려한 제안</a:t>
            </a:r>
            <a:endParaRPr lang="en-US" altLang="ko-KR" sz="3000" b="0" spc="200" dirty="0">
              <a:solidFill>
                <a:srgbClr val="0040CB"/>
              </a:solidFill>
              <a:effectLst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67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016BF5-82A7-F408-1BF6-AF882E890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BBA2628-435A-1C63-CC30-5117A7E23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514350"/>
            <a:ext cx="9448800" cy="774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52112CF-44F2-2E7C-7533-6674C5425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600" y="558800"/>
            <a:ext cx="774700" cy="609600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73625343-9008-7B9A-5231-291ED24367DD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BA137F89-1C6F-C730-FC81-9439D3DCF544}"/>
              </a:ext>
            </a:extLst>
          </p:cNvPr>
          <p:cNvSpPr txBox="1"/>
          <p:nvPr/>
        </p:nvSpPr>
        <p:spPr>
          <a:xfrm>
            <a:off x="685800" y="495300"/>
            <a:ext cx="78486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altLang="ko-KR" sz="3000" b="0" i="0" u="none" strike="noStrike" spc="400" dirty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Event-Based Style Tradeoffs</a:t>
            </a:r>
            <a:endParaRPr lang="ko-KR" sz="3000" b="0" i="0" u="none" strike="noStrike" spc="400" dirty="0">
              <a:solidFill>
                <a:srgbClr val="FFFFFF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AutoShape 4" descr="React 로고">
            <a:extLst>
              <a:ext uri="{FF2B5EF4-FFF2-40B4-BE49-F238E27FC236}">
                <a16:creationId xmlns:a16="http://schemas.microsoft.com/office/drawing/2014/main" id="{84E6AD5E-44F5-8535-1C41-90B84A8A55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774AD8B-9BCC-1FDF-3BE0-A7EB16A62CD4}"/>
              </a:ext>
            </a:extLst>
          </p:cNvPr>
          <p:cNvGrpSpPr/>
          <p:nvPr/>
        </p:nvGrpSpPr>
        <p:grpSpPr>
          <a:xfrm>
            <a:off x="1004186" y="1866900"/>
            <a:ext cx="16115414" cy="7201994"/>
            <a:chOff x="1004186" y="1311200"/>
            <a:chExt cx="16115414" cy="720199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F0E296A-504C-2725-ED57-82BCBB48017E}"/>
                </a:ext>
              </a:extLst>
            </p:cNvPr>
            <p:cNvGrpSpPr/>
            <p:nvPr/>
          </p:nvGrpSpPr>
          <p:grpSpPr>
            <a:xfrm>
              <a:off x="1004186" y="1311200"/>
              <a:ext cx="16115414" cy="3368716"/>
              <a:chOff x="1004186" y="1311200"/>
              <a:chExt cx="16115414" cy="3368716"/>
            </a:xfrm>
          </p:grpSpPr>
          <p:sp>
            <p:nvSpPr>
              <p:cNvPr id="25" name="TextBox 25">
                <a:extLst>
                  <a:ext uri="{FF2B5EF4-FFF2-40B4-BE49-F238E27FC236}">
                    <a16:creationId xmlns:a16="http://schemas.microsoft.com/office/drawing/2014/main" id="{7BE25CEB-610D-8126-C65B-6863FAFA6D6E}"/>
                  </a:ext>
                </a:extLst>
              </p:cNvPr>
              <p:cNvSpPr txBox="1"/>
              <p:nvPr/>
            </p:nvSpPr>
            <p:spPr>
              <a:xfrm>
                <a:off x="1004186" y="1311200"/>
                <a:ext cx="10287000" cy="1029811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lvl="0" algn="l">
                  <a:lnSpc>
                    <a:spcPct val="166000"/>
                  </a:lnSpc>
                </a:pPr>
                <a:r>
                  <a:rPr lang="en-US" altLang="ko-KR" sz="4000" spc="200" dirty="0" err="1">
                    <a:solidFill>
                      <a:srgbClr val="0040CB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Advangtages</a:t>
                </a:r>
                <a:r>
                  <a:rPr lang="en-US" altLang="ko-KR" sz="4000" spc="200" dirty="0">
                    <a:solidFill>
                      <a:srgbClr val="0040CB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:</a:t>
                </a:r>
                <a:endParaRPr lang="en-US" altLang="ko-KR" sz="4000" i="0" u="none" strike="noStrike" spc="200" dirty="0">
                  <a:solidFill>
                    <a:srgbClr val="0040CB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6" name="TextBox 26">
                <a:extLst>
                  <a:ext uri="{FF2B5EF4-FFF2-40B4-BE49-F238E27FC236}">
                    <a16:creationId xmlns:a16="http://schemas.microsoft.com/office/drawing/2014/main" id="{1B790500-5BAD-D0B1-2F36-5412A08C0D5F}"/>
                  </a:ext>
                </a:extLst>
              </p:cNvPr>
              <p:cNvSpPr txBox="1"/>
              <p:nvPr/>
            </p:nvSpPr>
            <p:spPr>
              <a:xfrm>
                <a:off x="1041400" y="2340033"/>
                <a:ext cx="16078200" cy="2339883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marL="514350" indent="-514350" rtl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AutoNum type="arabicPeriod"/>
                </a:pPr>
                <a:r>
                  <a:rPr lang="ko-KR" altLang="en-US" sz="3000" spc="200" dirty="0">
                    <a:solidFill>
                      <a:srgbClr val="0040CB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낮은 결합도</a:t>
                </a:r>
                <a:endParaRPr lang="en-US" altLang="ko-KR" sz="3000" spc="200" dirty="0">
                  <a:solidFill>
                    <a:srgbClr val="0040CB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pPr marL="914400" lvl="1" indent="-457200">
                  <a:spcBef>
                    <a:spcPts val="1200"/>
                  </a:spcBef>
                  <a:spcAft>
                    <a:spcPts val="1200"/>
                  </a:spcAft>
                  <a:buAutoNum type="alphaLcPeriod"/>
                </a:pPr>
                <a:r>
                  <a:rPr lang="ko-KR" altLang="en-US" sz="3000" spc="200" dirty="0">
                    <a:solidFill>
                      <a:srgbClr val="0040CB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개별 컴포넌트나 서비스의 변경이 전체 시스템에 미치는 영향을 줄일 수 있음</a:t>
                </a:r>
                <a:endParaRPr lang="en-US" altLang="ko-KR" sz="3000" spc="200" dirty="0">
                  <a:solidFill>
                    <a:srgbClr val="0040CB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pPr marL="914400" lvl="1" indent="-457200">
                  <a:spcBef>
                    <a:spcPts val="1200"/>
                  </a:spcBef>
                  <a:spcAft>
                    <a:spcPts val="1200"/>
                  </a:spcAft>
                  <a:buAutoNum type="alphaLcPeriod"/>
                </a:pPr>
                <a:r>
                  <a:rPr lang="ko-KR" altLang="en-US" sz="3000" spc="200" dirty="0">
                    <a:solidFill>
                      <a:srgbClr val="0040CB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확장성 및 재사용성이 높음</a:t>
                </a:r>
                <a:endParaRPr lang="en-US" altLang="ko-KR" sz="3000" spc="200" dirty="0">
                  <a:solidFill>
                    <a:srgbClr val="0040CB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B819B6E-F759-59F5-BFB1-801C1288A0AD}"/>
                </a:ext>
              </a:extLst>
            </p:cNvPr>
            <p:cNvGrpSpPr/>
            <p:nvPr/>
          </p:nvGrpSpPr>
          <p:grpSpPr>
            <a:xfrm>
              <a:off x="1004186" y="5143500"/>
              <a:ext cx="16115414" cy="3369694"/>
              <a:chOff x="1004186" y="1311200"/>
              <a:chExt cx="16115414" cy="3369694"/>
            </a:xfrm>
          </p:grpSpPr>
          <p:sp>
            <p:nvSpPr>
              <p:cNvPr id="15" name="TextBox 25">
                <a:extLst>
                  <a:ext uri="{FF2B5EF4-FFF2-40B4-BE49-F238E27FC236}">
                    <a16:creationId xmlns:a16="http://schemas.microsoft.com/office/drawing/2014/main" id="{56D60818-3242-75B7-8CAA-5CC5B472376C}"/>
                  </a:ext>
                </a:extLst>
              </p:cNvPr>
              <p:cNvSpPr txBox="1"/>
              <p:nvPr/>
            </p:nvSpPr>
            <p:spPr>
              <a:xfrm>
                <a:off x="1004186" y="1311200"/>
                <a:ext cx="10287000" cy="1029811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lvl="0" algn="l">
                  <a:lnSpc>
                    <a:spcPct val="166000"/>
                  </a:lnSpc>
                </a:pPr>
                <a:r>
                  <a:rPr lang="en-US" altLang="ko-KR" sz="4000" spc="200" dirty="0">
                    <a:solidFill>
                      <a:srgbClr val="0040CB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Disadvantages :</a:t>
                </a:r>
                <a:endParaRPr lang="en-US" altLang="ko-KR" sz="4000" i="0" u="none" strike="noStrike" spc="200" dirty="0">
                  <a:solidFill>
                    <a:srgbClr val="0040CB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6" name="TextBox 26">
                <a:extLst>
                  <a:ext uri="{FF2B5EF4-FFF2-40B4-BE49-F238E27FC236}">
                    <a16:creationId xmlns:a16="http://schemas.microsoft.com/office/drawing/2014/main" id="{37C7B3E0-BB32-5E06-8770-FDFE2464F4D9}"/>
                  </a:ext>
                </a:extLst>
              </p:cNvPr>
              <p:cNvSpPr txBox="1"/>
              <p:nvPr/>
            </p:nvSpPr>
            <p:spPr>
              <a:xfrm>
                <a:off x="1041400" y="2341011"/>
                <a:ext cx="16078200" cy="2339883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marL="514350" indent="-514350" rtl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AutoNum type="arabicPeriod"/>
                </a:pPr>
                <a:r>
                  <a:rPr lang="ko-KR" altLang="en-US" sz="3000" spc="200" dirty="0">
                    <a:solidFill>
                      <a:srgbClr val="0040CB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디버깅과 테스트의 어려움</a:t>
                </a:r>
                <a:endParaRPr lang="en-US" altLang="ko-KR" sz="3000" spc="200" dirty="0">
                  <a:solidFill>
                    <a:srgbClr val="0040CB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700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370</Words>
  <Application>Microsoft Office PowerPoint</Application>
  <PresentationFormat>사용자 지정</PresentationFormat>
  <Paragraphs>69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나눔스퀘어 네오 Regular</vt:lpstr>
      <vt:lpstr>나눔스퀘어 네오 Heavy</vt:lpstr>
      <vt:lpstr>나눔스퀘어라운드 ExtraBold</vt:lpstr>
      <vt:lpstr>Calibri</vt:lpstr>
      <vt:lpstr>나눔스퀘어 네오 Bold</vt:lpstr>
      <vt:lpstr>나눔스퀘어라운드 Bold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김영신</dc:creator>
  <cp:lastModifiedBy>웅진 서</cp:lastModifiedBy>
  <cp:revision>14</cp:revision>
  <dcterms:created xsi:type="dcterms:W3CDTF">2006-08-16T00:00:00Z</dcterms:created>
  <dcterms:modified xsi:type="dcterms:W3CDTF">2024-12-14T06:10:25Z</dcterms:modified>
</cp:coreProperties>
</file>