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41" r:id="rId12"/>
    <p:sldId id="33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76" y="24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61.svg"/><Relationship Id="rId9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2.svg"/><Relationship Id="rId12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6.png"/><Relationship Id="rId5" Type="http://schemas.openxmlformats.org/officeDocument/2006/relationships/image" Target="../media/image120.svg"/><Relationship Id="rId10" Type="http://schemas.openxmlformats.org/officeDocument/2006/relationships/image" Target="../media/image124.sv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7.svg"/><Relationship Id="rId18" Type="http://schemas.openxmlformats.org/officeDocument/2006/relationships/image" Target="../media/image1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13.png"/><Relationship Id="rId19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53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23.png"/><Relationship Id="rId18" Type="http://schemas.openxmlformats.org/officeDocument/2006/relationships/image" Target="../media/image32.sv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70.sv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2.png"/><Relationship Id="rId15" Type="http://schemas.openxmlformats.org/officeDocument/2006/relationships/image" Target="../media/image24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25.png"/><Relationship Id="rId9" Type="http://schemas.openxmlformats.org/officeDocument/2006/relationships/image" Target="../media/image21.png"/><Relationship Id="rId14" Type="http://schemas.openxmlformats.org/officeDocument/2006/relationships/image" Target="../media/image72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30.png"/><Relationship Id="rId26" Type="http://schemas.openxmlformats.org/officeDocument/2006/relationships/image" Target="../media/image20.png"/><Relationship Id="rId21" Type="http://schemas.openxmlformats.org/officeDocument/2006/relationships/image" Target="../media/image26.png"/><Relationship Id="rId7" Type="http://schemas.openxmlformats.org/officeDocument/2006/relationships/image" Target="../media/image27.png"/><Relationship Id="rId12" Type="http://schemas.openxmlformats.org/officeDocument/2006/relationships/image" Target="../media/image83.svg"/><Relationship Id="rId17" Type="http://schemas.openxmlformats.org/officeDocument/2006/relationships/image" Target="../media/image32.png"/><Relationship Id="rId25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87.svg"/><Relationship Id="rId20" Type="http://schemas.openxmlformats.org/officeDocument/2006/relationships/image" Target="../media/image91.svg"/><Relationship Id="rId29" Type="http://schemas.openxmlformats.org/officeDocument/2006/relationships/image" Target="../media/image9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9.png"/><Relationship Id="rId15" Type="http://schemas.openxmlformats.org/officeDocument/2006/relationships/image" Target="../media/image31.png"/><Relationship Id="rId28" Type="http://schemas.openxmlformats.org/officeDocument/2006/relationships/image" Target="../media/image33.png"/><Relationship Id="rId10" Type="http://schemas.openxmlformats.org/officeDocument/2006/relationships/image" Target="../media/image81.svg"/><Relationship Id="rId9" Type="http://schemas.openxmlformats.org/officeDocument/2006/relationships/image" Target="../media/image28.png"/><Relationship Id="rId14" Type="http://schemas.openxmlformats.org/officeDocument/2006/relationships/image" Target="../media/image85.svg"/><Relationship Id="rId22" Type="http://schemas.openxmlformats.org/officeDocument/2006/relationships/image" Target="../media/image4.png"/><Relationship Id="rId27" Type="http://schemas.openxmlformats.org/officeDocument/2006/relationships/image" Target="../media/image6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00.svg"/><Relationship Id="rId3" Type="http://schemas.openxmlformats.org/officeDocument/2006/relationships/image" Target="../media/image61.svg"/><Relationship Id="rId7" Type="http://schemas.openxmlformats.org/officeDocument/2006/relationships/image" Target="../media/image98.svg"/><Relationship Id="rId12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37.svg"/><Relationship Id="rId5" Type="http://schemas.openxmlformats.org/officeDocument/2006/relationships/image" Target="../media/image97.svg"/><Relationship Id="rId15" Type="http://schemas.openxmlformats.org/officeDocument/2006/relationships/image" Target="../media/image102.svg"/><Relationship Id="rId4" Type="http://schemas.openxmlformats.org/officeDocument/2006/relationships/image" Target="../media/image35.png"/><Relationship Id="rId9" Type="http://schemas.openxmlformats.org/officeDocument/2006/relationships/image" Target="../media/image4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40.png"/><Relationship Id="rId3" Type="http://schemas.openxmlformats.org/officeDocument/2006/relationships/image" Target="../media/image61.sv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34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04.svg"/><Relationship Id="rId15" Type="http://schemas.openxmlformats.org/officeDocument/2006/relationships/image" Target="../media/image26.png"/><Relationship Id="rId10" Type="http://schemas.openxmlformats.org/officeDocument/2006/relationships/image" Target="../media/image107.svg"/><Relationship Id="rId4" Type="http://schemas.openxmlformats.org/officeDocument/2006/relationships/image" Target="../media/image38.png"/><Relationship Id="rId9" Type="http://schemas.openxmlformats.org/officeDocument/2006/relationships/image" Target="../media/image39.png"/><Relationship Id="rId14" Type="http://schemas.openxmlformats.org/officeDocument/2006/relationships/image" Target="../media/image10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6.png"/><Relationship Id="rId7" Type="http://schemas.openxmlformats.org/officeDocument/2006/relationships/image" Target="../media/image37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079776" y="1370504"/>
            <a:ext cx="7903685" cy="1086388"/>
            <a:chOff x="6747212" y="1370504"/>
            <a:chExt cx="4868343" cy="8061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LS </a:t>
              </a: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빅데이터스쿨 </a:t>
              </a:r>
              <a:r>
                <a:rPr lang="en-US" altLang="ko-KR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2" y="1822755"/>
              <a:ext cx="4868343" cy="3539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300" b="1" dirty="0"/>
                <a:t>주조 공정 센서 데이터 기반 공정 모니터링 대시보드 개발</a:t>
              </a:r>
              <a:endParaRPr lang="ko-KR" altLang="en-US" sz="2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-27814" y="120747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700802"/>
            <a:chOff x="6768048" y="3882051"/>
            <a:chExt cx="5236249" cy="1700802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01566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3</a:t>
              </a:r>
              <a:r>
                <a:rPr lang="ko-KR" altLang="en-US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경민없는</a:t>
              </a:r>
              <a:r>
                <a:rPr lang="ko-KR" altLang="en-US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경민팀</a:t>
              </a:r>
              <a:r>
                <a:rPr lang="en-US" altLang="ko-KR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이재우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한지수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편서영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신인철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6166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김태호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조수아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35396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1" y="114300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</a:rPr>
                <a:t>작업자 대시보드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9" name="사각형: 둥근 모서리 11">
            <a:extLst>
              <a:ext uri="{FF2B5EF4-FFF2-40B4-BE49-F238E27FC236}">
                <a16:creationId xmlns:a16="http://schemas.microsoft.com/office/drawing/2014/main" id="{3439B1C8-3528-F911-5457-BF5ED692D7CF}"/>
              </a:ext>
            </a:extLst>
          </p:cNvPr>
          <p:cNvSpPr/>
          <p:nvPr/>
        </p:nvSpPr>
        <p:spPr>
          <a:xfrm>
            <a:off x="263353" y="4788763"/>
            <a:ext cx="4500500" cy="1412545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1" y="1976716"/>
            <a:ext cx="6336704" cy="27091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1960008"/>
            <a:ext cx="4653949" cy="291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689" y="4812460"/>
            <a:ext cx="45005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err="1"/>
              <a:t>작업자용</a:t>
            </a:r>
            <a:r>
              <a:rPr lang="ko-KR" altLang="en-US" sz="1100" dirty="0"/>
              <a:t> 대시보드는 실시간 생산 이력</a:t>
            </a:r>
            <a:r>
              <a:rPr lang="en-US" altLang="ko-KR" sz="1100" dirty="0"/>
              <a:t>, </a:t>
            </a:r>
            <a:r>
              <a:rPr lang="ko-KR" altLang="en-US" sz="1100" dirty="0"/>
              <a:t>불량률 추이</a:t>
            </a:r>
            <a:r>
              <a:rPr lang="en-US" altLang="ko-KR" sz="1100" dirty="0"/>
              <a:t>, </a:t>
            </a:r>
            <a:r>
              <a:rPr lang="ko-KR" altLang="en-US" sz="1100" dirty="0"/>
              <a:t>주요 불량 원인을 직관적으로 확인할 수 있도록 구성되었다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ko-KR" altLang="en-US" sz="1100" dirty="0" err="1" smtClean="0"/>
              <a:t>금형별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생산 시간대 </a:t>
            </a:r>
            <a:r>
              <a:rPr lang="ko-KR" altLang="en-US" sz="1100" dirty="0" smtClean="0"/>
              <a:t>가시화 </a:t>
            </a:r>
            <a:r>
              <a:rPr lang="ko-KR" altLang="en-US" sz="1100" dirty="0"/>
              <a:t>및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센서 실시간 모니터링을 통해 작업자는 설비 이상 여부를 빠르게 파악할 수 있으며</a:t>
            </a:r>
            <a:r>
              <a:rPr lang="en-US" altLang="ko-KR" sz="1100" dirty="0"/>
              <a:t>,</a:t>
            </a:r>
            <a:br>
              <a:rPr lang="en-US" altLang="ko-KR" sz="1100" dirty="0"/>
            </a:br>
            <a:r>
              <a:rPr lang="en-US" altLang="ko-KR" sz="1100" dirty="0"/>
              <a:t>SHAP </a:t>
            </a:r>
            <a:r>
              <a:rPr lang="ko-KR" altLang="en-US" sz="1100" dirty="0"/>
              <a:t>기반 원인 분석 결과와 불량률 비교를 통해 </a:t>
            </a:r>
            <a:r>
              <a:rPr lang="ko-KR" altLang="en-US" sz="1100" dirty="0" err="1"/>
              <a:t>금형별</a:t>
            </a:r>
            <a:r>
              <a:rPr lang="ko-KR" altLang="en-US" sz="1100" dirty="0"/>
              <a:t> 품질 수준을 쉽게 확인하고 즉각적인 현장 대응이 가능하다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ko-KR" altLang="en-US" sz="1100" dirty="0"/>
              <a:t>이로써 작업자는 단순 감시를 넘어 </a:t>
            </a:r>
            <a:r>
              <a:rPr lang="ko-KR" altLang="en-US" sz="1100" b="1" dirty="0"/>
              <a:t>데이터 기반의 공정 제어와 품질 유지에 적극적으로 참여</a:t>
            </a:r>
            <a:r>
              <a:rPr lang="ko-KR" altLang="en-US" sz="1100" dirty="0"/>
              <a:t>할 수 있게 되었다</a:t>
            </a:r>
            <a:r>
              <a:rPr lang="en-US" altLang="ko-KR" sz="1100" dirty="0"/>
              <a:t>.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15416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1" y="114300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</a:rPr>
                <a:t>관리자 대시보드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9" name="사각형: 둥근 모서리 11">
            <a:extLst>
              <a:ext uri="{FF2B5EF4-FFF2-40B4-BE49-F238E27FC236}">
                <a16:creationId xmlns:a16="http://schemas.microsoft.com/office/drawing/2014/main" id="{3439B1C8-3528-F911-5457-BF5ED692D7CF}"/>
              </a:ext>
            </a:extLst>
          </p:cNvPr>
          <p:cNvSpPr/>
          <p:nvPr/>
        </p:nvSpPr>
        <p:spPr>
          <a:xfrm>
            <a:off x="263353" y="4788764"/>
            <a:ext cx="4212468" cy="1848688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52" y="4855094"/>
            <a:ext cx="42844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/>
              <a:t>좌측의 </a:t>
            </a:r>
            <a:r>
              <a:rPr lang="en-US" altLang="ko-KR" sz="1000" b="1" dirty="0"/>
              <a:t>P </a:t>
            </a:r>
            <a:r>
              <a:rPr lang="ko-KR" altLang="en-US" sz="1000" b="1" dirty="0" err="1"/>
              <a:t>관리도</a:t>
            </a:r>
            <a:r>
              <a:rPr lang="ko-KR" altLang="en-US" sz="1000" dirty="0" err="1"/>
              <a:t>는</a:t>
            </a:r>
            <a:r>
              <a:rPr lang="ko-KR" altLang="en-US" sz="1000" dirty="0"/>
              <a:t> 일정 기간 동안의 공정 불량률을 관리 기준선</a:t>
            </a:r>
            <a:r>
              <a:rPr lang="en-US" altLang="ko-KR" sz="1000" dirty="0"/>
              <a:t>(CL), </a:t>
            </a:r>
            <a:r>
              <a:rPr lang="ko-KR" altLang="en-US" sz="1000" dirty="0"/>
              <a:t>상한선</a:t>
            </a:r>
            <a:r>
              <a:rPr lang="en-US" altLang="ko-KR" sz="1000" dirty="0"/>
              <a:t>(UCL), </a:t>
            </a:r>
            <a:r>
              <a:rPr lang="ko-KR" altLang="en-US" sz="1000" dirty="0"/>
              <a:t>하한선</a:t>
            </a:r>
            <a:r>
              <a:rPr lang="en-US" altLang="ko-KR" sz="1000" dirty="0"/>
              <a:t>(LCL)</a:t>
            </a:r>
            <a:r>
              <a:rPr lang="ko-KR" altLang="en-US" sz="1000" dirty="0"/>
              <a:t>과 함께 시각화한 그래프로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빨간 점으로 표시된 이상 구간을 통해 </a:t>
            </a:r>
            <a:r>
              <a:rPr lang="ko-KR" altLang="en-US" sz="1000" b="1" dirty="0"/>
              <a:t>공정 품질의 일탈 여부를 조기에 탐지</a:t>
            </a:r>
            <a:r>
              <a:rPr lang="ko-KR" altLang="en-US" sz="1000" dirty="0"/>
              <a:t>할 수 있습니다</a:t>
            </a:r>
            <a:r>
              <a:rPr lang="en-US" altLang="ko-KR" sz="1000" dirty="0" smtClean="0"/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/>
              <a:t>좌측에는 </a:t>
            </a:r>
            <a:r>
              <a:rPr lang="ko-KR" altLang="en-US" sz="1000" dirty="0"/>
              <a:t>현재 조건에서의 </a:t>
            </a:r>
            <a:r>
              <a:rPr lang="ko-KR" altLang="en-US" sz="1000" dirty="0" smtClean="0"/>
              <a:t>예측 </a:t>
            </a:r>
            <a:r>
              <a:rPr lang="ko-KR" altLang="en-US" sz="1000" dirty="0"/>
              <a:t>불량 확률</a:t>
            </a:r>
            <a:r>
              <a:rPr lang="en-US" altLang="ko-KR" sz="1000" dirty="0" smtClean="0"/>
              <a:t>(ex.11.51%)</a:t>
            </a:r>
            <a:r>
              <a:rPr lang="ko-KR" altLang="en-US" sz="1000" dirty="0" smtClean="0"/>
              <a:t>이 </a:t>
            </a:r>
            <a:r>
              <a:rPr lang="ko-KR" altLang="en-US" sz="1000" dirty="0"/>
              <a:t>카드 형태로 출력되며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관리자 </a:t>
            </a:r>
            <a:r>
              <a:rPr lang="ko-KR" altLang="en-US" sz="1000" dirty="0"/>
              <a:t>또는 엔지니어는 이를 기준으로 원인을 추적하거나 공정 조정을 시도할 수 있습니다</a:t>
            </a:r>
            <a:r>
              <a:rPr lang="en-US" altLang="ko-KR" sz="1000" dirty="0" smtClean="0"/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/>
              <a:t>불량률 기준 슬라이더를 통해 </a:t>
            </a:r>
            <a:r>
              <a:rPr lang="ko-KR" altLang="en-US" sz="1000" b="1" dirty="0"/>
              <a:t>불량 허용 기준을 조정</a:t>
            </a:r>
            <a:r>
              <a:rPr lang="ko-KR" altLang="en-US" sz="1000" dirty="0"/>
              <a:t>하면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하단의 두 그래프에서는 </a:t>
            </a:r>
            <a:r>
              <a:rPr lang="ko-KR" altLang="en-US" sz="1000" b="1" dirty="0" err="1"/>
              <a:t>센서값별</a:t>
            </a:r>
            <a:r>
              <a:rPr lang="ko-KR" altLang="en-US" sz="1000" b="1" dirty="0"/>
              <a:t> 생산 수와 불량률 추이</a:t>
            </a:r>
            <a:r>
              <a:rPr lang="ko-KR" altLang="en-US" sz="1000" dirty="0"/>
              <a:t>가 함께 </a:t>
            </a:r>
            <a:r>
              <a:rPr lang="ko-KR" altLang="en-US" sz="1000" dirty="0" smtClean="0"/>
              <a:t>업데이트되어 특정 </a:t>
            </a:r>
            <a:r>
              <a:rPr lang="ko-KR" altLang="en-US" sz="1000" dirty="0"/>
              <a:t>구간에서 불량률이 기준보다 낮은 최적의 범위를 탐색할 수 있습니다</a:t>
            </a:r>
            <a:r>
              <a:rPr lang="en-US" altLang="ko-KR" sz="1000" dirty="0"/>
              <a:t>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1" y="2032820"/>
            <a:ext cx="7308812" cy="24695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896" y="2471046"/>
            <a:ext cx="657509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86" y="6454983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29416" y="3244334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링크</a:t>
            </a:r>
            <a:r>
              <a:rPr lang="en-US" dirty="0" smtClean="0"/>
              <a:t> </a:t>
            </a:r>
            <a:r>
              <a:rPr lang="en-US" dirty="0" err="1"/>
              <a:t>별도</a:t>
            </a:r>
            <a:r>
              <a:rPr lang="en-US" dirty="0"/>
              <a:t> </a:t>
            </a:r>
            <a:r>
              <a:rPr lang="en-US" dirty="0" err="1"/>
              <a:t>첨부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98851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38699" y="2551839"/>
              <a:ext cx="5051965" cy="39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결과물에 대한 완성도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평가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329100"/>
            <a:ext cx="5363941" cy="216000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5" y="4660159"/>
              <a:ext cx="4622911" cy="39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개선점이나 보완할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74085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11707" y="4648705"/>
              <a:ext cx="4622911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216000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539296" y="2537402"/>
              <a:ext cx="4995645" cy="39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978520" y="4941717"/>
            <a:ext cx="4230048" cy="105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978520" y="5170481"/>
            <a:ext cx="429057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/>
              <a:t>Python </a:t>
            </a:r>
            <a:r>
              <a:rPr lang="ko-KR" altLang="en-US" sz="1000" dirty="0"/>
              <a:t>기반의 </a:t>
            </a:r>
            <a:r>
              <a:rPr lang="ko-KR" altLang="en-US" sz="1000" dirty="0" err="1"/>
              <a:t>머신러닝</a:t>
            </a:r>
            <a:r>
              <a:rPr lang="ko-KR" altLang="en-US" sz="1000" dirty="0"/>
              <a:t> 모델 개발과 시각화 대시보드 구축을 통합하는 프로젝트를 직접 경험하며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기반 품질 관리의 실질적인 적용 방법을 익혔다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특히 팀원들과 협업하여 복잡한 예측 시스템을 </a:t>
            </a:r>
            <a:r>
              <a:rPr lang="ko-KR" altLang="en-US" sz="1000" dirty="0" err="1"/>
              <a:t>모듈화하고</a:t>
            </a:r>
            <a:r>
              <a:rPr lang="ko-KR" altLang="en-US" sz="1000" dirty="0"/>
              <a:t> 시각화하는 과정에서 </a:t>
            </a:r>
            <a:r>
              <a:rPr lang="ko-KR" altLang="en-US" sz="1000" b="1" dirty="0"/>
              <a:t>소통 능력과 실무 구현 역량</a:t>
            </a:r>
            <a:r>
              <a:rPr lang="ko-KR" altLang="en-US" sz="1000" dirty="0"/>
              <a:t>을 동시에 향상시킬 수 있었다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향후 현장 데이터와의 연계</a:t>
            </a:r>
            <a:r>
              <a:rPr lang="en-US" altLang="ko-KR" sz="1000" dirty="0"/>
              <a:t>, </a:t>
            </a:r>
            <a:r>
              <a:rPr lang="ko-KR" altLang="en-US" sz="1000" dirty="0"/>
              <a:t>예측 자동화</a:t>
            </a:r>
            <a:r>
              <a:rPr lang="en-US" altLang="ko-KR" sz="1000" dirty="0"/>
              <a:t>, </a:t>
            </a:r>
            <a:r>
              <a:rPr lang="ko-KR" altLang="en-US" sz="1000" dirty="0"/>
              <a:t>정책적 적용 가능성까지 고려하는 관점으로 확장할 수 있는 기반을 마련한 프로젝트였다</a:t>
            </a:r>
            <a:r>
              <a:rPr lang="en-US" altLang="ko-KR" sz="1000" dirty="0"/>
              <a:t>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2513" y="2816932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9.0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7488" y="3192524"/>
            <a:ext cx="767552" cy="37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/10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05702" y="3027184"/>
            <a:ext cx="3538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기획 단계에서 설정한 실시간 품질 예측과 공정 해석 기능을 대부분 구현하였으며</a:t>
            </a:r>
            <a:r>
              <a:rPr lang="en-US" altLang="ko-KR" sz="900" dirty="0"/>
              <a:t>, </a:t>
            </a:r>
            <a:r>
              <a:rPr lang="ko-KR" altLang="en-US" sz="900" dirty="0"/>
              <a:t>사용자 인터페이스</a:t>
            </a:r>
            <a:r>
              <a:rPr lang="en-US" altLang="ko-KR" sz="900" dirty="0"/>
              <a:t>(UI)</a:t>
            </a:r>
            <a:r>
              <a:rPr lang="ko-KR" altLang="en-US" sz="900" dirty="0"/>
              <a:t>와 예측 정확도 면에서도 높은 수준의 결과물을 도출하였다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관리자와 작업자를 위한 탭 구분</a:t>
            </a:r>
            <a:r>
              <a:rPr lang="en-US" altLang="ko-KR" sz="900" dirty="0"/>
              <a:t>, SHAP </a:t>
            </a:r>
            <a:r>
              <a:rPr lang="ko-KR" altLang="en-US" sz="900" dirty="0"/>
              <a:t>기반 해석</a:t>
            </a:r>
            <a:r>
              <a:rPr lang="en-US" altLang="ko-KR" sz="900" dirty="0"/>
              <a:t>, </a:t>
            </a:r>
            <a:r>
              <a:rPr lang="ko-KR" altLang="en-US" sz="900" dirty="0" err="1"/>
              <a:t>혼동행렬</a:t>
            </a:r>
            <a:r>
              <a:rPr lang="ko-KR" altLang="en-US" sz="900" dirty="0"/>
              <a:t> 시각화 등 실무 활용 가능성이 높다고 판단되어 </a:t>
            </a:r>
            <a:r>
              <a:rPr lang="en-US" altLang="ko-KR" sz="900" b="1" dirty="0"/>
              <a:t>9.0</a:t>
            </a:r>
            <a:r>
              <a:rPr lang="ko-KR" altLang="en-US" sz="900" b="1" dirty="0"/>
              <a:t>점</a:t>
            </a:r>
            <a:r>
              <a:rPr lang="ko-KR" altLang="en-US" sz="900" dirty="0"/>
              <a:t>으로 평가함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745019" y="5025691"/>
            <a:ext cx="4993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1" dirty="0"/>
              <a:t>공정 외부 요인</a:t>
            </a:r>
            <a:r>
              <a:rPr lang="en-US" altLang="ko-KR" sz="1000" dirty="0"/>
              <a:t>(</a:t>
            </a:r>
            <a:r>
              <a:rPr lang="ko-KR" altLang="en-US" sz="1000" dirty="0"/>
              <a:t>설비 노후도</a:t>
            </a:r>
            <a:r>
              <a:rPr lang="en-US" altLang="ko-KR" sz="1000" dirty="0"/>
              <a:t>, </a:t>
            </a:r>
            <a:r>
              <a:rPr lang="ko-KR" altLang="en-US" sz="1000" dirty="0"/>
              <a:t>작업자 교대 등</a:t>
            </a:r>
            <a:r>
              <a:rPr lang="en-US" altLang="ko-KR" sz="1000" dirty="0"/>
              <a:t>)</a:t>
            </a:r>
            <a:r>
              <a:rPr lang="ko-KR" altLang="en-US" sz="1000" dirty="0"/>
              <a:t>까지 고려한 </a:t>
            </a:r>
            <a:r>
              <a:rPr lang="ko-KR" altLang="en-US" sz="1000" dirty="0" err="1"/>
              <a:t>다변량</a:t>
            </a:r>
            <a:r>
              <a:rPr lang="ko-KR" altLang="en-US" sz="1000" dirty="0"/>
              <a:t> 분석 </a:t>
            </a:r>
            <a:r>
              <a:rPr lang="ko-KR" altLang="en-US" sz="1000" dirty="0" smtClean="0"/>
              <a:t>확장</a:t>
            </a:r>
            <a:endParaRPr lang="en-US" altLang="ko-KR" sz="1000" dirty="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000" b="1" dirty="0" smtClean="0"/>
              <a:t> 사용자 </a:t>
            </a:r>
            <a:r>
              <a:rPr lang="ko-KR" altLang="en-US" sz="1000" b="1" dirty="0"/>
              <a:t>교육용 문서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설명 </a:t>
            </a:r>
            <a:r>
              <a:rPr lang="ko-KR" altLang="en-US" sz="1000" b="1" dirty="0" err="1"/>
              <a:t>툴팁</a:t>
            </a:r>
            <a:r>
              <a:rPr lang="ko-KR" altLang="en-US" sz="1000" dirty="0"/>
              <a:t> 추가로 실무자 이해도 </a:t>
            </a:r>
            <a:r>
              <a:rPr lang="ko-KR" altLang="en-US" sz="1000" dirty="0" smtClean="0"/>
              <a:t>제고</a:t>
            </a:r>
            <a:endParaRPr lang="en-US" altLang="ko-KR" sz="1000" dirty="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000" dirty="0" smtClean="0"/>
              <a:t> SHAP </a:t>
            </a:r>
            <a:r>
              <a:rPr lang="ko-KR" altLang="en-US" sz="1000" dirty="0"/>
              <a:t>외에도 </a:t>
            </a:r>
            <a:r>
              <a:rPr lang="en-US" altLang="ko-KR" sz="1000" dirty="0"/>
              <a:t>LIME, PDP </a:t>
            </a:r>
            <a:r>
              <a:rPr lang="ko-KR" altLang="en-US" sz="1000" dirty="0"/>
              <a:t>등 다양한 모델 해석 기법 추가 </a:t>
            </a:r>
            <a:r>
              <a:rPr lang="ko-KR" altLang="en-US" sz="1000" dirty="0" smtClean="0"/>
              <a:t>예정</a:t>
            </a:r>
            <a:endParaRPr lang="en-US" altLang="ko-KR" sz="1000" dirty="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000" dirty="0" smtClean="0"/>
              <a:t> 금형 </a:t>
            </a:r>
            <a:r>
              <a:rPr lang="ko-KR" altLang="en-US" sz="1000" dirty="0"/>
              <a:t>외 다른 </a:t>
            </a:r>
            <a:r>
              <a:rPr lang="ko-KR" altLang="en-US" sz="1000" dirty="0" err="1"/>
              <a:t>공정군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용탕</a:t>
            </a:r>
            <a:r>
              <a:rPr lang="en-US" altLang="ko-KR" sz="1000" dirty="0"/>
              <a:t>, </a:t>
            </a:r>
            <a:r>
              <a:rPr lang="ko-KR" altLang="en-US" sz="1000" dirty="0"/>
              <a:t>후처리 등</a:t>
            </a:r>
            <a:r>
              <a:rPr lang="en-US" altLang="ko-KR" sz="1000" dirty="0"/>
              <a:t>)</a:t>
            </a:r>
            <a:r>
              <a:rPr lang="ko-KR" altLang="en-US" sz="1000" dirty="0"/>
              <a:t>에도 확장 가능한 구조 설계 필요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8136" y="2892237"/>
            <a:ext cx="5272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✔ 잘한 점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SHAP </a:t>
            </a:r>
            <a:r>
              <a:rPr lang="ko-KR" altLang="en-US" sz="900" dirty="0"/>
              <a:t>기반 해석 및 센서 영향도 시각화를 통해 공정 불량 원인을 직관적으로 설명 </a:t>
            </a:r>
            <a:r>
              <a:rPr lang="ko-KR" altLang="en-US" sz="900" dirty="0" smtClean="0"/>
              <a:t>가능</a:t>
            </a:r>
            <a:endParaRPr lang="ko-KR" alt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mold_code</a:t>
            </a:r>
            <a:r>
              <a:rPr lang="ko-KR" altLang="en-US" sz="900" dirty="0"/>
              <a:t>별 맞춤 예측 모델을 구축하여 금형 특성 </a:t>
            </a:r>
            <a:r>
              <a:rPr lang="ko-KR" altLang="en-US" sz="900" dirty="0" smtClean="0"/>
              <a:t>반영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+mj-lt"/>
              </a:rPr>
              <a:t>실시간 예측 결과 및 변수 조절 기능이 포함된 관리자용 대시보드 구현</a:t>
            </a:r>
            <a:endParaRPr lang="en-US" altLang="ko-KR" sz="900" dirty="0" smtClean="0">
              <a:latin typeface="+mj-lt"/>
            </a:endParaRPr>
          </a:p>
          <a:p>
            <a:r>
              <a:rPr lang="ko-KR" altLang="en-US" sz="1000" dirty="0"/>
              <a:t>✘ </a:t>
            </a:r>
            <a:r>
              <a:rPr lang="ko-KR" altLang="en-US" sz="900" b="1" dirty="0"/>
              <a:t>아쉬운 </a:t>
            </a:r>
            <a:r>
              <a:rPr lang="ko-KR" altLang="en-US" sz="900" b="1" dirty="0" smtClean="0"/>
              <a:t>점</a:t>
            </a:r>
            <a:endParaRPr lang="en-US" altLang="ko-KR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SHAP </a:t>
            </a:r>
            <a:r>
              <a:rPr lang="ko-KR" altLang="en-US" sz="900" dirty="0"/>
              <a:t>외 추가 해석 도구</a:t>
            </a:r>
            <a:r>
              <a:rPr lang="en-US" altLang="ko-KR" sz="900" dirty="0"/>
              <a:t>(</a:t>
            </a:r>
            <a:r>
              <a:rPr lang="en-US" sz="900" dirty="0"/>
              <a:t>Partial Dependence Plot </a:t>
            </a:r>
            <a:r>
              <a:rPr lang="ko-KR" altLang="en-US" sz="900" dirty="0"/>
              <a:t>등</a:t>
            </a:r>
            <a:r>
              <a:rPr lang="en-US" altLang="ko-KR" sz="900" dirty="0"/>
              <a:t>) </a:t>
            </a:r>
            <a:r>
              <a:rPr lang="ko-KR" altLang="en-US" sz="900" dirty="0"/>
              <a:t>활용은 </a:t>
            </a:r>
            <a:r>
              <a:rPr lang="ko-KR" altLang="en-US" sz="900" dirty="0" smtClean="0"/>
              <a:t>부족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일정 기간에 </a:t>
            </a:r>
            <a:r>
              <a:rPr lang="ko-KR" altLang="en-US" sz="900" dirty="0" smtClean="0"/>
              <a:t>국한된 </a:t>
            </a:r>
            <a:r>
              <a:rPr lang="ko-KR" altLang="en-US" sz="900" dirty="0"/>
              <a:t>데이터로 테스트했기에 일반화 가능성은 </a:t>
            </a:r>
            <a:r>
              <a:rPr lang="ko-KR" altLang="en-US" sz="900" dirty="0" smtClean="0"/>
              <a:t>미지수</a:t>
            </a: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83713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82258" y="2373418"/>
            <a:ext cx="2131949" cy="3803725"/>
            <a:chOff x="492156" y="2373418"/>
            <a:chExt cx="2131949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492156" y="4495491"/>
              <a:ext cx="2122307" cy="1395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100" dirty="0"/>
                <a:t>주조공정에서는 금속을 녹여 금형에 주입해 제품을 생산하는 공정으로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복잡하고 정밀한 부품을 대량 생산하기에 적합하다</a:t>
              </a:r>
              <a:r>
                <a:rPr lang="en-US" altLang="ko-KR" sz="1100" dirty="0"/>
                <a:t>. </a:t>
              </a:r>
              <a:r>
                <a:rPr lang="ko-KR" altLang="en-US" sz="1100" dirty="0" smtClean="0"/>
                <a:t>하지만 압력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속도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시간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온도 등 여러 변수의 영향을 크게 </a:t>
              </a:r>
              <a:r>
                <a:rPr lang="ko-KR" altLang="en-US" sz="1100" dirty="0" smtClean="0"/>
                <a:t>받는 문제점이 있다</a:t>
              </a:r>
              <a:r>
                <a:rPr lang="en-US" altLang="ko-KR" sz="1100" dirty="0" smtClean="0"/>
                <a:t>.</a:t>
              </a:r>
              <a:endParaRPr lang="en-US" altLang="ko-KR" sz="1100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16024" y="2373418"/>
            <a:ext cx="2162925" cy="3803725"/>
            <a:chOff x="5025922" y="2373418"/>
            <a:chExt cx="216292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25922" y="4453027"/>
              <a:ext cx="2160096" cy="837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: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 모델링</a:t>
              </a:r>
              <a:endParaRPr lang="en-US" altLang="ko-KR" sz="1100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Dash :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대시보드 프레임워크</a:t>
              </a:r>
              <a:endParaRPr lang="en-US" altLang="ko-KR" sz="1100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SHAP : 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해석 시각화</a:t>
              </a:r>
              <a:endParaRPr lang="en-US" altLang="ko-KR" sz="1100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100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Plotly</a:t>
              </a:r>
              <a:r>
                <a:rPr lang="en-US" altLang="ko-KR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1100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인터랙티브</a:t>
              </a:r>
              <a:r>
                <a:rPr lang="ko-KR" altLang="en-US" sz="11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그래프 구성</a:t>
              </a:r>
              <a:endParaRPr lang="en-US" altLang="ko-KR" sz="1100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379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100" dirty="0"/>
                <a:t>실시간 불량률 예측 기능을 통해 작업자는 공정 이상 조기 대응 </a:t>
              </a:r>
              <a:r>
                <a:rPr lang="ko-KR" altLang="en-US" sz="1100" dirty="0" smtClean="0"/>
                <a:t>가능</a:t>
              </a:r>
              <a:r>
                <a:rPr lang="en-US" altLang="ko-KR" sz="1100" dirty="0" smtClean="0"/>
                <a:t>, </a:t>
              </a:r>
              <a:r>
                <a:rPr lang="ko-KR" altLang="en-US" sz="1100" dirty="0"/>
                <a:t>관리자용 탭에서는 불량 발생 원인을 </a:t>
              </a:r>
              <a:r>
                <a:rPr lang="en-US" altLang="ko-KR" sz="1100" dirty="0"/>
                <a:t>SHAP </a:t>
              </a:r>
              <a:r>
                <a:rPr lang="ko-KR" altLang="en-US" sz="1100" dirty="0"/>
                <a:t>기반으로 추적하여 중장기 개선 방향 </a:t>
              </a:r>
              <a:r>
                <a:rPr lang="ko-KR" altLang="en-US" sz="1100" dirty="0" smtClean="0"/>
                <a:t>제시</a:t>
              </a:r>
              <a:r>
                <a:rPr lang="en-US" altLang="ko-KR" sz="1100" dirty="0" smtClean="0"/>
                <a:t>, </a:t>
              </a:r>
              <a:r>
                <a:rPr lang="ko-KR" altLang="en-US" sz="1100" dirty="0"/>
                <a:t>품질 예측 정확도 향상 및 공정 신뢰성 제고</a:t>
              </a:r>
              <a:endPara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/>
              <a:t>데이터 수집 및 </a:t>
            </a:r>
            <a:r>
              <a:rPr lang="ko-KR" altLang="en-US" sz="1200" dirty="0" smtClean="0"/>
              <a:t>전처리</a:t>
            </a:r>
            <a:r>
              <a:rPr lang="en-US" altLang="ko-KR" sz="1200" dirty="0" smtClean="0"/>
              <a:t>,</a:t>
            </a: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/>
              <a:t>주요 변수 선정 및 모델 </a:t>
            </a:r>
            <a:r>
              <a:rPr lang="ko-KR" altLang="en-US" sz="1200" dirty="0" smtClean="0"/>
              <a:t>학습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예측 </a:t>
            </a:r>
            <a:r>
              <a:rPr lang="ko-KR" altLang="en-US" sz="1200" dirty="0"/>
              <a:t>모델 성능 비교 및 최종 모델 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실시간 </a:t>
            </a:r>
            <a:r>
              <a:rPr lang="ko-KR" altLang="en-US" sz="1200" dirty="0"/>
              <a:t>예측 및 해석이 가능한 </a:t>
            </a:r>
            <a:r>
              <a:rPr lang="en-US" altLang="ko-KR" sz="1200" dirty="0"/>
              <a:t>Dash </a:t>
            </a:r>
            <a:r>
              <a:rPr lang="ko-KR" altLang="en-US" sz="1200" dirty="0"/>
              <a:t>기반 대시보드 구현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316C95-1060-3E2B-12CF-65A95B12E668}"/>
              </a:ext>
            </a:extLst>
          </p:cNvPr>
          <p:cNvSpPr txBox="1"/>
          <p:nvPr/>
        </p:nvSpPr>
        <p:spPr>
          <a:xfrm>
            <a:off x="2765786" y="4472330"/>
            <a:ext cx="2122307" cy="158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100" dirty="0" smtClean="0"/>
              <a:t>공정 </a:t>
            </a:r>
            <a:r>
              <a:rPr lang="ko-KR" altLang="en-US" sz="1100" dirty="0"/>
              <a:t>데이터를 체계적으로 수집하고 분석하여</a:t>
            </a:r>
            <a:r>
              <a:rPr lang="en-US" altLang="ko-KR" sz="1100" dirty="0"/>
              <a:t>, </a:t>
            </a:r>
            <a:r>
              <a:rPr lang="ko-KR" altLang="en-US" sz="1100" dirty="0"/>
              <a:t>주요 변수들이 제품 품질에 미치는 영향을 파악하고</a:t>
            </a:r>
            <a:r>
              <a:rPr lang="en-US" altLang="ko-KR" sz="1100" dirty="0"/>
              <a:t>, </a:t>
            </a:r>
            <a:r>
              <a:rPr lang="ko-KR" altLang="en-US" sz="1100" dirty="0" err="1" smtClean="0"/>
              <a:t>머신러닝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기반의 예측 모델과 설명 가능한 </a:t>
            </a:r>
            <a:r>
              <a:rPr lang="en-US" altLang="ko-KR" sz="1100" dirty="0"/>
              <a:t>AI </a:t>
            </a:r>
            <a:r>
              <a:rPr lang="ko-KR" altLang="en-US" sz="1100" dirty="0"/>
              <a:t>기법을 활용해 불량을 사전에 감지하고 원인을 해석하는 시스템을 구축하고자 한다</a:t>
            </a:r>
            <a:r>
              <a:rPr lang="en-US" altLang="ko-KR" sz="1100" dirty="0"/>
              <a:t>.</a:t>
            </a:r>
            <a:endParaRPr lang="en-US" altLang="ko-KR" sz="1100" dirty="0" smtClean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83713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64565"/>
              </p:ext>
            </p:extLst>
          </p:nvPr>
        </p:nvGraphicFramePr>
        <p:xfrm>
          <a:off x="524528" y="2721878"/>
          <a:ext cx="11218265" cy="409298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06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이재우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06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한지수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06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신인철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672124"/>
                  </a:ext>
                </a:extLst>
              </a:tr>
              <a:tr h="706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편서영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06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김태호</a:t>
                      </a:r>
                      <a:r>
                        <a:rPr lang="en-US" altLang="ko-KR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600" b="1" i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조수아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5182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5" y="3519045"/>
              <a:ext cx="19530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 및 모델링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320136" y="3492488"/>
            <a:ext cx="2340260" cy="358635"/>
            <a:chOff x="7579407" y="3492488"/>
            <a:chExt cx="2340260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187220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053099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시각화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4905164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347526" y="4251550"/>
            <a:ext cx="2420882" cy="358635"/>
            <a:chOff x="7579407" y="4251550"/>
            <a:chExt cx="2420882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1800200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시각화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574297" y="476699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6939653-3B3C-D5B2-6EA2-213E296BF351}"/>
              </a:ext>
            </a:extLst>
          </p:cNvPr>
          <p:cNvSpPr txBox="1"/>
          <p:nvPr/>
        </p:nvSpPr>
        <p:spPr>
          <a:xfrm>
            <a:off x="5080186" y="4916197"/>
            <a:ext cx="192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시각화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939653-3B3C-D5B2-6EA2-213E296BF351}"/>
              </a:ext>
            </a:extLst>
          </p:cNvPr>
          <p:cNvSpPr txBox="1"/>
          <p:nvPr/>
        </p:nvSpPr>
        <p:spPr>
          <a:xfrm>
            <a:off x="5067406" y="4297861"/>
            <a:ext cx="2133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 및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347526" y="4910078"/>
            <a:ext cx="2379238" cy="358635"/>
            <a:chOff x="7579407" y="4251550"/>
            <a:chExt cx="2379238" cy="358635"/>
          </a:xfrm>
        </p:grpSpPr>
        <p:sp>
          <p:nvSpPr>
            <p:cNvPr id="63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1800200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092077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Dash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9379440" y="3482523"/>
            <a:ext cx="2261176" cy="358635"/>
            <a:chOff x="7579407" y="4251550"/>
            <a:chExt cx="2261176" cy="358635"/>
          </a:xfrm>
        </p:grpSpPr>
        <p:sp>
          <p:nvSpPr>
            <p:cNvPr id="6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225172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7974015" y="4300264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Dash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제작 및 총괄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pic>
        <p:nvPicPr>
          <p:cNvPr id="76" name="그래픽 185">
            <a:extLst>
              <a:ext uri="{FF2B5EF4-FFF2-40B4-BE49-F238E27FC236}">
                <a16:creationId xmlns:a16="http://schemas.microsoft.com/office/drawing/2014/main" id="{F0589C36-6558-DE35-D2A0-47812F4991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30253" y="4341773"/>
            <a:ext cx="228600" cy="219075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9379440" y="4227318"/>
            <a:ext cx="2249372" cy="358635"/>
            <a:chOff x="7579407" y="4251550"/>
            <a:chExt cx="2249372" cy="358635"/>
          </a:xfrm>
        </p:grpSpPr>
        <p:sp>
          <p:nvSpPr>
            <p:cNvPr id="83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225172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7962211" y="4300264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Dash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9391244" y="4910078"/>
            <a:ext cx="2249372" cy="358635"/>
            <a:chOff x="7579407" y="4251550"/>
            <a:chExt cx="2249372" cy="358635"/>
          </a:xfrm>
        </p:grpSpPr>
        <p:sp>
          <p:nvSpPr>
            <p:cNvPr id="89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225172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7962211" y="429367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Dash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9374300" y="5586456"/>
            <a:ext cx="2249372" cy="358635"/>
            <a:chOff x="7579407" y="4251550"/>
            <a:chExt cx="2249372" cy="358635"/>
          </a:xfrm>
        </p:grpSpPr>
        <p:sp>
          <p:nvSpPr>
            <p:cNvPr id="7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225172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7962211" y="4300264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Dash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392144" y="5589240"/>
            <a:ext cx="2376264" cy="358635"/>
            <a:chOff x="7579407" y="4251550"/>
            <a:chExt cx="2376264" cy="358635"/>
          </a:xfrm>
        </p:grpSpPr>
        <p:sp>
          <p:nvSpPr>
            <p:cNvPr id="105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1800200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089103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Dash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배포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8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11824" y="6274721"/>
            <a:ext cx="2713128" cy="358635"/>
            <a:chOff x="4525872" y="3492488"/>
            <a:chExt cx="2713128" cy="358635"/>
          </a:xfrm>
        </p:grpSpPr>
        <p:sp>
          <p:nvSpPr>
            <p:cNvPr id="116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18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5" y="3519045"/>
              <a:ext cx="19530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피드백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498996" y="5590645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498996" y="5590645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97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6221" y="5674795"/>
            <a:ext cx="216867" cy="193294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A6939653-3B3C-D5B2-6EA2-213E296BF351}"/>
              </a:ext>
            </a:extLst>
          </p:cNvPr>
          <p:cNvSpPr txBox="1"/>
          <p:nvPr/>
        </p:nvSpPr>
        <p:spPr>
          <a:xfrm>
            <a:off x="5040530" y="5636956"/>
            <a:ext cx="2133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 및 모델링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99309"/>
              </p:ext>
            </p:extLst>
          </p:nvPr>
        </p:nvGraphicFramePr>
        <p:xfrm>
          <a:off x="524528" y="2860052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5/27(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세부 계획 선정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5/28(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5/30(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시각화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6/6(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대시보드 제작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6/11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이해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746025" cy="326913"/>
            <a:chOff x="4574111" y="3841157"/>
            <a:chExt cx="274602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746025" cy="326913"/>
              <a:chOff x="4665551" y="3307757"/>
              <a:chExt cx="274602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73132" y="3340188"/>
                <a:ext cx="24384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세부 계획 선정 및 역할 분담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56140" y="3894175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데이터 전처리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Dash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디자인 및 제작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16618" cy="326914"/>
            <a:chOff x="7383738" y="5427069"/>
            <a:chExt cx="1916618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16618" cy="326914"/>
              <a:chOff x="4665552" y="3307757"/>
              <a:chExt cx="1916618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4998378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발표 준비 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6816080" y="4896844"/>
            <a:ext cx="1858457" cy="326913"/>
            <a:chOff x="7383738" y="3841157"/>
            <a:chExt cx="1858457" cy="326913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23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데이터 시각화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20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4633587" y="4401108"/>
            <a:ext cx="1858457" cy="326913"/>
            <a:chOff x="7383738" y="3841157"/>
            <a:chExt cx="1858457" cy="326913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9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데이터 전처리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4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4655840" y="4902287"/>
            <a:ext cx="1858457" cy="326913"/>
            <a:chOff x="7383738" y="3841157"/>
            <a:chExt cx="1858457" cy="326913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12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데이터 모델링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3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6852084" y="4365104"/>
            <a:ext cx="1858457" cy="326913"/>
            <a:chOff x="7383738" y="3841157"/>
            <a:chExt cx="1858457" cy="326913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30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그래프 초안 작성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27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데이터 전처리 및 주요 변수 추출</a:t>
              </a:r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시각화 및 대시보드 구현</a:t>
              </a:r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66576" y="5716805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 err="1"/>
                <a:t>변수별</a:t>
              </a:r>
              <a:r>
                <a:rPr lang="ko-KR" altLang="en-US" sz="1400" b="1" dirty="0"/>
                <a:t> 중요도 산출 후 예측 및 해석 기능 </a:t>
              </a:r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BC8E924-E6BF-22EA-5924-F6AF36A3A462}"/>
              </a:ext>
            </a:extLst>
          </p:cNvPr>
          <p:cNvSpPr txBox="1"/>
          <p:nvPr/>
        </p:nvSpPr>
        <p:spPr>
          <a:xfrm>
            <a:off x="3209210" y="2901316"/>
            <a:ext cx="86000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 이해 및 분석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소개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설명 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/ </a:t>
              </a: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변수 정의</a:t>
              </a: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65" y="2026656"/>
            <a:ext cx="5201750" cy="4459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113" y="1942455"/>
            <a:ext cx="6120680" cy="45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13948" cy="369332"/>
            <a:chOff x="541891" y="1430219"/>
            <a:chExt cx="1051394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31404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주요 변수 추출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27" y="1968536"/>
            <a:ext cx="4410783" cy="3440683"/>
          </a:xfrm>
          <a:prstGeom prst="rect">
            <a:avLst/>
          </a:prstGeom>
        </p:spPr>
      </p:pic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3439B1C8-3528-F911-5457-BF5ED692D7CF}"/>
              </a:ext>
            </a:extLst>
          </p:cNvPr>
          <p:cNvSpPr/>
          <p:nvPr/>
        </p:nvSpPr>
        <p:spPr>
          <a:xfrm>
            <a:off x="8481624" y="1972152"/>
            <a:ext cx="3615320" cy="3437067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본 프로젝트에서는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XGBoost</a:t>
            </a:r>
            <a:r>
              <a:rPr lang="ko-KR" altLang="en-US" sz="1000" dirty="0" smtClean="0">
                <a:solidFill>
                  <a:schemeClr val="tx1"/>
                </a:solidFill>
              </a:rPr>
              <a:t>와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LightGBM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모델을 활용하여 불량률을 예측하고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예측에 기여하는 주요 변수들을 도출하였습니다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좌측 그래프는 불량률 예측 모델이 학습한 결과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각 변수의 중요도를 나타낸 것입니다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이를 </a:t>
            </a:r>
            <a:r>
              <a:rPr lang="ko-KR" altLang="en-US" sz="1000" dirty="0">
                <a:solidFill>
                  <a:schemeClr val="tx1"/>
                </a:solidFill>
              </a:rPr>
              <a:t>통해 </a:t>
            </a:r>
            <a:r>
              <a:rPr lang="ko-KR" altLang="en-US" sz="1000" b="1" dirty="0">
                <a:solidFill>
                  <a:schemeClr val="tx1"/>
                </a:solidFill>
              </a:rPr>
              <a:t>공정 상 중요한 관리 포인트가 무엇인지</a:t>
            </a:r>
            <a:r>
              <a:rPr lang="ko-KR" altLang="en-US" sz="1000" dirty="0">
                <a:solidFill>
                  <a:schemeClr val="tx1"/>
                </a:solidFill>
              </a:rPr>
              <a:t> 객관적으로 확인할 수 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이러한 분석 결과는 </a:t>
            </a:r>
            <a:r>
              <a:rPr lang="ko-KR" altLang="en-US" sz="1000" b="1" dirty="0">
                <a:solidFill>
                  <a:schemeClr val="tx1"/>
                </a:solidFill>
              </a:rPr>
              <a:t>센서 감시 기준 설정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품질 개선 활동 우선순위 도출 등에 직접 활용</a:t>
            </a:r>
            <a:r>
              <a:rPr lang="ko-KR" altLang="en-US" sz="1000" dirty="0">
                <a:solidFill>
                  <a:schemeClr val="tx1"/>
                </a:solidFill>
              </a:rPr>
              <a:t>될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우측 혼동 행렬은 예측 모델의 성능을 정량적으로 평가한 결과입니다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000" dirty="0">
                <a:solidFill>
                  <a:schemeClr val="tx1"/>
                </a:solidFill>
              </a:rPr>
              <a:t>데이터 중 약 </a:t>
            </a:r>
            <a:r>
              <a:rPr lang="en-US" altLang="ko-KR" sz="1000" b="1" dirty="0">
                <a:solidFill>
                  <a:schemeClr val="tx1"/>
                </a:solidFill>
              </a:rPr>
              <a:t>93.4%</a:t>
            </a:r>
            <a:r>
              <a:rPr lang="ko-KR" altLang="en-US" sz="1000" b="1" dirty="0">
                <a:solidFill>
                  <a:schemeClr val="tx1"/>
                </a:solidFill>
              </a:rPr>
              <a:t>의 정상 제품을 정확히 예측</a:t>
            </a:r>
            <a:r>
              <a:rPr lang="ko-KR" altLang="en-US" sz="1000" dirty="0">
                <a:solidFill>
                  <a:schemeClr val="tx1"/>
                </a:solidFill>
              </a:rPr>
              <a:t>하였고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불량 예측 또한 일부 오차가 존재하지만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불량 탐지 가능성</a:t>
            </a:r>
            <a:r>
              <a:rPr lang="en-US" altLang="ko-KR" sz="1000" b="1" dirty="0">
                <a:solidFill>
                  <a:schemeClr val="tx1"/>
                </a:solidFill>
              </a:rPr>
              <a:t>(Recall) </a:t>
            </a:r>
            <a:r>
              <a:rPr lang="ko-KR" altLang="en-US" sz="1000" b="1" dirty="0">
                <a:solidFill>
                  <a:schemeClr val="tx1"/>
                </a:solidFill>
              </a:rPr>
              <a:t>확보에 초점을 두고 설계</a:t>
            </a:r>
            <a:r>
              <a:rPr lang="ko-KR" altLang="en-US" sz="1000" dirty="0">
                <a:solidFill>
                  <a:schemeClr val="tx1"/>
                </a:solidFill>
              </a:rPr>
              <a:t>되었습니다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특히 관리자 입장에서는 </a:t>
            </a:r>
            <a:r>
              <a:rPr lang="ko-KR" altLang="en-US" sz="1000" b="1" dirty="0">
                <a:solidFill>
                  <a:schemeClr val="tx1"/>
                </a:solidFill>
              </a:rPr>
              <a:t>예측된 불량 샘플을 추적하고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주요 원인을 해석할 수 있는 기반 정보</a:t>
            </a:r>
            <a:r>
              <a:rPr lang="ko-KR" altLang="en-US" sz="1000" dirty="0">
                <a:solidFill>
                  <a:schemeClr val="tx1"/>
                </a:solidFill>
              </a:rPr>
              <a:t>로 활용됩니다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832" y="1968536"/>
            <a:ext cx="3802737" cy="33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9" y="-2738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390532"/>
            <a:ext cx="10549952" cy="454292"/>
            <a:chOff x="541891" y="1390532"/>
            <a:chExt cx="10549952" cy="4542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67408" y="1390532"/>
              <a:ext cx="10324435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시각화 및 대시보드 구현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91" y="2174152"/>
            <a:ext cx="6103273" cy="2776968"/>
          </a:xfrm>
          <a:prstGeom prst="rect">
            <a:avLst/>
          </a:prstGeom>
        </p:spPr>
      </p:pic>
      <p:sp>
        <p:nvSpPr>
          <p:cNvPr id="21" name="사각형: 둥근 모서리 11">
            <a:extLst>
              <a:ext uri="{FF2B5EF4-FFF2-40B4-BE49-F238E27FC236}">
                <a16:creationId xmlns:a16="http://schemas.microsoft.com/office/drawing/2014/main" id="{3439B1C8-3528-F911-5457-BF5ED692D7CF}"/>
              </a:ext>
            </a:extLst>
          </p:cNvPr>
          <p:cNvSpPr/>
          <p:nvPr/>
        </p:nvSpPr>
        <p:spPr>
          <a:xfrm>
            <a:off x="6867561" y="2414403"/>
            <a:ext cx="4212468" cy="174849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대시보드는 </a:t>
            </a:r>
            <a:r>
              <a:rPr lang="en-US" altLang="ko-KR" sz="1100" b="1" dirty="0">
                <a:solidFill>
                  <a:schemeClr val="tx1"/>
                </a:solidFill>
              </a:rPr>
              <a:t>Dash</a:t>
            </a:r>
            <a:r>
              <a:rPr lang="ko-KR" altLang="en-US" sz="1100" dirty="0">
                <a:solidFill>
                  <a:schemeClr val="tx1"/>
                </a:solidFill>
              </a:rPr>
              <a:t>를 기반으로 제작되었으며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사용자 유형에 따라 </a:t>
            </a:r>
            <a:r>
              <a:rPr lang="ko-KR" altLang="en-US" sz="1100" b="1" dirty="0">
                <a:solidFill>
                  <a:schemeClr val="tx1"/>
                </a:solidFill>
              </a:rPr>
              <a:t>‘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작업자용’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‘관리자용’ </a:t>
            </a:r>
            <a:r>
              <a:rPr lang="ko-KR" altLang="en-US" sz="1100" dirty="0">
                <a:solidFill>
                  <a:schemeClr val="tx1"/>
                </a:solidFill>
              </a:rPr>
              <a:t>탭으로 기능을 분리하여 구성하였다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 err="1" smtClean="0">
                <a:solidFill>
                  <a:schemeClr val="tx1"/>
                </a:solidFill>
              </a:rPr>
              <a:t>작업자용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페이지는 실시간 센서 모니터링과 불량률 예측에 초점을 맞추고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관리자용 </a:t>
            </a:r>
            <a:r>
              <a:rPr lang="ko-KR" altLang="en-US" sz="1100" dirty="0">
                <a:solidFill>
                  <a:schemeClr val="tx1"/>
                </a:solidFill>
              </a:rPr>
              <a:t>페이지는 변수 중요도</a:t>
            </a:r>
            <a:r>
              <a:rPr lang="en-US" altLang="ko-KR" sz="1100" dirty="0">
                <a:solidFill>
                  <a:schemeClr val="tx1"/>
                </a:solidFill>
              </a:rPr>
              <a:t>, SHAP </a:t>
            </a:r>
            <a:r>
              <a:rPr lang="ko-KR" altLang="en-US" sz="1100" dirty="0">
                <a:solidFill>
                  <a:schemeClr val="tx1"/>
                </a:solidFill>
              </a:rPr>
              <a:t>해석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공정 이상 감지</a:t>
            </a:r>
            <a:r>
              <a:rPr lang="en-US" altLang="ko-KR" sz="1100" dirty="0">
                <a:solidFill>
                  <a:schemeClr val="tx1"/>
                </a:solidFill>
              </a:rPr>
              <a:t>(P </a:t>
            </a:r>
            <a:r>
              <a:rPr lang="ko-KR" altLang="en-US" sz="1100" dirty="0">
                <a:solidFill>
                  <a:schemeClr val="tx1"/>
                </a:solidFill>
              </a:rPr>
              <a:t>관리도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등 고도화된 분석 기능을 제공한다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로그인 기능을 통해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권한 별 </a:t>
            </a:r>
            <a:r>
              <a:rPr lang="ko-KR" altLang="en-US" sz="1100" b="1" dirty="0">
                <a:solidFill>
                  <a:schemeClr val="tx1"/>
                </a:solidFill>
              </a:rPr>
              <a:t>접근을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제한</a:t>
            </a:r>
            <a:r>
              <a:rPr lang="ko-KR" altLang="en-US" sz="1100" dirty="0" smtClean="0">
                <a:solidFill>
                  <a:schemeClr val="tx1"/>
                </a:solidFill>
              </a:rPr>
              <a:t>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외부 유출을 방지</a:t>
            </a:r>
            <a:r>
              <a:rPr lang="ko-KR" altLang="en-US" sz="1100" dirty="0">
                <a:solidFill>
                  <a:schemeClr val="tx1"/>
                </a:solidFill>
              </a:rPr>
              <a:t>하기 위한 보안 설계도 함께 적용하였다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1262</Words>
  <Application>Microsoft Office PowerPoint</Application>
  <PresentationFormat>와이드스크린</PresentationFormat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85</cp:revision>
  <dcterms:created xsi:type="dcterms:W3CDTF">2023-12-20T03:00:25Z</dcterms:created>
  <dcterms:modified xsi:type="dcterms:W3CDTF">2025-06-10T08:45:29Z</dcterms:modified>
</cp:coreProperties>
</file>