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8" r:id="rId4"/>
    <p:sldId id="319" r:id="rId5"/>
    <p:sldId id="320" r:id="rId6"/>
    <p:sldId id="328" r:id="rId7"/>
    <p:sldId id="263" r:id="rId8"/>
    <p:sldId id="312" r:id="rId9"/>
    <p:sldId id="313" r:id="rId10"/>
    <p:sldId id="332" r:id="rId11"/>
    <p:sldId id="314" r:id="rId12"/>
    <p:sldId id="316" r:id="rId13"/>
    <p:sldId id="317" r:id="rId14"/>
    <p:sldId id="331" r:id="rId15"/>
    <p:sldId id="315" r:id="rId16"/>
    <p:sldId id="322" r:id="rId17"/>
    <p:sldId id="323" r:id="rId18"/>
    <p:sldId id="324" r:id="rId19"/>
    <p:sldId id="329" r:id="rId20"/>
    <p:sldId id="327" r:id="rId21"/>
    <p:sldId id="325" r:id="rId22"/>
    <p:sldId id="2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A123-6601-473B-9D1F-0F68EE06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0F3C5-1FC2-4F3D-809A-70B7BC11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8FD07-2F93-4AEA-8951-739788FE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D2264-9D10-49CB-80D2-D4B81B80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2B357-610E-4AB9-8BFA-644CDAA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90AB4-7ED8-409A-9755-B0072C6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43825-834E-4E01-B6B4-EEA4E65C5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F70BE-3781-4FFB-AA3C-56CE8CD2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23FC1-1B39-46FE-A4CF-06127C8A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AB3A7-BF24-494F-8B2A-2BAA983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E05C2-7300-4AE1-B2C7-643E94289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0647D-0901-4410-9942-50BA494D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B94C-0EBA-4388-AAE1-AE1ADF4F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D2555-D9A9-492F-ADC1-2691F6F5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B9201-B9D5-4E16-9D8B-5E57530D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EF293-3580-459E-AC66-DFC309F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DD110-CDD8-4BDB-AC13-B36F1812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BA86C-7E52-418C-87D5-D1D8BF5D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676BA-3B7D-47D2-A249-530EDCF9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5A14D-B095-480C-BF64-B5793F1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B858C-5ACF-4CCC-8414-92A6219C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BC976-2D46-4163-BE9E-EE044814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E1EB1-6001-4AED-BA90-9A97BB5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443FD-1F5A-4ACF-84A5-A479FEC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D3720-4015-4FF1-A856-6B3BE526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9F2D-A5FC-4A31-98E4-FEB970C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BF9B-C574-4A2C-AFE6-E2C0AD7D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9E9F2-2A90-4F6B-A13B-9479E6AB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5EEB3-F2E3-435A-A8B8-F00E7F78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4E10E-045D-481F-B469-41C91CD2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CB896-4861-4CD5-8F6B-1E25053B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7AAB-AFE7-4545-A893-62E61EFD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C882-3E0F-4FB3-AB4A-533D90BE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2BF4C-0133-4525-A2F9-10D2774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2CE3EC-3A2E-476A-BE6E-AA3B93B86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1C593-58CF-4F77-8811-D9E42F535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AEE4C-0BF5-4D2B-A3CD-383C2DC4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13E5D6-348A-4C20-98CD-8C1833E7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2ABBA-1C65-4779-8473-A99BE83A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D751C-E2B8-4DE9-9EDD-B2D3E75B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17B25-0BDD-4389-86FD-43B7B4AF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263AF-8375-4773-9888-B79573F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5DFF4-4D94-4B36-848C-B0397816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E460C-43DC-48D2-8903-9CC8A88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A5290A-EB3C-4607-A434-9847E9E3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9E50C-9130-41F5-B0AC-C3528884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B039-CEC0-439B-BCDC-60F1DC8C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516D-67C0-4E3D-81CA-BEDB01D6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D20F3-CFBB-44C6-A2E2-79CFCDC1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F3569-028A-4F97-ABEF-4AB4FCE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7154-D2E2-4A41-A129-EE416036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32FC-3B99-45EE-AAE8-65FF125B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E601-AA44-4B15-BF00-0BF00ACC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26391-2E80-41A3-B97B-EA3D00BA6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C0348-4805-482E-8C93-113BB80B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900EF-1618-4F1E-B9F7-80CA065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CBFE5-4B2A-4003-B3B0-34AF247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99190-4951-4E94-BDB7-B32D1E8A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19FE9-66AB-49EF-8D8B-CE9F9557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A3322-5720-4F4F-83A3-91CE1737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C383D-0B08-4A07-B174-04C6F7CD3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9348-BE19-42CD-924A-614D4FDF83A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525CA-6372-4DA7-BAA6-7D244CF7D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5B14B-2B1A-481D-B05F-6F21C41A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8AC6-028D-44C6-8395-7C1B2E6DC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url=https%3A%2F%2Fsteemit.com%2Fkr%2F%40choigww%2Ftensorflow&amp;psig=AOvVaw2yvfsk5PqqgRkWYdpGGEM1&amp;ust=1622470093663000&amp;source=images&amp;cd=vfe&amp;ved=0CAIQjRxqFwoTCMCChqbK8fACFQAAAAAdAAAAABA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1117490" y="1103513"/>
            <a:ext cx="8517410" cy="196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ko-KR" altLang="en-US" sz="5400" b="1" spc="-221" dirty="0"/>
              <a:t>인공지능 프로젝트</a:t>
            </a:r>
            <a:r>
              <a:rPr lang="en-US" altLang="ko-KR" sz="5400" b="1" spc="-221" dirty="0"/>
              <a:t> </a:t>
            </a:r>
            <a:r>
              <a:rPr lang="ko-KR" altLang="en-US" sz="5400" b="1" spc="-221" dirty="0"/>
              <a:t>중간발표</a:t>
            </a: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8561512" y="3948830"/>
            <a:ext cx="1788996" cy="175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B611093 </a:t>
            </a:r>
            <a:r>
              <a:rPr lang="ko-KR" altLang="en-US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서영희</a:t>
            </a: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B611009 </a:t>
            </a:r>
            <a:r>
              <a:rPr lang="ko-KR" altLang="en-US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곽동현</a:t>
            </a: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B512050 </a:t>
            </a:r>
            <a:r>
              <a:rPr lang="ko-KR" altLang="en-US" sz="2000" spc="-8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엄용상</a:t>
            </a: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B611150 </a:t>
            </a:r>
            <a:r>
              <a:rPr lang="ko-KR" altLang="en-US" sz="20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이석준</a:t>
            </a: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defRPr lang="ko-KR" altLang="en-US"/>
            </a:pPr>
            <a:endParaRPr lang="en-US" altLang="ko-KR" sz="2000" spc="-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_shape1">
            <a:extLst>
              <a:ext uri="{FF2B5EF4-FFF2-40B4-BE49-F238E27FC236}">
                <a16:creationId xmlns:a16="http://schemas.microsoft.com/office/drawing/2014/main" id="{592F366C-199D-45E0-98FD-E0B22F1BC58C}"/>
              </a:ext>
            </a:extLst>
          </p:cNvPr>
          <p:cNvSpPr txBox="1">
            <a:spLocks/>
          </p:cNvSpPr>
          <p:nvPr/>
        </p:nvSpPr>
        <p:spPr>
          <a:xfrm>
            <a:off x="1833098" y="2856113"/>
            <a:ext cx="8517410" cy="196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00" b="1" spc="-221" dirty="0"/>
              <a:t>신용카드 비정상 거래 검출 모델의 구현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Convolution (2)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C75BA-754E-4305-9132-A902EEFC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28" y="1830355"/>
            <a:ext cx="5543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60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Flatten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B30A75-A3A6-4A15-B0B6-698E0FF9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28" y="1349153"/>
            <a:ext cx="7277144" cy="4239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4D840-55F7-4A99-8E75-FDDD365CF05F}"/>
              </a:ext>
            </a:extLst>
          </p:cNvPr>
          <p:cNvSpPr txBox="1"/>
          <p:nvPr/>
        </p:nvSpPr>
        <p:spPr>
          <a:xfrm>
            <a:off x="956694" y="5761323"/>
            <a:ext cx="1027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CNN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dirty="0">
                <a:solidFill>
                  <a:srgbClr val="C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Convolution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레이어와 </a:t>
            </a:r>
            <a:r>
              <a:rPr lang="en-US" altLang="ko-KR" dirty="0">
                <a:solidFill>
                  <a:schemeClr val="accent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Pooling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레이어를 반복적으로 거치면 주요 특징만 추출됨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추출된 데이터를 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Dense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같이 분류를 위한 학습 레이어에서는 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차원 데이터로 바뀌어서 </a:t>
            </a:r>
            <a:r>
              <a:rPr lang="ko-KR" altLang="en-US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학습되야함</a:t>
            </a:r>
            <a:endParaRPr lang="ko-KR" altLang="en-US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94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Dense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C6AFF-CD5F-4AD9-A491-BB61D8A0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0" y="2320244"/>
            <a:ext cx="6103062" cy="2217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5B55E-4F82-4EC3-8613-67E51258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4" y="1729255"/>
            <a:ext cx="4927068" cy="3399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51A3A-E129-469C-B1C6-F921AC2A7E04}"/>
              </a:ext>
            </a:extLst>
          </p:cNvPr>
          <p:cNvSpPr txBox="1"/>
          <p:nvPr/>
        </p:nvSpPr>
        <p:spPr>
          <a:xfrm>
            <a:off x="956694" y="5761323"/>
            <a:ext cx="102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Dense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레이어는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INPUT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OUTPUT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모두 연결해주는 역할을 함</a:t>
            </a:r>
          </a:p>
        </p:txBody>
      </p:sp>
    </p:spTree>
    <p:extLst>
      <p:ext uri="{BB962C8B-B14F-4D97-AF65-F5344CB8AC3E}">
        <p14:creationId xmlns:p14="http://schemas.microsoft.com/office/powerpoint/2010/main" val="20693395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Sigmoid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581A2E-918A-496C-A2FC-1E0DAF2A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99" y="1792841"/>
            <a:ext cx="7785202" cy="39495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60FBE5-4BF9-4CF6-B496-EDD13D84A950}"/>
              </a:ext>
            </a:extLst>
          </p:cNvPr>
          <p:cNvSpPr/>
          <p:nvPr/>
        </p:nvSpPr>
        <p:spPr>
          <a:xfrm>
            <a:off x="4546833" y="5310231"/>
            <a:ext cx="1442906" cy="43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64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바이너리 </a:t>
            </a:r>
            <a:r>
              <a:rPr lang="ko-KR" altLang="en-US" sz="2000" b="1" dirty="0" err="1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크로스엔트로피</a:t>
            </a:r>
            <a:endParaRPr lang="en-US" altLang="ko-KR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0FF19-0F75-4C9A-8ECF-602C636D86A1}"/>
              </a:ext>
            </a:extLst>
          </p:cNvPr>
          <p:cNvSpPr txBox="1"/>
          <p:nvPr/>
        </p:nvSpPr>
        <p:spPr>
          <a:xfrm>
            <a:off x="1775520" y="292048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바이너리 </a:t>
            </a:r>
            <a:r>
              <a:rPr lang="ko-KR" altLang="en-US" dirty="0" err="1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크로스엔트로피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(Binary </a:t>
            </a:r>
            <a:r>
              <a:rPr lang="en-US" altLang="ko-KR" dirty="0" err="1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Crossentropy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실제 레이블과 예측 레이블 간의 교차 엔트로피 손실을 계산한다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2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개의 레이블 클래스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(0,1)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 때 사용하면 좋다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</a:p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기본프로젝트 데이터셋이 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0,1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나뉘어진 </a:t>
            </a:r>
            <a:r>
              <a:rPr lang="ko-KR" altLang="en-US" dirty="0" err="1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데이터셋이기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때문에 사용함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AC32F-9AAB-46AF-9941-DE264E2F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672832"/>
            <a:ext cx="9429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5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CNN vs DNN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60762-17A4-4701-8CCD-A5A0C86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508464"/>
            <a:ext cx="5834865" cy="40366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A90769-36C4-46F6-B0D2-5CB9C876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03" y="1508464"/>
            <a:ext cx="5888461" cy="40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55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 err="1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Adagrad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 vs Adam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E609B-54C9-42AF-BD78-5E4126F9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209" y="2480834"/>
            <a:ext cx="6399791" cy="3540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F3EEB8-48A5-4236-AC25-805A2159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" y="2384067"/>
            <a:ext cx="5658288" cy="3733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73AAA-6BBD-45EC-A3B5-3657064AC466}"/>
              </a:ext>
            </a:extLst>
          </p:cNvPr>
          <p:cNvSpPr txBox="1"/>
          <p:nvPr/>
        </p:nvSpPr>
        <p:spPr>
          <a:xfrm>
            <a:off x="7189365" y="5654180"/>
            <a:ext cx="3473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Adam</a:t>
            </a:r>
            <a:endParaRPr lang="ko-KR" altLang="en-US" sz="24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3601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레이어 개수 별 비교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FD7A6-1BBB-4E6E-ACA1-A68676C2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8218"/>
            <a:ext cx="6009069" cy="3191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15FA5-E38D-48A7-9BC8-502A9F1C1F62}"/>
              </a:ext>
            </a:extLst>
          </p:cNvPr>
          <p:cNvSpPr txBox="1"/>
          <p:nvPr/>
        </p:nvSpPr>
        <p:spPr>
          <a:xfrm>
            <a:off x="956694" y="5761323"/>
            <a:ext cx="102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레이어의 개수가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개일 때가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4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개일 때보다 정확도가 월등히 높았음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337EE3-E6FC-4A14-B1FF-40652804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" y="2154628"/>
            <a:ext cx="6065049" cy="3355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67C594-D9C7-4606-A2FF-CD3E8C6AD9DC}"/>
              </a:ext>
            </a:extLst>
          </p:cNvPr>
          <p:cNvSpPr/>
          <p:nvPr/>
        </p:nvSpPr>
        <p:spPr>
          <a:xfrm>
            <a:off x="7791061" y="5219703"/>
            <a:ext cx="8210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585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특정 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column</a:t>
            </a: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 제외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1517D-84D2-48FD-81EA-A36B7D16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46"/>
            <a:ext cx="5823633" cy="39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07825-FB58-4E18-A479-BC7F3433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43" y="1674198"/>
            <a:ext cx="6341957" cy="3803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48F11-39E8-410B-926E-68EC109831E8}"/>
              </a:ext>
            </a:extLst>
          </p:cNvPr>
          <p:cNvSpPr txBox="1"/>
          <p:nvPr/>
        </p:nvSpPr>
        <p:spPr>
          <a:xfrm>
            <a:off x="956694" y="5761323"/>
            <a:ext cx="1027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V1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제외하면 결과에 별 영향을 주지 않지만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V2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제외하면 결과에 큰 영향을 줌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이처럼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feature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중에서도 비정상거래 검증에 도움이 되는 특정 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feature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존재함</a:t>
            </a:r>
          </a:p>
        </p:txBody>
      </p:sp>
    </p:spTree>
    <p:extLst>
      <p:ext uri="{BB962C8B-B14F-4D97-AF65-F5344CB8AC3E}">
        <p14:creationId xmlns:p14="http://schemas.microsoft.com/office/powerpoint/2010/main" val="23825903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특정 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column</a:t>
            </a: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 제외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48F11-39E8-410B-926E-68EC109831E8}"/>
              </a:ext>
            </a:extLst>
          </p:cNvPr>
          <p:cNvSpPr txBox="1"/>
          <p:nvPr/>
        </p:nvSpPr>
        <p:spPr>
          <a:xfrm>
            <a:off x="956694" y="5877526"/>
            <a:ext cx="102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결과적으로 금액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(amount) feature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제외하는 것이 가장 효과가 좋았음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34456-8EF1-46C0-AD00-2C892E60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97" y="1384963"/>
            <a:ext cx="6224806" cy="43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4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1799157" y="613684"/>
            <a:ext cx="4391918" cy="5947664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 lang="ko-KR" altLang="en-US"/>
            </a:pP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 lang="ko-KR" altLang="en-US"/>
            </a:pP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 lang="ko-KR" altLang="en-US"/>
            </a:pPr>
            <a:r>
              <a:rPr lang="ko-KR" altLang="en-US" sz="1900" b="1" spc="-62" dirty="0">
                <a:latin typeface="나눔고딕"/>
                <a:ea typeface="나눔고딕"/>
                <a:cs typeface="+mj-cs"/>
              </a:rPr>
              <a:t>  사용한 라이브러리와 개발환경</a:t>
            </a:r>
            <a:endParaRPr lang="ko-KR" altLang="en-US" sz="1500" b="1" spc="-50" dirty="0">
              <a:latin typeface="나눔고딕"/>
              <a:ea typeface="나눔고딕"/>
              <a:cs typeface="+mj-cs"/>
            </a:endParaRPr>
          </a:p>
          <a:p>
            <a:pPr marL="457200" indent="-457200">
              <a:lnSpc>
                <a:spcPct val="175000"/>
              </a:lnSpc>
              <a:buAutoNum type="arabicPeriod" startAt="2"/>
              <a:defRPr lang="ko-KR" altLang="en-US"/>
            </a:pPr>
            <a:r>
              <a:rPr lang="ko-KR" altLang="en-US" sz="1900" b="1" spc="-62" dirty="0">
                <a:latin typeface="나눔고딕"/>
                <a:ea typeface="나눔고딕"/>
                <a:cs typeface="+mj-cs"/>
              </a:rPr>
              <a:t>머신 러닝 모델</a:t>
            </a: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  <a:p>
            <a:pPr marL="457200" indent="-457200">
              <a:lnSpc>
                <a:spcPct val="175000"/>
              </a:lnSpc>
              <a:buAutoNum type="arabicPeriod" startAt="2"/>
              <a:defRPr lang="ko-KR" altLang="en-US"/>
            </a:pPr>
            <a:r>
              <a:rPr lang="ko-KR" altLang="en-US" sz="1900" b="1" spc="-62" dirty="0">
                <a:latin typeface="나눔고딕"/>
                <a:ea typeface="나눔고딕"/>
                <a:cs typeface="+mj-cs"/>
              </a:rPr>
              <a:t>알고리즘 및 방법론</a:t>
            </a: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  <a:p>
            <a:pPr marL="457200" indent="-457200">
              <a:lnSpc>
                <a:spcPct val="175000"/>
              </a:lnSpc>
              <a:buAutoNum type="arabicPeriod" startAt="2"/>
              <a:defRPr lang="ko-KR" altLang="en-US"/>
            </a:pPr>
            <a:r>
              <a:rPr lang="ko-KR" altLang="en-US" sz="1900" b="1" spc="-62" dirty="0">
                <a:latin typeface="나눔고딕"/>
                <a:ea typeface="나눔고딕"/>
                <a:cs typeface="+mj-cs"/>
              </a:rPr>
              <a:t>실험 및 결과</a:t>
            </a: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  <a:p>
            <a:pPr marL="457200" indent="-457200">
              <a:lnSpc>
                <a:spcPct val="175000"/>
              </a:lnSpc>
              <a:buAutoNum type="arabicPeriod" startAt="2"/>
              <a:defRPr lang="ko-KR" altLang="en-US"/>
            </a:pPr>
            <a:r>
              <a:rPr lang="ko-KR" altLang="en-US" sz="1900" b="1" spc="-62" dirty="0">
                <a:latin typeface="나눔고딕"/>
                <a:ea typeface="나눔고딕"/>
                <a:cs typeface="+mj-cs"/>
              </a:rPr>
              <a:t>결과 분석</a:t>
            </a:r>
            <a:endParaRPr lang="en-US" altLang="ko-KR" sz="1900" b="1" spc="-62" dirty="0"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1767849" y="15240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>
              <a:defRPr lang="ko-KR" altLang="en-US"/>
            </a:pPr>
            <a:r>
              <a:rPr lang="ko-KR" altLang="en-US" sz="2800" b="1" dirty="0"/>
              <a:t>목차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Max Pooling </a:t>
            </a: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유무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실험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638E3-479E-405A-9187-DC898F53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73" y="1349153"/>
            <a:ext cx="4551275" cy="45574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16E70B-E4F3-419F-B540-4124A245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99" y="1267516"/>
            <a:ext cx="4809041" cy="4639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3A530D-43B5-4A98-924B-ECBE9CEF0604}"/>
              </a:ext>
            </a:extLst>
          </p:cNvPr>
          <p:cNvSpPr txBox="1"/>
          <p:nvPr/>
        </p:nvSpPr>
        <p:spPr>
          <a:xfrm>
            <a:off x="5903699" y="5578679"/>
            <a:ext cx="48090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Max Pooling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만을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47142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F1</a:t>
            </a: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score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결과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CA400-D7C9-4B6C-90DC-CF8E1879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65" y="2042725"/>
            <a:ext cx="601027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05ACFD-E223-48C3-B4C1-3854D8F7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50" y="4301337"/>
            <a:ext cx="4628700" cy="1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2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3474171" cy="1041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250" dirty="0"/>
              <a:t>감사합니다</a:t>
            </a:r>
            <a:endParaRPr sz="4000" b="1" spc="-250" dirty="0"/>
          </a:p>
        </p:txBody>
      </p:sp>
      <p:cxnSp>
        <p:nvCxnSpPr>
          <p:cNvPr id="4" name="slide14_shape2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개발환경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사용한 라이브러리와 개발환경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36817-91B4-4CAE-913D-CAF48EC2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7" y="2719387"/>
            <a:ext cx="3659435" cy="1613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521B91-06F4-4411-8C98-9D445C0A8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2" y="2637089"/>
            <a:ext cx="6095238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11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사용 라이브러리</a:t>
            </a: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사용한 라이브러리와 개발환경</a:t>
            </a:r>
          </a:p>
        </p:txBody>
      </p:sp>
      <p:pic>
        <p:nvPicPr>
          <p:cNvPr id="5" name="Picture 2" descr="텐서플로우(TensorFlow), 그 이후의 딥러닝 프레임워크에 관한 이야기들. — Steemit">
            <a:hlinkClick r:id="rId2"/>
            <a:extLst>
              <a:ext uri="{FF2B5EF4-FFF2-40B4-BE49-F238E27FC236}">
                <a16:creationId xmlns:a16="http://schemas.microsoft.com/office/drawing/2014/main" id="{DDB8C623-C15F-4FEB-93E0-E175AF4D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7" y="2647534"/>
            <a:ext cx="3727146" cy="21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18979A1-9696-48C1-BFFC-98F8C12F8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50" y="2439548"/>
            <a:ext cx="3651642" cy="196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3D3ABC-8C86-460B-B10A-C6219B812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82" y="2432321"/>
            <a:ext cx="3800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8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CNN </a:t>
            </a:r>
            <a:r>
              <a:rPr lang="ko-KR" altLang="en-US" sz="2000" b="1" dirty="0" err="1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합성곱</a:t>
            </a: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 신경망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(Convolution Neural Network)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머신 러닝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D0C2A-E344-4C7D-906A-16867D970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60" y="1349153"/>
            <a:ext cx="7388124" cy="3152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0E1AD-ED00-4E60-A7E3-1A5D9793D4C5}"/>
              </a:ext>
            </a:extLst>
          </p:cNvPr>
          <p:cNvSpPr txBox="1"/>
          <p:nvPr/>
        </p:nvSpPr>
        <p:spPr>
          <a:xfrm>
            <a:off x="838261" y="4431397"/>
            <a:ext cx="50061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>
                <a:solidFill>
                  <a:srgbClr val="FF0000"/>
                </a:solidFill>
              </a:rPr>
              <a:t>Convolution</a:t>
            </a:r>
          </a:p>
          <a:p>
            <a:pPr>
              <a:defRPr lang="ko-KR" altLang="en-US"/>
            </a:pPr>
            <a:r>
              <a:rPr lang="en-US" altLang="ko-KR" sz="1600" dirty="0"/>
              <a:t>- </a:t>
            </a:r>
            <a:r>
              <a:rPr lang="ko-KR" altLang="en-US" sz="1600" dirty="0">
                <a:effectLst/>
              </a:rPr>
              <a:t>데이터의 특징을 추출하는 과정으로 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데이터에 각 성분의 인접 성분들을 조사</a:t>
            </a:r>
            <a:r>
              <a:rPr lang="ko-KR" altLang="en-US" sz="1600" dirty="0">
                <a:effectLst/>
              </a:rPr>
              <a:t>해 특징을 파악하고 파악한 특징을 한장으로 도출시키는 과정</a:t>
            </a:r>
            <a:endParaRPr lang="en-US" altLang="ko-KR" sz="1600" dirty="0">
              <a:effectLst/>
            </a:endParaRPr>
          </a:p>
          <a:p>
            <a:pPr>
              <a:defRPr lang="ko-KR" altLang="en-US"/>
            </a:pPr>
            <a:r>
              <a:rPr lang="en-US" altLang="ko-KR" sz="1600" dirty="0"/>
              <a:t>- </a:t>
            </a:r>
            <a:r>
              <a:rPr lang="ko-KR" altLang="en-US" sz="1600" dirty="0">
                <a:effectLst/>
              </a:rPr>
              <a:t>여기서 도출된 장을 </a:t>
            </a:r>
            <a:r>
              <a:rPr lang="en-US" altLang="ko-KR" sz="1600" dirty="0">
                <a:effectLst/>
              </a:rPr>
              <a:t>Convolution Layer</a:t>
            </a:r>
            <a:r>
              <a:rPr lang="ko-KR" altLang="en-US" sz="1600" dirty="0">
                <a:effectLst/>
              </a:rPr>
              <a:t>라고 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>
                <a:effectLst/>
              </a:rPr>
              <a:t>이 과정은 하나의 압축 과정이며 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파라미터의 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개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수를 효과적으로 줄여주는 역할</a:t>
            </a:r>
            <a:br>
              <a:rPr lang="en-US" altLang="ko-KR" dirty="0">
                <a:effectLst/>
              </a:rPr>
            </a:br>
            <a:endParaRPr lang="ko-KR" altLang="en-US" dirty="0">
              <a:solidFill>
                <a:srgbClr val="EB641B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D2B77-7A0A-43EC-B968-F78682552E34}"/>
              </a:ext>
            </a:extLst>
          </p:cNvPr>
          <p:cNvSpPr txBox="1"/>
          <p:nvPr/>
        </p:nvSpPr>
        <p:spPr>
          <a:xfrm>
            <a:off x="5844422" y="4431397"/>
            <a:ext cx="544931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2800" dirty="0">
                <a:solidFill>
                  <a:schemeClr val="accent1"/>
                </a:solidFill>
              </a:rPr>
              <a:t>Pooling</a:t>
            </a:r>
          </a:p>
          <a:p>
            <a:pPr>
              <a:defRPr lang="ko-KR" altLang="en-US"/>
            </a:pPr>
            <a:r>
              <a:rPr lang="en-US" altLang="ko-KR" sz="1800" dirty="0"/>
              <a:t>Pooling</a:t>
            </a:r>
            <a:r>
              <a:rPr lang="ko-KR" altLang="en-US" sz="1800" dirty="0"/>
              <a:t>은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Convolution </a:t>
            </a:r>
            <a:r>
              <a:rPr lang="ko-KR" alt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과정을 거친 레이어의 사이즈를 줄여주는 과정</a:t>
            </a:r>
            <a:r>
              <a:rPr lang="ko-KR" altLang="en-US" sz="1800" dirty="0">
                <a:effectLst/>
              </a:rPr>
              <a:t>이며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단순히 데이터의 사이즈를 줄여주고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노이즈를 상쇄시키고 미세한 부분에서 일관적인 특징을 제공</a:t>
            </a:r>
            <a:endParaRPr lang="en-US" altLang="ko-KR" sz="1800" dirty="0">
              <a:effectLst/>
            </a:endParaRPr>
          </a:p>
          <a:p>
            <a:pPr>
              <a:defRPr lang="ko-KR" altLang="en-US"/>
            </a:pPr>
            <a:r>
              <a:rPr lang="en-US" altLang="ko-KR" dirty="0"/>
              <a:t>CNN</a:t>
            </a:r>
            <a:r>
              <a:rPr lang="ko-KR" altLang="en-US" dirty="0"/>
              <a:t>에서는 주로 가장 큰 값 만을 고르는 </a:t>
            </a:r>
            <a:r>
              <a:rPr lang="en-US" altLang="ko-KR" dirty="0">
                <a:solidFill>
                  <a:srgbClr val="EAB200"/>
                </a:solidFill>
              </a:rPr>
              <a:t>Max pooling </a:t>
            </a:r>
            <a:r>
              <a:rPr lang="ko-KR" altLang="en-US" dirty="0"/>
              <a:t>방식을 사용한다</a:t>
            </a:r>
          </a:p>
          <a:p>
            <a:pPr>
              <a:defRPr lang="ko-KR" altLang="en-US"/>
            </a:pPr>
            <a:endParaRPr lang="en-US" altLang="ko-KR" sz="1800" dirty="0">
              <a:effectLst/>
            </a:endParaRP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954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모델 </a:t>
            </a: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Summary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머신 러닝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3BEB68-B66B-4C6B-A2CF-600E7D67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508882"/>
            <a:ext cx="5200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24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Convolution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64757-38F0-4DFC-95BA-B3DFC06E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4" y="1722400"/>
            <a:ext cx="6500900" cy="3835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092AB-E86A-46F7-BF1D-60F359EE8170}"/>
              </a:ext>
            </a:extLst>
          </p:cNvPr>
          <p:cNvSpPr txBox="1"/>
          <p:nvPr/>
        </p:nvSpPr>
        <p:spPr>
          <a:xfrm>
            <a:off x="0" y="5761746"/>
            <a:ext cx="61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필터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커널</a:t>
            </a:r>
            <a:r>
              <a:rPr lang="en-US" altLang="ko-KR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데이터의 특징을 찾아내기 위한 공용 피라미터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</a:t>
            </a:r>
            <a:r>
              <a:rPr lang="ko-KR" altLang="en-US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지정된 간격으로 순회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하며 채널별로 </a:t>
            </a:r>
            <a:r>
              <a:rPr lang="ko-KR" altLang="en-US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합성곱</a:t>
            </a:r>
            <a:endParaRPr lang="ko-KR" altLang="en-US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8840E-7256-464E-9576-9D0C857F1567}"/>
              </a:ext>
            </a:extLst>
          </p:cNvPr>
          <p:cNvSpPr txBox="1"/>
          <p:nvPr/>
        </p:nvSpPr>
        <p:spPr>
          <a:xfrm>
            <a:off x="7427167" y="3251632"/>
            <a:ext cx="46186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배치 정규화</a:t>
            </a:r>
            <a:r>
              <a:rPr lang="en-US" altLang="ko-KR" sz="1600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(Batch Normalization) </a:t>
            </a:r>
            <a:r>
              <a:rPr lang="en-US" altLang="ko-KR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배치 정규화는 활성화함수의 </a:t>
            </a:r>
            <a:r>
              <a:rPr lang="ko-KR" altLang="en-US" sz="1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활성화값</a:t>
            </a:r>
            <a:r>
              <a:rPr lang="ko-KR" altLang="en-US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또는 </a:t>
            </a:r>
            <a:r>
              <a:rPr lang="ko-KR" altLang="en-US" sz="1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출력값을</a:t>
            </a:r>
            <a:r>
              <a:rPr lang="ko-KR" altLang="en-US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정규화하는</a:t>
            </a:r>
            <a:r>
              <a:rPr lang="ko-KR" altLang="en-US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작업을 말한다</a:t>
            </a:r>
            <a:r>
              <a:rPr lang="en-US" altLang="ko-KR" sz="1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600" dirty="0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트레이닝 데이터의 정확도를 급격히 </a:t>
            </a:r>
            <a:r>
              <a:rPr lang="ko-KR" altLang="en-US" sz="1600" dirty="0" err="1">
                <a:solidFill>
                  <a:schemeClr val="accent2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증가시켜줌</a:t>
            </a:r>
            <a:endParaRPr lang="en-US" altLang="ko-KR" sz="1600" dirty="0">
              <a:solidFill>
                <a:schemeClr val="accent2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Pooling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771141-1018-4A02-9A03-8EE2A255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" y="1909331"/>
            <a:ext cx="6729261" cy="377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139BE4-8B59-4A0B-A270-323DEDD0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80" y="1981825"/>
            <a:ext cx="5454798" cy="1618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1251D-C193-4332-8C4F-D005586C85BF}"/>
              </a:ext>
            </a:extLst>
          </p:cNvPr>
          <p:cNvSpPr txBox="1"/>
          <p:nvPr/>
        </p:nvSpPr>
        <p:spPr>
          <a:xfrm>
            <a:off x="6853700" y="4003033"/>
            <a:ext cx="5208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onv1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배치정규화를 거치고 나온 </a:t>
            </a:r>
            <a:r>
              <a:rPr lang="ko-KR" altLang="en-US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특성맵에서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맥스풀링을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통해서 가장 활성화된 원소를 골라 만든다.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이렇게하면높이와너비는1/2로 줄고 깊이는 동일하다</a:t>
            </a:r>
          </a:p>
        </p:txBody>
      </p:sp>
    </p:spTree>
    <p:extLst>
      <p:ext uri="{BB962C8B-B14F-4D97-AF65-F5344CB8AC3E}">
        <p14:creationId xmlns:p14="http://schemas.microsoft.com/office/powerpoint/2010/main" val="8134940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"/>
          <p:cNvSpPr/>
          <p:nvPr/>
        </p:nvSpPr>
        <p:spPr>
          <a:xfrm>
            <a:off x="1775520" y="836712"/>
            <a:ext cx="8640960" cy="4320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Convolution &amp; Pooling</a:t>
            </a:r>
            <a:endParaRPr lang="ko-KR" altLang="en-US" sz="2000" b="1" dirty="0">
              <a:solidFill>
                <a:srgbClr val="FFFF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3" name="slide5_shape2"/>
          <p:cNvCxnSpPr/>
          <p:nvPr/>
        </p:nvCxnSpPr>
        <p:spPr>
          <a:xfrm>
            <a:off x="2041203" y="773088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/>
          <p:cNvSpPr>
            <a:spLocks noGrp="1"/>
          </p:cNvSpPr>
          <p:nvPr>
            <p:ph type="title"/>
          </p:nvPr>
        </p:nvSpPr>
        <p:spPr>
          <a:xfrm>
            <a:off x="1855912" y="197024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r>
              <a:rPr lang="en-US" altLang="ko-KR" sz="2800" b="1" spc="-144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44" dirty="0">
                <a:solidFill>
                  <a:schemeClr val="accent4">
                    <a:lumMod val="50000"/>
                  </a:schemeClr>
                </a:solidFill>
              </a:rPr>
              <a:t>알고리즘 및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122B9-2F5E-4314-8F83-558B6488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2263419"/>
            <a:ext cx="5541735" cy="3962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41577-BCC5-48CA-87CB-EBC322B0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64" y="2263419"/>
            <a:ext cx="5541735" cy="14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087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439</Words>
  <Application>Microsoft Office PowerPoint</Application>
  <PresentationFormat>와이드스크린</PresentationFormat>
  <Paragraphs>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넥슨Lv1고딕 Bold</vt:lpstr>
      <vt:lpstr>맑은 고딕</vt:lpstr>
      <vt:lpstr>Arial</vt:lpstr>
      <vt:lpstr>Office 테마</vt:lpstr>
      <vt:lpstr>인공지능 프로젝트 중간발표</vt:lpstr>
      <vt:lpstr>목차</vt:lpstr>
      <vt:lpstr>1. 사용한 라이브러리와 개발환경</vt:lpstr>
      <vt:lpstr>1. 사용한 라이브러리와 개발환경</vt:lpstr>
      <vt:lpstr>2. 머신 러닝 모델</vt:lpstr>
      <vt:lpstr>2. 머신 러닝 모델</vt:lpstr>
      <vt:lpstr>3. 알고리즘 및 방법론</vt:lpstr>
      <vt:lpstr>3. 알고리즘 및 방법론</vt:lpstr>
      <vt:lpstr>3. 알고리즘 및 방법론</vt:lpstr>
      <vt:lpstr>3. 알고리즘 및 방법론</vt:lpstr>
      <vt:lpstr>3. 알고리즘 및 방법론</vt:lpstr>
      <vt:lpstr>3. 알고리즘 및 방법론</vt:lpstr>
      <vt:lpstr>3. 알고리즘 및 방법론</vt:lpstr>
      <vt:lpstr>3. 알고리즘 및 방법론</vt:lpstr>
      <vt:lpstr>4. 실험 및 결과</vt:lpstr>
      <vt:lpstr>4. 실험 및 결과</vt:lpstr>
      <vt:lpstr>4. 실험 및 결과</vt:lpstr>
      <vt:lpstr>4. 실험 및 결과</vt:lpstr>
      <vt:lpstr>4. 실험 및 결과</vt:lpstr>
      <vt:lpstr>4. 실험 및 결과</vt:lpstr>
      <vt:lpstr>5. 결과 분석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1.주제 및 내용</dc:title>
  <dc:creator>곽 동현</dc:creator>
  <cp:lastModifiedBy>곽 동현</cp:lastModifiedBy>
  <cp:revision>116</cp:revision>
  <dcterms:created xsi:type="dcterms:W3CDTF">2020-11-30T13:29:43Z</dcterms:created>
  <dcterms:modified xsi:type="dcterms:W3CDTF">2021-05-31T02:48:04Z</dcterms:modified>
</cp:coreProperties>
</file>