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74" r:id="rId3"/>
    <p:sldId id="272" r:id="rId4"/>
    <p:sldId id="512" r:id="rId5"/>
    <p:sldId id="279" r:id="rId6"/>
    <p:sldId id="513" r:id="rId7"/>
    <p:sldId id="514" r:id="rId8"/>
    <p:sldId id="515" r:id="rId9"/>
    <p:sldId id="516" r:id="rId10"/>
    <p:sldId id="517" r:id="rId11"/>
    <p:sldId id="519" r:id="rId12"/>
    <p:sldId id="51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731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551" userDrawn="1">
          <p15:clr>
            <a:srgbClr val="A4A3A4"/>
          </p15:clr>
        </p15:guide>
        <p15:guide id="9" orient="horz" pos="2092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orient="horz" pos="93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7CC466"/>
    <a:srgbClr val="ED7D31"/>
    <a:srgbClr val="7F6000"/>
    <a:srgbClr val="CD0F41"/>
    <a:srgbClr val="F37726"/>
    <a:srgbClr val="3271D9"/>
    <a:srgbClr val="4C6CB5"/>
    <a:srgbClr val="85B84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39" autoAdjust="0"/>
    <p:restoredTop sz="89710" autoAdjust="0"/>
  </p:normalViewPr>
  <p:slideViewPr>
    <p:cSldViewPr snapToGrid="0" showGuides="1">
      <p:cViewPr varScale="1">
        <p:scale>
          <a:sx n="102" d="100"/>
          <a:sy n="102" d="100"/>
        </p:scale>
        <p:origin x="390" y="114"/>
      </p:cViewPr>
      <p:guideLst>
        <p:guide orient="horz" pos="731"/>
        <p:guide orient="horz" pos="3952"/>
        <p:guide pos="3840"/>
        <p:guide pos="551"/>
        <p:guide orient="horz" pos="2092"/>
        <p:guide orient="horz" pos="3158"/>
        <p:guide orient="horz" pos="935"/>
        <p:guide orient="horz" pos="1888"/>
        <p:guide orient="horz" pos="297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322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7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29309B9-2052-2B9E-8307-707D0DC676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914AC7-3D2A-5A13-1157-2FEA97306A7A}"/>
              </a:ext>
            </a:extLst>
          </p:cNvPr>
          <p:cNvSpPr/>
          <p:nvPr userDrawn="1"/>
        </p:nvSpPr>
        <p:spPr>
          <a:xfrm>
            <a:off x="1596118" y="548406"/>
            <a:ext cx="8999764" cy="509039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DD4CAE-F720-107C-FB82-BFBFDB07206D}"/>
              </a:ext>
            </a:extLst>
          </p:cNvPr>
          <p:cNvSpPr/>
          <p:nvPr userDrawn="1"/>
        </p:nvSpPr>
        <p:spPr>
          <a:xfrm>
            <a:off x="9499503" y="2207403"/>
            <a:ext cx="2692497" cy="26122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A45B8-A9CB-8409-B48A-34357286F8D0}"/>
              </a:ext>
            </a:extLst>
          </p:cNvPr>
          <p:cNvSpPr txBox="1"/>
          <p:nvPr userDrawn="1"/>
        </p:nvSpPr>
        <p:spPr>
          <a:xfrm rot="16200000">
            <a:off x="-1394155" y="4940297"/>
            <a:ext cx="3268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ⓒ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2023.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3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D978B1-AC4B-14CE-6A48-A3795FE16E41}"/>
              </a:ext>
            </a:extLst>
          </p:cNvPr>
          <p:cNvCxnSpPr>
            <a:cxnSpLocks/>
          </p:cNvCxnSpPr>
          <p:nvPr userDrawn="1"/>
        </p:nvCxnSpPr>
        <p:spPr>
          <a:xfrm>
            <a:off x="495300" y="574072"/>
            <a:ext cx="11010900" cy="0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3BB775-4416-D0BB-0742-213A3A59AF59}"/>
              </a:ext>
            </a:extLst>
          </p:cNvPr>
          <p:cNvSpPr txBox="1"/>
          <p:nvPr userDrawn="1"/>
        </p:nvSpPr>
        <p:spPr>
          <a:xfrm rot="16200000">
            <a:off x="-1394155" y="4940297"/>
            <a:ext cx="3268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ⓒ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2023.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8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99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2" r:id="rId2"/>
    <p:sldLayoutId id="2147483654" r:id="rId3"/>
    <p:sldLayoutId id="214748366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DuCUsiYcI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과일 분류 </a:t>
            </a:r>
            <a:r>
              <a:rPr lang="en-US" altLang="ko-KR" sz="3600" spc="-300" dirty="0">
                <a:solidFill>
                  <a:schemeClr val="accent4">
                    <a:lumMod val="50000"/>
                  </a:schemeClr>
                </a:solidFill>
              </a:rPr>
              <a:t>APP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6000"/>
                </a:solidFill>
              </a:rPr>
              <a:t>Fruit classification</a:t>
            </a:r>
            <a:endParaRPr lang="ko-KR" altLang="en-US" sz="1800" spc="-300" dirty="0">
              <a:solidFill>
                <a:srgbClr val="7F6000"/>
              </a:solidFill>
            </a:endParaRPr>
          </a:p>
        </p:txBody>
      </p:sp>
      <p:pic>
        <p:nvPicPr>
          <p:cNvPr id="1028" name="Picture 4" descr="만다린 오렌지 - 무료 음식개 아이콘">
            <a:extLst>
              <a:ext uri="{FF2B5EF4-FFF2-40B4-BE49-F238E27FC236}">
                <a16:creationId xmlns:a16="http://schemas.microsoft.com/office/drawing/2014/main" id="{2DE810E2-5312-4D4B-8D4E-F528E2D67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0" y="42367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15E3BE-7F07-4682-BC62-36321E99555D}"/>
              </a:ext>
            </a:extLst>
          </p:cNvPr>
          <p:cNvSpPr txBox="1"/>
          <p:nvPr/>
        </p:nvSpPr>
        <p:spPr>
          <a:xfrm>
            <a:off x="7670800" y="3891079"/>
            <a:ext cx="992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>
                    <a:lumMod val="50000"/>
                  </a:schemeClr>
                </a:solidFill>
              </a:rPr>
              <a:t>성정현</a:t>
            </a:r>
            <a:endParaRPr lang="en-US" altLang="ko-KR" sz="24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정재석</a:t>
            </a:r>
            <a:endParaRPr lang="en-US" altLang="ko-KR" sz="24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김동혁</a:t>
            </a: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 – 1.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영상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9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4B4876-1470-4DE9-AD19-F91B5F8AE6E0}"/>
              </a:ext>
            </a:extLst>
          </p:cNvPr>
          <p:cNvSpPr/>
          <p:nvPr/>
        </p:nvSpPr>
        <p:spPr>
          <a:xfrm>
            <a:off x="3492422" y="3429000"/>
            <a:ext cx="519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https://www.youtube.com/watch?v=tnDuCUsiYcI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01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 – 2.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9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BAAF5B-6C87-43F6-A5A4-C80B3F04D751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1909BAF-1BFA-4989-A583-9E33DF8CBF3F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163239-0CEC-45AE-88B7-F22BCFE549E6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C831F567-571D-4B92-980E-E3D0F4690825}"/>
              </a:ext>
            </a:extLst>
          </p:cNvPr>
          <p:cNvSpPr/>
          <p:nvPr/>
        </p:nvSpPr>
        <p:spPr>
          <a:xfrm>
            <a:off x="3560349" y="4638700"/>
            <a:ext cx="1758766" cy="17587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A3486BB-6E8A-412B-BB1A-2A54408F0C6D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C03C7E-EAEE-4162-99F3-C899107F796E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1FA5E1-854A-488C-B83C-61144ACD4CC2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5E1B81-19B1-498C-85E4-0E6DEC2597DC}"/>
              </a:ext>
            </a:extLst>
          </p:cNvPr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1DFDCE-07E7-4877-87AC-DD016F3C5317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6B4504-FF21-44B6-BD60-815808388142}"/>
              </a:ext>
            </a:extLst>
          </p:cNvPr>
          <p:cNvSpPr/>
          <p:nvPr/>
        </p:nvSpPr>
        <p:spPr>
          <a:xfrm>
            <a:off x="4522008" y="1066387"/>
            <a:ext cx="4103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CNN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모델 안드로이드에 적용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36734B-F0CB-4536-BD4C-55B82452B60C}"/>
              </a:ext>
            </a:extLst>
          </p:cNvPr>
          <p:cNvSpPr/>
          <p:nvPr/>
        </p:nvSpPr>
        <p:spPr>
          <a:xfrm>
            <a:off x="1219074" y="4411750"/>
            <a:ext cx="2837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안드로이드 데이터 관리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9A0153-42DE-45AE-8E12-FF191C538DC0}"/>
              </a:ext>
            </a:extLst>
          </p:cNvPr>
          <p:cNvSpPr/>
          <p:nvPr/>
        </p:nvSpPr>
        <p:spPr>
          <a:xfrm>
            <a:off x="8206786" y="4411750"/>
            <a:ext cx="3359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발전된 안드로이드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479347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 – 3.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9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771320-7832-4C52-AE8D-3C5180E6A726}"/>
              </a:ext>
            </a:extLst>
          </p:cNvPr>
          <p:cNvSpPr txBox="1"/>
          <p:nvPr/>
        </p:nvSpPr>
        <p:spPr>
          <a:xfrm>
            <a:off x="1635338" y="1977330"/>
            <a:ext cx="9865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옥션고딕 B" pitchFamily="2" charset="-127"/>
                <a:ea typeface="옥션고딕 B" pitchFamily="2" charset="-127"/>
              </a:rPr>
              <a:t>▶</a:t>
            </a:r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Code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-https://github.com/IJ-Apps/Image-Classification-App-with-Teachable-Machine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-https://cpcp127.tistory.com/21</a:t>
            </a:r>
          </a:p>
        </p:txBody>
      </p:sp>
    </p:spTree>
    <p:extLst>
      <p:ext uri="{BB962C8B-B14F-4D97-AF65-F5344CB8AC3E}">
        <p14:creationId xmlns:p14="http://schemas.microsoft.com/office/powerpoint/2010/main" val="121662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4" y="122858"/>
            <a:ext cx="436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목차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AB311C-91AC-42D4-9132-EEE51DF4D6B2}"/>
              </a:ext>
            </a:extLst>
          </p:cNvPr>
          <p:cNvSpPr txBox="1"/>
          <p:nvPr/>
        </p:nvSpPr>
        <p:spPr>
          <a:xfrm>
            <a:off x="2945222" y="2243014"/>
            <a:ext cx="4228576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DC5C6DF-F95C-4476-AB58-5E17106AA992}"/>
              </a:ext>
            </a:extLst>
          </p:cNvPr>
          <p:cNvGrpSpPr/>
          <p:nvPr/>
        </p:nvGrpSpPr>
        <p:grpSpPr>
          <a:xfrm>
            <a:off x="2747628" y="2739190"/>
            <a:ext cx="1364667" cy="1011039"/>
            <a:chOff x="1470655" y="2366883"/>
            <a:chExt cx="1364667" cy="101103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5D6FF6D-8B7A-4594-BB5C-F772852D1F0B}"/>
                </a:ext>
              </a:extLst>
            </p:cNvPr>
            <p:cNvGrpSpPr/>
            <p:nvPr/>
          </p:nvGrpSpPr>
          <p:grpSpPr>
            <a:xfrm>
              <a:off x="1470655" y="2366883"/>
              <a:ext cx="747880" cy="925921"/>
              <a:chOff x="2181677" y="1319394"/>
              <a:chExt cx="747880" cy="92592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F42406-C4D8-448C-8EC0-9B6698D96E32}"/>
                  </a:ext>
                </a:extLst>
              </p:cNvPr>
              <p:cNvSpPr txBox="1"/>
              <p:nvPr/>
            </p:nvSpPr>
            <p:spPr>
              <a:xfrm>
                <a:off x="2181677" y="1319394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직각 삼각형 25">
                <a:extLst>
                  <a:ext uri="{FF2B5EF4-FFF2-40B4-BE49-F238E27FC236}">
                    <a16:creationId xmlns:a16="http://schemas.microsoft.com/office/drawing/2014/main" id="{F00DC442-BC3C-472C-B135-BE3FD8D2BFD7}"/>
                  </a:ext>
                </a:extLst>
              </p:cNvPr>
              <p:cNvSpPr/>
              <p:nvPr/>
            </p:nvSpPr>
            <p:spPr>
              <a:xfrm rot="16200000">
                <a:off x="2620469" y="1936227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직각 삼각형 27">
                <a:extLst>
                  <a:ext uri="{FF2B5EF4-FFF2-40B4-BE49-F238E27FC236}">
                    <a16:creationId xmlns:a16="http://schemas.microsoft.com/office/drawing/2014/main" id="{7B5985E3-14D8-43E6-9D4A-0912D9ADE249}"/>
                  </a:ext>
                </a:extLst>
              </p:cNvPr>
              <p:cNvSpPr/>
              <p:nvPr/>
            </p:nvSpPr>
            <p:spPr>
              <a:xfrm rot="16200000">
                <a:off x="2210366" y="1538120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A6016F-294D-42B0-94D1-70CAA4883209}"/>
                </a:ext>
              </a:extLst>
            </p:cNvPr>
            <p:cNvSpPr txBox="1"/>
            <p:nvPr/>
          </p:nvSpPr>
          <p:spPr>
            <a:xfrm>
              <a:off x="2022279" y="2817654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1-1.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목표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3B7904-1CBF-47CC-A3B0-40EDC7636427}"/>
                </a:ext>
              </a:extLst>
            </p:cNvPr>
            <p:cNvSpPr txBox="1"/>
            <p:nvPr/>
          </p:nvSpPr>
          <p:spPr>
            <a:xfrm>
              <a:off x="2004279" y="251587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서론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2564F6-6AC4-4E97-8882-1B077A2845B9}"/>
                </a:ext>
              </a:extLst>
            </p:cNvPr>
            <p:cNvSpPr txBox="1"/>
            <p:nvPr/>
          </p:nvSpPr>
          <p:spPr>
            <a:xfrm>
              <a:off x="2022279" y="3100923"/>
              <a:ext cx="239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ABFD83-597B-4998-A395-9E3622B87779}"/>
              </a:ext>
            </a:extLst>
          </p:cNvPr>
          <p:cNvGrpSpPr/>
          <p:nvPr/>
        </p:nvGrpSpPr>
        <p:grpSpPr>
          <a:xfrm>
            <a:off x="5012687" y="2739189"/>
            <a:ext cx="2034722" cy="1661202"/>
            <a:chOff x="5715934" y="1140844"/>
            <a:chExt cx="2034722" cy="166120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7A57AAA-31F9-4839-A660-5C85F3D2202A}"/>
                </a:ext>
              </a:extLst>
            </p:cNvPr>
            <p:cNvGrpSpPr/>
            <p:nvPr/>
          </p:nvGrpSpPr>
          <p:grpSpPr>
            <a:xfrm>
              <a:off x="5715934" y="1140844"/>
              <a:ext cx="747880" cy="925921"/>
              <a:chOff x="2181677" y="2745858"/>
              <a:chExt cx="747880" cy="92592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56DF27-37BF-4F4B-BD3E-60EDCA9DD2EB}"/>
                  </a:ext>
                </a:extLst>
              </p:cNvPr>
              <p:cNvSpPr txBox="1"/>
              <p:nvPr/>
            </p:nvSpPr>
            <p:spPr>
              <a:xfrm>
                <a:off x="2181677" y="2745858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id="{BA6A38DA-22F0-4316-A407-44697A0B158B}"/>
                  </a:ext>
                </a:extLst>
              </p:cNvPr>
              <p:cNvSpPr/>
              <p:nvPr/>
            </p:nvSpPr>
            <p:spPr>
              <a:xfrm rot="16200000">
                <a:off x="2620469" y="3362691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id="{8597B202-76E5-419E-8D3E-E6419241AB3C}"/>
                  </a:ext>
                </a:extLst>
              </p:cNvPr>
              <p:cNvSpPr/>
              <p:nvPr/>
            </p:nvSpPr>
            <p:spPr>
              <a:xfrm rot="16200000">
                <a:off x="2210366" y="2964584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E49963-1239-4F16-841E-022F3237B955}"/>
                </a:ext>
              </a:extLst>
            </p:cNvPr>
            <p:cNvSpPr txBox="1"/>
            <p:nvPr/>
          </p:nvSpPr>
          <p:spPr>
            <a:xfrm>
              <a:off x="6264188" y="128459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5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본론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56EC52-9101-42DE-B54D-9E1845C037EB}"/>
                </a:ext>
              </a:extLst>
            </p:cNvPr>
            <p:cNvSpPr txBox="1"/>
            <p:nvPr/>
          </p:nvSpPr>
          <p:spPr>
            <a:xfrm>
              <a:off x="6267558" y="1622957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2-1.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계획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7A5E61-A475-4A3A-B3C8-2D7958B48476}"/>
                </a:ext>
              </a:extLst>
            </p:cNvPr>
            <p:cNvSpPr txBox="1"/>
            <p:nvPr/>
          </p:nvSpPr>
          <p:spPr>
            <a:xfrm>
              <a:off x="6267558" y="1923654"/>
              <a:ext cx="966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2-2.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순서도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11C317-E63D-48CE-9461-F6E5184BD127}"/>
                </a:ext>
              </a:extLst>
            </p:cNvPr>
            <p:cNvSpPr txBox="1"/>
            <p:nvPr/>
          </p:nvSpPr>
          <p:spPr>
            <a:xfrm>
              <a:off x="6267558" y="2224351"/>
              <a:ext cx="1483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2-3.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데이터 베이스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53EDBD-48C1-4E16-9CC7-5D7966284243}"/>
                </a:ext>
              </a:extLst>
            </p:cNvPr>
            <p:cNvSpPr txBox="1"/>
            <p:nvPr/>
          </p:nvSpPr>
          <p:spPr>
            <a:xfrm>
              <a:off x="6267558" y="2525047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</a:rPr>
                <a:t>2-4. UML</a:t>
              </a:r>
              <a:endParaRPr lang="ko-KR" altLang="en-US" sz="1200" dirty="0">
                <a:latin typeface="맑은 고딕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FFAF617-F88D-475F-A085-A3E711B430D9}"/>
              </a:ext>
            </a:extLst>
          </p:cNvPr>
          <p:cNvGrpSpPr/>
          <p:nvPr/>
        </p:nvGrpSpPr>
        <p:grpSpPr>
          <a:xfrm>
            <a:off x="7325137" y="2739190"/>
            <a:ext cx="1781448" cy="1361978"/>
            <a:chOff x="6895651" y="3721866"/>
            <a:chExt cx="1781448" cy="136197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6436121-6E38-48BD-A2A1-C12EBA139332}"/>
                </a:ext>
              </a:extLst>
            </p:cNvPr>
            <p:cNvGrpSpPr/>
            <p:nvPr/>
          </p:nvGrpSpPr>
          <p:grpSpPr>
            <a:xfrm>
              <a:off x="6895651" y="3721866"/>
              <a:ext cx="747880" cy="925921"/>
              <a:chOff x="2181677" y="4647810"/>
              <a:chExt cx="747880" cy="92592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F86F793-BE55-4A38-BD18-1798F3B82AAC}"/>
                  </a:ext>
                </a:extLst>
              </p:cNvPr>
              <p:cNvSpPr txBox="1"/>
              <p:nvPr/>
            </p:nvSpPr>
            <p:spPr>
              <a:xfrm>
                <a:off x="2181677" y="4647810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직각 삼각형 49">
                <a:extLst>
                  <a:ext uri="{FF2B5EF4-FFF2-40B4-BE49-F238E27FC236}">
                    <a16:creationId xmlns:a16="http://schemas.microsoft.com/office/drawing/2014/main" id="{07CE3209-FFAF-4A18-937C-48EA6BB3D88F}"/>
                  </a:ext>
                </a:extLst>
              </p:cNvPr>
              <p:cNvSpPr/>
              <p:nvPr/>
            </p:nvSpPr>
            <p:spPr>
              <a:xfrm rot="16200000">
                <a:off x="2620469" y="5264643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직각 삼각형 50">
                <a:extLst>
                  <a:ext uri="{FF2B5EF4-FFF2-40B4-BE49-F238E27FC236}">
                    <a16:creationId xmlns:a16="http://schemas.microsoft.com/office/drawing/2014/main" id="{AB9FA8C3-3DF8-469B-820A-7239EEF70DC1}"/>
                  </a:ext>
                </a:extLst>
              </p:cNvPr>
              <p:cNvSpPr/>
              <p:nvPr/>
            </p:nvSpPr>
            <p:spPr>
              <a:xfrm rot="16200000">
                <a:off x="2210366" y="4866536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8F71A4-BC13-406A-819A-FA8788CC27CE}"/>
                </a:ext>
              </a:extLst>
            </p:cNvPr>
            <p:cNvSpPr txBox="1"/>
            <p:nvPr/>
          </p:nvSpPr>
          <p:spPr>
            <a:xfrm>
              <a:off x="7429275" y="387847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결론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10A73E-FCDA-4F21-ABE1-747C2180B130}"/>
                </a:ext>
              </a:extLst>
            </p:cNvPr>
            <p:cNvSpPr txBox="1"/>
            <p:nvPr/>
          </p:nvSpPr>
          <p:spPr>
            <a:xfrm>
              <a:off x="7447275" y="4206965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3-1.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영상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7DF68D4-EF59-4DED-9511-D4FE4A94F561}"/>
                </a:ext>
              </a:extLst>
            </p:cNvPr>
            <p:cNvSpPr txBox="1"/>
            <p:nvPr/>
          </p:nvSpPr>
          <p:spPr>
            <a:xfrm>
              <a:off x="7447275" y="4506905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3-2. </a:t>
              </a:r>
              <a:r>
                <a:rPr lang="ko-KR" altLang="en-US" sz="1200" dirty="0">
                  <a:latin typeface="맑은 고딕" pitchFamily="50" charset="-127"/>
                </a:rPr>
                <a:t>결과</a:t>
              </a:r>
              <a:r>
                <a:rPr lang="en-US" altLang="ko-KR" sz="1200" dirty="0">
                  <a:latin typeface="맑은 고딕" pitchFamily="50" charset="-127"/>
                </a:rPr>
                <a:t> 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7A1068-B9DB-4090-A6CD-02D0ADD087FD}"/>
                </a:ext>
              </a:extLst>
            </p:cNvPr>
            <p:cNvSpPr txBox="1"/>
            <p:nvPr/>
          </p:nvSpPr>
          <p:spPr>
            <a:xfrm>
              <a:off x="7447275" y="4806845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3-3</a:t>
              </a:r>
              <a:r>
                <a:rPr lang="en-US" altLang="ko-KR" sz="1200" dirty="0">
                  <a:latin typeface="맑은 고딕" pitchFamily="50" charset="-127"/>
                </a:rPr>
                <a:t>. </a:t>
              </a:r>
              <a:r>
                <a:rPr lang="ko-KR" altLang="en-US" sz="1200" dirty="0">
                  <a:latin typeface="맑은 고딕" pitchFamily="50" charset="-127"/>
                </a:rPr>
                <a:t>참고 자료</a:t>
              </a:r>
              <a:r>
                <a:rPr lang="en-US" altLang="ko-KR" sz="1200" dirty="0">
                  <a:latin typeface="맑은 고딕" pitchFamily="50" charset="-127"/>
                </a:rPr>
                <a:t> 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70615A0-30D5-49C1-86C9-C7A5CC498C78}"/>
              </a:ext>
            </a:extLst>
          </p:cNvPr>
          <p:cNvSpPr txBox="1"/>
          <p:nvPr/>
        </p:nvSpPr>
        <p:spPr>
          <a:xfrm>
            <a:off x="5381761" y="980729"/>
            <a:ext cx="1364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옥션고딕 B" pitchFamily="2" charset="-127"/>
                <a:ea typeface="옥션고딕 B" pitchFamily="2" charset="-127"/>
              </a:rPr>
              <a:t>INDEX</a:t>
            </a:r>
            <a:endParaRPr lang="ko-KR" altLang="en-US" sz="3200" dirty="0">
              <a:latin typeface="옥션고딕 B" pitchFamily="2" charset="-127"/>
              <a:ea typeface="옥션고딕 B" pitchFamily="2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81AA4C6-F8D4-4A51-BE92-A59C16D4C358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CA0AAE5-849A-47A1-A297-2BCC4523B66D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C14EDD3-E8FC-4E38-B51A-CA1D01B36C80}"/>
              </a:ext>
            </a:extLst>
          </p:cNvPr>
          <p:cNvSpPr txBox="1"/>
          <p:nvPr/>
        </p:nvSpPr>
        <p:spPr>
          <a:xfrm>
            <a:off x="3302314" y="349057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도구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00327C-6B68-46FB-803A-42C74577ECFA}"/>
              </a:ext>
            </a:extLst>
          </p:cNvPr>
          <p:cNvSpPr txBox="1"/>
          <p:nvPr/>
        </p:nvSpPr>
        <p:spPr>
          <a:xfrm>
            <a:off x="5564720" y="4400391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</a:rPr>
              <a:t>2-5. CNN</a:t>
            </a:r>
            <a:r>
              <a:rPr lang="ko-KR" altLang="en-US" sz="1200" dirty="0">
                <a:latin typeface="맑은 고딕" pitchFamily="50" charset="-127"/>
              </a:rPr>
              <a:t>학습</a:t>
            </a:r>
          </a:p>
        </p:txBody>
      </p:sp>
      <p:pic>
        <p:nvPicPr>
          <p:cNvPr id="58" name="Picture 4" descr="사과 - 무료 음식개 아이콘">
            <a:extLst>
              <a:ext uri="{FF2B5EF4-FFF2-40B4-BE49-F238E27FC236}">
                <a16:creationId xmlns:a16="http://schemas.microsoft.com/office/drawing/2014/main" id="{5DF910A8-ACCF-4CE4-9129-5A0307F63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386" y="5554228"/>
            <a:ext cx="1228626" cy="12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92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4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1 - 1.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0" descr="아이폰 4, 휴대폰, 스마트폰, apple 아이콘 에 Apple Products 2">
            <a:extLst>
              <a:ext uri="{FF2B5EF4-FFF2-40B4-BE49-F238E27FC236}">
                <a16:creationId xmlns:a16="http://schemas.microsoft.com/office/drawing/2014/main" id="{D5108F73-35D8-40F8-B88F-A343C917C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53" y="1767661"/>
            <a:ext cx="4082050" cy="408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만다린 오렌지 - 무료 음식개 아이콘">
            <a:extLst>
              <a:ext uri="{FF2B5EF4-FFF2-40B4-BE49-F238E27FC236}">
                <a16:creationId xmlns:a16="http://schemas.microsoft.com/office/drawing/2014/main" id="{5B6FA0A3-668A-4E93-BFC8-E697605E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885" y="2787755"/>
            <a:ext cx="2024586" cy="202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726CB3-2FFC-40E4-9BC0-494AC7480A00}"/>
              </a:ext>
            </a:extLst>
          </p:cNvPr>
          <p:cNvSpPr/>
          <p:nvPr/>
        </p:nvSpPr>
        <p:spPr>
          <a:xfrm>
            <a:off x="4835951" y="1767661"/>
            <a:ext cx="6117996" cy="4320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571945-1526-49E3-B53B-B31CE62C8CB9}"/>
              </a:ext>
            </a:extLst>
          </p:cNvPr>
          <p:cNvSpPr txBox="1"/>
          <p:nvPr/>
        </p:nvSpPr>
        <p:spPr>
          <a:xfrm>
            <a:off x="5019773" y="2141424"/>
            <a:ext cx="5707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C00000"/>
                </a:solidFill>
              </a:rPr>
              <a:t>▣ 목표</a:t>
            </a:r>
            <a:endParaRPr lang="en-US" altLang="ko-KR" sz="3600" b="1" dirty="0">
              <a:solidFill>
                <a:srgbClr val="C00000"/>
              </a:solidFill>
            </a:endParaRPr>
          </a:p>
          <a:p>
            <a:r>
              <a:rPr lang="en-US" altLang="ko-KR" sz="2400" b="1" dirty="0"/>
              <a:t>  </a:t>
            </a:r>
            <a:r>
              <a:rPr lang="en-US" altLang="ko-KR" sz="2400" dirty="0"/>
              <a:t>1. </a:t>
            </a:r>
            <a:r>
              <a:rPr lang="ko-KR" altLang="en-US" sz="2400" dirty="0"/>
              <a:t>인공지능을 이용한 과일 분류</a:t>
            </a:r>
            <a:endParaRPr lang="en-US" altLang="ko-KR" sz="2400" dirty="0"/>
          </a:p>
          <a:p>
            <a:r>
              <a:rPr lang="en-US" altLang="ko-KR" sz="2400" dirty="0"/>
              <a:t>  2. </a:t>
            </a:r>
            <a:r>
              <a:rPr lang="ko-KR" altLang="en-US" sz="2400" dirty="0"/>
              <a:t>사용자의 효율적인 과일 관리</a:t>
            </a:r>
            <a:endParaRPr lang="en-US" altLang="ko-KR" sz="2400" dirty="0"/>
          </a:p>
          <a:p>
            <a:r>
              <a:rPr lang="en-US" altLang="ko-KR" sz="2400" dirty="0"/>
              <a:t>  3. </a:t>
            </a:r>
            <a:r>
              <a:rPr lang="ko-KR" altLang="en-US" sz="2400" dirty="0"/>
              <a:t>달력을 이용한 데이터 개인화</a:t>
            </a:r>
            <a:endParaRPr lang="en-US" altLang="ko-KR" sz="2400" dirty="0"/>
          </a:p>
        </p:txBody>
      </p:sp>
      <p:pic>
        <p:nvPicPr>
          <p:cNvPr id="32" name="Picture 6" descr="바나나 - 무료 음식과 식당개 아이콘">
            <a:extLst>
              <a:ext uri="{FF2B5EF4-FFF2-40B4-BE49-F238E27FC236}">
                <a16:creationId xmlns:a16="http://schemas.microsoft.com/office/drawing/2014/main" id="{5BCC4439-A897-4BB4-8699-CDC8E7B4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703" y="5341429"/>
            <a:ext cx="1493363" cy="149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279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 – 2.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C73DA54F-1113-4E45-9740-393F409E895A}"/>
              </a:ext>
            </a:extLst>
          </p:cNvPr>
          <p:cNvSpPr/>
          <p:nvPr/>
        </p:nvSpPr>
        <p:spPr>
          <a:xfrm>
            <a:off x="457200" y="1594884"/>
            <a:ext cx="3434316" cy="3434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7EEB04D-CB9F-4FC7-A118-175E6CC2E455}"/>
              </a:ext>
            </a:extLst>
          </p:cNvPr>
          <p:cNvSpPr/>
          <p:nvPr/>
        </p:nvSpPr>
        <p:spPr>
          <a:xfrm>
            <a:off x="4378842" y="1594884"/>
            <a:ext cx="3434316" cy="34343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5C8CFF-74C0-4BD9-AA9B-7A4FF6351312}"/>
              </a:ext>
            </a:extLst>
          </p:cNvPr>
          <p:cNvSpPr/>
          <p:nvPr/>
        </p:nvSpPr>
        <p:spPr>
          <a:xfrm>
            <a:off x="8300484" y="1594884"/>
            <a:ext cx="3434316" cy="34343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55A29-6902-4631-B173-F2BA13A1768A}"/>
              </a:ext>
            </a:extLst>
          </p:cNvPr>
          <p:cNvSpPr txBox="1"/>
          <p:nvPr/>
        </p:nvSpPr>
        <p:spPr>
          <a:xfrm>
            <a:off x="1618755" y="5454785"/>
            <a:ext cx="111120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CNN </a:t>
            </a:r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모델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606AA-39BE-40A2-B332-ADD5E8B77D63}"/>
              </a:ext>
            </a:extLst>
          </p:cNvPr>
          <p:cNvSpPr txBox="1"/>
          <p:nvPr/>
        </p:nvSpPr>
        <p:spPr>
          <a:xfrm>
            <a:off x="5458647" y="5454785"/>
            <a:ext cx="127470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안드로이드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7F208-CE10-416B-94E0-5821A296D094}"/>
              </a:ext>
            </a:extLst>
          </p:cNvPr>
          <p:cNvSpPr txBox="1"/>
          <p:nvPr/>
        </p:nvSpPr>
        <p:spPr>
          <a:xfrm>
            <a:off x="9245637" y="5454785"/>
            <a:ext cx="15440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데이터 베이스</a:t>
            </a:r>
          </a:p>
        </p:txBody>
      </p:sp>
      <p:pic>
        <p:nvPicPr>
          <p:cNvPr id="2050" name="Picture 2" descr="강의 01 합성곱 신경망 (CNN) 모델 - 토닥토닥 파이썬 - 이미지를 위한 딥러닝 (텐서플로우 v1)">
            <a:extLst>
              <a:ext uri="{FF2B5EF4-FFF2-40B4-BE49-F238E27FC236}">
                <a16:creationId xmlns:a16="http://schemas.microsoft.com/office/drawing/2014/main" id="{BE1DD167-AED9-4CBA-9E08-29E5F4F9B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7" r="5287"/>
          <a:stretch/>
        </p:blipFill>
        <p:spPr bwMode="auto">
          <a:xfrm>
            <a:off x="668796" y="2708556"/>
            <a:ext cx="3092520" cy="12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1F47C2-C8AC-45AB-9EF0-A95DFA29C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92" y="1292124"/>
            <a:ext cx="3073215" cy="4362716"/>
          </a:xfrm>
          <a:prstGeom prst="rect">
            <a:avLst/>
          </a:prstGeom>
        </p:spPr>
      </p:pic>
      <p:pic>
        <p:nvPicPr>
          <p:cNvPr id="2058" name="Picture 10" descr="데이터 베이스 - 무료 과학 기술개 아이콘">
            <a:extLst>
              <a:ext uri="{FF2B5EF4-FFF2-40B4-BE49-F238E27FC236}">
                <a16:creationId xmlns:a16="http://schemas.microsoft.com/office/drawing/2014/main" id="{36E05B09-2323-4290-82A2-D5D30012C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931" y="1957331"/>
            <a:ext cx="2709421" cy="270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체리 - 무료 음식개 아이콘">
            <a:extLst>
              <a:ext uri="{FF2B5EF4-FFF2-40B4-BE49-F238E27FC236}">
                <a16:creationId xmlns:a16="http://schemas.microsoft.com/office/drawing/2014/main" id="{8B7BB9FC-A22F-41E0-A804-89B49F5EA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331" y="5654840"/>
            <a:ext cx="1140643" cy="114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86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 – 1.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아이폰 4, 휴대폰, 스마트폰, apple 아이콘 에 Apple Products 2">
            <a:extLst>
              <a:ext uri="{FF2B5EF4-FFF2-40B4-BE49-F238E27FC236}">
                <a16:creationId xmlns:a16="http://schemas.microsoft.com/office/drawing/2014/main" id="{DB584586-8F26-42B0-AFBC-D7E1A277E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50" y="2376353"/>
            <a:ext cx="2105294" cy="21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만다린 오렌지 - 무료 음식개 아이콘">
            <a:extLst>
              <a:ext uri="{FF2B5EF4-FFF2-40B4-BE49-F238E27FC236}">
                <a16:creationId xmlns:a16="http://schemas.microsoft.com/office/drawing/2014/main" id="{669FA460-2058-45B0-9556-258F7FDC5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161" y="2966568"/>
            <a:ext cx="1013101" cy="101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아이폰 4, 휴대폰, 스마트폰, apple 아이콘 에 Apple Products 2">
            <a:extLst>
              <a:ext uri="{FF2B5EF4-FFF2-40B4-BE49-F238E27FC236}">
                <a16:creationId xmlns:a16="http://schemas.microsoft.com/office/drawing/2014/main" id="{410C44D0-887E-403E-B49A-53FA1BD1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601" y="2332235"/>
            <a:ext cx="2105294" cy="21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아이폰 4, 휴대폰, 스마트폰, apple 아이콘 에 Apple Products 2">
            <a:extLst>
              <a:ext uri="{FF2B5EF4-FFF2-40B4-BE49-F238E27FC236}">
                <a16:creationId xmlns:a16="http://schemas.microsoft.com/office/drawing/2014/main" id="{29F2E32E-2073-4355-92A7-16B5B7757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00" y="2332235"/>
            <a:ext cx="2105294" cy="21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데이터 베이스 - 무료 과학 기술개 아이콘">
            <a:extLst>
              <a:ext uri="{FF2B5EF4-FFF2-40B4-BE49-F238E27FC236}">
                <a16:creationId xmlns:a16="http://schemas.microsoft.com/office/drawing/2014/main" id="{7BC43276-A546-4FC3-85A8-DE69BC93B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50" y="2373554"/>
            <a:ext cx="2105294" cy="21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벡터 달력 아이콘, 달력 클립 아트, 달력 아이콘, 달력 PNG, 일러스트 및 벡터 에 대한 무료 다운로드 - Pngtree">
            <a:extLst>
              <a:ext uri="{FF2B5EF4-FFF2-40B4-BE49-F238E27FC236}">
                <a16:creationId xmlns:a16="http://schemas.microsoft.com/office/drawing/2014/main" id="{F0FE8D3E-C9DA-422E-973F-ED2B918FB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8" t="13234" r="12434" b="12400"/>
          <a:stretch/>
        </p:blipFill>
        <p:spPr bwMode="auto">
          <a:xfrm>
            <a:off x="10077092" y="2990869"/>
            <a:ext cx="780311" cy="7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B1FC5B7-0C6B-4F44-9ECF-2E29B9C7D023}"/>
              </a:ext>
            </a:extLst>
          </p:cNvPr>
          <p:cNvSpPr txBox="1">
            <a:spLocks/>
          </p:cNvSpPr>
          <p:nvPr/>
        </p:nvSpPr>
        <p:spPr>
          <a:xfrm>
            <a:off x="1095153" y="4691507"/>
            <a:ext cx="1811449" cy="3726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6"/>
                </a:solidFill>
                <a:cs typeface="Arial" pitchFamily="34" charset="0"/>
              </a:rPr>
              <a:t>과일 분석</a:t>
            </a:r>
            <a:endParaRPr 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29F3C65-3033-44CE-B9A0-C0F47E694B90}"/>
              </a:ext>
            </a:extLst>
          </p:cNvPr>
          <p:cNvSpPr txBox="1">
            <a:spLocks/>
          </p:cNvSpPr>
          <p:nvPr/>
        </p:nvSpPr>
        <p:spPr>
          <a:xfrm>
            <a:off x="9561522" y="4679038"/>
            <a:ext cx="1811449" cy="3726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6"/>
                </a:solidFill>
                <a:cs typeface="Arial" pitchFamily="34" charset="0"/>
              </a:rPr>
              <a:t>일정 관리</a:t>
            </a:r>
            <a:endParaRPr 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679BB9B-D5DD-4332-8189-69424C6804CA}"/>
              </a:ext>
            </a:extLst>
          </p:cNvPr>
          <p:cNvSpPr txBox="1">
            <a:spLocks/>
          </p:cNvSpPr>
          <p:nvPr/>
        </p:nvSpPr>
        <p:spPr>
          <a:xfrm>
            <a:off x="3952029" y="4679039"/>
            <a:ext cx="1811449" cy="3726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6"/>
                </a:solidFill>
                <a:cs typeface="Arial" pitchFamily="34" charset="0"/>
              </a:rPr>
              <a:t>과일 분류</a:t>
            </a:r>
            <a:endParaRPr 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34" name="Picture 10" descr="데이터 베이스 - 무료 과학 기술개 아이콘">
            <a:extLst>
              <a:ext uri="{FF2B5EF4-FFF2-40B4-BE49-F238E27FC236}">
                <a16:creationId xmlns:a16="http://schemas.microsoft.com/office/drawing/2014/main" id="{9DE08B14-F2C5-44D3-A6DB-668064E9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78" y="3001658"/>
            <a:ext cx="920552" cy="9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2167A5-C3B4-4520-9A62-F14727989E2F}"/>
              </a:ext>
            </a:extLst>
          </p:cNvPr>
          <p:cNvCxnSpPr>
            <a:cxnSpLocks/>
          </p:cNvCxnSpPr>
          <p:nvPr/>
        </p:nvCxnSpPr>
        <p:spPr>
          <a:xfrm>
            <a:off x="2656149" y="3426201"/>
            <a:ext cx="911863" cy="0"/>
          </a:xfrm>
          <a:prstGeom prst="straightConnector1">
            <a:avLst/>
          </a:prstGeom>
          <a:ln w="222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0B55DE6-E619-4363-B868-EC317D8057CC}"/>
              </a:ext>
            </a:extLst>
          </p:cNvPr>
          <p:cNvCxnSpPr>
            <a:cxnSpLocks/>
          </p:cNvCxnSpPr>
          <p:nvPr/>
        </p:nvCxnSpPr>
        <p:spPr>
          <a:xfrm>
            <a:off x="5770659" y="3473118"/>
            <a:ext cx="781241" cy="0"/>
          </a:xfrm>
          <a:prstGeom prst="straightConnector1">
            <a:avLst/>
          </a:prstGeom>
          <a:ln w="222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9746C2B-5DB6-4A1D-A2DC-342F532EF463}"/>
              </a:ext>
            </a:extLst>
          </p:cNvPr>
          <p:cNvCxnSpPr>
            <a:cxnSpLocks/>
          </p:cNvCxnSpPr>
          <p:nvPr/>
        </p:nvCxnSpPr>
        <p:spPr>
          <a:xfrm>
            <a:off x="9002598" y="3426201"/>
            <a:ext cx="650449" cy="1"/>
          </a:xfrm>
          <a:prstGeom prst="straightConnector1">
            <a:avLst/>
          </a:prstGeom>
          <a:ln w="222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1549357A-57F7-4C7E-8111-0DBF5D2347A9}"/>
              </a:ext>
            </a:extLst>
          </p:cNvPr>
          <p:cNvSpPr txBox="1">
            <a:spLocks/>
          </p:cNvSpPr>
          <p:nvPr/>
        </p:nvSpPr>
        <p:spPr>
          <a:xfrm>
            <a:off x="6856272" y="4673803"/>
            <a:ext cx="1811449" cy="3726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6"/>
                </a:solidFill>
                <a:cs typeface="Arial" pitchFamily="34" charset="0"/>
              </a:rPr>
              <a:t>데이터 저장</a:t>
            </a:r>
            <a:endParaRPr 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56" name="Picture 18" descr="딸기 - 무료 음식개 아이콘">
            <a:extLst>
              <a:ext uri="{FF2B5EF4-FFF2-40B4-BE49-F238E27FC236}">
                <a16:creationId xmlns:a16="http://schemas.microsoft.com/office/drawing/2014/main" id="{D4341947-67A2-42EB-9477-4E6340C8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877" y="5483012"/>
            <a:ext cx="1206036" cy="12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74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 – 2.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순서도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3E62E8-525D-4435-B09A-36F4B3543A4A}"/>
              </a:ext>
            </a:extLst>
          </p:cNvPr>
          <p:cNvSpPr/>
          <p:nvPr/>
        </p:nvSpPr>
        <p:spPr>
          <a:xfrm>
            <a:off x="4976446" y="1118924"/>
            <a:ext cx="2112510" cy="5750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921902-B8AC-464F-990E-0C7104FB447E}"/>
              </a:ext>
            </a:extLst>
          </p:cNvPr>
          <p:cNvSpPr/>
          <p:nvPr/>
        </p:nvSpPr>
        <p:spPr>
          <a:xfrm>
            <a:off x="4976446" y="1991654"/>
            <a:ext cx="2112510" cy="64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과일 사진 업로드</a:t>
            </a:r>
          </a:p>
        </p:txBody>
      </p: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7087D2FB-0F16-48CF-93FC-23D463BB76A0}"/>
              </a:ext>
            </a:extLst>
          </p:cNvPr>
          <p:cNvSpPr/>
          <p:nvPr/>
        </p:nvSpPr>
        <p:spPr>
          <a:xfrm>
            <a:off x="4976446" y="2850367"/>
            <a:ext cx="2112510" cy="1033421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6E544DEE-9B90-44E7-B87F-C88D61C68186}"/>
              </a:ext>
            </a:extLst>
          </p:cNvPr>
          <p:cNvSpPr/>
          <p:nvPr/>
        </p:nvSpPr>
        <p:spPr>
          <a:xfrm>
            <a:off x="4976446" y="4075449"/>
            <a:ext cx="2112510" cy="744559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 </a:t>
            </a:r>
            <a:r>
              <a:rPr lang="ko-KR" altLang="en-US" dirty="0">
                <a:solidFill>
                  <a:schemeClr val="tx1"/>
                </a:solidFill>
              </a:rPr>
              <a:t>과일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입니다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D80F14D-042E-45BB-AF1A-7DE032BE103D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032701" y="1693954"/>
            <a:ext cx="0" cy="29770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9733089-A0B4-440C-B8C7-B09DA73131F0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032701" y="2635027"/>
            <a:ext cx="0" cy="21534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A3860-82E7-46FA-9751-B56495F95253}"/>
              </a:ext>
            </a:extLst>
          </p:cNvPr>
          <p:cNvCxnSpPr>
            <a:cxnSpLocks/>
          </p:cNvCxnSpPr>
          <p:nvPr/>
        </p:nvCxnSpPr>
        <p:spPr>
          <a:xfrm>
            <a:off x="6043246" y="3883788"/>
            <a:ext cx="0" cy="21534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6C5AE3C-D490-4200-B96B-1157B21C6F1D}"/>
              </a:ext>
            </a:extLst>
          </p:cNvPr>
          <p:cNvCxnSpPr/>
          <p:nvPr/>
        </p:nvCxnSpPr>
        <p:spPr>
          <a:xfrm flipH="1" flipV="1">
            <a:off x="7088956" y="3367076"/>
            <a:ext cx="1422995" cy="1"/>
          </a:xfrm>
          <a:prstGeom prst="line">
            <a:avLst/>
          </a:prstGeom>
          <a:ln w="2222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35F742D-EE73-42CD-B095-9CB87033164A}"/>
              </a:ext>
            </a:extLst>
          </p:cNvPr>
          <p:cNvCxnSpPr>
            <a:cxnSpLocks/>
          </p:cNvCxnSpPr>
          <p:nvPr/>
        </p:nvCxnSpPr>
        <p:spPr>
          <a:xfrm flipH="1" flipV="1">
            <a:off x="8511951" y="2313340"/>
            <a:ext cx="1" cy="1053736"/>
          </a:xfrm>
          <a:prstGeom prst="line">
            <a:avLst/>
          </a:prstGeom>
          <a:ln w="2222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AFCCB59-FD2F-4134-9F71-1B24CE623688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7088956" y="2313340"/>
            <a:ext cx="1422996" cy="1"/>
          </a:xfrm>
          <a:prstGeom prst="straightConnector1">
            <a:avLst/>
          </a:prstGeom>
          <a:ln w="222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BBE024A-05F9-439B-B39F-80FED46130B2}"/>
              </a:ext>
            </a:extLst>
          </p:cNvPr>
          <p:cNvSpPr txBox="1"/>
          <p:nvPr/>
        </p:nvSpPr>
        <p:spPr>
          <a:xfrm>
            <a:off x="4841146" y="3699122"/>
            <a:ext cx="77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YES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98188A-BBE3-411A-A1CC-E753F403B681}"/>
              </a:ext>
            </a:extLst>
          </p:cNvPr>
          <p:cNvSpPr txBox="1"/>
          <p:nvPr/>
        </p:nvSpPr>
        <p:spPr>
          <a:xfrm>
            <a:off x="7224256" y="3440766"/>
            <a:ext cx="77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C00000"/>
                </a:solidFill>
              </a:rPr>
              <a:t>NO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E5D1A4-F8FE-4ED3-9C13-802231E132BC}"/>
              </a:ext>
            </a:extLst>
          </p:cNvPr>
          <p:cNvSpPr/>
          <p:nvPr/>
        </p:nvSpPr>
        <p:spPr>
          <a:xfrm>
            <a:off x="5011464" y="5034313"/>
            <a:ext cx="2112510" cy="64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데이터베이스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272A119-59B6-4755-9392-DCAA48179D82}"/>
              </a:ext>
            </a:extLst>
          </p:cNvPr>
          <p:cNvCxnSpPr>
            <a:cxnSpLocks/>
          </p:cNvCxnSpPr>
          <p:nvPr/>
        </p:nvCxnSpPr>
        <p:spPr>
          <a:xfrm>
            <a:off x="6067719" y="4820008"/>
            <a:ext cx="0" cy="21534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332A655-1EE6-4112-82AC-40099B21C167}"/>
              </a:ext>
            </a:extLst>
          </p:cNvPr>
          <p:cNvCxnSpPr>
            <a:cxnSpLocks/>
          </p:cNvCxnSpPr>
          <p:nvPr/>
        </p:nvCxnSpPr>
        <p:spPr>
          <a:xfrm>
            <a:off x="6067719" y="5677686"/>
            <a:ext cx="0" cy="21534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F291AD-0878-4E5D-92B4-0A6467046DDA}"/>
              </a:ext>
            </a:extLst>
          </p:cNvPr>
          <p:cNvSpPr/>
          <p:nvPr/>
        </p:nvSpPr>
        <p:spPr>
          <a:xfrm>
            <a:off x="5011464" y="5864186"/>
            <a:ext cx="2112510" cy="64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날짜 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활동 내역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0" name="Picture 14" descr="토마토 - 무료 음식개 아이콘">
            <a:extLst>
              <a:ext uri="{FF2B5EF4-FFF2-40B4-BE49-F238E27FC236}">
                <a16:creationId xmlns:a16="http://schemas.microsoft.com/office/drawing/2014/main" id="{481A739E-7370-4039-8177-68036C569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52" y="5785356"/>
            <a:ext cx="970962" cy="9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55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 – 3.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베이스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E74F1F5-6EFF-4FB4-ADD6-FFF47696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74" y="2339122"/>
            <a:ext cx="8341052" cy="3441413"/>
          </a:xfrm>
          <a:prstGeom prst="rect">
            <a:avLst/>
          </a:prstGeom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1C11C83-9B80-408C-9578-357BB4CBEA1C}"/>
              </a:ext>
            </a:extLst>
          </p:cNvPr>
          <p:cNvSpPr txBox="1">
            <a:spLocks/>
          </p:cNvSpPr>
          <p:nvPr/>
        </p:nvSpPr>
        <p:spPr>
          <a:xfrm>
            <a:off x="4772160" y="1603482"/>
            <a:ext cx="1811449" cy="3726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cs typeface="Arial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57117C-22CC-4805-8080-6BA182C5BD25}"/>
              </a:ext>
            </a:extLst>
          </p:cNvPr>
          <p:cNvSpPr/>
          <p:nvPr/>
        </p:nvSpPr>
        <p:spPr>
          <a:xfrm>
            <a:off x="4772160" y="1388204"/>
            <a:ext cx="21993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accent6"/>
                </a:solidFill>
              </a:rPr>
              <a:t>FruitDB</a:t>
            </a:r>
            <a:endParaRPr lang="en-US" altLang="ko-KR" sz="4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24" name="Picture 12" descr="레몬 - 무료 음식개 아이콘">
            <a:extLst>
              <a:ext uri="{FF2B5EF4-FFF2-40B4-BE49-F238E27FC236}">
                <a16:creationId xmlns:a16="http://schemas.microsoft.com/office/drawing/2014/main" id="{98F44B01-A475-4269-9894-970CD0E8D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276" y="5780535"/>
            <a:ext cx="1027522" cy="102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97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098B56-2555-4A52-9899-DAD151E9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7" y="1091667"/>
            <a:ext cx="11958283" cy="4844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 – 4. UML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47C90-49D4-4461-8575-4166B22DB2AC}"/>
              </a:ext>
            </a:extLst>
          </p:cNvPr>
          <p:cNvSpPr/>
          <p:nvPr/>
        </p:nvSpPr>
        <p:spPr>
          <a:xfrm>
            <a:off x="7838905" y="4843003"/>
            <a:ext cx="159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CNN</a:t>
            </a:r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 분류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E8E85F-85C9-448A-A928-3643F4E89FFD}"/>
              </a:ext>
            </a:extLst>
          </p:cNvPr>
          <p:cNvSpPr/>
          <p:nvPr/>
        </p:nvSpPr>
        <p:spPr>
          <a:xfrm>
            <a:off x="1411312" y="2489592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데이터 베이스 저장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5062FE-2AE4-4FBE-A3F8-54E10B37142C}"/>
              </a:ext>
            </a:extLst>
          </p:cNvPr>
          <p:cNvSpPr/>
          <p:nvPr/>
        </p:nvSpPr>
        <p:spPr>
          <a:xfrm>
            <a:off x="4971331" y="4843003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과일 수량 합계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7FED7F-18FA-4076-99DB-50C416771874}"/>
              </a:ext>
            </a:extLst>
          </p:cNvPr>
          <p:cNvSpPr/>
          <p:nvPr/>
        </p:nvSpPr>
        <p:spPr>
          <a:xfrm>
            <a:off x="10554681" y="484926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달력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533EE0-4757-48E6-AF47-D957CF84098D}"/>
              </a:ext>
            </a:extLst>
          </p:cNvPr>
          <p:cNvSpPr/>
          <p:nvPr/>
        </p:nvSpPr>
        <p:spPr>
          <a:xfrm>
            <a:off x="8083363" y="287142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과일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  <a:p>
            <a:pPr algn="ctr"/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리스트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32" name="Picture 10" descr="키위 - 무료 음식개 아이콘">
            <a:extLst>
              <a:ext uri="{FF2B5EF4-FFF2-40B4-BE49-F238E27FC236}">
                <a16:creationId xmlns:a16="http://schemas.microsoft.com/office/drawing/2014/main" id="{0FB0088E-8CFE-4AF4-9880-818C25F0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91" y="5623880"/>
            <a:ext cx="1140643" cy="114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39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 – 5. CNN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FE08574-214B-4D07-9F02-2C4CC45AC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58" t="31467" r="1584" b="-2144"/>
          <a:stretch/>
        </p:blipFill>
        <p:spPr>
          <a:xfrm>
            <a:off x="9334898" y="1338951"/>
            <a:ext cx="2302560" cy="4662047"/>
          </a:xfrm>
          <a:prstGeom prst="rect">
            <a:avLst/>
          </a:prstGeom>
        </p:spPr>
      </p:pic>
      <p:pic>
        <p:nvPicPr>
          <p:cNvPr id="12" name="Picture 2" descr="App Store에서 제공하는 TeachableMachine">
            <a:extLst>
              <a:ext uri="{FF2B5EF4-FFF2-40B4-BE49-F238E27FC236}">
                <a16:creationId xmlns:a16="http://schemas.microsoft.com/office/drawing/2014/main" id="{1CB545D8-CEFA-48D9-918C-F6FC32DDF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5" r="24995"/>
          <a:stretch/>
        </p:blipFill>
        <p:spPr bwMode="auto">
          <a:xfrm>
            <a:off x="1209773" y="2814791"/>
            <a:ext cx="1554426" cy="166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91F84A-2562-474D-A638-7FDE7312B564}"/>
              </a:ext>
            </a:extLst>
          </p:cNvPr>
          <p:cNvSpPr/>
          <p:nvPr/>
        </p:nvSpPr>
        <p:spPr>
          <a:xfrm>
            <a:off x="554542" y="4714318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ED7D31"/>
                </a:solidFill>
                <a:cs typeface="Arial" pitchFamily="34" charset="0"/>
              </a:rPr>
              <a:t>teachablemachine</a:t>
            </a:r>
            <a:endParaRPr lang="en-US" altLang="ko-KR" sz="2400" b="1" dirty="0">
              <a:solidFill>
                <a:srgbClr val="ED7D31"/>
              </a:solidFill>
              <a:cs typeface="Arial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590B0C-F6E4-4436-B68E-43E3B1AD16B0}"/>
              </a:ext>
            </a:extLst>
          </p:cNvPr>
          <p:cNvSpPr/>
          <p:nvPr/>
        </p:nvSpPr>
        <p:spPr>
          <a:xfrm>
            <a:off x="1224597" y="2234388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ED7D31"/>
                </a:solidFill>
                <a:cs typeface="Arial" pitchFamily="34" charset="0"/>
              </a:rPr>
              <a:t>학습 도구</a:t>
            </a:r>
            <a:endParaRPr lang="en-US" altLang="ko-KR" sz="2400" b="1" dirty="0">
              <a:solidFill>
                <a:srgbClr val="ED7D31"/>
              </a:solidFill>
              <a:cs typeface="Arial" pitchFamily="34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F569D37-CB4D-4A61-8E6F-9F37312671EC}"/>
              </a:ext>
            </a:extLst>
          </p:cNvPr>
          <p:cNvSpPr/>
          <p:nvPr/>
        </p:nvSpPr>
        <p:spPr>
          <a:xfrm>
            <a:off x="3026004" y="3156214"/>
            <a:ext cx="970961" cy="10275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6B28C1C-70B5-4541-AE88-2513C7314F5F}"/>
              </a:ext>
            </a:extLst>
          </p:cNvPr>
          <p:cNvSpPr/>
          <p:nvPr/>
        </p:nvSpPr>
        <p:spPr>
          <a:xfrm>
            <a:off x="8086423" y="3132056"/>
            <a:ext cx="970961" cy="10275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7E0F7103-E0C0-4529-B91C-5B9579E662A0}"/>
              </a:ext>
            </a:extLst>
          </p:cNvPr>
          <p:cNvSpPr/>
          <p:nvPr/>
        </p:nvSpPr>
        <p:spPr>
          <a:xfrm>
            <a:off x="5517616" y="3099652"/>
            <a:ext cx="1148315" cy="1140643"/>
          </a:xfrm>
          <a:prstGeom prst="mathPlus">
            <a:avLst/>
          </a:prstGeom>
          <a:solidFill>
            <a:srgbClr val="C5E0B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9A4ADE-4B08-44BB-88C9-7CF2908F7523}"/>
              </a:ext>
            </a:extLst>
          </p:cNvPr>
          <p:cNvSpPr/>
          <p:nvPr/>
        </p:nvSpPr>
        <p:spPr>
          <a:xfrm>
            <a:off x="5429034" y="2814791"/>
            <a:ext cx="1925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7</a:t>
            </a:r>
            <a:r>
              <a:rPr lang="ko-KR" altLang="en-US" b="1" dirty="0">
                <a:solidFill>
                  <a:schemeClr val="accent2"/>
                </a:solidFill>
              </a:rPr>
              <a:t>가지 과일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pic>
        <p:nvPicPr>
          <p:cNvPr id="6148" name="Picture 4" descr="사과 - 무료 음식개 아이콘">
            <a:extLst>
              <a:ext uri="{FF2B5EF4-FFF2-40B4-BE49-F238E27FC236}">
                <a16:creationId xmlns:a16="http://schemas.microsoft.com/office/drawing/2014/main" id="{4335D88C-313C-424A-BB14-1A56F06B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997" y="1508699"/>
            <a:ext cx="1027728" cy="102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바나나 - 무료 음식과 식당개 아이콘">
            <a:extLst>
              <a:ext uri="{FF2B5EF4-FFF2-40B4-BE49-F238E27FC236}">
                <a16:creationId xmlns:a16="http://schemas.microsoft.com/office/drawing/2014/main" id="{253CB5C0-D8AD-4FB2-9F7D-E5AB5605B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25" y="1789746"/>
            <a:ext cx="1493363" cy="149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체리 - 무료 음식개 아이콘">
            <a:extLst>
              <a:ext uri="{FF2B5EF4-FFF2-40B4-BE49-F238E27FC236}">
                <a16:creationId xmlns:a16="http://schemas.microsoft.com/office/drawing/2014/main" id="{A821E364-D87C-4703-9D38-E0B12336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751" y="3223101"/>
            <a:ext cx="1140643" cy="114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키위 - 무료 음식개 아이콘">
            <a:extLst>
              <a:ext uri="{FF2B5EF4-FFF2-40B4-BE49-F238E27FC236}">
                <a16:creationId xmlns:a16="http://schemas.microsoft.com/office/drawing/2014/main" id="{1BAF3126-4D8C-42D6-A832-433B30285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63" y="1966107"/>
            <a:ext cx="1140643" cy="114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레몬 - 무료 음식개 아이콘">
            <a:extLst>
              <a:ext uri="{FF2B5EF4-FFF2-40B4-BE49-F238E27FC236}">
                <a16:creationId xmlns:a16="http://schemas.microsoft.com/office/drawing/2014/main" id="{42C3366D-3CCA-46A8-B703-F53D9D2B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82" y="3089298"/>
            <a:ext cx="1027522" cy="102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만다린 오렌지 - 무료 음식개 아이콘">
            <a:extLst>
              <a:ext uri="{FF2B5EF4-FFF2-40B4-BE49-F238E27FC236}">
                <a16:creationId xmlns:a16="http://schemas.microsoft.com/office/drawing/2014/main" id="{CA29F96F-0F28-4455-B0FF-36E3FC85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931" y="4369909"/>
            <a:ext cx="1150481" cy="11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토마토 - 무료 음식개 아이콘">
            <a:extLst>
              <a:ext uri="{FF2B5EF4-FFF2-40B4-BE49-F238E27FC236}">
                <a16:creationId xmlns:a16="http://schemas.microsoft.com/office/drawing/2014/main" id="{3895910A-3CA8-40C1-8B04-74D56A413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19" y="4863820"/>
            <a:ext cx="970962" cy="9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딸기 - 무료 음식개 아이콘">
            <a:extLst>
              <a:ext uri="{FF2B5EF4-FFF2-40B4-BE49-F238E27FC236}">
                <a16:creationId xmlns:a16="http://schemas.microsoft.com/office/drawing/2014/main" id="{7C522BCA-F456-4C17-AF96-726DFBB31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89" y="4521478"/>
            <a:ext cx="1206036" cy="12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71BD8E-A0C8-4DE5-B083-D50E17A7E1AA}"/>
              </a:ext>
            </a:extLst>
          </p:cNvPr>
          <p:cNvSpPr/>
          <p:nvPr/>
        </p:nvSpPr>
        <p:spPr>
          <a:xfrm>
            <a:off x="5231575" y="4183736"/>
            <a:ext cx="1925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각 </a:t>
            </a:r>
            <a:r>
              <a:rPr lang="en-US" altLang="ko-KR" b="1" dirty="0">
                <a:solidFill>
                  <a:schemeClr val="accent2"/>
                </a:solidFill>
              </a:rPr>
              <a:t>500</a:t>
            </a:r>
            <a:r>
              <a:rPr lang="ko-KR" altLang="en-US" b="1" dirty="0">
                <a:solidFill>
                  <a:schemeClr val="accent2"/>
                </a:solidFill>
              </a:rPr>
              <a:t>장씩 학습</a:t>
            </a:r>
          </a:p>
        </p:txBody>
      </p:sp>
    </p:spTree>
    <p:extLst>
      <p:ext uri="{BB962C8B-B14F-4D97-AF65-F5344CB8AC3E}">
        <p14:creationId xmlns:p14="http://schemas.microsoft.com/office/powerpoint/2010/main" val="3778908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481"/>
        </a:solidFill>
        <a:ln w="635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>
              <a:lumMod val="85000"/>
              <a:lumOff val="1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19813</TotalTime>
  <Words>260</Words>
  <Application>Microsoft Office PowerPoint</Application>
  <PresentationFormat>와이드스크린</PresentationFormat>
  <Paragraphs>91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옥션고딕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COMPUTER</cp:lastModifiedBy>
  <cp:revision>1574</cp:revision>
  <dcterms:created xsi:type="dcterms:W3CDTF">2022-02-02T04:32:22Z</dcterms:created>
  <dcterms:modified xsi:type="dcterms:W3CDTF">2023-09-21T07:19:39Z</dcterms:modified>
</cp:coreProperties>
</file>