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98" r:id="rId2"/>
    <p:sldId id="468" r:id="rId3"/>
    <p:sldId id="499" r:id="rId4"/>
    <p:sldId id="501" r:id="rId5"/>
    <p:sldId id="503" r:id="rId6"/>
    <p:sldId id="504" r:id="rId7"/>
    <p:sldId id="507" r:id="rId8"/>
    <p:sldId id="505" r:id="rId9"/>
    <p:sldId id="506" r:id="rId10"/>
    <p:sldId id="500" r:id="rId11"/>
    <p:sldId id="508" r:id="rId12"/>
    <p:sldId id="5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731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551" userDrawn="1">
          <p15:clr>
            <a:srgbClr val="A4A3A4"/>
          </p15:clr>
        </p15:guide>
        <p15:guide id="9" orient="horz" pos="2092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orient="horz" pos="93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487"/>
    <a:srgbClr val="115445"/>
    <a:srgbClr val="CD0F41"/>
    <a:srgbClr val="F5F5F5"/>
    <a:srgbClr val="0D0D0D"/>
    <a:srgbClr val="E6E4DD"/>
    <a:srgbClr val="234858"/>
    <a:srgbClr val="3A748E"/>
    <a:srgbClr val="2A5568"/>
    <a:srgbClr val="048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9" autoAdjust="0"/>
    <p:restoredTop sz="89710" autoAdjust="0"/>
  </p:normalViewPr>
  <p:slideViewPr>
    <p:cSldViewPr snapToGrid="0" showGuides="1">
      <p:cViewPr varScale="1">
        <p:scale>
          <a:sx n="145" d="100"/>
          <a:sy n="145" d="100"/>
        </p:scale>
        <p:origin x="396" y="126"/>
      </p:cViewPr>
      <p:guideLst>
        <p:guide orient="horz" pos="731"/>
        <p:guide orient="horz" pos="3952"/>
        <p:guide pos="3840"/>
        <p:guide pos="551"/>
        <p:guide orient="horz" pos="2092"/>
        <p:guide orient="horz" pos="3158"/>
        <p:guide orient="horz" pos="935"/>
        <p:guide orient="horz" pos="1888"/>
        <p:guide orient="horz" pos="297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6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9309B9-2052-2B9E-8307-707D0DC676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914AC7-3D2A-5A13-1157-2FEA97306A7A}"/>
              </a:ext>
            </a:extLst>
          </p:cNvPr>
          <p:cNvSpPr/>
          <p:nvPr userDrawn="1"/>
        </p:nvSpPr>
        <p:spPr>
          <a:xfrm>
            <a:off x="1596118" y="548406"/>
            <a:ext cx="8999764" cy="509039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DD4CAE-F720-107C-FB82-BFBFDB07206D}"/>
              </a:ext>
            </a:extLst>
          </p:cNvPr>
          <p:cNvSpPr/>
          <p:nvPr userDrawn="1"/>
        </p:nvSpPr>
        <p:spPr>
          <a:xfrm>
            <a:off x="9499503" y="2207403"/>
            <a:ext cx="2692497" cy="26122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A45B8-A9CB-8409-B48A-34357286F8D0}"/>
              </a:ext>
            </a:extLst>
          </p:cNvPr>
          <p:cNvSpPr txBox="1"/>
          <p:nvPr userDrawn="1"/>
        </p:nvSpPr>
        <p:spPr>
          <a:xfrm rot="16200000">
            <a:off x="-1394155" y="4940297"/>
            <a:ext cx="326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D978B1-AC4B-14CE-6A48-A3795FE16E41}"/>
              </a:ext>
            </a:extLst>
          </p:cNvPr>
          <p:cNvCxnSpPr>
            <a:cxnSpLocks/>
          </p:cNvCxnSpPr>
          <p:nvPr userDrawn="1"/>
        </p:nvCxnSpPr>
        <p:spPr>
          <a:xfrm>
            <a:off x="495300" y="574072"/>
            <a:ext cx="11010900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3BB775-4416-D0BB-0742-213A3A59AF59}"/>
              </a:ext>
            </a:extLst>
          </p:cNvPr>
          <p:cNvSpPr txBox="1"/>
          <p:nvPr userDrawn="1"/>
        </p:nvSpPr>
        <p:spPr>
          <a:xfrm rot="16200000">
            <a:off x="-1394155" y="4940297"/>
            <a:ext cx="326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8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an.com/view/busan/view.php?code=202302082142259580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E7F347-F1AF-46D3-B792-3B13C47D7CB2}"/>
              </a:ext>
            </a:extLst>
          </p:cNvPr>
          <p:cNvSpPr/>
          <p:nvPr/>
        </p:nvSpPr>
        <p:spPr>
          <a:xfrm>
            <a:off x="2402074" y="1584761"/>
            <a:ext cx="5760000" cy="3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B4620-3B0C-4817-A148-5CBD5E108D70}"/>
              </a:ext>
            </a:extLst>
          </p:cNvPr>
          <p:cNvSpPr txBox="1"/>
          <p:nvPr/>
        </p:nvSpPr>
        <p:spPr>
          <a:xfrm>
            <a:off x="2350130" y="1649032"/>
            <a:ext cx="6900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위험 감지 시스템</a:t>
            </a:r>
            <a:endParaRPr lang="en-US" altLang="ko-KR" sz="4800" spc="3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905D9-8DAE-A0C8-0825-63AF510CBD9D}"/>
              </a:ext>
            </a:extLst>
          </p:cNvPr>
          <p:cNvSpPr txBox="1"/>
          <p:nvPr/>
        </p:nvSpPr>
        <p:spPr>
          <a:xfrm>
            <a:off x="2350130" y="2454228"/>
            <a:ext cx="5522219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spc="3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90E5F-DDC8-49FE-97D9-BEB2BF03A1B7}"/>
              </a:ext>
            </a:extLst>
          </p:cNvPr>
          <p:cNvSpPr txBox="1"/>
          <p:nvPr/>
        </p:nvSpPr>
        <p:spPr>
          <a:xfrm>
            <a:off x="2382550" y="3672161"/>
            <a:ext cx="2692497" cy="77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성 정 현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tjdwjdgus99@gmail.com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3C5958C-738D-FDF5-D2C6-BA90EB4CC067}"/>
              </a:ext>
            </a:extLst>
          </p:cNvPr>
          <p:cNvCxnSpPr>
            <a:cxnSpLocks/>
          </p:cNvCxnSpPr>
          <p:nvPr/>
        </p:nvCxnSpPr>
        <p:spPr>
          <a:xfrm>
            <a:off x="2467418" y="3651617"/>
            <a:ext cx="678276" cy="0"/>
          </a:xfrm>
          <a:prstGeom prst="line">
            <a:avLst/>
          </a:prstGeom>
          <a:ln w="12700">
            <a:solidFill>
              <a:srgbClr val="23485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E1483655-2C88-4FC6-8B48-0F5B6C8A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074" y="2433685"/>
            <a:ext cx="5470275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hazard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detection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1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마무리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-1.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기대 효과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E4508AA-C71A-41E5-8B72-379506BC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2" y="4152608"/>
            <a:ext cx="4603685" cy="1724664"/>
          </a:xfrm>
          <a:prstGeom prst="rect">
            <a:avLst/>
          </a:prstGeom>
        </p:spPr>
      </p:pic>
      <p:pic>
        <p:nvPicPr>
          <p:cNvPr id="6146" name="Picture 2" descr="https://image.edaily.co.kr/images/photo/files/NP/S/2020/01/PS20010800773.jpg">
            <a:extLst>
              <a:ext uri="{FF2B5EF4-FFF2-40B4-BE49-F238E27FC236}">
                <a16:creationId xmlns:a16="http://schemas.microsoft.com/office/drawing/2014/main" id="{CA8327EE-BA64-4E44-8368-E1C81966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33" y="1971903"/>
            <a:ext cx="4589458" cy="21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A5C630-6CA2-43B2-9D73-9AD5E5130644}"/>
              </a:ext>
            </a:extLst>
          </p:cNvPr>
          <p:cNvSpPr/>
          <p:nvPr/>
        </p:nvSpPr>
        <p:spPr>
          <a:xfrm>
            <a:off x="7220932" y="2151160"/>
            <a:ext cx="4279769" cy="3837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F743D-9FF3-4608-A7E8-A6B18853F8A3}"/>
              </a:ext>
            </a:extLst>
          </p:cNvPr>
          <p:cNvSpPr txBox="1"/>
          <p:nvPr/>
        </p:nvSpPr>
        <p:spPr>
          <a:xfrm>
            <a:off x="7220931" y="2246486"/>
            <a:ext cx="4279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altLang="ko-KR" dirty="0"/>
              <a:t>CTV</a:t>
            </a:r>
            <a:r>
              <a:rPr lang="ko-KR" altLang="en-US" dirty="0"/>
              <a:t>를 설치를 했다는 이유만으로도 범죄발생 건수가 감소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묻 지마 칼부림이 증가함에 따라 보안 관련 주 성장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 이</a:t>
            </a:r>
            <a:r>
              <a:rPr lang="ko-KR" altLang="en-US" dirty="0"/>
              <a:t>미 달려있는 </a:t>
            </a:r>
            <a:r>
              <a:rPr lang="en-US" altLang="ko-KR" dirty="0"/>
              <a:t>CCTV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사용한다는</a:t>
            </a:r>
            <a:r>
              <a:rPr lang="en-US" altLang="ko-KR" dirty="0"/>
              <a:t> </a:t>
            </a:r>
            <a:r>
              <a:rPr lang="ko-KR" altLang="en-US" dirty="0"/>
              <a:t>점에서 가격 측면에서 </a:t>
            </a:r>
            <a:endParaRPr lang="en-US" altLang="ko-KR" dirty="0"/>
          </a:p>
          <a:p>
            <a:r>
              <a:rPr lang="ko-KR" altLang="en-US" dirty="0"/>
              <a:t>점수를 벌 수 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CCTV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상관하지 않고 범죄자도 </a:t>
            </a:r>
            <a:r>
              <a:rPr lang="en-US" altLang="ko-KR" dirty="0"/>
              <a:t>CCTV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통해 먼저</a:t>
            </a:r>
            <a:r>
              <a:rPr lang="en-US" altLang="ko-KR" dirty="0"/>
              <a:t> </a:t>
            </a:r>
            <a:r>
              <a:rPr lang="ko-KR" altLang="en-US" dirty="0"/>
              <a:t>탐지해서 범인 검거를 </a:t>
            </a:r>
            <a:endParaRPr lang="en-US" altLang="ko-KR" dirty="0"/>
          </a:p>
          <a:p>
            <a:r>
              <a:rPr lang="ko-KR" altLang="en-US" dirty="0"/>
              <a:t>빠르게 시도할 수 있으므로 시민의</a:t>
            </a:r>
            <a:endParaRPr lang="en-US" altLang="ko-KR" dirty="0"/>
          </a:p>
          <a:p>
            <a:r>
              <a:rPr lang="ko-KR" altLang="en-US" dirty="0"/>
              <a:t>피해 또한</a:t>
            </a:r>
            <a:r>
              <a:rPr lang="en-US" altLang="ko-KR" dirty="0"/>
              <a:t> </a:t>
            </a:r>
            <a:r>
              <a:rPr lang="ko-KR" altLang="en-US" dirty="0"/>
              <a:t>줄어들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3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마무리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-2.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리스크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3186DD-A30A-4918-8F14-25543B766579}"/>
              </a:ext>
            </a:extLst>
          </p:cNvPr>
          <p:cNvSpPr txBox="1"/>
          <p:nvPr/>
        </p:nvSpPr>
        <p:spPr>
          <a:xfrm>
            <a:off x="650448" y="2197325"/>
            <a:ext cx="111051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1. </a:t>
            </a:r>
            <a:r>
              <a:rPr lang="ko-KR" altLang="en-US" sz="2000" dirty="0">
                <a:solidFill>
                  <a:schemeClr val="accent1"/>
                </a:solidFill>
              </a:rPr>
              <a:t>데이터 베이스 숙련도 문제 </a:t>
            </a:r>
            <a:r>
              <a:rPr lang="en-US" altLang="ko-KR" sz="2000" dirty="0"/>
              <a:t>: </a:t>
            </a:r>
            <a:r>
              <a:rPr lang="ko-KR" altLang="en-US" sz="2000" dirty="0"/>
              <a:t>이미지 분류 모델 </a:t>
            </a:r>
            <a:r>
              <a:rPr lang="en-US" altLang="ko-KR" sz="2000" dirty="0" err="1"/>
              <a:t>moblienet</a:t>
            </a:r>
            <a:r>
              <a:rPr lang="ko-KR" altLang="en-US" sz="2000" dirty="0"/>
              <a:t>을 사용 시 어려움이 느껴져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 프로젝트의 지장이 </a:t>
            </a:r>
            <a:r>
              <a:rPr lang="ko-KR" altLang="en-US" sz="2000" dirty="0" err="1"/>
              <a:t>생길시</a:t>
            </a:r>
            <a:r>
              <a:rPr lang="ko-KR" altLang="en-US" sz="2000" dirty="0"/>
              <a:t> 빠르게 이진 분류인 </a:t>
            </a:r>
            <a:r>
              <a:rPr lang="en-US" altLang="ko-KR" sz="2000" dirty="0"/>
              <a:t>CNN</a:t>
            </a:r>
            <a:r>
              <a:rPr lang="ko-KR" altLang="en-US" sz="2000" dirty="0"/>
              <a:t>모델을 사용하여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 쉽게 어플리케이션 완성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en-US" altLang="ko-KR" sz="2000" dirty="0">
                <a:solidFill>
                  <a:schemeClr val="accent1"/>
                </a:solidFill>
              </a:rPr>
              <a:t>2. </a:t>
            </a:r>
            <a:r>
              <a:rPr lang="ko-KR" altLang="en-US" sz="2000" dirty="0">
                <a:solidFill>
                  <a:schemeClr val="accent1"/>
                </a:solidFill>
              </a:rPr>
              <a:t>데이터 베이스 낮은 정확도 문제</a:t>
            </a: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정확도에 목매는 것보단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</a:t>
            </a:r>
            <a:r>
              <a:rPr lang="en-US" altLang="ko-KR" sz="2000" dirty="0"/>
              <a:t> </a:t>
            </a:r>
            <a:r>
              <a:rPr lang="ko-KR" altLang="en-US" sz="2000" dirty="0"/>
              <a:t>과정을 중시하여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 정확도가 낮아도 </a:t>
            </a:r>
            <a:r>
              <a:rPr lang="ko-KR" altLang="en-US" sz="2000"/>
              <a:t>그대로 진행하고 프로젝트를 완성</a:t>
            </a:r>
            <a:r>
              <a:rPr lang="en-US" altLang="ko-KR" sz="200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371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마무리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출처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75B286-25F0-4D92-BAF2-88B81071CDD8}"/>
              </a:ext>
            </a:extLst>
          </p:cNvPr>
          <p:cNvSpPr txBox="1"/>
          <p:nvPr/>
        </p:nvSpPr>
        <p:spPr>
          <a:xfrm>
            <a:off x="1635338" y="1977330"/>
            <a:ext cx="9865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옥션고딕 B" pitchFamily="2" charset="-127"/>
                <a:ea typeface="옥션고딕 B" pitchFamily="2" charset="-127"/>
              </a:rPr>
              <a:t>▶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news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-https://www.hani.co.kr/arti/science/technology/1009225.html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-https://www.hani.co.kr/arti/economy/it/1074199.html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  <a:hlinkClick r:id="rId3"/>
              </a:rPr>
              <a:t>https://www.busan.com/view/busan/view.php?code=2023020821422595805</a:t>
            </a:r>
            <a:endParaRPr lang="en-US" altLang="ko-KR" sz="1600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-https://www.edaily.co.kr/news/read?newsId=02912646625635752&amp;mediaCodeNo=257</a:t>
            </a:r>
          </a:p>
          <a:p>
            <a:r>
              <a:rPr lang="ko-KR" altLang="en-US" sz="1600" dirty="0">
                <a:latin typeface="옥션고딕 B" pitchFamily="2" charset="-127"/>
                <a:ea typeface="옥션고딕 B" pitchFamily="2" charset="-127"/>
              </a:rPr>
              <a:t>▶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Blog ,Café, Site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-https://icon-icons.com/ko/%EC%95%84%EC%9D%B4%EC%BD%98/%EC%9D%B4%EB%AF%B8%EC%A7%80-%EC%82%AC%EC%A7%84/143003</a:t>
            </a:r>
          </a:p>
          <a:p>
            <a:r>
              <a:rPr lang="ko-KR" altLang="en-US" sz="1600" dirty="0">
                <a:latin typeface="옥션고딕 B" pitchFamily="2" charset="-127"/>
                <a:ea typeface="옥션고딕 B" pitchFamily="2" charset="-127"/>
              </a:rPr>
              <a:t>▶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Thesis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 https://manuscriptlink-society-file.s3-ap-northeast-1.amazonaws.com/kips/conference/2020fall/presentation/KIPS_C2020B0043.pdf</a:t>
            </a:r>
          </a:p>
        </p:txBody>
      </p:sp>
    </p:spTree>
    <p:extLst>
      <p:ext uri="{BB962C8B-B14F-4D97-AF65-F5344CB8AC3E}">
        <p14:creationId xmlns:p14="http://schemas.microsoft.com/office/powerpoint/2010/main" val="398755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DD71F-4CBB-4721-B909-A035ABED7D51}"/>
              </a:ext>
            </a:extLst>
          </p:cNvPr>
          <p:cNvSpPr txBox="1"/>
          <p:nvPr/>
        </p:nvSpPr>
        <p:spPr>
          <a:xfrm>
            <a:off x="4910420" y="980729"/>
            <a:ext cx="2259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51781A-F811-47FC-B884-A0C5FD97919C}"/>
              </a:ext>
            </a:extLst>
          </p:cNvPr>
          <p:cNvGrpSpPr/>
          <p:nvPr/>
        </p:nvGrpSpPr>
        <p:grpSpPr>
          <a:xfrm>
            <a:off x="2747628" y="2739190"/>
            <a:ext cx="2089224" cy="1011039"/>
            <a:chOff x="1470655" y="2366883"/>
            <a:chExt cx="2089224" cy="101103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3F437B-CC42-43A3-A609-133CA643C6DA}"/>
                </a:ext>
              </a:extLst>
            </p:cNvPr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179F30-6FFE-4D04-B914-36FEC707A6B0}"/>
                  </a:ext>
                </a:extLst>
              </p:cNvPr>
              <p:cNvSpPr txBox="1"/>
              <p:nvPr/>
            </p:nvSpPr>
            <p:spPr>
              <a:xfrm>
                <a:off x="2181677" y="1319394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id="{7F7C3B98-2661-4A1D-A650-E1BFCE2DB9A2}"/>
                  </a:ext>
                </a:extLst>
              </p:cNvPr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직각 삼각형 30">
                <a:extLst>
                  <a:ext uri="{FF2B5EF4-FFF2-40B4-BE49-F238E27FC236}">
                    <a16:creationId xmlns:a16="http://schemas.microsoft.com/office/drawing/2014/main" id="{FDDEC1B6-C33A-40D9-B41F-69F3E61D1F0D}"/>
                  </a:ext>
                </a:extLst>
              </p:cNvPr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384712-26F7-48BA-AD24-ACC421B3C6A6}"/>
                </a:ext>
              </a:extLst>
            </p:cNvPr>
            <p:cNvSpPr txBox="1"/>
            <p:nvPr/>
          </p:nvSpPr>
          <p:spPr>
            <a:xfrm>
              <a:off x="2022279" y="2817654"/>
              <a:ext cx="1537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주제 선정 이유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FE618F-F91B-47A1-90DA-FAE5F670B653}"/>
                </a:ext>
              </a:extLst>
            </p:cNvPr>
            <p:cNvSpPr txBox="1"/>
            <p:nvPr/>
          </p:nvSpPr>
          <p:spPr>
            <a:xfrm>
              <a:off x="2004279" y="253472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EB7BD1-8EC4-4FE3-9A1D-566D0E52462D}"/>
                </a:ext>
              </a:extLst>
            </p:cNvPr>
            <p:cNvSpPr txBox="1"/>
            <p:nvPr/>
          </p:nvSpPr>
          <p:spPr>
            <a:xfrm>
              <a:off x="2022279" y="3100923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아이디어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7FDCA40-AC88-41EC-B287-EE2D33D31D34}"/>
              </a:ext>
            </a:extLst>
          </p:cNvPr>
          <p:cNvGrpSpPr/>
          <p:nvPr/>
        </p:nvGrpSpPr>
        <p:grpSpPr>
          <a:xfrm>
            <a:off x="5012687" y="2739189"/>
            <a:ext cx="1726946" cy="1661202"/>
            <a:chOff x="5715934" y="1140844"/>
            <a:chExt cx="1726946" cy="166120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AD56E3F-A78C-4FCF-9D4C-5FA02C00C986}"/>
                </a:ext>
              </a:extLst>
            </p:cNvPr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13704C-B626-40E4-92C3-0CD41CEFD687}"/>
                  </a:ext>
                </a:extLst>
              </p:cNvPr>
              <p:cNvSpPr txBox="1"/>
              <p:nvPr/>
            </p:nvSpPr>
            <p:spPr>
              <a:xfrm>
                <a:off x="2181677" y="2745858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직각 삼각형 39">
                <a:extLst>
                  <a:ext uri="{FF2B5EF4-FFF2-40B4-BE49-F238E27FC236}">
                    <a16:creationId xmlns:a16="http://schemas.microsoft.com/office/drawing/2014/main" id="{8FBFA74B-66F4-4DFA-BFAC-94394282D1D3}"/>
                  </a:ext>
                </a:extLst>
              </p:cNvPr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id="{483B6D6C-EB01-45A2-80E6-E1F129FF5B5A}"/>
                  </a:ext>
                </a:extLst>
              </p:cNvPr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BA01A3-CA85-4211-80EF-F128AB1DEC84}"/>
                </a:ext>
              </a:extLst>
            </p:cNvPr>
            <p:cNvSpPr txBox="1"/>
            <p:nvPr/>
          </p:nvSpPr>
          <p:spPr>
            <a:xfrm>
              <a:off x="6264188" y="130345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설계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F3F8A8-DC89-4386-9855-1A2165347A84}"/>
                </a:ext>
              </a:extLst>
            </p:cNvPr>
            <p:cNvSpPr txBox="1"/>
            <p:nvPr/>
          </p:nvSpPr>
          <p:spPr>
            <a:xfrm>
              <a:off x="6267558" y="1622957"/>
              <a:ext cx="1175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구현 사례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E48E48-8064-4034-8323-644F924364FD}"/>
                </a:ext>
              </a:extLst>
            </p:cNvPr>
            <p:cNvSpPr txBox="1"/>
            <p:nvPr/>
          </p:nvSpPr>
          <p:spPr>
            <a:xfrm>
              <a:off x="6267558" y="1923654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기능목록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164C55-F1F0-422A-9206-BCB4D5616838}"/>
                </a:ext>
              </a:extLst>
            </p:cNvPr>
            <p:cNvSpPr txBox="1"/>
            <p:nvPr/>
          </p:nvSpPr>
          <p:spPr>
            <a:xfrm>
              <a:off x="6267558" y="222435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2-3.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앱 화면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A4E3A4-7155-4357-850C-9F0958BFC337}"/>
                </a:ext>
              </a:extLst>
            </p:cNvPr>
            <p:cNvSpPr txBox="1"/>
            <p:nvPr/>
          </p:nvSpPr>
          <p:spPr>
            <a:xfrm>
              <a:off x="6267558" y="2525047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2-4. </a:t>
              </a:r>
              <a:r>
                <a:rPr lang="ko-KR" altLang="en-US" sz="1200" dirty="0">
                  <a:latin typeface="맑은 고딕" pitchFamily="50" charset="-127"/>
                </a:rPr>
                <a:t>순서도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86CAF4-F294-4C9C-A734-5D3BC5444337}"/>
              </a:ext>
            </a:extLst>
          </p:cNvPr>
          <p:cNvGrpSpPr/>
          <p:nvPr/>
        </p:nvGrpSpPr>
        <p:grpSpPr>
          <a:xfrm>
            <a:off x="7325137" y="2739190"/>
            <a:ext cx="2813782" cy="1361978"/>
            <a:chOff x="6895651" y="3721866"/>
            <a:chExt cx="2813782" cy="136197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605282B-8292-4F11-8C59-57683A38D80F}"/>
                </a:ext>
              </a:extLst>
            </p:cNvPr>
            <p:cNvGrpSpPr/>
            <p:nvPr/>
          </p:nvGrpSpPr>
          <p:grpSpPr>
            <a:xfrm>
              <a:off x="6895651" y="3721866"/>
              <a:ext cx="747880" cy="925921"/>
              <a:chOff x="2181677" y="4647810"/>
              <a:chExt cx="747880" cy="92592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AC814A-B861-47B8-840B-898844F7C5EB}"/>
                  </a:ext>
                </a:extLst>
              </p:cNvPr>
              <p:cNvSpPr txBox="1"/>
              <p:nvPr/>
            </p:nvSpPr>
            <p:spPr>
              <a:xfrm>
                <a:off x="2181677" y="4647810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각 삼각형 49">
                <a:extLst>
                  <a:ext uri="{FF2B5EF4-FFF2-40B4-BE49-F238E27FC236}">
                    <a16:creationId xmlns:a16="http://schemas.microsoft.com/office/drawing/2014/main" id="{AA9F443F-A08E-4EA5-A951-FC7823558F90}"/>
                  </a:ext>
                </a:extLst>
              </p:cNvPr>
              <p:cNvSpPr/>
              <p:nvPr/>
            </p:nvSpPr>
            <p:spPr>
              <a:xfrm rot="16200000">
                <a:off x="2620469" y="5264643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각 삼각형 50">
                <a:extLst>
                  <a:ext uri="{FF2B5EF4-FFF2-40B4-BE49-F238E27FC236}">
                    <a16:creationId xmlns:a16="http://schemas.microsoft.com/office/drawing/2014/main" id="{49D19AB3-FFC6-4810-B091-E8A83CEDAA05}"/>
                  </a:ext>
                </a:extLst>
              </p:cNvPr>
              <p:cNvSpPr/>
              <p:nvPr/>
            </p:nvSpPr>
            <p:spPr>
              <a:xfrm rot="16200000">
                <a:off x="2210366" y="4866536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C4B433-F722-439E-B51D-BB8E854F9274}"/>
                </a:ext>
              </a:extLst>
            </p:cNvPr>
            <p:cNvSpPr txBox="1"/>
            <p:nvPr/>
          </p:nvSpPr>
          <p:spPr>
            <a:xfrm>
              <a:off x="7429275" y="391618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마무리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76803A-146E-4958-9D17-8A1EE3E40ED6}"/>
                </a:ext>
              </a:extLst>
            </p:cNvPr>
            <p:cNvSpPr txBox="1"/>
            <p:nvPr/>
          </p:nvSpPr>
          <p:spPr>
            <a:xfrm>
              <a:off x="7447275" y="420696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3-1</a:t>
              </a: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기대효과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1614A0-C0EC-4BD8-BBB4-A714BC1B8455}"/>
                </a:ext>
              </a:extLst>
            </p:cNvPr>
            <p:cNvSpPr txBox="1"/>
            <p:nvPr/>
          </p:nvSpPr>
          <p:spPr>
            <a:xfrm>
              <a:off x="7447275" y="4506905"/>
              <a:ext cx="2262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리스크 분석 및 대응 방안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5A919B-DCB4-4BD0-9394-05BF77B9BE1E}"/>
                </a:ext>
              </a:extLst>
            </p:cNvPr>
            <p:cNvSpPr txBox="1"/>
            <p:nvPr/>
          </p:nvSpPr>
          <p:spPr>
            <a:xfrm>
              <a:off x="7447275" y="4806845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3-3.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출처</a:t>
              </a: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BCB1A5E-447E-4D28-A73C-8382EB332E0C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8EC222-B7A5-47A4-A9AF-CF87E0EC2378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22E6E3-1973-4E76-838D-2DF550F0338F}"/>
              </a:ext>
            </a:extLst>
          </p:cNvPr>
          <p:cNvSpPr txBox="1"/>
          <p:nvPr/>
        </p:nvSpPr>
        <p:spPr>
          <a:xfrm>
            <a:off x="5564311" y="4424088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2-5. </a:t>
            </a:r>
            <a:r>
              <a:rPr lang="en-US" altLang="ko-KR" sz="1200" dirty="0">
                <a:latin typeface="맑은 고딕" pitchFamily="50" charset="-127"/>
              </a:rPr>
              <a:t>UML </a:t>
            </a:r>
            <a:r>
              <a:rPr lang="ko-KR" altLang="en-US" sz="1200" dirty="0">
                <a:latin typeface="맑은 고딕" pitchFamily="50" charset="-127"/>
              </a:rPr>
              <a:t>다이어그램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7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260549-48F2-4DBC-A081-D3CA4D0A25EE}"/>
              </a:ext>
            </a:extLst>
          </p:cNvPr>
          <p:cNvSpPr/>
          <p:nvPr/>
        </p:nvSpPr>
        <p:spPr>
          <a:xfrm>
            <a:off x="7295877" y="2151160"/>
            <a:ext cx="4204824" cy="3837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-1.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주제 선정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F10D06B-3AAF-4100-B47E-D2A6A4C8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5" y="2151160"/>
            <a:ext cx="6544148" cy="383783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73547C-738B-4EA9-B5B2-3CD717D91A5A}"/>
              </a:ext>
            </a:extLst>
          </p:cNvPr>
          <p:cNvSpPr txBox="1"/>
          <p:nvPr/>
        </p:nvSpPr>
        <p:spPr>
          <a:xfrm>
            <a:off x="7354383" y="3175996"/>
            <a:ext cx="4146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latin typeface="옥션고딕 B" pitchFamily="2" charset="-127"/>
                <a:ea typeface="옥션고딕 B" pitchFamily="2" charset="-127"/>
              </a:rPr>
              <a:t>사</a:t>
            </a:r>
            <a:r>
              <a:rPr lang="ko-KR" altLang="en-US" sz="2000" dirty="0">
                <a:latin typeface="옥션고딕 B" pitchFamily="2" charset="-127"/>
                <a:ea typeface="옥션고딕 B" pitchFamily="2" charset="-127"/>
              </a:rPr>
              <a:t>회가 묻 지마 칼부림으로</a:t>
            </a:r>
            <a:r>
              <a:rPr lang="en-US" altLang="ko-KR" sz="2000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sz="2000" dirty="0">
                <a:latin typeface="옥션고딕 B" pitchFamily="2" charset="-127"/>
                <a:ea typeface="옥션고딕 B" pitchFamily="2" charset="-127"/>
              </a:rPr>
              <a:t>인해 시민들이 안전에</a:t>
            </a:r>
            <a:r>
              <a:rPr lang="en-US" altLang="ko-KR" sz="2000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sz="2000" dirty="0">
                <a:latin typeface="옥션고딕 B" pitchFamily="2" charset="-127"/>
                <a:ea typeface="옥션고딕 B" pitchFamily="2" charset="-127"/>
              </a:rPr>
              <a:t>대한 불안감이 </a:t>
            </a:r>
            <a:endParaRPr lang="en-US" altLang="ko-KR" sz="2000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sz="2000" dirty="0">
                <a:latin typeface="옥션고딕 B" pitchFamily="2" charset="-127"/>
                <a:ea typeface="옥션고딕 B" pitchFamily="2" charset="-127"/>
              </a:rPr>
              <a:t>생김과</a:t>
            </a:r>
            <a:r>
              <a:rPr lang="en-US" altLang="ko-KR" sz="2000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sz="2000" dirty="0">
                <a:latin typeface="옥션고딕 B" pitchFamily="2" charset="-127"/>
                <a:ea typeface="옥션고딕 B" pitchFamily="2" charset="-127"/>
              </a:rPr>
              <a:t>동시에</a:t>
            </a:r>
            <a:r>
              <a:rPr lang="en-US" altLang="ko-KR" sz="2000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sz="2000" dirty="0">
                <a:latin typeface="옥션고딕 B" pitchFamily="2" charset="-127"/>
                <a:ea typeface="옥션고딕 B" pitchFamily="2" charset="-127"/>
              </a:rPr>
              <a:t>범죄가 증가하고 </a:t>
            </a:r>
            <a:endParaRPr lang="en-US" altLang="ko-KR" sz="2000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sz="2000" dirty="0">
                <a:latin typeface="옥션고딕 B" pitchFamily="2" charset="-127"/>
                <a:ea typeface="옥션고딕 B" pitchFamily="2" charset="-127"/>
              </a:rPr>
              <a:t>있다</a:t>
            </a:r>
            <a:r>
              <a:rPr lang="en-US" altLang="ko-KR" sz="2000" dirty="0">
                <a:latin typeface="옥션고딕 B" pitchFamily="2" charset="-127"/>
                <a:ea typeface="옥션고딕 B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33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260549-48F2-4DBC-A081-D3CA4D0A25EE}"/>
              </a:ext>
            </a:extLst>
          </p:cNvPr>
          <p:cNvSpPr/>
          <p:nvPr/>
        </p:nvSpPr>
        <p:spPr>
          <a:xfrm>
            <a:off x="7220932" y="2151160"/>
            <a:ext cx="4279769" cy="3837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-2.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아이디어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C73547C-738B-4EA9-B5B2-3CD717D91A5A}"/>
              </a:ext>
            </a:extLst>
          </p:cNvPr>
          <p:cNvSpPr txBox="1"/>
          <p:nvPr/>
        </p:nvSpPr>
        <p:spPr>
          <a:xfrm>
            <a:off x="7281691" y="2228671"/>
            <a:ext cx="4219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1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년 서울 기준 한국의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 CCTV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설치율은 전세계 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11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위이다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.</a:t>
            </a:r>
          </a:p>
          <a:p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그리고 한국의 인터넷 속도는 </a:t>
            </a:r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34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위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정도이다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.</a:t>
            </a:r>
          </a:p>
          <a:p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옥션고딕 B" pitchFamily="2" charset="-127"/>
                <a:ea typeface="옥션고딕 B" pitchFamily="2" charset="-127"/>
              </a:rPr>
              <a:t>그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래서 묻지 마 범죄를 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CCTV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를 통해 감지하여 사람들에게 빠르게 </a:t>
            </a:r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알릴 수 있는 방법을 생각해 보았고</a:t>
            </a:r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 err="1">
                <a:latin typeface="옥션고딕 B" pitchFamily="2" charset="-127"/>
                <a:ea typeface="옥션고딕 B" pitchFamily="2" charset="-127"/>
              </a:rPr>
              <a:t>딥러닝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, </a:t>
            </a:r>
            <a:r>
              <a:rPr lang="ko-KR" altLang="en-US" dirty="0" err="1">
                <a:latin typeface="옥션고딕 B" pitchFamily="2" charset="-127"/>
                <a:ea typeface="옥션고딕 B" pitchFamily="2" charset="-127"/>
              </a:rPr>
              <a:t>머신러닝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,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그리고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안드로이드에 접목하면 미리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위험을 감지하여</a:t>
            </a:r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조금이라도 안전을 지킬 수 있지</a:t>
            </a:r>
            <a:endParaRPr lang="en-US" altLang="ko-KR" dirty="0">
              <a:latin typeface="옥션고딕 B" pitchFamily="2" charset="-127"/>
              <a:ea typeface="옥션고딕 B" pitchFamily="2" charset="-127"/>
            </a:endParaRPr>
          </a:p>
          <a:p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않겠냐는 아이디어를 생각했다</a:t>
            </a:r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.</a:t>
            </a:r>
          </a:p>
        </p:txBody>
      </p:sp>
      <p:pic>
        <p:nvPicPr>
          <p:cNvPr id="2050" name="Picture 2" descr="https://flexible.img.hani.co.kr/flexible/normal/800/256/imgdb/original/2021/0826/20210826501956.jpg">
            <a:extLst>
              <a:ext uri="{FF2B5EF4-FFF2-40B4-BE49-F238E27FC236}">
                <a16:creationId xmlns:a16="http://schemas.microsoft.com/office/drawing/2014/main" id="{1DA866C8-3F60-4635-8EB9-2BE2E5F8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4" y="4097520"/>
            <a:ext cx="5893386" cy="18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감시카메라와 범죄지수 사이엔 별다른 상관관계가 없는 것으로 나타났다. 픽사베이">
            <a:extLst>
              <a:ext uri="{FF2B5EF4-FFF2-40B4-BE49-F238E27FC236}">
                <a16:creationId xmlns:a16="http://schemas.microsoft.com/office/drawing/2014/main" id="{160F13D1-BC4A-4971-A9FC-1CFED9E5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4" y="1900702"/>
            <a:ext cx="3425073" cy="19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단위면적(2.6㎢)당 공공 감시카메라 수가 많은 도시들. 빨간점이 인도 델리다. 컴패리텍 보고서">
            <a:extLst>
              <a:ext uri="{FF2B5EF4-FFF2-40B4-BE49-F238E27FC236}">
                <a16:creationId xmlns:a16="http://schemas.microsoft.com/office/drawing/2014/main" id="{ABA2F35A-260F-43DB-A233-FDB6C4B85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56" y="1895487"/>
            <a:ext cx="3544476" cy="19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36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260549-48F2-4DBC-A081-D3CA4D0A25EE}"/>
              </a:ext>
            </a:extLst>
          </p:cNvPr>
          <p:cNvSpPr/>
          <p:nvPr/>
        </p:nvSpPr>
        <p:spPr>
          <a:xfrm>
            <a:off x="7220932" y="2151160"/>
            <a:ext cx="4279769" cy="3837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-1.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구현사례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C73547C-738B-4EA9-B5B2-3CD717D91A5A}"/>
              </a:ext>
            </a:extLst>
          </p:cNvPr>
          <p:cNvSpPr txBox="1"/>
          <p:nvPr/>
        </p:nvSpPr>
        <p:spPr>
          <a:xfrm>
            <a:off x="7220932" y="2813132"/>
            <a:ext cx="4279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한</a:t>
            </a:r>
            <a:r>
              <a:rPr lang="ko-KR" altLang="en-US" dirty="0"/>
              <a:t>국인터넷진흥원</a:t>
            </a:r>
            <a:r>
              <a:rPr lang="en-US" altLang="ko-KR" dirty="0"/>
              <a:t>(KISA)</a:t>
            </a:r>
            <a:r>
              <a:rPr lang="ko-KR" altLang="en-US" dirty="0"/>
              <a:t>의 일곱 가지 지능형 </a:t>
            </a:r>
            <a:r>
              <a:rPr lang="en-US" altLang="ko-KR" dirty="0"/>
              <a:t>CCTV </a:t>
            </a:r>
            <a:r>
              <a:rPr lang="ko-KR" altLang="en-US" dirty="0"/>
              <a:t>인증 영역인 ‘배회</a:t>
            </a:r>
            <a:r>
              <a:rPr lang="en-US" altLang="ko-KR" dirty="0"/>
              <a:t>, </a:t>
            </a:r>
            <a:r>
              <a:rPr lang="ko-KR" altLang="en-US" dirty="0"/>
              <a:t>침입</a:t>
            </a:r>
            <a:r>
              <a:rPr lang="en-US" altLang="ko-KR" dirty="0"/>
              <a:t>, </a:t>
            </a:r>
            <a:r>
              <a:rPr lang="ko-KR" altLang="en-US" dirty="0"/>
              <a:t>쓰러짐</a:t>
            </a:r>
            <a:r>
              <a:rPr lang="en-US" altLang="ko-KR" dirty="0"/>
              <a:t>, </a:t>
            </a:r>
            <a:r>
              <a:rPr lang="ko-KR" altLang="en-US" dirty="0"/>
              <a:t>싸움</a:t>
            </a:r>
            <a:r>
              <a:rPr lang="en-US" altLang="ko-KR" dirty="0"/>
              <a:t>, </a:t>
            </a:r>
            <a:r>
              <a:rPr lang="ko-KR" altLang="en-US" dirty="0"/>
              <a:t>유기</a:t>
            </a:r>
            <a:r>
              <a:rPr lang="en-US" altLang="ko-KR" dirty="0"/>
              <a:t>, </a:t>
            </a:r>
            <a:r>
              <a:rPr lang="ko-KR" altLang="en-US" dirty="0"/>
              <a:t>방화</a:t>
            </a:r>
            <a:r>
              <a:rPr lang="en-US" altLang="ko-KR" dirty="0"/>
              <a:t>, </a:t>
            </a:r>
            <a:r>
              <a:rPr lang="ko-KR" altLang="en-US" dirty="0"/>
              <a:t>마케팅’ 부문을 모두 통과한 국내 유일의 기술로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세계 최대의 </a:t>
            </a:r>
            <a:r>
              <a:rPr lang="en-US" altLang="ko-KR" dirty="0"/>
              <a:t>3</a:t>
            </a:r>
            <a:r>
              <a:rPr lang="ko-KR" altLang="en-US" dirty="0"/>
              <a:t>차원 시각 데이터셋</a:t>
            </a:r>
            <a:r>
              <a:rPr lang="en-US" altLang="ko-KR" dirty="0"/>
              <a:t>(DB)</a:t>
            </a:r>
            <a:r>
              <a:rPr lang="ko-KR" altLang="en-US" dirty="0"/>
              <a:t>인 싱가포르 </a:t>
            </a:r>
            <a:r>
              <a:rPr lang="ko-KR" altLang="en-US" dirty="0" err="1"/>
              <a:t>난양공대</a:t>
            </a:r>
            <a:r>
              <a:rPr lang="en-US" altLang="ko-KR" dirty="0"/>
              <a:t>(NTU)</a:t>
            </a:r>
            <a:r>
              <a:rPr lang="ko-KR" altLang="en-US" dirty="0"/>
              <a:t>의 ‘</a:t>
            </a:r>
            <a:r>
              <a:rPr lang="en-US" altLang="ko-KR" dirty="0"/>
              <a:t>RGB+D’</a:t>
            </a:r>
          </a:p>
          <a:p>
            <a:r>
              <a:rPr lang="ko-KR" altLang="en-US" dirty="0"/>
              <a:t>기준 성능평가에서도 </a:t>
            </a:r>
            <a:r>
              <a:rPr lang="en-US" altLang="ko-KR" dirty="0"/>
              <a:t>94.66%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 err="1"/>
              <a:t>행동인식률을</a:t>
            </a:r>
            <a:r>
              <a:rPr lang="ko-KR" altLang="en-US" dirty="0"/>
              <a:t> 도출하였다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 descr="주요 연구내용(주요 부문 발췌) 중 ‘이상상황 탐지 통합 프레임워크 구조도’. UST 제공">
            <a:extLst>
              <a:ext uri="{FF2B5EF4-FFF2-40B4-BE49-F238E27FC236}">
                <a16:creationId xmlns:a16="http://schemas.microsoft.com/office/drawing/2014/main" id="{02C7B3A8-00B6-4FA5-935B-9580BD27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61" y="2422252"/>
            <a:ext cx="56483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7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260549-48F2-4DBC-A081-D3CA4D0A25EE}"/>
              </a:ext>
            </a:extLst>
          </p:cNvPr>
          <p:cNvSpPr/>
          <p:nvPr/>
        </p:nvSpPr>
        <p:spPr>
          <a:xfrm>
            <a:off x="7220932" y="2151160"/>
            <a:ext cx="4279769" cy="3837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-2.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기능목록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C73547C-738B-4EA9-B5B2-3CD717D91A5A}"/>
              </a:ext>
            </a:extLst>
          </p:cNvPr>
          <p:cNvSpPr txBox="1"/>
          <p:nvPr/>
        </p:nvSpPr>
        <p:spPr>
          <a:xfrm>
            <a:off x="7220932" y="2813132"/>
            <a:ext cx="4279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dirty="0"/>
              <a:t>차 구현 목표는 칼이 포함된 이미지를 통해 칼이 포함되어 있는지 없는지를  구분하게 만든다 모델은 이진 분류 모델</a:t>
            </a:r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을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만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차가 쉽게 구현을 할 것 같다면</a:t>
            </a:r>
            <a:endParaRPr lang="en-US" altLang="ko-KR" dirty="0"/>
          </a:p>
          <a:p>
            <a:r>
              <a:rPr lang="ko-KR" altLang="en-US" dirty="0"/>
              <a:t>휴대폰 카메라를 통해 실행되도록</a:t>
            </a:r>
            <a:endParaRPr lang="en-US" altLang="ko-KR" dirty="0"/>
          </a:p>
          <a:p>
            <a:r>
              <a:rPr lang="ko-KR" altLang="en-US" dirty="0"/>
              <a:t>이미지 분류 모델인 </a:t>
            </a:r>
            <a:r>
              <a:rPr lang="en-US" altLang="ko-KR" sz="1800" dirty="0" err="1"/>
              <a:t>moblienet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 descr="스마트 폰 - 무료 과학 기술개 아이콘">
            <a:extLst>
              <a:ext uri="{FF2B5EF4-FFF2-40B4-BE49-F238E27FC236}">
                <a16:creationId xmlns:a16="http://schemas.microsoft.com/office/drawing/2014/main" id="{5FC00158-B8E7-43F9-815A-01DCFBCA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19" y="2206664"/>
            <a:ext cx="1674527" cy="16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칼 - 무료 무기개 아이콘">
            <a:extLst>
              <a:ext uri="{FF2B5EF4-FFF2-40B4-BE49-F238E27FC236}">
                <a16:creationId xmlns:a16="http://schemas.microsoft.com/office/drawing/2014/main" id="{AAE02146-A2A1-4D5E-B231-A14DCD13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1" y="2383296"/>
            <a:ext cx="1443401" cy="14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이미지, 사진 아이콘 에 Teamleader Outline">
            <a:extLst>
              <a:ext uri="{FF2B5EF4-FFF2-40B4-BE49-F238E27FC236}">
                <a16:creationId xmlns:a16="http://schemas.microsoft.com/office/drawing/2014/main" id="{01005AD0-084F-4780-B75D-B2FC0245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15" y="2216232"/>
            <a:ext cx="1674527" cy="16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3223A1D-B56C-4BBE-A39E-DCA52EC35B0F}"/>
              </a:ext>
            </a:extLst>
          </p:cNvPr>
          <p:cNvSpPr/>
          <p:nvPr/>
        </p:nvSpPr>
        <p:spPr>
          <a:xfrm>
            <a:off x="4316415" y="2778135"/>
            <a:ext cx="550909" cy="6033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2" descr="스마트 폰 - 무료 과학 기술개 아이콘">
            <a:extLst>
              <a:ext uri="{FF2B5EF4-FFF2-40B4-BE49-F238E27FC236}">
                <a16:creationId xmlns:a16="http://schemas.microsoft.com/office/drawing/2014/main" id="{80CA7E4A-3E34-4EE5-9B2E-B475307F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27" y="4140969"/>
            <a:ext cx="1674527" cy="16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893A231-F2A6-40B4-B599-CEA5DB6BC9E0}"/>
              </a:ext>
            </a:extLst>
          </p:cNvPr>
          <p:cNvSpPr/>
          <p:nvPr/>
        </p:nvSpPr>
        <p:spPr>
          <a:xfrm>
            <a:off x="4316416" y="4676574"/>
            <a:ext cx="550909" cy="6033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32" name="Picture 12" descr="카메라 아이콘 에 Flat Business">
            <a:extLst>
              <a:ext uri="{FF2B5EF4-FFF2-40B4-BE49-F238E27FC236}">
                <a16:creationId xmlns:a16="http://schemas.microsoft.com/office/drawing/2014/main" id="{46A13E5C-E9EE-4782-82F6-12F895CC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10" y="4295932"/>
            <a:ext cx="1282083" cy="12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칼 - 무료 무기개 아이콘">
            <a:extLst>
              <a:ext uri="{FF2B5EF4-FFF2-40B4-BE49-F238E27FC236}">
                <a16:creationId xmlns:a16="http://schemas.microsoft.com/office/drawing/2014/main" id="{4A5B55E3-D8B6-47AB-B127-DC968267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9" y="4256530"/>
            <a:ext cx="1443401" cy="14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8480385-0F71-46CF-8B17-C7658948B5F7}"/>
              </a:ext>
            </a:extLst>
          </p:cNvPr>
          <p:cNvSpPr/>
          <p:nvPr/>
        </p:nvSpPr>
        <p:spPr>
          <a:xfrm>
            <a:off x="2073883" y="4676574"/>
            <a:ext cx="550909" cy="6033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6B0F0-68B4-4EA9-AAFC-5F78DCD75F31}"/>
              </a:ext>
            </a:extLst>
          </p:cNvPr>
          <p:cNvSpPr txBox="1"/>
          <p:nvPr/>
        </p:nvSpPr>
        <p:spPr>
          <a:xfrm>
            <a:off x="786806" y="1834700"/>
            <a:ext cx="4541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차 구현 목표 이진분류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06D11-B96F-45F6-8507-25B9748F9318}"/>
              </a:ext>
            </a:extLst>
          </p:cNvPr>
          <p:cNvSpPr txBox="1"/>
          <p:nvPr/>
        </p:nvSpPr>
        <p:spPr>
          <a:xfrm>
            <a:off x="786806" y="3839570"/>
            <a:ext cx="530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차 구현 목표 이미지 분석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FF0BD14-7F2E-40F0-8AF6-25950131B00D}"/>
              </a:ext>
            </a:extLst>
          </p:cNvPr>
          <p:cNvSpPr/>
          <p:nvPr/>
        </p:nvSpPr>
        <p:spPr>
          <a:xfrm>
            <a:off x="2050749" y="2832970"/>
            <a:ext cx="550909" cy="6033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41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-3.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앱 화면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0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CB5BD6EF-2BCF-4F68-832A-314D2453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9" y="1913639"/>
            <a:ext cx="4710154" cy="47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509536BB-6EC4-4AAE-B4AE-B7F10EEE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82" y="1913639"/>
            <a:ext cx="4710154" cy="47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E14E094-4648-48B9-AD89-A96659F86410}"/>
              </a:ext>
            </a:extLst>
          </p:cNvPr>
          <p:cNvSpPr/>
          <p:nvPr/>
        </p:nvSpPr>
        <p:spPr>
          <a:xfrm>
            <a:off x="5820545" y="3741508"/>
            <a:ext cx="550909" cy="6033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2" name="Picture 12" descr="블라인드 | 블라블라: 칼든 사람 보이면 도망가야 하는 이유.gif">
            <a:extLst>
              <a:ext uri="{FF2B5EF4-FFF2-40B4-BE49-F238E27FC236}">
                <a16:creationId xmlns:a16="http://schemas.microsoft.com/office/drawing/2014/main" id="{7845E93B-14A4-4B5C-8BF1-9EE6B651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188" y="3139813"/>
            <a:ext cx="1856847" cy="137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65CF9C1-B380-4F75-BA30-150D4257C65D}"/>
              </a:ext>
            </a:extLst>
          </p:cNvPr>
          <p:cNvSpPr/>
          <p:nvPr/>
        </p:nvSpPr>
        <p:spPr>
          <a:xfrm>
            <a:off x="2191883" y="4801675"/>
            <a:ext cx="1753456" cy="600417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</a:t>
            </a:r>
          </a:p>
        </p:txBody>
      </p:sp>
      <p:pic>
        <p:nvPicPr>
          <p:cNvPr id="10254" name="Picture 14" descr="예 - 무료 여러 가지 잡다한개 아이콘">
            <a:extLst>
              <a:ext uri="{FF2B5EF4-FFF2-40B4-BE49-F238E27FC236}">
                <a16:creationId xmlns:a16="http://schemas.microsoft.com/office/drawing/2014/main" id="{B965DE38-5F37-44AC-A63B-B30C42B9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87" y="3139813"/>
            <a:ext cx="1579144" cy="157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3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-4. </a:t>
            </a:r>
            <a:r>
              <a:rPr lang="ko-KR" altLang="en-US" sz="2400" dirty="0">
                <a:latin typeface="옥션고딕 B" pitchFamily="2" charset="-127"/>
                <a:ea typeface="옥션고딕 B" pitchFamily="2" charset="-127"/>
              </a:rPr>
              <a:t>순서도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1AAD628-FC74-47C4-A13A-FBC52A32FF7B}"/>
              </a:ext>
            </a:extLst>
          </p:cNvPr>
          <p:cNvSpPr/>
          <p:nvPr/>
        </p:nvSpPr>
        <p:spPr>
          <a:xfrm>
            <a:off x="5004727" y="5877272"/>
            <a:ext cx="2112510" cy="5750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2BDA12B-3F32-4E25-AA86-776716C79368}"/>
              </a:ext>
            </a:extLst>
          </p:cNvPr>
          <p:cNvSpPr/>
          <p:nvPr/>
        </p:nvSpPr>
        <p:spPr>
          <a:xfrm>
            <a:off x="5004727" y="1863645"/>
            <a:ext cx="2112510" cy="5750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BC9E87-EAB8-453C-9AF6-F216640ADC2B}"/>
              </a:ext>
            </a:extLst>
          </p:cNvPr>
          <p:cNvSpPr/>
          <p:nvPr/>
        </p:nvSpPr>
        <p:spPr>
          <a:xfrm>
            <a:off x="5004727" y="2736375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업로드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감지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7A48A3DD-7913-4CE3-9F7F-63BC8F2B745B}"/>
              </a:ext>
            </a:extLst>
          </p:cNvPr>
          <p:cNvSpPr/>
          <p:nvPr/>
        </p:nvSpPr>
        <p:spPr>
          <a:xfrm>
            <a:off x="5004727" y="3595088"/>
            <a:ext cx="2112510" cy="1033421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 사진</a:t>
            </a: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C327651A-B7E8-4D15-AD3D-5B9081A9DBB9}"/>
              </a:ext>
            </a:extLst>
          </p:cNvPr>
          <p:cNvSpPr/>
          <p:nvPr/>
        </p:nvSpPr>
        <p:spPr>
          <a:xfrm>
            <a:off x="2525477" y="4491971"/>
            <a:ext cx="2112510" cy="744559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 입니다</a:t>
            </a: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21BFE45D-1249-4EDA-9FF1-A7A8FE742664}"/>
              </a:ext>
            </a:extLst>
          </p:cNvPr>
          <p:cNvSpPr/>
          <p:nvPr/>
        </p:nvSpPr>
        <p:spPr>
          <a:xfrm>
            <a:off x="7483977" y="4495074"/>
            <a:ext cx="2112510" cy="744559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아닙니다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F42AB0-ED03-4991-811E-364511863652}"/>
              </a:ext>
            </a:extLst>
          </p:cNvPr>
          <p:cNvSpPr txBox="1"/>
          <p:nvPr/>
        </p:nvSpPr>
        <p:spPr>
          <a:xfrm>
            <a:off x="3860759" y="3429000"/>
            <a:ext cx="77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YES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12FA1E-F751-4E63-B6A4-5F37B2AA9755}"/>
              </a:ext>
            </a:extLst>
          </p:cNvPr>
          <p:cNvSpPr txBox="1"/>
          <p:nvPr/>
        </p:nvSpPr>
        <p:spPr>
          <a:xfrm>
            <a:off x="7763004" y="3429000"/>
            <a:ext cx="77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NO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5525CE-C404-4969-A6BE-903277C80D0D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6060982" y="2438675"/>
            <a:ext cx="0" cy="29770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C3F8E2-2B13-4458-AA45-C676AE7B85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60982" y="3379748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40B6BCF-DA58-4541-81FA-62EC05C83B04}"/>
              </a:ext>
            </a:extLst>
          </p:cNvPr>
          <p:cNvCxnSpPr>
            <a:cxnSpLocks/>
          </p:cNvCxnSpPr>
          <p:nvPr/>
        </p:nvCxnSpPr>
        <p:spPr>
          <a:xfrm>
            <a:off x="3592276" y="4111798"/>
            <a:ext cx="0" cy="380173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F2B489-8709-4E11-ADF9-3874AF84AAE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581732" y="4111798"/>
            <a:ext cx="1422995" cy="1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499253-5AB8-42FE-92EE-941CE70D0EBE}"/>
              </a:ext>
            </a:extLst>
          </p:cNvPr>
          <p:cNvCxnSpPr/>
          <p:nvPr/>
        </p:nvCxnSpPr>
        <p:spPr>
          <a:xfrm flipH="1" flipV="1">
            <a:off x="7117237" y="4111798"/>
            <a:ext cx="1422995" cy="1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7C3710-BBA5-4007-996E-32C5BEEBDAFF}"/>
              </a:ext>
            </a:extLst>
          </p:cNvPr>
          <p:cNvCxnSpPr>
            <a:cxnSpLocks/>
          </p:cNvCxnSpPr>
          <p:nvPr/>
        </p:nvCxnSpPr>
        <p:spPr>
          <a:xfrm>
            <a:off x="8540232" y="4111797"/>
            <a:ext cx="0" cy="380173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D5564D6-BCA8-45DF-B97D-5D377C06A45F}"/>
              </a:ext>
            </a:extLst>
          </p:cNvPr>
          <p:cNvCxnSpPr>
            <a:cxnSpLocks/>
          </p:cNvCxnSpPr>
          <p:nvPr/>
        </p:nvCxnSpPr>
        <p:spPr>
          <a:xfrm flipH="1">
            <a:off x="3581734" y="5616702"/>
            <a:ext cx="247924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6E18963-4802-4876-AA2C-D6C0B2BA654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60982" y="5616702"/>
            <a:ext cx="0" cy="26057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82121C4-41FD-4D84-B540-AB995FA42CB8}"/>
              </a:ext>
            </a:extLst>
          </p:cNvPr>
          <p:cNvCxnSpPr>
            <a:cxnSpLocks/>
          </p:cNvCxnSpPr>
          <p:nvPr/>
        </p:nvCxnSpPr>
        <p:spPr>
          <a:xfrm flipH="1">
            <a:off x="8540232" y="5616702"/>
            <a:ext cx="247924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0B1B1A-5A6D-4F95-B8AC-79D25A86FC6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581732" y="5236530"/>
            <a:ext cx="0" cy="380172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58A9A25-59C9-4C6C-8773-522D0BF8C63A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8540230" y="5239633"/>
            <a:ext cx="2" cy="37706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594FBD-CF11-4BBB-BB7B-8BD846F5A13C}"/>
              </a:ext>
            </a:extLst>
          </p:cNvPr>
          <p:cNvCxnSpPr>
            <a:cxnSpLocks/>
          </p:cNvCxnSpPr>
          <p:nvPr/>
        </p:nvCxnSpPr>
        <p:spPr>
          <a:xfrm flipV="1">
            <a:off x="11019480" y="3016580"/>
            <a:ext cx="0" cy="2600122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13275C-04CB-410E-B34F-D73DD76DDEED}"/>
              </a:ext>
            </a:extLst>
          </p:cNvPr>
          <p:cNvCxnSpPr/>
          <p:nvPr/>
        </p:nvCxnSpPr>
        <p:spPr>
          <a:xfrm flipH="1">
            <a:off x="7117237" y="3016580"/>
            <a:ext cx="3902243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3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21063-E44B-47E5-9842-BE7AD2EBCF8E}"/>
              </a:ext>
            </a:extLst>
          </p:cNvPr>
          <p:cNvSpPr txBox="1"/>
          <p:nvPr/>
        </p:nvSpPr>
        <p:spPr>
          <a:xfrm>
            <a:off x="474588" y="138939"/>
            <a:ext cx="64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6F38F-6AD0-4DF5-9713-2EB91A49D666}"/>
              </a:ext>
            </a:extLst>
          </p:cNvPr>
          <p:cNvSpPr txBox="1"/>
          <p:nvPr/>
        </p:nvSpPr>
        <p:spPr>
          <a:xfrm>
            <a:off x="5004727" y="1042504"/>
            <a:ext cx="211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</a:t>
            </a:r>
            <a:r>
              <a:rPr lang="en-US" altLang="ko-KR" sz="2400" dirty="0">
                <a:latin typeface="옥션고딕 B" pitchFamily="2" charset="-127"/>
                <a:ea typeface="옥션고딕 B" pitchFamily="2" charset="-127"/>
              </a:rPr>
              <a:t>-5. UML</a:t>
            </a:r>
            <a:endParaRPr lang="ko-KR" altLang="en-US" sz="2400" dirty="0"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622F17-BD59-40F4-A81C-C27422D2F00E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B3E345A-D5E3-472E-9D46-9D71635CEF8E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69290FB-5EF0-402C-810C-7BEB5CF4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45" y="1927274"/>
            <a:ext cx="8337047" cy="46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1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481"/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>
              <a:lumMod val="85000"/>
              <a:lumOff val="1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19310</TotalTime>
  <Words>609</Words>
  <Application>Microsoft Office PowerPoint</Application>
  <PresentationFormat>와이드스크린</PresentationFormat>
  <Paragraphs>102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옥션고딕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거북이</cp:lastModifiedBy>
  <cp:revision>1447</cp:revision>
  <dcterms:created xsi:type="dcterms:W3CDTF">2022-02-02T04:32:22Z</dcterms:created>
  <dcterms:modified xsi:type="dcterms:W3CDTF">2023-09-03T10:55:45Z</dcterms:modified>
</cp:coreProperties>
</file>