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8" r:id="rId2"/>
    <p:sldId id="468" r:id="rId3"/>
    <p:sldId id="499" r:id="rId4"/>
    <p:sldId id="501" r:id="rId5"/>
    <p:sldId id="503" r:id="rId6"/>
    <p:sldId id="504" r:id="rId7"/>
    <p:sldId id="507" r:id="rId8"/>
    <p:sldId id="505" r:id="rId9"/>
    <p:sldId id="506" r:id="rId10"/>
    <p:sldId id="500" r:id="rId11"/>
    <p:sldId id="509" r:id="rId12"/>
    <p:sldId id="510" r:id="rId13"/>
    <p:sldId id="50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731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551" userDrawn="1">
          <p15:clr>
            <a:srgbClr val="A4A3A4"/>
          </p15:clr>
        </p15:guide>
        <p15:guide id="9" orient="horz" pos="2092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99B487"/>
    <a:srgbClr val="115445"/>
    <a:srgbClr val="CD0F41"/>
    <a:srgbClr val="F5F5F5"/>
    <a:srgbClr val="0D0D0D"/>
    <a:srgbClr val="E6E4DD"/>
    <a:srgbClr val="234858"/>
    <a:srgbClr val="3A7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9" autoAdjust="0"/>
    <p:restoredTop sz="89710" autoAdjust="0"/>
  </p:normalViewPr>
  <p:slideViewPr>
    <p:cSldViewPr snapToGrid="0" showGuides="1">
      <p:cViewPr varScale="1">
        <p:scale>
          <a:sx n="102" d="100"/>
          <a:sy n="102" d="100"/>
        </p:scale>
        <p:origin x="390" y="114"/>
      </p:cViewPr>
      <p:guideLst>
        <p:guide orient="horz" pos="731"/>
        <p:guide orient="horz" pos="3952"/>
        <p:guide pos="3840"/>
        <p:guide pos="551"/>
        <p:guide orient="horz" pos="2092"/>
        <p:guide orient="horz" pos="3158"/>
        <p:guide orient="horz" pos="935"/>
        <p:guide orient="horz" pos="1888"/>
        <p:guide orient="horz" pos="29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6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0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9309B9-2052-2B9E-8307-707D0DC67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914AC7-3D2A-5A13-1157-2FEA97306A7A}"/>
              </a:ext>
            </a:extLst>
          </p:cNvPr>
          <p:cNvSpPr/>
          <p:nvPr userDrawn="1"/>
        </p:nvSpPr>
        <p:spPr>
          <a:xfrm>
            <a:off x="1596118" y="548406"/>
            <a:ext cx="8999764" cy="50903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D4CAE-F720-107C-FB82-BFBFDB07206D}"/>
              </a:ext>
            </a:extLst>
          </p:cNvPr>
          <p:cNvSpPr/>
          <p:nvPr userDrawn="1"/>
        </p:nvSpPr>
        <p:spPr>
          <a:xfrm>
            <a:off x="9499503" y="2207403"/>
            <a:ext cx="2692497" cy="26122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A45B8-A9CB-8409-B48A-34357286F8D0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D978B1-AC4B-14CE-6A48-A3795FE16E41}"/>
              </a:ext>
            </a:extLst>
          </p:cNvPr>
          <p:cNvCxnSpPr>
            <a:cxnSpLocks/>
          </p:cNvCxnSpPr>
          <p:nvPr userDrawn="1"/>
        </p:nvCxnSpPr>
        <p:spPr>
          <a:xfrm>
            <a:off x="495300" y="574072"/>
            <a:ext cx="11010900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3BB775-4416-D0BB-0742-213A3A59AF59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an.com/view/busan/view.php?code=202302082142259580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E7F347-F1AF-46D3-B792-3B13C47D7CB2}"/>
              </a:ext>
            </a:extLst>
          </p:cNvPr>
          <p:cNvSpPr/>
          <p:nvPr/>
        </p:nvSpPr>
        <p:spPr>
          <a:xfrm>
            <a:off x="2402074" y="1584761"/>
            <a:ext cx="5760000" cy="3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B4620-3B0C-4817-A148-5CBD5E108D70}"/>
              </a:ext>
            </a:extLst>
          </p:cNvPr>
          <p:cNvSpPr txBox="1"/>
          <p:nvPr/>
        </p:nvSpPr>
        <p:spPr>
          <a:xfrm>
            <a:off x="2350130" y="1649032"/>
            <a:ext cx="690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위험 감지 시스템</a:t>
            </a:r>
            <a:endParaRPr lang="en-US" altLang="ko-KR" sz="48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905D9-8DAE-A0C8-0825-63AF510CBD9D}"/>
              </a:ext>
            </a:extLst>
          </p:cNvPr>
          <p:cNvSpPr txBox="1"/>
          <p:nvPr/>
        </p:nvSpPr>
        <p:spPr>
          <a:xfrm>
            <a:off x="2350130" y="2454228"/>
            <a:ext cx="5522219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90E5F-DDC8-49FE-97D9-BEB2BF03A1B7}"/>
              </a:ext>
            </a:extLst>
          </p:cNvPr>
          <p:cNvSpPr txBox="1"/>
          <p:nvPr/>
        </p:nvSpPr>
        <p:spPr>
          <a:xfrm>
            <a:off x="2382550" y="3672161"/>
            <a:ext cx="2692497" cy="7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성 정 현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tjdwjdgus99@gmail.com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3C5958C-738D-FDF5-D2C6-BA90EB4CC067}"/>
              </a:ext>
            </a:extLst>
          </p:cNvPr>
          <p:cNvCxnSpPr>
            <a:cxnSpLocks/>
          </p:cNvCxnSpPr>
          <p:nvPr/>
        </p:nvCxnSpPr>
        <p:spPr>
          <a:xfrm>
            <a:off x="2467418" y="3651617"/>
            <a:ext cx="678276" cy="0"/>
          </a:xfrm>
          <a:prstGeom prst="line">
            <a:avLst/>
          </a:prstGeom>
          <a:ln w="12700">
            <a:solidFill>
              <a:srgbClr val="23485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E1483655-2C88-4FC6-8B48-0F5B6C8A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74" y="2433685"/>
            <a:ext cx="5470275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hazard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detection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마무리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-1.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기대 효과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E4508AA-C71A-41E5-8B72-379506BC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2" y="4152608"/>
            <a:ext cx="4603685" cy="1724664"/>
          </a:xfrm>
          <a:prstGeom prst="rect">
            <a:avLst/>
          </a:prstGeom>
        </p:spPr>
      </p:pic>
      <p:pic>
        <p:nvPicPr>
          <p:cNvPr id="6146" name="Picture 2" descr="https://image.edaily.co.kr/images/photo/files/NP/S/2020/01/PS20010800773.jpg">
            <a:extLst>
              <a:ext uri="{FF2B5EF4-FFF2-40B4-BE49-F238E27FC236}">
                <a16:creationId xmlns:a16="http://schemas.microsoft.com/office/drawing/2014/main" id="{CA8327EE-BA64-4E44-8368-E1C81966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33" y="1971903"/>
            <a:ext cx="4589458" cy="21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A5C630-6CA2-43B2-9D73-9AD5E5130644}"/>
              </a:ext>
            </a:extLst>
          </p:cNvPr>
          <p:cNvSpPr/>
          <p:nvPr/>
        </p:nvSpPr>
        <p:spPr>
          <a:xfrm>
            <a:off x="7220932" y="2151160"/>
            <a:ext cx="4279769" cy="3837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F743D-9FF3-4608-A7E8-A6B18853F8A3}"/>
              </a:ext>
            </a:extLst>
          </p:cNvPr>
          <p:cNvSpPr txBox="1"/>
          <p:nvPr/>
        </p:nvSpPr>
        <p:spPr>
          <a:xfrm>
            <a:off x="7220931" y="2246486"/>
            <a:ext cx="4279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▣ 범죄 발생 감소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/>
              <a:t>    CCTV</a:t>
            </a:r>
            <a:r>
              <a:rPr lang="ko-KR" altLang="en-US" dirty="0"/>
              <a:t>를 설치를 했다는 이유만으로도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범죄발생 건수가 감소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▣ 비용 절감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/>
              <a:t>    </a:t>
            </a:r>
            <a:r>
              <a:rPr lang="ko-KR" altLang="en-US" dirty="0"/>
              <a:t>기존의 </a:t>
            </a:r>
            <a:r>
              <a:rPr lang="en-US" altLang="ko-KR" dirty="0"/>
              <a:t>CCTV</a:t>
            </a:r>
            <a:r>
              <a:rPr lang="ko-KR" altLang="en-US" dirty="0"/>
              <a:t>를 이용함으로 비용절감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▣금전적 이득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/>
              <a:t>   묻 지마 칼부림이 증가함에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관련 분야 투자 가능성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마무리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-2.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리스크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">
            <a:extLst>
              <a:ext uri="{FF2B5EF4-FFF2-40B4-BE49-F238E27FC236}">
                <a16:creationId xmlns:a16="http://schemas.microsoft.com/office/drawing/2014/main" id="{7221013B-7F4D-4849-8D39-F5EB6DA1DDB9}"/>
              </a:ext>
            </a:extLst>
          </p:cNvPr>
          <p:cNvGrpSpPr/>
          <p:nvPr/>
        </p:nvGrpSpPr>
        <p:grpSpPr>
          <a:xfrm rot="3510818">
            <a:off x="2870953" y="2023272"/>
            <a:ext cx="2230148" cy="4276991"/>
            <a:chOff x="1346080" y="1679019"/>
            <a:chExt cx="2230148" cy="4276991"/>
          </a:xfrm>
        </p:grpSpPr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111B8B94-0BE9-4684-91E1-C196EC2A4ECC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BB4B46A2-1BDF-4C68-AC8B-22A6CABF3813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Trapezoid 18">
              <a:extLst>
                <a:ext uri="{FF2B5EF4-FFF2-40B4-BE49-F238E27FC236}">
                  <a16:creationId xmlns:a16="http://schemas.microsoft.com/office/drawing/2014/main" id="{7778EAB0-EB63-4BEE-9C06-D42A69C2D541}"/>
                </a:ext>
              </a:extLst>
            </p:cNvPr>
            <p:cNvSpPr/>
            <p:nvPr/>
          </p:nvSpPr>
          <p:spPr>
            <a:xfrm rot="10800000">
              <a:off x="2181508" y="2446187"/>
              <a:ext cx="561625" cy="1287278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59012" y="1372360"/>
                    <a:pt x="211131" y="1397337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6">
            <a:extLst>
              <a:ext uri="{FF2B5EF4-FFF2-40B4-BE49-F238E27FC236}">
                <a16:creationId xmlns:a16="http://schemas.microsoft.com/office/drawing/2014/main" id="{DD3F4BBC-35AA-4F05-A8F1-92C3580F6FBE}"/>
              </a:ext>
            </a:extLst>
          </p:cNvPr>
          <p:cNvGrpSpPr/>
          <p:nvPr/>
        </p:nvGrpSpPr>
        <p:grpSpPr>
          <a:xfrm rot="14310818">
            <a:off x="7120257" y="1519216"/>
            <a:ext cx="2230148" cy="4276991"/>
            <a:chOff x="1346080" y="1679019"/>
            <a:chExt cx="2230148" cy="4276991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D556FA03-BBAD-4094-BC50-852AE8626B96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3CB918D1-CC2B-4602-8061-0133A14DE7EA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Trapezoid 18">
              <a:extLst>
                <a:ext uri="{FF2B5EF4-FFF2-40B4-BE49-F238E27FC236}">
                  <a16:creationId xmlns:a16="http://schemas.microsoft.com/office/drawing/2014/main" id="{65175A08-1B04-401C-A427-DF4439DFA7C0}"/>
                </a:ext>
              </a:extLst>
            </p:cNvPr>
            <p:cNvSpPr/>
            <p:nvPr/>
          </p:nvSpPr>
          <p:spPr>
            <a:xfrm rot="10800000">
              <a:off x="2180336" y="2427428"/>
              <a:ext cx="561625" cy="1313819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26418" y="1356768"/>
                    <a:pt x="245041" y="1353336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4142122-32F7-4908-AD54-E9B35C2937AC}"/>
              </a:ext>
            </a:extLst>
          </p:cNvPr>
          <p:cNvSpPr txBox="1"/>
          <p:nvPr/>
        </p:nvSpPr>
        <p:spPr>
          <a:xfrm>
            <a:off x="5281507" y="2926811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DD6DF7-9DCA-42CC-A015-2F614FCBE5AF}"/>
              </a:ext>
            </a:extLst>
          </p:cNvPr>
          <p:cNvSpPr txBox="1"/>
          <p:nvPr/>
        </p:nvSpPr>
        <p:spPr>
          <a:xfrm>
            <a:off x="6580917" y="4243383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7" name="Group 27">
            <a:extLst>
              <a:ext uri="{FF2B5EF4-FFF2-40B4-BE49-F238E27FC236}">
                <a16:creationId xmlns:a16="http://schemas.microsoft.com/office/drawing/2014/main" id="{9BEE50C1-C60F-4893-9F5B-213F71E8BE53}"/>
              </a:ext>
            </a:extLst>
          </p:cNvPr>
          <p:cNvGrpSpPr/>
          <p:nvPr/>
        </p:nvGrpSpPr>
        <p:grpSpPr>
          <a:xfrm>
            <a:off x="868919" y="1746416"/>
            <a:ext cx="4012239" cy="1683946"/>
            <a:chOff x="-740680" y="691885"/>
            <a:chExt cx="4125026" cy="14947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0D513-5A46-4FBA-ADC2-94323C27EEA4}"/>
                </a:ext>
              </a:extLst>
            </p:cNvPr>
            <p:cNvSpPr txBox="1"/>
            <p:nvPr/>
          </p:nvSpPr>
          <p:spPr>
            <a:xfrm>
              <a:off x="-740680" y="691885"/>
              <a:ext cx="412502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</a:rPr>
                <a:t>데이터 베이스 숙련도 문제</a:t>
              </a:r>
              <a:endParaRPr lang="en-US" altLang="ko-K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9FE2B0-8A1A-438D-8A36-940EF32504BB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4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이미지 분류 모델 </a:t>
              </a:r>
              <a:r>
                <a:rPr lang="en-US" altLang="ko-KR" sz="1400" dirty="0" err="1"/>
                <a:t>moblienet</a:t>
              </a:r>
              <a:r>
                <a:rPr lang="ko-KR" altLang="en-US" sz="1400" dirty="0"/>
                <a:t>을 사용 시 어려움이 느껴져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프로젝트의 지장이 생길 시 빠르게</a:t>
              </a:r>
              <a:endParaRPr lang="en-US" altLang="ko-KR" sz="1400" dirty="0"/>
            </a:p>
            <a:p>
              <a:r>
                <a:rPr lang="ko-KR" altLang="en-US" sz="1400" dirty="0"/>
                <a:t>이진 분류인 </a:t>
              </a:r>
              <a:r>
                <a:rPr lang="en-US" altLang="ko-KR" sz="1400" dirty="0"/>
                <a:t>CNN</a:t>
              </a:r>
              <a:r>
                <a:rPr lang="ko-KR" altLang="en-US" sz="1400" dirty="0"/>
                <a:t>모델을 사용하여</a:t>
              </a:r>
              <a:endParaRPr lang="en-US" altLang="ko-KR" sz="1400" dirty="0"/>
            </a:p>
            <a:p>
              <a:r>
                <a:rPr lang="ko-KR" altLang="en-US" sz="1400" dirty="0"/>
                <a:t>어플리케이션 완성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0" name="Group 24">
            <a:extLst>
              <a:ext uri="{FF2B5EF4-FFF2-40B4-BE49-F238E27FC236}">
                <a16:creationId xmlns:a16="http://schemas.microsoft.com/office/drawing/2014/main" id="{8554C415-77B2-4C6E-ADB3-0F0F9CB94FE9}"/>
              </a:ext>
            </a:extLst>
          </p:cNvPr>
          <p:cNvGrpSpPr/>
          <p:nvPr/>
        </p:nvGrpSpPr>
        <p:grpSpPr>
          <a:xfrm>
            <a:off x="7136092" y="4896850"/>
            <a:ext cx="4798242" cy="1256942"/>
            <a:chOff x="-1520830" y="856569"/>
            <a:chExt cx="4905177" cy="11717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FB9B59-EE2F-40C9-9C55-BB54FCBC5C79}"/>
                </a:ext>
              </a:extLst>
            </p:cNvPr>
            <p:cNvSpPr txBox="1"/>
            <p:nvPr/>
          </p:nvSpPr>
          <p:spPr>
            <a:xfrm>
              <a:off x="-1520830" y="856569"/>
              <a:ext cx="4905177" cy="4303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400" dirty="0">
                  <a:solidFill>
                    <a:schemeClr val="accent1"/>
                  </a:solidFill>
                </a:rPr>
                <a:t>데이터 베이스 낮은 정확도 문제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E3091A-9D9A-4C80-B20C-F568F55BCC72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88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시간이 없을 시 정확도 보다는 프로젝트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과정을 중시하여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정확도가 낮아도 그대로 진행</a:t>
              </a:r>
              <a:endParaRPr lang="en-US" altLang="ko-KR" sz="1400" dirty="0"/>
            </a:p>
            <a:p>
              <a:r>
                <a:rPr lang="ko-KR" altLang="en-US" sz="1400" dirty="0"/>
                <a:t>프로젝트를 완성</a:t>
              </a:r>
              <a:r>
                <a:rPr lang="en-US" altLang="ko-KR" sz="1400" dirty="0"/>
                <a:t>.</a:t>
              </a:r>
            </a:p>
          </p:txBody>
        </p:sp>
      </p:grpSp>
      <p:pic>
        <p:nvPicPr>
          <p:cNvPr id="2050" name="Picture 2" descr="데이터 베이스 - 무료 과학 기술개 아이콘">
            <a:extLst>
              <a:ext uri="{FF2B5EF4-FFF2-40B4-BE49-F238E27FC236}">
                <a16:creationId xmlns:a16="http://schemas.microsoft.com/office/drawing/2014/main" id="{46A396E3-6F64-4B55-99AC-20205CC6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395" y="3995344"/>
            <a:ext cx="1471430" cy="14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rget line icon Stock 벡터 | Adobe Stock">
            <a:extLst>
              <a:ext uri="{FF2B5EF4-FFF2-40B4-BE49-F238E27FC236}">
                <a16:creationId xmlns:a16="http://schemas.microsoft.com/office/drawing/2014/main" id="{082ED57F-3213-46BC-982F-BB7ACE08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70" y="2391831"/>
            <a:ext cx="1513677" cy="151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19">
            <a:extLst>
              <a:ext uri="{FF2B5EF4-FFF2-40B4-BE49-F238E27FC236}">
                <a16:creationId xmlns:a16="http://schemas.microsoft.com/office/drawing/2014/main" id="{F5994E52-8AC3-4666-8BEA-654D19856B49}"/>
              </a:ext>
            </a:extLst>
          </p:cNvPr>
          <p:cNvSpPr txBox="1"/>
          <p:nvPr/>
        </p:nvSpPr>
        <p:spPr>
          <a:xfrm>
            <a:off x="4428855" y="3940676"/>
            <a:ext cx="17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accent3"/>
                </a:solidFill>
                <a:cs typeface="Arial" pitchFamily="34" charset="0"/>
              </a:rPr>
              <a:t>낮은 숙련도</a:t>
            </a:r>
          </a:p>
        </p:txBody>
      </p:sp>
      <p:sp>
        <p:nvSpPr>
          <p:cNvPr id="46" name="TextBox 22">
            <a:extLst>
              <a:ext uri="{FF2B5EF4-FFF2-40B4-BE49-F238E27FC236}">
                <a16:creationId xmlns:a16="http://schemas.microsoft.com/office/drawing/2014/main" id="{3E313248-C24F-45A5-8768-06332CB959DA}"/>
              </a:ext>
            </a:extLst>
          </p:cNvPr>
          <p:cNvSpPr txBox="1"/>
          <p:nvPr/>
        </p:nvSpPr>
        <p:spPr>
          <a:xfrm>
            <a:off x="6036078" y="3464159"/>
            <a:ext cx="17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accent4"/>
                </a:solidFill>
                <a:cs typeface="Arial" pitchFamily="34" charset="0"/>
              </a:rPr>
              <a:t>낮은 정확도</a:t>
            </a:r>
          </a:p>
        </p:txBody>
      </p:sp>
    </p:spTree>
    <p:extLst>
      <p:ext uri="{BB962C8B-B14F-4D97-AF65-F5344CB8AC3E}">
        <p14:creationId xmlns:p14="http://schemas.microsoft.com/office/powerpoint/2010/main" val="144946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>
            <a:extLst>
              <a:ext uri="{FF2B5EF4-FFF2-40B4-BE49-F238E27FC236}">
                <a16:creationId xmlns:a16="http://schemas.microsoft.com/office/drawing/2014/main" id="{55260CF0-E53B-4196-9B2A-76060A84BEF4}"/>
              </a:ext>
            </a:extLst>
          </p:cNvPr>
          <p:cNvGrpSpPr/>
          <p:nvPr/>
        </p:nvGrpSpPr>
        <p:grpSpPr>
          <a:xfrm>
            <a:off x="1581954" y="2689872"/>
            <a:ext cx="9863318" cy="2707617"/>
            <a:chOff x="1581954" y="2689872"/>
            <a:chExt cx="9863318" cy="2707617"/>
          </a:xfrm>
          <a:solidFill>
            <a:schemeClr val="accent1"/>
          </a:solidFill>
        </p:grpSpPr>
        <p:sp>
          <p:nvSpPr>
            <p:cNvPr id="36" name="Arrow: Bent 3">
              <a:extLst>
                <a:ext uri="{FF2B5EF4-FFF2-40B4-BE49-F238E27FC236}">
                  <a16:creationId xmlns:a16="http://schemas.microsoft.com/office/drawing/2014/main" id="{8B8082C2-A6A3-4993-8340-6EB5D89F950D}"/>
                </a:ext>
              </a:extLst>
            </p:cNvPr>
            <p:cNvSpPr/>
            <p:nvPr/>
          </p:nvSpPr>
          <p:spPr>
            <a:xfrm rot="5400000" flipH="1">
              <a:off x="6298179" y="394028"/>
              <a:ext cx="565464" cy="9441457"/>
            </a:xfrm>
            <a:prstGeom prst="bentArrow">
              <a:avLst>
                <a:gd name="adj1" fmla="val 16995"/>
                <a:gd name="adj2" fmla="val 4593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Bent 4">
              <a:extLst>
                <a:ext uri="{FF2B5EF4-FFF2-40B4-BE49-F238E27FC236}">
                  <a16:creationId xmlns:a16="http://schemas.microsoft.com/office/drawing/2014/main" id="{7FA1ABA8-3A29-40B7-AFAD-6F112E154BA6}"/>
                </a:ext>
              </a:extLst>
            </p:cNvPr>
            <p:cNvSpPr/>
            <p:nvPr/>
          </p:nvSpPr>
          <p:spPr>
            <a:xfrm rot="16200000">
              <a:off x="5638436" y="-1366610"/>
              <a:ext cx="565464" cy="8678428"/>
            </a:xfrm>
            <a:prstGeom prst="bentArrow">
              <a:avLst>
                <a:gd name="adj1" fmla="val 18558"/>
                <a:gd name="adj2" fmla="val 4376"/>
                <a:gd name="adj3" fmla="val 0"/>
                <a:gd name="adj4" fmla="val 452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Arrow: Bent 5">
              <a:extLst>
                <a:ext uri="{FF2B5EF4-FFF2-40B4-BE49-F238E27FC236}">
                  <a16:creationId xmlns:a16="http://schemas.microsoft.com/office/drawing/2014/main" id="{5F4B0F49-7898-4745-BF1E-02E4B119F917}"/>
                </a:ext>
              </a:extLst>
            </p:cNvPr>
            <p:cNvSpPr/>
            <p:nvPr/>
          </p:nvSpPr>
          <p:spPr>
            <a:xfrm rot="5400000">
              <a:off x="10511136" y="2836702"/>
              <a:ext cx="565464" cy="1302808"/>
            </a:xfrm>
            <a:prstGeom prst="bentArrow">
              <a:avLst>
                <a:gd name="adj1" fmla="val 8994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55296F88-3EC1-4141-87D3-74DBC2F8F918}"/>
                </a:ext>
              </a:extLst>
            </p:cNvPr>
            <p:cNvSpPr/>
            <p:nvPr/>
          </p:nvSpPr>
          <p:spPr>
            <a:xfrm>
              <a:off x="11250561" y="3707770"/>
              <a:ext cx="51079" cy="1188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마무리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-3.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일정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>
            <a:extLst>
              <a:ext uri="{FF2B5EF4-FFF2-40B4-BE49-F238E27FC236}">
                <a16:creationId xmlns:a16="http://schemas.microsoft.com/office/drawing/2014/main" id="{93850189-B15E-46D6-8FE0-02215F25A769}"/>
              </a:ext>
            </a:extLst>
          </p:cNvPr>
          <p:cNvSpPr/>
          <p:nvPr/>
        </p:nvSpPr>
        <p:spPr>
          <a:xfrm>
            <a:off x="3456238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AC6AE-0621-4E2A-9458-2702BCE09678}"/>
              </a:ext>
            </a:extLst>
          </p:cNvPr>
          <p:cNvSpPr txBox="1"/>
          <p:nvPr/>
        </p:nvSpPr>
        <p:spPr>
          <a:xfrm>
            <a:off x="3095030" y="349383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cs typeface="Arial" pitchFamily="34" charset="0"/>
              </a:rPr>
              <a:t>금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EE213AE-F0FD-428C-9AA4-D91E721F124E}"/>
              </a:ext>
            </a:extLst>
          </p:cNvPr>
          <p:cNvSpPr/>
          <p:nvPr/>
        </p:nvSpPr>
        <p:spPr>
          <a:xfrm>
            <a:off x="5537236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4229F-93D6-49EB-90D2-25EADDB65CD2}"/>
              </a:ext>
            </a:extLst>
          </p:cNvPr>
          <p:cNvSpPr txBox="1"/>
          <p:nvPr/>
        </p:nvSpPr>
        <p:spPr>
          <a:xfrm>
            <a:off x="5176028" y="3493832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  <a:cs typeface="Arial" pitchFamily="34" charset="0"/>
              </a:rPr>
              <a:t>토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6847F8ED-8C50-45E4-B024-631CEF914A5C}"/>
              </a:ext>
            </a:extLst>
          </p:cNvPr>
          <p:cNvSpPr/>
          <p:nvPr/>
        </p:nvSpPr>
        <p:spPr>
          <a:xfrm>
            <a:off x="7618234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FEE31-824B-447D-B9BE-F1E7A907B854}"/>
              </a:ext>
            </a:extLst>
          </p:cNvPr>
          <p:cNvSpPr txBox="1"/>
          <p:nvPr/>
        </p:nvSpPr>
        <p:spPr>
          <a:xfrm>
            <a:off x="7257026" y="349383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cs typeface="Arial" pitchFamily="34" charset="0"/>
              </a:rPr>
              <a:t>일</a:t>
            </a: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ACE344D8-C2E7-4469-A66F-499F4078553E}"/>
              </a:ext>
            </a:extLst>
          </p:cNvPr>
          <p:cNvSpPr/>
          <p:nvPr/>
        </p:nvSpPr>
        <p:spPr>
          <a:xfrm>
            <a:off x="5537236" y="5177432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024541-E6AF-496C-8331-DA159C2C6020}"/>
              </a:ext>
            </a:extLst>
          </p:cNvPr>
          <p:cNvSpPr txBox="1"/>
          <p:nvPr/>
        </p:nvSpPr>
        <p:spPr>
          <a:xfrm>
            <a:off x="5176028" y="5618923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cs typeface="Arial" pitchFamily="34" charset="0"/>
              </a:rPr>
              <a:t>목</a:t>
            </a: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8A329799-279D-42BF-ABD3-2B232240388D}"/>
              </a:ext>
            </a:extLst>
          </p:cNvPr>
          <p:cNvSpPr/>
          <p:nvPr/>
        </p:nvSpPr>
        <p:spPr>
          <a:xfrm>
            <a:off x="7618234" y="5177432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0185B-80D8-4368-AC89-F251B9BAC957}"/>
              </a:ext>
            </a:extLst>
          </p:cNvPr>
          <p:cNvSpPr txBox="1"/>
          <p:nvPr/>
        </p:nvSpPr>
        <p:spPr>
          <a:xfrm>
            <a:off x="7257026" y="5618923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  <a:cs typeface="Arial" pitchFamily="34" charset="0"/>
              </a:rPr>
              <a:t>수</a:t>
            </a:r>
          </a:p>
        </p:txBody>
      </p:sp>
      <p:grpSp>
        <p:nvGrpSpPr>
          <p:cNvPr id="40" name="Group 63">
            <a:extLst>
              <a:ext uri="{FF2B5EF4-FFF2-40B4-BE49-F238E27FC236}">
                <a16:creationId xmlns:a16="http://schemas.microsoft.com/office/drawing/2014/main" id="{CD0D40F0-D7D0-458A-8B48-786F621EF5F3}"/>
              </a:ext>
            </a:extLst>
          </p:cNvPr>
          <p:cNvGrpSpPr/>
          <p:nvPr/>
        </p:nvGrpSpPr>
        <p:grpSpPr>
          <a:xfrm>
            <a:off x="1097280" y="0"/>
            <a:ext cx="1315193" cy="2765698"/>
            <a:chOff x="1271806" y="311845"/>
            <a:chExt cx="1053581" cy="2215558"/>
          </a:xfrm>
        </p:grpSpPr>
        <p:sp>
          <p:nvSpPr>
            <p:cNvPr id="41" name="Rectangle 52">
              <a:extLst>
                <a:ext uri="{FF2B5EF4-FFF2-40B4-BE49-F238E27FC236}">
                  <a16:creationId xmlns:a16="http://schemas.microsoft.com/office/drawing/2014/main" id="{FD5C5DA7-F85B-4656-9EB9-E7CD07291DEF}"/>
                </a:ext>
              </a:extLst>
            </p:cNvPr>
            <p:cNvSpPr/>
            <p:nvPr/>
          </p:nvSpPr>
          <p:spPr>
            <a:xfrm>
              <a:off x="1387826" y="1290732"/>
              <a:ext cx="603984" cy="52693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0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80000"/>
                    <a:lumOff val="2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3">
              <a:extLst>
                <a:ext uri="{FF2B5EF4-FFF2-40B4-BE49-F238E27FC236}">
                  <a16:creationId xmlns:a16="http://schemas.microsoft.com/office/drawing/2014/main" id="{939D7BEB-0A1B-4D16-8974-CFD15DD003AA}"/>
                </a:ext>
              </a:extLst>
            </p:cNvPr>
            <p:cNvSpPr/>
            <p:nvPr/>
          </p:nvSpPr>
          <p:spPr>
            <a:xfrm>
              <a:off x="1271806" y="1290732"/>
              <a:ext cx="116017" cy="52693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48000">
                  <a:schemeClr val="accent3">
                    <a:lumMod val="70000"/>
                  </a:schemeClr>
                </a:gs>
                <a:gs pos="100000">
                  <a:schemeClr val="accent3">
                    <a:lumMod val="8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EBC26903-A747-41D9-BDA5-47E67F8C383E}"/>
                </a:ext>
              </a:extLst>
            </p:cNvPr>
            <p:cNvSpPr/>
            <p:nvPr/>
          </p:nvSpPr>
          <p:spPr>
            <a:xfrm>
              <a:off x="1982777" y="1290732"/>
              <a:ext cx="116017" cy="52693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90000"/>
                  </a:schemeClr>
                </a:gs>
                <a:gs pos="48000">
                  <a:schemeClr val="accent3">
                    <a:lumMod val="100000"/>
                  </a:schemeClr>
                </a:gs>
                <a:gs pos="100000">
                  <a:schemeClr val="accent3">
                    <a:lumMod val="90000"/>
                    <a:lumOff val="1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55">
              <a:extLst>
                <a:ext uri="{FF2B5EF4-FFF2-40B4-BE49-F238E27FC236}">
                  <a16:creationId xmlns:a16="http://schemas.microsoft.com/office/drawing/2014/main" id="{DC4F548A-025B-4386-9F43-5CBAACE04004}"/>
                </a:ext>
              </a:extLst>
            </p:cNvPr>
            <p:cNvSpPr/>
            <p:nvPr/>
          </p:nvSpPr>
          <p:spPr>
            <a:xfrm>
              <a:off x="1590875" y="1194055"/>
              <a:ext cx="197886" cy="10710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56">
              <a:extLst>
                <a:ext uri="{FF2B5EF4-FFF2-40B4-BE49-F238E27FC236}">
                  <a16:creationId xmlns:a16="http://schemas.microsoft.com/office/drawing/2014/main" id="{5F43423D-094E-4F19-AFE1-D19AB5139DCF}"/>
                </a:ext>
              </a:extLst>
            </p:cNvPr>
            <p:cNvSpPr/>
            <p:nvPr/>
          </p:nvSpPr>
          <p:spPr>
            <a:xfrm rot="16200000">
              <a:off x="1509390" y="393330"/>
              <a:ext cx="897482" cy="734512"/>
            </a:xfrm>
            <a:custGeom>
              <a:avLst/>
              <a:gdLst>
                <a:gd name="connsiteX0" fmla="*/ 415248 w 1082103"/>
                <a:gd name="connsiteY0" fmla="*/ 1642 h 885609"/>
                <a:gd name="connsiteX1" fmla="*/ 568592 w 1082103"/>
                <a:gd name="connsiteY1" fmla="*/ 72314 h 885609"/>
                <a:gd name="connsiteX2" fmla="*/ 699435 w 1082103"/>
                <a:gd name="connsiteY2" fmla="*/ 303584 h 885609"/>
                <a:gd name="connsiteX3" fmla="*/ 785078 w 1082103"/>
                <a:gd name="connsiteY3" fmla="*/ 603435 h 885609"/>
                <a:gd name="connsiteX4" fmla="*/ 825393 w 1082103"/>
                <a:gd name="connsiteY4" fmla="*/ 706793 h 885609"/>
                <a:gd name="connsiteX5" fmla="*/ 973755 w 1082103"/>
                <a:gd name="connsiteY5" fmla="*/ 752187 h 885609"/>
                <a:gd name="connsiteX6" fmla="*/ 1068744 w 1082103"/>
                <a:gd name="connsiteY6" fmla="*/ 677127 h 885609"/>
                <a:gd name="connsiteX7" fmla="*/ 1082103 w 1082103"/>
                <a:gd name="connsiteY7" fmla="*/ 658058 h 885609"/>
                <a:gd name="connsiteX8" fmla="*/ 1082103 w 1082103"/>
                <a:gd name="connsiteY8" fmla="*/ 812644 h 885609"/>
                <a:gd name="connsiteX9" fmla="*/ 1062435 w 1082103"/>
                <a:gd name="connsiteY9" fmla="*/ 828220 h 885609"/>
                <a:gd name="connsiteX10" fmla="*/ 984045 w 1082103"/>
                <a:gd name="connsiteY10" fmla="*/ 868897 h 885609"/>
                <a:gd name="connsiteX11" fmla="*/ 743852 w 1082103"/>
                <a:gd name="connsiteY11" fmla="*/ 793413 h 885609"/>
                <a:gd name="connsiteX12" fmla="*/ 664396 w 1082103"/>
                <a:gd name="connsiteY12" fmla="*/ 600960 h 885609"/>
                <a:gd name="connsiteX13" fmla="*/ 578817 w 1082103"/>
                <a:gd name="connsiteY13" fmla="*/ 280008 h 885609"/>
                <a:gd name="connsiteX14" fmla="*/ 519616 w 1082103"/>
                <a:gd name="connsiteY14" fmla="*/ 169225 h 885609"/>
                <a:gd name="connsiteX15" fmla="*/ 359596 w 1082103"/>
                <a:gd name="connsiteY15" fmla="*/ 113345 h 885609"/>
                <a:gd name="connsiteX16" fmla="*/ 255326 w 1082103"/>
                <a:gd name="connsiteY16" fmla="*/ 149165 h 885609"/>
                <a:gd name="connsiteX17" fmla="*/ 61428 w 1082103"/>
                <a:gd name="connsiteY17" fmla="*/ 182540 h 885609"/>
                <a:gd name="connsiteX18" fmla="*/ 0 w 1082103"/>
                <a:gd name="connsiteY18" fmla="*/ 162620 h 885609"/>
                <a:gd name="connsiteX19" fmla="*/ 0 w 1082103"/>
                <a:gd name="connsiteY19" fmla="*/ 53333 h 885609"/>
                <a:gd name="connsiteX20" fmla="*/ 19757 w 1082103"/>
                <a:gd name="connsiteY20" fmla="*/ 66452 h 885609"/>
                <a:gd name="connsiteX21" fmla="*/ 252916 w 1082103"/>
                <a:gd name="connsiteY21" fmla="*/ 38773 h 885609"/>
                <a:gd name="connsiteX22" fmla="*/ 415248 w 1082103"/>
                <a:gd name="connsiteY22" fmla="*/ 1642 h 8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2103" h="885609">
                  <a:moveTo>
                    <a:pt x="415248" y="1642"/>
                  </a:moveTo>
                  <a:cubicBezTo>
                    <a:pt x="471910" y="7935"/>
                    <a:pt x="527073" y="32195"/>
                    <a:pt x="568592" y="72314"/>
                  </a:cubicBezTo>
                  <a:cubicBezTo>
                    <a:pt x="635153" y="136596"/>
                    <a:pt x="671104" y="217875"/>
                    <a:pt x="699435" y="303584"/>
                  </a:cubicBezTo>
                  <a:cubicBezTo>
                    <a:pt x="732129" y="402384"/>
                    <a:pt x="756943" y="503398"/>
                    <a:pt x="785078" y="603435"/>
                  </a:cubicBezTo>
                  <a:cubicBezTo>
                    <a:pt x="795108" y="639255"/>
                    <a:pt x="807613" y="674164"/>
                    <a:pt x="825393" y="706793"/>
                  </a:cubicBezTo>
                  <a:cubicBezTo>
                    <a:pt x="861669" y="773419"/>
                    <a:pt x="906412" y="787747"/>
                    <a:pt x="973755" y="752187"/>
                  </a:cubicBezTo>
                  <a:cubicBezTo>
                    <a:pt x="1011269" y="732421"/>
                    <a:pt x="1042921" y="707314"/>
                    <a:pt x="1068744" y="677127"/>
                  </a:cubicBezTo>
                  <a:lnTo>
                    <a:pt x="1082103" y="658058"/>
                  </a:lnTo>
                  <a:lnTo>
                    <a:pt x="1082103" y="812644"/>
                  </a:lnTo>
                  <a:lnTo>
                    <a:pt x="1062435" y="828220"/>
                  </a:lnTo>
                  <a:cubicBezTo>
                    <a:pt x="1038167" y="843843"/>
                    <a:pt x="1012001" y="857402"/>
                    <a:pt x="984045" y="868897"/>
                  </a:cubicBezTo>
                  <a:cubicBezTo>
                    <a:pt x="889870" y="907583"/>
                    <a:pt x="801686" y="877755"/>
                    <a:pt x="743852" y="793413"/>
                  </a:cubicBezTo>
                  <a:cubicBezTo>
                    <a:pt x="703798" y="734928"/>
                    <a:pt x="683283" y="668302"/>
                    <a:pt x="664396" y="600960"/>
                  </a:cubicBezTo>
                  <a:cubicBezTo>
                    <a:pt x="634502" y="494345"/>
                    <a:pt x="616982" y="384408"/>
                    <a:pt x="578817" y="280008"/>
                  </a:cubicBezTo>
                  <a:cubicBezTo>
                    <a:pt x="564294" y="240280"/>
                    <a:pt x="546904" y="202049"/>
                    <a:pt x="519616" y="169225"/>
                  </a:cubicBezTo>
                  <a:cubicBezTo>
                    <a:pt x="477478" y="118620"/>
                    <a:pt x="423356" y="101361"/>
                    <a:pt x="359596" y="113345"/>
                  </a:cubicBezTo>
                  <a:cubicBezTo>
                    <a:pt x="323189" y="120118"/>
                    <a:pt x="287694" y="130408"/>
                    <a:pt x="255326" y="149165"/>
                  </a:cubicBezTo>
                  <a:cubicBezTo>
                    <a:pt x="191875" y="185898"/>
                    <a:pt x="127105" y="196107"/>
                    <a:pt x="61428" y="182540"/>
                  </a:cubicBezTo>
                  <a:lnTo>
                    <a:pt x="0" y="162620"/>
                  </a:lnTo>
                  <a:lnTo>
                    <a:pt x="0" y="53333"/>
                  </a:lnTo>
                  <a:lnTo>
                    <a:pt x="19757" y="66452"/>
                  </a:lnTo>
                  <a:cubicBezTo>
                    <a:pt x="102535" y="96086"/>
                    <a:pt x="181405" y="86512"/>
                    <a:pt x="252916" y="38773"/>
                  </a:cubicBezTo>
                  <a:cubicBezTo>
                    <a:pt x="300427" y="7023"/>
                    <a:pt x="358587" y="-4651"/>
                    <a:pt x="415248" y="1642"/>
                  </a:cubicBezTo>
                  <a:close/>
                </a:path>
              </a:pathLst>
            </a:custGeom>
            <a:gradFill flip="none" rotWithShape="1">
              <a:gsLst>
                <a:gs pos="57000">
                  <a:srgbClr val="606060">
                    <a:lumMod val="80000"/>
                  </a:srgbClr>
                </a:gs>
                <a:gs pos="31000">
                  <a:srgbClr val="4C4C4C">
                    <a:lumMod val="70000"/>
                    <a:lumOff val="30000"/>
                  </a:srgbClr>
                </a:gs>
                <a:gs pos="16000">
                  <a:srgbClr val="676767">
                    <a:lumMod val="100000"/>
                  </a:srgbClr>
                </a:gs>
                <a:gs pos="0">
                  <a:schemeClr val="accent4">
                    <a:lumMod val="70000"/>
                  </a:schemeClr>
                </a:gs>
                <a:gs pos="83000">
                  <a:schemeClr val="accent4">
                    <a:lumMod val="70000"/>
                  </a:schemeClr>
                </a:gs>
                <a:gs pos="97000">
                  <a:schemeClr val="accent4">
                    <a:lumMod val="40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Rectangle: Rounded Corners 57">
              <a:extLst>
                <a:ext uri="{FF2B5EF4-FFF2-40B4-BE49-F238E27FC236}">
                  <a16:creationId xmlns:a16="http://schemas.microsoft.com/office/drawing/2014/main" id="{267E8159-1247-4218-BA10-B8BC6B8A2CE9}"/>
                </a:ext>
              </a:extLst>
            </p:cNvPr>
            <p:cNvSpPr/>
            <p:nvPr/>
          </p:nvSpPr>
          <p:spPr>
            <a:xfrm>
              <a:off x="1517507" y="1817670"/>
              <a:ext cx="344622" cy="67825"/>
            </a:xfrm>
            <a:prstGeom prst="roundRect">
              <a:avLst>
                <a:gd name="adj" fmla="val 120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58">
              <a:extLst>
                <a:ext uri="{FF2B5EF4-FFF2-40B4-BE49-F238E27FC236}">
                  <a16:creationId xmlns:a16="http://schemas.microsoft.com/office/drawing/2014/main" id="{E1A2A23A-E083-4E78-9F01-B5965C274875}"/>
                </a:ext>
              </a:extLst>
            </p:cNvPr>
            <p:cNvSpPr/>
            <p:nvPr/>
          </p:nvSpPr>
          <p:spPr>
            <a:xfrm>
              <a:off x="1517507" y="1832630"/>
              <a:ext cx="344622" cy="45719"/>
            </a:xfrm>
            <a:prstGeom prst="roundRect">
              <a:avLst>
                <a:gd name="adj" fmla="val 1204"/>
              </a:avLst>
            </a:prstGeom>
            <a:gradFill>
              <a:gsLst>
                <a:gs pos="57000">
                  <a:srgbClr val="606060">
                    <a:lumMod val="90000"/>
                  </a:srgbClr>
                </a:gs>
                <a:gs pos="43376">
                  <a:srgbClr val="696969">
                    <a:lumMod val="70000"/>
                    <a:lumOff val="30000"/>
                  </a:srgbClr>
                </a:gs>
                <a:gs pos="31000">
                  <a:srgbClr val="4C4C4C">
                    <a:lumMod val="70000"/>
                    <a:lumOff val="30000"/>
                  </a:srgbClr>
                </a:gs>
                <a:gs pos="16000">
                  <a:srgbClr val="676767">
                    <a:lumMod val="100000"/>
                  </a:srgbClr>
                </a:gs>
                <a:gs pos="0">
                  <a:schemeClr val="accent4">
                    <a:lumMod val="80000"/>
                  </a:schemeClr>
                </a:gs>
                <a:gs pos="83000">
                  <a:schemeClr val="accent4">
                    <a:lumMod val="90000"/>
                  </a:schemeClr>
                </a:gs>
                <a:gs pos="97000">
                  <a:schemeClr val="accent4">
                    <a:lumMod val="10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59">
              <a:extLst>
                <a:ext uri="{FF2B5EF4-FFF2-40B4-BE49-F238E27FC236}">
                  <a16:creationId xmlns:a16="http://schemas.microsoft.com/office/drawing/2014/main" id="{ADB09441-A79D-43DB-9238-0495801B8B4C}"/>
                </a:ext>
              </a:extLst>
            </p:cNvPr>
            <p:cNvSpPr/>
            <p:nvPr/>
          </p:nvSpPr>
          <p:spPr>
            <a:xfrm>
              <a:off x="1567167" y="2138428"/>
              <a:ext cx="230308" cy="45719"/>
            </a:xfrm>
            <a:prstGeom prst="roundRect">
              <a:avLst>
                <a:gd name="adj" fmla="val 120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60">
              <a:extLst>
                <a:ext uri="{FF2B5EF4-FFF2-40B4-BE49-F238E27FC236}">
                  <a16:creationId xmlns:a16="http://schemas.microsoft.com/office/drawing/2014/main" id="{21D094D5-9952-4013-895D-B7B14A492A46}"/>
                </a:ext>
              </a:extLst>
            </p:cNvPr>
            <p:cNvSpPr/>
            <p:nvPr/>
          </p:nvSpPr>
          <p:spPr>
            <a:xfrm>
              <a:off x="1567169" y="1893195"/>
              <a:ext cx="230309" cy="275479"/>
            </a:xfrm>
            <a:prstGeom prst="roundRect">
              <a:avLst>
                <a:gd name="adj" fmla="val 1204"/>
              </a:avLst>
            </a:prstGeom>
            <a:gradFill>
              <a:gsLst>
                <a:gs pos="57000">
                  <a:srgbClr val="606060">
                    <a:lumMod val="90000"/>
                  </a:srgbClr>
                </a:gs>
                <a:gs pos="43376">
                  <a:srgbClr val="696969">
                    <a:lumMod val="70000"/>
                    <a:lumOff val="30000"/>
                  </a:srgbClr>
                </a:gs>
                <a:gs pos="31000">
                  <a:srgbClr val="4C4C4C">
                    <a:lumMod val="70000"/>
                    <a:lumOff val="30000"/>
                  </a:srgbClr>
                </a:gs>
                <a:gs pos="16000">
                  <a:srgbClr val="676767">
                    <a:lumMod val="100000"/>
                  </a:srgbClr>
                </a:gs>
                <a:gs pos="0">
                  <a:schemeClr val="accent4">
                    <a:lumMod val="80000"/>
                  </a:schemeClr>
                </a:gs>
                <a:gs pos="83000">
                  <a:schemeClr val="accent4">
                    <a:lumMod val="90000"/>
                  </a:schemeClr>
                </a:gs>
                <a:gs pos="97000">
                  <a:schemeClr val="accent4">
                    <a:lumMod val="10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61">
              <a:extLst>
                <a:ext uri="{FF2B5EF4-FFF2-40B4-BE49-F238E27FC236}">
                  <a16:creationId xmlns:a16="http://schemas.microsoft.com/office/drawing/2014/main" id="{2E3ED3FF-EB86-408A-8D43-72BB112F6258}"/>
                </a:ext>
              </a:extLst>
            </p:cNvPr>
            <p:cNvSpPr/>
            <p:nvPr/>
          </p:nvSpPr>
          <p:spPr>
            <a:xfrm rot="10800000" flipH="1">
              <a:off x="1567164" y="2184146"/>
              <a:ext cx="230308" cy="343257"/>
            </a:xfrm>
            <a:prstGeom prst="triangle">
              <a:avLst/>
            </a:prstGeom>
            <a:gradFill>
              <a:gsLst>
                <a:gs pos="57000">
                  <a:srgbClr val="606060">
                    <a:lumMod val="90000"/>
                  </a:srgbClr>
                </a:gs>
                <a:gs pos="43376">
                  <a:srgbClr val="696969">
                    <a:lumMod val="70000"/>
                    <a:lumOff val="30000"/>
                  </a:srgbClr>
                </a:gs>
                <a:gs pos="31000">
                  <a:srgbClr val="4C4C4C">
                    <a:lumMod val="70000"/>
                    <a:lumOff val="30000"/>
                  </a:srgbClr>
                </a:gs>
                <a:gs pos="16000">
                  <a:srgbClr val="676767">
                    <a:lumMod val="100000"/>
                  </a:srgbClr>
                </a:gs>
                <a:gs pos="0">
                  <a:schemeClr val="accent4">
                    <a:lumMod val="80000"/>
                  </a:schemeClr>
                </a:gs>
                <a:gs pos="83000">
                  <a:schemeClr val="accent4">
                    <a:lumMod val="90000"/>
                  </a:schemeClr>
                </a:gs>
                <a:gs pos="97000">
                  <a:schemeClr val="accent4">
                    <a:lumMod val="10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48219F94-C02A-4ED6-9F59-AAA713727796}"/>
                </a:ext>
              </a:extLst>
            </p:cNvPr>
            <p:cNvSpPr/>
            <p:nvPr/>
          </p:nvSpPr>
          <p:spPr>
            <a:xfrm>
              <a:off x="1542986" y="1464089"/>
              <a:ext cx="293664" cy="180224"/>
            </a:xfrm>
            <a:custGeom>
              <a:avLst/>
              <a:gdLst/>
              <a:ahLst/>
              <a:cxnLst/>
              <a:rect l="l" t="t" r="r" b="b"/>
              <a:pathLst>
                <a:path w="731155" h="448717">
                  <a:moveTo>
                    <a:pt x="458911" y="76684"/>
                  </a:moveTo>
                  <a:lnTo>
                    <a:pt x="458911" y="371364"/>
                  </a:lnTo>
                  <a:lnTo>
                    <a:pt x="504787" y="371364"/>
                  </a:lnTo>
                  <a:cubicBezTo>
                    <a:pt x="528898" y="371364"/>
                    <a:pt x="549213" y="368238"/>
                    <a:pt x="565732" y="361987"/>
                  </a:cubicBezTo>
                  <a:cubicBezTo>
                    <a:pt x="582252" y="355737"/>
                    <a:pt x="596038" y="346305"/>
                    <a:pt x="607088" y="333691"/>
                  </a:cubicBezTo>
                  <a:cubicBezTo>
                    <a:pt x="618139" y="321078"/>
                    <a:pt x="626399" y="305395"/>
                    <a:pt x="631868" y="286643"/>
                  </a:cubicBezTo>
                  <a:cubicBezTo>
                    <a:pt x="637337" y="267891"/>
                    <a:pt x="640072" y="246013"/>
                    <a:pt x="640072" y="221010"/>
                  </a:cubicBezTo>
                  <a:cubicBezTo>
                    <a:pt x="640072" y="200472"/>
                    <a:pt x="637672" y="181384"/>
                    <a:pt x="632873" y="163748"/>
                  </a:cubicBezTo>
                  <a:cubicBezTo>
                    <a:pt x="628073" y="146112"/>
                    <a:pt x="620371" y="130820"/>
                    <a:pt x="609767" y="117872"/>
                  </a:cubicBezTo>
                  <a:cubicBezTo>
                    <a:pt x="599163" y="104924"/>
                    <a:pt x="585545" y="94822"/>
                    <a:pt x="568914" y="87567"/>
                  </a:cubicBezTo>
                  <a:cubicBezTo>
                    <a:pt x="552282" y="80312"/>
                    <a:pt x="530460" y="76684"/>
                    <a:pt x="503448" y="76684"/>
                  </a:cubicBezTo>
                  <a:close/>
                  <a:moveTo>
                    <a:pt x="397296" y="7702"/>
                  </a:moveTo>
                  <a:lnTo>
                    <a:pt x="508471" y="7702"/>
                  </a:lnTo>
                  <a:cubicBezTo>
                    <a:pt x="547092" y="7702"/>
                    <a:pt x="579853" y="12223"/>
                    <a:pt x="606753" y="21264"/>
                  </a:cubicBezTo>
                  <a:cubicBezTo>
                    <a:pt x="633654" y="30305"/>
                    <a:pt x="656313" y="43700"/>
                    <a:pt x="674730" y="61448"/>
                  </a:cubicBezTo>
                  <a:cubicBezTo>
                    <a:pt x="693148" y="79195"/>
                    <a:pt x="707156" y="101129"/>
                    <a:pt x="716756" y="127248"/>
                  </a:cubicBezTo>
                  <a:cubicBezTo>
                    <a:pt x="726355" y="153368"/>
                    <a:pt x="731155" y="183617"/>
                    <a:pt x="731155" y="217996"/>
                  </a:cubicBezTo>
                  <a:cubicBezTo>
                    <a:pt x="731155" y="257733"/>
                    <a:pt x="725965" y="291722"/>
                    <a:pt x="715584" y="319962"/>
                  </a:cubicBezTo>
                  <a:cubicBezTo>
                    <a:pt x="705203" y="348202"/>
                    <a:pt x="690302" y="371252"/>
                    <a:pt x="670880" y="389111"/>
                  </a:cubicBezTo>
                  <a:cubicBezTo>
                    <a:pt x="651457" y="406971"/>
                    <a:pt x="627850" y="420086"/>
                    <a:pt x="600056" y="428458"/>
                  </a:cubicBezTo>
                  <a:cubicBezTo>
                    <a:pt x="572262" y="436829"/>
                    <a:pt x="539167" y="441015"/>
                    <a:pt x="500769" y="441015"/>
                  </a:cubicBezTo>
                  <a:lnTo>
                    <a:pt x="397296" y="441015"/>
                  </a:lnTo>
                  <a:cubicBezTo>
                    <a:pt x="389929" y="441015"/>
                    <a:pt x="383734" y="438839"/>
                    <a:pt x="378711" y="434485"/>
                  </a:cubicBezTo>
                  <a:cubicBezTo>
                    <a:pt x="373688" y="430132"/>
                    <a:pt x="371177" y="423044"/>
                    <a:pt x="371177" y="413221"/>
                  </a:cubicBezTo>
                  <a:lnTo>
                    <a:pt x="371177" y="35496"/>
                  </a:lnTo>
                  <a:cubicBezTo>
                    <a:pt x="371177" y="25673"/>
                    <a:pt x="373688" y="18585"/>
                    <a:pt x="378711" y="14232"/>
                  </a:cubicBezTo>
                  <a:cubicBezTo>
                    <a:pt x="383734" y="9879"/>
                    <a:pt x="389929" y="7702"/>
                    <a:pt x="397296" y="7702"/>
                  </a:cubicBezTo>
                  <a:close/>
                  <a:moveTo>
                    <a:pt x="139638" y="0"/>
                  </a:moveTo>
                  <a:cubicBezTo>
                    <a:pt x="160622" y="0"/>
                    <a:pt x="179207" y="2456"/>
                    <a:pt x="195392" y="7367"/>
                  </a:cubicBezTo>
                  <a:cubicBezTo>
                    <a:pt x="211577" y="12278"/>
                    <a:pt x="225195" y="19366"/>
                    <a:pt x="236246" y="28631"/>
                  </a:cubicBezTo>
                  <a:cubicBezTo>
                    <a:pt x="247296" y="37895"/>
                    <a:pt x="255668" y="49281"/>
                    <a:pt x="261360" y="62787"/>
                  </a:cubicBezTo>
                  <a:cubicBezTo>
                    <a:pt x="267053" y="76293"/>
                    <a:pt x="269899" y="91529"/>
                    <a:pt x="269899" y="108496"/>
                  </a:cubicBezTo>
                  <a:cubicBezTo>
                    <a:pt x="269899" y="121667"/>
                    <a:pt x="268225" y="133945"/>
                    <a:pt x="264876" y="145331"/>
                  </a:cubicBezTo>
                  <a:cubicBezTo>
                    <a:pt x="261528" y="156716"/>
                    <a:pt x="256617" y="166874"/>
                    <a:pt x="250142" y="175803"/>
                  </a:cubicBezTo>
                  <a:cubicBezTo>
                    <a:pt x="243668" y="184733"/>
                    <a:pt x="235576" y="192323"/>
                    <a:pt x="225865" y="198574"/>
                  </a:cubicBezTo>
                  <a:cubicBezTo>
                    <a:pt x="216154" y="204825"/>
                    <a:pt x="204936" y="209513"/>
                    <a:pt x="192211" y="212638"/>
                  </a:cubicBezTo>
                  <a:lnTo>
                    <a:pt x="192211" y="213643"/>
                  </a:lnTo>
                  <a:cubicBezTo>
                    <a:pt x="207392" y="215429"/>
                    <a:pt x="221009" y="219280"/>
                    <a:pt x="233064" y="225196"/>
                  </a:cubicBezTo>
                  <a:cubicBezTo>
                    <a:pt x="245120" y="231112"/>
                    <a:pt x="255333" y="238534"/>
                    <a:pt x="263704" y="247464"/>
                  </a:cubicBezTo>
                  <a:cubicBezTo>
                    <a:pt x="272076" y="256394"/>
                    <a:pt x="278494" y="266496"/>
                    <a:pt x="282959" y="277769"/>
                  </a:cubicBezTo>
                  <a:cubicBezTo>
                    <a:pt x="287424" y="289043"/>
                    <a:pt x="289656" y="301154"/>
                    <a:pt x="289656" y="314102"/>
                  </a:cubicBezTo>
                  <a:cubicBezTo>
                    <a:pt x="289656" y="335756"/>
                    <a:pt x="285526" y="354955"/>
                    <a:pt x="277266" y="371698"/>
                  </a:cubicBezTo>
                  <a:cubicBezTo>
                    <a:pt x="269006" y="388442"/>
                    <a:pt x="257509" y="402506"/>
                    <a:pt x="242775" y="413891"/>
                  </a:cubicBezTo>
                  <a:cubicBezTo>
                    <a:pt x="228041" y="425277"/>
                    <a:pt x="210405" y="433927"/>
                    <a:pt x="189867" y="439843"/>
                  </a:cubicBezTo>
                  <a:cubicBezTo>
                    <a:pt x="169329" y="445759"/>
                    <a:pt x="146893" y="448717"/>
                    <a:pt x="122560" y="448717"/>
                  </a:cubicBezTo>
                  <a:cubicBezTo>
                    <a:pt x="107826" y="448717"/>
                    <a:pt x="93985" y="447657"/>
                    <a:pt x="81037" y="445536"/>
                  </a:cubicBezTo>
                  <a:cubicBezTo>
                    <a:pt x="68088" y="443415"/>
                    <a:pt x="56647" y="440792"/>
                    <a:pt x="46713" y="437666"/>
                  </a:cubicBezTo>
                  <a:cubicBezTo>
                    <a:pt x="36779" y="434541"/>
                    <a:pt x="28575" y="431304"/>
                    <a:pt x="22101" y="427955"/>
                  </a:cubicBezTo>
                  <a:cubicBezTo>
                    <a:pt x="15627" y="424607"/>
                    <a:pt x="11385" y="422040"/>
                    <a:pt x="9376" y="420254"/>
                  </a:cubicBezTo>
                  <a:cubicBezTo>
                    <a:pt x="7367" y="418468"/>
                    <a:pt x="5860" y="416458"/>
                    <a:pt x="4855" y="414226"/>
                  </a:cubicBezTo>
                  <a:cubicBezTo>
                    <a:pt x="3851" y="411994"/>
                    <a:pt x="2958" y="409371"/>
                    <a:pt x="2176" y="406357"/>
                  </a:cubicBezTo>
                  <a:cubicBezTo>
                    <a:pt x="1395" y="403343"/>
                    <a:pt x="837" y="399548"/>
                    <a:pt x="502" y="394971"/>
                  </a:cubicBezTo>
                  <a:cubicBezTo>
                    <a:pt x="167" y="390395"/>
                    <a:pt x="0" y="384870"/>
                    <a:pt x="0" y="378396"/>
                  </a:cubicBezTo>
                  <a:cubicBezTo>
                    <a:pt x="0" y="367680"/>
                    <a:pt x="893" y="360257"/>
                    <a:pt x="2679" y="356127"/>
                  </a:cubicBezTo>
                  <a:cubicBezTo>
                    <a:pt x="4464" y="351997"/>
                    <a:pt x="7143" y="349932"/>
                    <a:pt x="10715" y="349932"/>
                  </a:cubicBezTo>
                  <a:cubicBezTo>
                    <a:pt x="12948" y="349932"/>
                    <a:pt x="16799" y="351439"/>
                    <a:pt x="22268" y="354453"/>
                  </a:cubicBezTo>
                  <a:cubicBezTo>
                    <a:pt x="27737" y="357467"/>
                    <a:pt x="34714" y="360704"/>
                    <a:pt x="43197" y="364164"/>
                  </a:cubicBezTo>
                  <a:cubicBezTo>
                    <a:pt x="51680" y="367624"/>
                    <a:pt x="61614" y="370861"/>
                    <a:pt x="73000" y="373875"/>
                  </a:cubicBezTo>
                  <a:cubicBezTo>
                    <a:pt x="84385" y="376889"/>
                    <a:pt x="97333" y="378396"/>
                    <a:pt x="111844" y="378396"/>
                  </a:cubicBezTo>
                  <a:cubicBezTo>
                    <a:pt x="124122" y="378396"/>
                    <a:pt x="134950" y="376945"/>
                    <a:pt x="144326" y="374042"/>
                  </a:cubicBezTo>
                  <a:cubicBezTo>
                    <a:pt x="153702" y="371140"/>
                    <a:pt x="161683" y="367066"/>
                    <a:pt x="168268" y="361820"/>
                  </a:cubicBezTo>
                  <a:cubicBezTo>
                    <a:pt x="174854" y="356574"/>
                    <a:pt x="179765" y="350211"/>
                    <a:pt x="183002" y="342733"/>
                  </a:cubicBezTo>
                  <a:cubicBezTo>
                    <a:pt x="186239" y="335254"/>
                    <a:pt x="187858" y="326938"/>
                    <a:pt x="187858" y="317785"/>
                  </a:cubicBezTo>
                  <a:cubicBezTo>
                    <a:pt x="187858" y="307740"/>
                    <a:pt x="185905" y="298698"/>
                    <a:pt x="181998" y="290661"/>
                  </a:cubicBezTo>
                  <a:cubicBezTo>
                    <a:pt x="178091" y="282625"/>
                    <a:pt x="172287" y="275760"/>
                    <a:pt x="164585" y="270067"/>
                  </a:cubicBezTo>
                  <a:cubicBezTo>
                    <a:pt x="156883" y="264375"/>
                    <a:pt x="147172" y="259966"/>
                    <a:pt x="135452" y="256840"/>
                  </a:cubicBezTo>
                  <a:cubicBezTo>
                    <a:pt x="123732" y="253715"/>
                    <a:pt x="109946" y="252152"/>
                    <a:pt x="94096" y="252152"/>
                  </a:cubicBezTo>
                  <a:lnTo>
                    <a:pt x="56592" y="252152"/>
                  </a:lnTo>
                  <a:cubicBezTo>
                    <a:pt x="53689" y="252152"/>
                    <a:pt x="51234" y="251762"/>
                    <a:pt x="49225" y="250980"/>
                  </a:cubicBezTo>
                  <a:cubicBezTo>
                    <a:pt x="47215" y="250199"/>
                    <a:pt x="45541" y="248580"/>
                    <a:pt x="44202" y="246125"/>
                  </a:cubicBezTo>
                  <a:cubicBezTo>
                    <a:pt x="42862" y="243669"/>
                    <a:pt x="41913" y="240265"/>
                    <a:pt x="41355" y="235911"/>
                  </a:cubicBezTo>
                  <a:cubicBezTo>
                    <a:pt x="40797" y="231558"/>
                    <a:pt x="40518" y="225921"/>
                    <a:pt x="40518" y="219001"/>
                  </a:cubicBezTo>
                  <a:cubicBezTo>
                    <a:pt x="40518" y="212527"/>
                    <a:pt x="40797" y="207225"/>
                    <a:pt x="41355" y="203095"/>
                  </a:cubicBezTo>
                  <a:cubicBezTo>
                    <a:pt x="41913" y="198965"/>
                    <a:pt x="42806" y="195784"/>
                    <a:pt x="44034" y="193551"/>
                  </a:cubicBezTo>
                  <a:cubicBezTo>
                    <a:pt x="45262" y="191319"/>
                    <a:pt x="46825" y="189756"/>
                    <a:pt x="48722" y="188863"/>
                  </a:cubicBezTo>
                  <a:cubicBezTo>
                    <a:pt x="50620" y="187970"/>
                    <a:pt x="52908" y="187524"/>
                    <a:pt x="55587" y="187524"/>
                  </a:cubicBezTo>
                  <a:lnTo>
                    <a:pt x="93426" y="187524"/>
                  </a:lnTo>
                  <a:cubicBezTo>
                    <a:pt x="106375" y="187524"/>
                    <a:pt x="117871" y="186017"/>
                    <a:pt x="127917" y="183003"/>
                  </a:cubicBezTo>
                  <a:cubicBezTo>
                    <a:pt x="137963" y="179989"/>
                    <a:pt x="146391" y="175692"/>
                    <a:pt x="153200" y="170111"/>
                  </a:cubicBezTo>
                  <a:cubicBezTo>
                    <a:pt x="160008" y="164530"/>
                    <a:pt x="165199" y="157777"/>
                    <a:pt x="168771" y="149851"/>
                  </a:cubicBezTo>
                  <a:cubicBezTo>
                    <a:pt x="172343" y="141926"/>
                    <a:pt x="174129" y="133164"/>
                    <a:pt x="174129" y="123565"/>
                  </a:cubicBezTo>
                  <a:cubicBezTo>
                    <a:pt x="174129" y="116198"/>
                    <a:pt x="172901" y="109221"/>
                    <a:pt x="170445" y="102636"/>
                  </a:cubicBezTo>
                  <a:cubicBezTo>
                    <a:pt x="167989" y="96050"/>
                    <a:pt x="164362" y="90357"/>
                    <a:pt x="159562" y="85558"/>
                  </a:cubicBezTo>
                  <a:cubicBezTo>
                    <a:pt x="154762" y="80758"/>
                    <a:pt x="148567" y="76963"/>
                    <a:pt x="140977" y="74172"/>
                  </a:cubicBezTo>
                  <a:cubicBezTo>
                    <a:pt x="133387" y="71382"/>
                    <a:pt x="124457" y="69987"/>
                    <a:pt x="114188" y="69987"/>
                  </a:cubicBezTo>
                  <a:cubicBezTo>
                    <a:pt x="102579" y="69987"/>
                    <a:pt x="91641" y="71717"/>
                    <a:pt x="81371" y="75177"/>
                  </a:cubicBezTo>
                  <a:cubicBezTo>
                    <a:pt x="71102" y="78637"/>
                    <a:pt x="61894" y="82432"/>
                    <a:pt x="53745" y="86562"/>
                  </a:cubicBezTo>
                  <a:cubicBezTo>
                    <a:pt x="45597" y="90692"/>
                    <a:pt x="38676" y="94543"/>
                    <a:pt x="32984" y="98115"/>
                  </a:cubicBezTo>
                  <a:cubicBezTo>
                    <a:pt x="27291" y="101687"/>
                    <a:pt x="23105" y="103473"/>
                    <a:pt x="20426" y="103473"/>
                  </a:cubicBezTo>
                  <a:cubicBezTo>
                    <a:pt x="18640" y="103473"/>
                    <a:pt x="17078" y="103082"/>
                    <a:pt x="15738" y="102301"/>
                  </a:cubicBezTo>
                  <a:cubicBezTo>
                    <a:pt x="14399" y="101520"/>
                    <a:pt x="13283" y="100013"/>
                    <a:pt x="12390" y="97780"/>
                  </a:cubicBezTo>
                  <a:cubicBezTo>
                    <a:pt x="11497" y="95548"/>
                    <a:pt x="10827" y="92311"/>
                    <a:pt x="10380" y="88069"/>
                  </a:cubicBezTo>
                  <a:cubicBezTo>
                    <a:pt x="9934" y="83828"/>
                    <a:pt x="9711" y="78358"/>
                    <a:pt x="9711" y="71661"/>
                  </a:cubicBezTo>
                  <a:cubicBezTo>
                    <a:pt x="9711" y="66080"/>
                    <a:pt x="9822" y="61448"/>
                    <a:pt x="10046" y="57764"/>
                  </a:cubicBezTo>
                  <a:cubicBezTo>
                    <a:pt x="10269" y="54081"/>
                    <a:pt x="10715" y="51011"/>
                    <a:pt x="11385" y="48555"/>
                  </a:cubicBezTo>
                  <a:cubicBezTo>
                    <a:pt x="12055" y="46100"/>
                    <a:pt x="12892" y="43979"/>
                    <a:pt x="13896" y="42193"/>
                  </a:cubicBezTo>
                  <a:cubicBezTo>
                    <a:pt x="14901" y="40407"/>
                    <a:pt x="16520" y="38454"/>
                    <a:pt x="18752" y="36333"/>
                  </a:cubicBezTo>
                  <a:cubicBezTo>
                    <a:pt x="20984" y="34212"/>
                    <a:pt x="25561" y="31031"/>
                    <a:pt x="32481" y="26789"/>
                  </a:cubicBezTo>
                  <a:cubicBezTo>
                    <a:pt x="39402" y="22548"/>
                    <a:pt x="48108" y="18418"/>
                    <a:pt x="58601" y="14399"/>
                  </a:cubicBezTo>
                  <a:cubicBezTo>
                    <a:pt x="69093" y="10381"/>
                    <a:pt x="81204" y="6976"/>
                    <a:pt x="94933" y="4186"/>
                  </a:cubicBezTo>
                  <a:cubicBezTo>
                    <a:pt x="108663" y="1395"/>
                    <a:pt x="123564" y="0"/>
                    <a:pt x="1396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0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80000"/>
                    <a:lumOff val="2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dir="54000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27">
            <a:extLst>
              <a:ext uri="{FF2B5EF4-FFF2-40B4-BE49-F238E27FC236}">
                <a16:creationId xmlns:a16="http://schemas.microsoft.com/office/drawing/2014/main" id="{6E7F8E3B-DE97-4B9F-8289-01DF6C8F6A46}"/>
              </a:ext>
            </a:extLst>
          </p:cNvPr>
          <p:cNvSpPr/>
          <p:nvPr/>
        </p:nvSpPr>
        <p:spPr>
          <a:xfrm>
            <a:off x="3456237" y="5218637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31A38746-60E1-4F03-81F7-DBB37E578DAC}"/>
              </a:ext>
            </a:extLst>
          </p:cNvPr>
          <p:cNvSpPr/>
          <p:nvPr/>
        </p:nvSpPr>
        <p:spPr>
          <a:xfrm>
            <a:off x="9699232" y="3052341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81" name="TextBox 14">
            <a:extLst>
              <a:ext uri="{FF2B5EF4-FFF2-40B4-BE49-F238E27FC236}">
                <a16:creationId xmlns:a16="http://schemas.microsoft.com/office/drawing/2014/main" id="{2FBC325C-560C-4AA0-9E8B-1F2460727F9D}"/>
              </a:ext>
            </a:extLst>
          </p:cNvPr>
          <p:cNvSpPr txBox="1"/>
          <p:nvPr/>
        </p:nvSpPr>
        <p:spPr>
          <a:xfrm>
            <a:off x="9338024" y="3493832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accent1"/>
                </a:solidFill>
                <a:cs typeface="Arial" pitchFamily="34" charset="0"/>
              </a:rPr>
              <a:t>월</a:t>
            </a:r>
          </a:p>
        </p:txBody>
      </p:sp>
      <p:sp>
        <p:nvSpPr>
          <p:cNvPr id="82" name="Oval 33">
            <a:extLst>
              <a:ext uri="{FF2B5EF4-FFF2-40B4-BE49-F238E27FC236}">
                <a16:creationId xmlns:a16="http://schemas.microsoft.com/office/drawing/2014/main" id="{92366F4C-2257-4EF4-AAB6-ECE494A5FBB6}"/>
              </a:ext>
            </a:extLst>
          </p:cNvPr>
          <p:cNvSpPr/>
          <p:nvPr/>
        </p:nvSpPr>
        <p:spPr>
          <a:xfrm>
            <a:off x="9699232" y="5177432"/>
            <a:ext cx="357706" cy="3577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83" name="TextBox 34">
            <a:extLst>
              <a:ext uri="{FF2B5EF4-FFF2-40B4-BE49-F238E27FC236}">
                <a16:creationId xmlns:a16="http://schemas.microsoft.com/office/drawing/2014/main" id="{59C1A0D9-2966-4935-A130-CF0A4C4DEE07}"/>
              </a:ext>
            </a:extLst>
          </p:cNvPr>
          <p:cNvSpPr txBox="1"/>
          <p:nvPr/>
        </p:nvSpPr>
        <p:spPr>
          <a:xfrm>
            <a:off x="9338024" y="5618923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accent2"/>
                </a:solidFill>
                <a:cs typeface="Arial" pitchFamily="34" charset="0"/>
              </a:rPr>
              <a:t>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1792D7-F5F9-4D74-A9FD-E1C07152CD1E}"/>
              </a:ext>
            </a:extLst>
          </p:cNvPr>
          <p:cNvSpPr txBox="1"/>
          <p:nvPr/>
        </p:nvSpPr>
        <p:spPr>
          <a:xfrm>
            <a:off x="3095030" y="5618923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  <a:cs typeface="Arial" pitchFamily="34" charset="0"/>
              </a:rPr>
              <a:t>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50118C-93A4-4626-B7A5-962975F27D3C}"/>
              </a:ext>
            </a:extLst>
          </p:cNvPr>
          <p:cNvSpPr txBox="1"/>
          <p:nvPr/>
        </p:nvSpPr>
        <p:spPr>
          <a:xfrm>
            <a:off x="2783547" y="2042218"/>
            <a:ext cx="206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>
                <a:solidFill>
                  <a:srgbClr val="ED7D31"/>
                </a:solidFill>
              </a:rPr>
              <a:t>PPT</a:t>
            </a:r>
            <a:r>
              <a:rPr lang="ko-KR" altLang="en-US" dirty="0">
                <a:solidFill>
                  <a:srgbClr val="ED7D31"/>
                </a:solidFill>
              </a:rPr>
              <a:t>제작</a:t>
            </a:r>
            <a:endParaRPr lang="en-US" altLang="ko-KR" dirty="0">
              <a:solidFill>
                <a:srgbClr val="ED7D31"/>
              </a:solidFill>
            </a:endParaRPr>
          </a:p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>
                <a:solidFill>
                  <a:srgbClr val="ED7D31"/>
                </a:solidFill>
              </a:rPr>
              <a:t>PPT</a:t>
            </a:r>
            <a:r>
              <a:rPr lang="ko-KR" altLang="en-US" dirty="0">
                <a:solidFill>
                  <a:srgbClr val="ED7D31"/>
                </a:solidFill>
              </a:rPr>
              <a:t> 기초 틀</a:t>
            </a:r>
            <a:br>
              <a:rPr lang="en-US" altLang="ko-KR" dirty="0">
                <a:solidFill>
                  <a:srgbClr val="ED7D31"/>
                </a:solidFill>
              </a:rPr>
            </a:br>
            <a:r>
              <a:rPr lang="ko-KR" altLang="en-US" dirty="0">
                <a:solidFill>
                  <a:srgbClr val="ED7D31"/>
                </a:solidFill>
              </a:rPr>
              <a:t>● 시스템 구축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79AA3F-A604-49D4-91E0-8DC99D0434FB}"/>
              </a:ext>
            </a:extLst>
          </p:cNvPr>
          <p:cNvSpPr txBox="1"/>
          <p:nvPr/>
        </p:nvSpPr>
        <p:spPr>
          <a:xfrm>
            <a:off x="4864546" y="2279499"/>
            <a:ext cx="206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CNN</a:t>
            </a:r>
            <a:r>
              <a:rPr lang="ko-KR" altLang="en-US" dirty="0">
                <a:solidFill>
                  <a:srgbClr val="4472C4"/>
                </a:solidFill>
              </a:rPr>
              <a:t>모델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CNN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>
                <a:solidFill>
                  <a:srgbClr val="4472C4"/>
                </a:solidFill>
              </a:rPr>
              <a:t>APP</a:t>
            </a:r>
            <a:r>
              <a:rPr lang="ko-KR" altLang="en-US" dirty="0">
                <a:solidFill>
                  <a:srgbClr val="4472C4"/>
                </a:solidFill>
              </a:rPr>
              <a:t> 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E84572-FC29-4DD4-82B0-A7B59FF58BF6}"/>
              </a:ext>
            </a:extLst>
          </p:cNvPr>
          <p:cNvSpPr txBox="1"/>
          <p:nvPr/>
        </p:nvSpPr>
        <p:spPr>
          <a:xfrm>
            <a:off x="7041313" y="2279499"/>
            <a:ext cx="25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 err="1">
                <a:solidFill>
                  <a:srgbClr val="ED7D31"/>
                </a:solidFill>
              </a:rPr>
              <a:t>Moblienet</a:t>
            </a:r>
            <a:r>
              <a:rPr lang="ko-KR" altLang="en-US" dirty="0">
                <a:solidFill>
                  <a:srgbClr val="ED7D31"/>
                </a:solidFill>
              </a:rPr>
              <a:t>모델</a:t>
            </a:r>
            <a:endParaRPr lang="en-US" altLang="ko-KR" dirty="0">
              <a:solidFill>
                <a:srgbClr val="ED7D31"/>
              </a:solidFill>
            </a:endParaRPr>
          </a:p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 err="1">
                <a:solidFill>
                  <a:srgbClr val="ED7D31"/>
                </a:solidFill>
              </a:rPr>
              <a:t>Moblienet</a:t>
            </a:r>
            <a:r>
              <a:rPr lang="ko-KR" altLang="en-US" dirty="0">
                <a:solidFill>
                  <a:srgbClr val="ED7D31"/>
                </a:solidFill>
              </a:rPr>
              <a:t> </a:t>
            </a:r>
            <a:r>
              <a:rPr lang="en-US" altLang="ko-KR" dirty="0">
                <a:solidFill>
                  <a:srgbClr val="ED7D31"/>
                </a:solidFill>
              </a:rPr>
              <a:t>APP</a:t>
            </a:r>
            <a:r>
              <a:rPr lang="ko-KR" altLang="en-US" dirty="0">
                <a:solidFill>
                  <a:srgbClr val="ED7D31"/>
                </a:solidFill>
              </a:rPr>
              <a:t> 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606AC5-6A42-48C8-91C5-7E857917497E}"/>
              </a:ext>
            </a:extLst>
          </p:cNvPr>
          <p:cNvSpPr txBox="1"/>
          <p:nvPr/>
        </p:nvSpPr>
        <p:spPr>
          <a:xfrm>
            <a:off x="9518656" y="2042218"/>
            <a:ext cx="241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PPT </a:t>
            </a:r>
            <a:r>
              <a:rPr lang="ko-KR" altLang="en-US" dirty="0">
                <a:solidFill>
                  <a:srgbClr val="4472C4"/>
                </a:solidFill>
              </a:rPr>
              <a:t>완성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CNN</a:t>
            </a:r>
            <a:r>
              <a:rPr lang="ko-KR" altLang="en-US" dirty="0">
                <a:solidFill>
                  <a:srgbClr val="4472C4"/>
                </a:solidFill>
              </a:rPr>
              <a:t>모델 정확도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CNN</a:t>
            </a:r>
            <a:r>
              <a:rPr lang="ko-KR" altLang="en-US" dirty="0">
                <a:solidFill>
                  <a:srgbClr val="4472C4"/>
                </a:solidFill>
              </a:rPr>
              <a:t>모델 </a:t>
            </a:r>
            <a:r>
              <a:rPr lang="en-US" altLang="ko-KR" dirty="0">
                <a:solidFill>
                  <a:srgbClr val="4472C4"/>
                </a:solidFill>
              </a:rPr>
              <a:t>APP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02A275-CEA4-418E-B0EB-FF9BC1DED332}"/>
              </a:ext>
            </a:extLst>
          </p:cNvPr>
          <p:cNvSpPr txBox="1"/>
          <p:nvPr/>
        </p:nvSpPr>
        <p:spPr>
          <a:xfrm>
            <a:off x="8773322" y="4340402"/>
            <a:ext cx="241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>
                <a:solidFill>
                  <a:srgbClr val="ED7D31"/>
                </a:solidFill>
              </a:rPr>
              <a:t>CNN</a:t>
            </a:r>
            <a:r>
              <a:rPr lang="ko-KR" altLang="en-US" dirty="0">
                <a:solidFill>
                  <a:srgbClr val="ED7D31"/>
                </a:solidFill>
              </a:rPr>
              <a:t>모델 정확도</a:t>
            </a:r>
            <a:endParaRPr lang="en-US" altLang="ko-KR" dirty="0">
              <a:solidFill>
                <a:srgbClr val="ED7D31"/>
              </a:solidFill>
            </a:endParaRPr>
          </a:p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>
                <a:solidFill>
                  <a:srgbClr val="ED7D31"/>
                </a:solidFill>
              </a:rPr>
              <a:t>CNN</a:t>
            </a:r>
            <a:r>
              <a:rPr lang="ko-KR" altLang="en-US" dirty="0">
                <a:solidFill>
                  <a:srgbClr val="ED7D31"/>
                </a:solidFill>
              </a:rPr>
              <a:t>모델 </a:t>
            </a:r>
            <a:r>
              <a:rPr lang="en-US" altLang="ko-KR" dirty="0">
                <a:solidFill>
                  <a:srgbClr val="ED7D31"/>
                </a:solidFill>
              </a:rPr>
              <a:t>APP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78E4CF-D1F9-42FF-81CE-7E27B10E6692}"/>
              </a:ext>
            </a:extLst>
          </p:cNvPr>
          <p:cNvSpPr txBox="1"/>
          <p:nvPr/>
        </p:nvSpPr>
        <p:spPr>
          <a:xfrm>
            <a:off x="6589726" y="4116455"/>
            <a:ext cx="241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CNN</a:t>
            </a:r>
            <a:r>
              <a:rPr lang="ko-KR" altLang="en-US" dirty="0">
                <a:solidFill>
                  <a:srgbClr val="4472C4"/>
                </a:solidFill>
              </a:rPr>
              <a:t>모델 정확도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CNN</a:t>
            </a:r>
            <a:r>
              <a:rPr lang="ko-KR" altLang="en-US" dirty="0">
                <a:solidFill>
                  <a:srgbClr val="4472C4"/>
                </a:solidFill>
              </a:rPr>
              <a:t>모델 </a:t>
            </a:r>
            <a:r>
              <a:rPr lang="en-US" altLang="ko-KR" dirty="0">
                <a:solidFill>
                  <a:srgbClr val="4472C4"/>
                </a:solidFill>
              </a:rPr>
              <a:t>APP</a:t>
            </a:r>
            <a:endParaRPr lang="ko-KR" altLang="en-US" dirty="0">
              <a:solidFill>
                <a:srgbClr val="4472C4"/>
              </a:solidFill>
            </a:endParaRPr>
          </a:p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 err="1">
                <a:solidFill>
                  <a:srgbClr val="4472C4"/>
                </a:solidFill>
              </a:rPr>
              <a:t>Moblienet</a:t>
            </a:r>
            <a:r>
              <a:rPr lang="en-US" altLang="ko-KR" dirty="0">
                <a:solidFill>
                  <a:srgbClr val="4472C4"/>
                </a:solidFill>
              </a:rPr>
              <a:t> APP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73B0B6-A391-4939-B5ED-92E8EB74958A}"/>
              </a:ext>
            </a:extLst>
          </p:cNvPr>
          <p:cNvSpPr txBox="1"/>
          <p:nvPr/>
        </p:nvSpPr>
        <p:spPr>
          <a:xfrm>
            <a:off x="4545511" y="4389947"/>
            <a:ext cx="241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>
                <a:solidFill>
                  <a:srgbClr val="ED7D31"/>
                </a:solidFill>
              </a:rPr>
              <a:t>PPT</a:t>
            </a:r>
            <a:r>
              <a:rPr lang="ko-KR" altLang="en-US" dirty="0">
                <a:solidFill>
                  <a:srgbClr val="ED7D31"/>
                </a:solidFill>
              </a:rPr>
              <a:t> 제작</a:t>
            </a:r>
            <a:endParaRPr lang="en-US" altLang="ko-KR" dirty="0">
              <a:solidFill>
                <a:srgbClr val="ED7D31"/>
              </a:solidFill>
            </a:endParaRPr>
          </a:p>
          <a:p>
            <a:r>
              <a:rPr lang="ko-KR" altLang="en-US" dirty="0">
                <a:solidFill>
                  <a:srgbClr val="ED7D31"/>
                </a:solidFill>
              </a:rPr>
              <a:t>● </a:t>
            </a:r>
            <a:r>
              <a:rPr lang="en-US" altLang="ko-KR" dirty="0" err="1">
                <a:solidFill>
                  <a:srgbClr val="ED7D31"/>
                </a:solidFill>
              </a:rPr>
              <a:t>Moblienet</a:t>
            </a:r>
            <a:r>
              <a:rPr lang="en-US" altLang="ko-KR" dirty="0">
                <a:solidFill>
                  <a:srgbClr val="ED7D31"/>
                </a:solidFill>
              </a:rPr>
              <a:t> APP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5CFD39-E2EF-4158-AF76-C4DCB3320D81}"/>
              </a:ext>
            </a:extLst>
          </p:cNvPr>
          <p:cNvSpPr txBox="1"/>
          <p:nvPr/>
        </p:nvSpPr>
        <p:spPr>
          <a:xfrm>
            <a:off x="2712104" y="4397574"/>
            <a:ext cx="171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APP </a:t>
            </a:r>
            <a:r>
              <a:rPr lang="ko-KR" altLang="en-US" dirty="0">
                <a:solidFill>
                  <a:srgbClr val="4472C4"/>
                </a:solidFill>
              </a:rPr>
              <a:t>완성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>
                <a:solidFill>
                  <a:srgbClr val="4472C4"/>
                </a:solidFill>
              </a:rPr>
              <a:t>● </a:t>
            </a:r>
            <a:r>
              <a:rPr lang="en-US" altLang="ko-KR" dirty="0">
                <a:solidFill>
                  <a:srgbClr val="4472C4"/>
                </a:solidFill>
              </a:rPr>
              <a:t>PPT</a:t>
            </a:r>
            <a:r>
              <a:rPr lang="ko-KR" altLang="en-US" dirty="0">
                <a:solidFill>
                  <a:srgbClr val="4472C4"/>
                </a:solidFill>
              </a:rPr>
              <a:t> 완성</a:t>
            </a:r>
          </a:p>
        </p:txBody>
      </p:sp>
    </p:spTree>
    <p:extLst>
      <p:ext uri="{BB962C8B-B14F-4D97-AF65-F5344CB8AC3E}">
        <p14:creationId xmlns:p14="http://schemas.microsoft.com/office/powerpoint/2010/main" val="418388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마무리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출처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75B286-25F0-4D92-BAF2-88B81071CDD8}"/>
              </a:ext>
            </a:extLst>
          </p:cNvPr>
          <p:cNvSpPr txBox="1"/>
          <p:nvPr/>
        </p:nvSpPr>
        <p:spPr>
          <a:xfrm>
            <a:off x="1635338" y="1977330"/>
            <a:ext cx="9865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news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-https://www.hani.co.kr/arti/science/technology/1009225.html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-https://www.hani.co.kr/arti/economy/it/1074199.html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  <a:hlinkClick r:id="rId3"/>
              </a:rPr>
              <a:t>https://www.busan.com/view/busan/view.php?code=2023020821422595805</a:t>
            </a:r>
            <a:endParaRPr lang="en-US" altLang="ko-KR" sz="1600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-https://www.edaily.co.kr/news/read?newsId=02912646625635752&amp;mediaCodeNo=257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-https://www.electimes.com/news/articleView.html?idxno=322556</a:t>
            </a:r>
          </a:p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Blog ,Café, Site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-https://icon-icons.com/ko/%EC%95%84%EC%9D%B4%EC%BD%98/%EC%9D%B4%EB%AF%B8%EC%A7%80-%EC%82%AC%EC%A7%84/143003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 https://www.freepik.com/free-photos-vectors/powerpoint-template </a:t>
            </a:r>
          </a:p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Thesis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 https://manuscriptlink-society-file.s3-ap-northeast-1.amazonaws.com/kips/conference/2020fall/presentation/KIPS_C2020B0043.pdf</a:t>
            </a:r>
          </a:p>
        </p:txBody>
      </p:sp>
    </p:spTree>
    <p:extLst>
      <p:ext uri="{BB962C8B-B14F-4D97-AF65-F5344CB8AC3E}">
        <p14:creationId xmlns:p14="http://schemas.microsoft.com/office/powerpoint/2010/main" val="39875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DD71F-4CBB-4721-B909-A035ABED7D51}"/>
              </a:ext>
            </a:extLst>
          </p:cNvPr>
          <p:cNvSpPr txBox="1"/>
          <p:nvPr/>
        </p:nvSpPr>
        <p:spPr>
          <a:xfrm>
            <a:off x="5381761" y="980729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INDEX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51781A-F811-47FC-B884-A0C5FD97919C}"/>
              </a:ext>
            </a:extLst>
          </p:cNvPr>
          <p:cNvGrpSpPr/>
          <p:nvPr/>
        </p:nvGrpSpPr>
        <p:grpSpPr>
          <a:xfrm>
            <a:off x="2747628" y="2739190"/>
            <a:ext cx="2089224" cy="1011039"/>
            <a:chOff x="1470655" y="2366883"/>
            <a:chExt cx="2089224" cy="101103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3F437B-CC42-43A3-A609-133CA643C6DA}"/>
                </a:ext>
              </a:extLst>
            </p:cNvPr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179F30-6FFE-4D04-B914-36FEC707A6B0}"/>
                  </a:ext>
                </a:extLst>
              </p:cNvPr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7F7C3B98-2661-4A1D-A650-E1BFCE2DB9A2}"/>
                  </a:ext>
                </a:extLst>
              </p:cNvPr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FDDEC1B6-C33A-40D9-B41F-69F3E61D1F0D}"/>
                  </a:ext>
                </a:extLst>
              </p:cNvPr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384712-26F7-48BA-AD24-ACC421B3C6A6}"/>
                </a:ext>
              </a:extLst>
            </p:cNvPr>
            <p:cNvSpPr txBox="1"/>
            <p:nvPr/>
          </p:nvSpPr>
          <p:spPr>
            <a:xfrm>
              <a:off x="2022279" y="2817654"/>
              <a:ext cx="1537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주제 선정 이유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FE618F-F91B-47A1-90DA-FAE5F670B653}"/>
                </a:ext>
              </a:extLst>
            </p:cNvPr>
            <p:cNvSpPr txBox="1"/>
            <p:nvPr/>
          </p:nvSpPr>
          <p:spPr>
            <a:xfrm>
              <a:off x="2004279" y="251587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EB7BD1-8EC4-4FE3-9A1D-566D0E52462D}"/>
                </a:ext>
              </a:extLst>
            </p:cNvPr>
            <p:cNvSpPr txBox="1"/>
            <p:nvPr/>
          </p:nvSpPr>
          <p:spPr>
            <a:xfrm>
              <a:off x="2022279" y="3100923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아이디어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FDCA40-AC88-41EC-B287-EE2D33D31D34}"/>
              </a:ext>
            </a:extLst>
          </p:cNvPr>
          <p:cNvGrpSpPr/>
          <p:nvPr/>
        </p:nvGrpSpPr>
        <p:grpSpPr>
          <a:xfrm>
            <a:off x="5012687" y="2739189"/>
            <a:ext cx="1726946" cy="1661202"/>
            <a:chOff x="5715934" y="1140844"/>
            <a:chExt cx="1726946" cy="166120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AD56E3F-A78C-4FCF-9D4C-5FA02C00C986}"/>
                </a:ext>
              </a:extLst>
            </p:cNvPr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13704C-B626-40E4-92C3-0CD41CEFD687}"/>
                  </a:ext>
                </a:extLst>
              </p:cNvPr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id="{8FBFA74B-66F4-4DFA-BFAC-94394282D1D3}"/>
                  </a:ext>
                </a:extLst>
              </p:cNvPr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483B6D6C-EB01-45A2-80E6-E1F129FF5B5A}"/>
                  </a:ext>
                </a:extLst>
              </p:cNvPr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BA01A3-CA85-4211-80EF-F128AB1DEC84}"/>
                </a:ext>
              </a:extLst>
            </p:cNvPr>
            <p:cNvSpPr txBox="1"/>
            <p:nvPr/>
          </p:nvSpPr>
          <p:spPr>
            <a:xfrm>
              <a:off x="6264188" y="128459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설계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F3F8A8-DC89-4386-9855-1A2165347A84}"/>
                </a:ext>
              </a:extLst>
            </p:cNvPr>
            <p:cNvSpPr txBox="1"/>
            <p:nvPr/>
          </p:nvSpPr>
          <p:spPr>
            <a:xfrm>
              <a:off x="6267558" y="1622957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구현 사례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E48E48-8064-4034-8323-644F924364FD}"/>
                </a:ext>
              </a:extLst>
            </p:cNvPr>
            <p:cNvSpPr txBox="1"/>
            <p:nvPr/>
          </p:nvSpPr>
          <p:spPr>
            <a:xfrm>
              <a:off x="6267558" y="1923654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기능목록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164C55-F1F0-422A-9206-BCB4D5616838}"/>
                </a:ext>
              </a:extLst>
            </p:cNvPr>
            <p:cNvSpPr txBox="1"/>
            <p:nvPr/>
          </p:nvSpPr>
          <p:spPr>
            <a:xfrm>
              <a:off x="6267558" y="222435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앱 화면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A4E3A4-7155-4357-850C-9F0958BFC337}"/>
                </a:ext>
              </a:extLst>
            </p:cNvPr>
            <p:cNvSpPr txBox="1"/>
            <p:nvPr/>
          </p:nvSpPr>
          <p:spPr>
            <a:xfrm>
              <a:off x="6267558" y="2525047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2-4. </a:t>
              </a:r>
              <a:r>
                <a:rPr lang="ko-KR" altLang="en-US" sz="1200" dirty="0">
                  <a:latin typeface="맑은 고딕" pitchFamily="50" charset="-127"/>
                </a:rPr>
                <a:t>순서도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86CAF4-F294-4C9C-A734-5D3BC5444337}"/>
              </a:ext>
            </a:extLst>
          </p:cNvPr>
          <p:cNvGrpSpPr/>
          <p:nvPr/>
        </p:nvGrpSpPr>
        <p:grpSpPr>
          <a:xfrm>
            <a:off x="7325137" y="2739190"/>
            <a:ext cx="2813782" cy="1361978"/>
            <a:chOff x="6895651" y="3721866"/>
            <a:chExt cx="2813782" cy="136197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605282B-8292-4F11-8C59-57683A38D80F}"/>
                </a:ext>
              </a:extLst>
            </p:cNvPr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AC814A-B861-47B8-840B-898844F7C5EB}"/>
                  </a:ext>
                </a:extLst>
              </p:cNvPr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각 삼각형 49">
                <a:extLst>
                  <a:ext uri="{FF2B5EF4-FFF2-40B4-BE49-F238E27FC236}">
                    <a16:creationId xmlns:a16="http://schemas.microsoft.com/office/drawing/2014/main" id="{AA9F443F-A08E-4EA5-A951-FC7823558F90}"/>
                  </a:ext>
                </a:extLst>
              </p:cNvPr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:a16="http://schemas.microsoft.com/office/drawing/2014/main" id="{49D19AB3-FFC6-4810-B091-E8A83CEDAA05}"/>
                  </a:ext>
                </a:extLst>
              </p:cNvPr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C4B433-F722-439E-B51D-BB8E854F9274}"/>
                </a:ext>
              </a:extLst>
            </p:cNvPr>
            <p:cNvSpPr txBox="1"/>
            <p:nvPr/>
          </p:nvSpPr>
          <p:spPr>
            <a:xfrm>
              <a:off x="7429275" y="387847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마무리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76803A-146E-4958-9D17-8A1EE3E40ED6}"/>
                </a:ext>
              </a:extLst>
            </p:cNvPr>
            <p:cNvSpPr txBox="1"/>
            <p:nvPr/>
          </p:nvSpPr>
          <p:spPr>
            <a:xfrm>
              <a:off x="7447275" y="420696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3-1</a:t>
              </a: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기대효과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1614A0-C0EC-4BD8-BBB4-A714BC1B8455}"/>
                </a:ext>
              </a:extLst>
            </p:cNvPr>
            <p:cNvSpPr txBox="1"/>
            <p:nvPr/>
          </p:nvSpPr>
          <p:spPr>
            <a:xfrm>
              <a:off x="7447275" y="4506905"/>
              <a:ext cx="2262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>
                  <a:latin typeface="맑은 고딕" pitchFamily="50" charset="-127"/>
                </a:rPr>
                <a:t>리스크 분석 및 대응 방안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5A919B-DCB4-4BD0-9394-05BF77B9BE1E}"/>
                </a:ext>
              </a:extLst>
            </p:cNvPr>
            <p:cNvSpPr txBox="1"/>
            <p:nvPr/>
          </p:nvSpPr>
          <p:spPr>
            <a:xfrm>
              <a:off x="7447275" y="4806845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3-3</a:t>
              </a:r>
              <a:r>
                <a:rPr lang="en-US" altLang="ko-KR" sz="1200" dirty="0">
                  <a:latin typeface="맑은 고딕" pitchFamily="50" charset="-127"/>
                </a:rPr>
                <a:t>. </a:t>
              </a:r>
              <a:r>
                <a:rPr lang="ko-KR" altLang="en-US" sz="1200" dirty="0">
                  <a:latin typeface="맑은 고딕" pitchFamily="50" charset="-127"/>
                </a:rPr>
                <a:t>일정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BCB1A5E-447E-4D28-A73C-8382EB332E0C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8EC222-B7A5-47A4-A9AF-CF87E0EC2378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22E6E3-1973-4E76-838D-2DF550F0338F}"/>
              </a:ext>
            </a:extLst>
          </p:cNvPr>
          <p:cNvSpPr txBox="1"/>
          <p:nvPr/>
        </p:nvSpPr>
        <p:spPr>
          <a:xfrm>
            <a:off x="5564311" y="4424088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2-5. </a:t>
            </a:r>
            <a:r>
              <a:rPr lang="en-US" altLang="ko-KR" sz="1200" dirty="0">
                <a:latin typeface="맑은 고딕" pitchFamily="50" charset="-127"/>
              </a:rPr>
              <a:t>UML </a:t>
            </a:r>
            <a:r>
              <a:rPr lang="ko-KR" altLang="en-US" sz="1200" dirty="0">
                <a:latin typeface="맑은 고딕" pitchFamily="50" charset="-127"/>
              </a:rPr>
              <a:t>다이어그램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7F7106-25A3-4A16-81E6-757789246F2C}"/>
              </a:ext>
            </a:extLst>
          </p:cNvPr>
          <p:cNvSpPr txBox="1"/>
          <p:nvPr/>
        </p:nvSpPr>
        <p:spPr>
          <a:xfrm>
            <a:off x="7876761" y="412339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3037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-1.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주제 선정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172A032D-1CDE-4A0F-AFA5-908A9CF9570A}"/>
              </a:ext>
            </a:extLst>
          </p:cNvPr>
          <p:cNvSpPr/>
          <p:nvPr/>
        </p:nvSpPr>
        <p:spPr>
          <a:xfrm>
            <a:off x="5352767" y="3154783"/>
            <a:ext cx="1484279" cy="1508145"/>
          </a:xfrm>
          <a:prstGeom prst="roundRect">
            <a:avLst>
              <a:gd name="adj" fmla="val 1787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F021B423-1493-4AC0-B0F5-6CAAFFEF0610}"/>
              </a:ext>
            </a:extLst>
          </p:cNvPr>
          <p:cNvGrpSpPr/>
          <p:nvPr/>
        </p:nvGrpSpPr>
        <p:grpSpPr>
          <a:xfrm>
            <a:off x="7985969" y="1605988"/>
            <a:ext cx="3424066" cy="677109"/>
            <a:chOff x="3017859" y="4283314"/>
            <a:chExt cx="1886852" cy="6771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56F3C-A200-4110-8594-10518F9B23CA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국가의 재난안전예산이 증가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42180-BCD3-4AC5-888B-6D230F041AF7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3"/>
                  </a:solidFill>
                  <a:cs typeface="Arial" pitchFamily="34" charset="0"/>
                </a:rPr>
                <a:t>투자</a:t>
              </a: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A4B5B296-1231-4FE1-9C15-CBB3E1795025}"/>
              </a:ext>
            </a:extLst>
          </p:cNvPr>
          <p:cNvGrpSpPr/>
          <p:nvPr/>
        </p:nvGrpSpPr>
        <p:grpSpPr>
          <a:xfrm>
            <a:off x="8070808" y="5357129"/>
            <a:ext cx="3424067" cy="677109"/>
            <a:chOff x="3017859" y="4283314"/>
            <a:chExt cx="1886853" cy="6771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D6A1BE-DDA6-48C1-9487-DB945A7AC12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프로젝트를 </a:t>
              </a:r>
              <a:r>
                <a:rPr lang="ko-KR" alt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의미있게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한다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89ECDB-4010-4A6B-8BD8-6D20BD2D1428}"/>
                </a:ext>
              </a:extLst>
            </p:cNvPr>
            <p:cNvSpPr txBox="1"/>
            <p:nvPr/>
          </p:nvSpPr>
          <p:spPr>
            <a:xfrm>
              <a:off x="3017860" y="4283314"/>
              <a:ext cx="1886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/>
                  </a:solidFill>
                  <a:cs typeface="Arial" pitchFamily="34" charset="0"/>
                </a:rPr>
                <a:t>개인적 흥미</a:t>
              </a:r>
            </a:p>
          </p:txBody>
        </p: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EC2A527D-E2B8-4981-A889-224C1A3E9B9D}"/>
              </a:ext>
            </a:extLst>
          </p:cNvPr>
          <p:cNvGrpSpPr/>
          <p:nvPr/>
        </p:nvGrpSpPr>
        <p:grpSpPr>
          <a:xfrm>
            <a:off x="778254" y="1614680"/>
            <a:ext cx="3426322" cy="984885"/>
            <a:chOff x="3017859" y="4283314"/>
            <a:chExt cx="1888095" cy="9848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1FF93B-2A12-47C6-8B4C-56EEA8C4CD72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묻지마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칼부림으로 인한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사회 안전에 대한 불안감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7B5C92-22BB-4112-9F8A-5D8F64C5DAB3}"/>
                </a:ext>
              </a:extLst>
            </p:cNvPr>
            <p:cNvSpPr txBox="1"/>
            <p:nvPr/>
          </p:nvSpPr>
          <p:spPr>
            <a:xfrm>
              <a:off x="3017859" y="4283314"/>
              <a:ext cx="1888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accent4"/>
                  </a:solidFill>
                  <a:cs typeface="Arial" pitchFamily="34" charset="0"/>
                </a:rPr>
                <a:t>사회적 불안감</a:t>
              </a: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32EAE1BF-8A0B-43A7-85E8-4404FEA41A0E}"/>
              </a:ext>
            </a:extLst>
          </p:cNvPr>
          <p:cNvGrpSpPr/>
          <p:nvPr/>
        </p:nvGrpSpPr>
        <p:grpSpPr>
          <a:xfrm>
            <a:off x="778254" y="5391392"/>
            <a:ext cx="3426325" cy="984885"/>
            <a:chOff x="3017858" y="4283314"/>
            <a:chExt cx="1888097" cy="9848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22D5AC-0541-4AD4-870B-A640FA711510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사회적 이슈와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관련된 앱을 만든다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ECF88-3883-48B9-BD65-7CC43F99BA21}"/>
                </a:ext>
              </a:extLst>
            </p:cNvPr>
            <p:cNvSpPr txBox="1"/>
            <p:nvPr/>
          </p:nvSpPr>
          <p:spPr>
            <a:xfrm>
              <a:off x="3017858" y="4283314"/>
              <a:ext cx="1888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accent1"/>
                  </a:solidFill>
                  <a:cs typeface="Arial" pitchFamily="34" charset="0"/>
                </a:rPr>
                <a:t>이슈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0DBE39-EB2E-4ABD-8FB8-ED623A85FDF0}"/>
              </a:ext>
            </a:extLst>
          </p:cNvPr>
          <p:cNvSpPr txBox="1"/>
          <p:nvPr/>
        </p:nvSpPr>
        <p:spPr>
          <a:xfrm>
            <a:off x="5554905" y="3721392"/>
            <a:ext cx="107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주제</a:t>
            </a: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966638C5-612C-4636-99D0-635EC8D7024C}"/>
              </a:ext>
            </a:extLst>
          </p:cNvPr>
          <p:cNvGrpSpPr/>
          <p:nvPr/>
        </p:nvGrpSpPr>
        <p:grpSpPr>
          <a:xfrm rot="20222813">
            <a:off x="4049232" y="1860901"/>
            <a:ext cx="4093538" cy="4083651"/>
            <a:chOff x="3512816" y="2353309"/>
            <a:chExt cx="2978565" cy="2971371"/>
          </a:xfrm>
        </p:grpSpPr>
        <p:sp>
          <p:nvSpPr>
            <p:cNvPr id="26" name="Block Arc 19">
              <a:extLst>
                <a:ext uri="{FF2B5EF4-FFF2-40B4-BE49-F238E27FC236}">
                  <a16:creationId xmlns:a16="http://schemas.microsoft.com/office/drawing/2014/main" id="{AD17875F-1933-4923-9D6F-A80790F01F86}"/>
                </a:ext>
              </a:extLst>
            </p:cNvPr>
            <p:cNvSpPr/>
            <p:nvPr/>
          </p:nvSpPr>
          <p:spPr>
            <a:xfrm rot="5400000">
              <a:off x="4979213" y="3080572"/>
              <a:ext cx="1512168" cy="1512168"/>
            </a:xfrm>
            <a:prstGeom prst="blockArc">
              <a:avLst>
                <a:gd name="adj1" fmla="val 11310558"/>
                <a:gd name="adj2" fmla="val 1418851"/>
                <a:gd name="adj3" fmla="val 2582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7" name="Block Arc 20">
              <a:extLst>
                <a:ext uri="{FF2B5EF4-FFF2-40B4-BE49-F238E27FC236}">
                  <a16:creationId xmlns:a16="http://schemas.microsoft.com/office/drawing/2014/main" id="{D96B8E40-8165-4124-9A1F-5CDFBA24F2BB}"/>
                </a:ext>
              </a:extLst>
            </p:cNvPr>
            <p:cNvSpPr/>
            <p:nvPr/>
          </p:nvSpPr>
          <p:spPr>
            <a:xfrm rot="10800000">
              <a:off x="4240657" y="3812512"/>
              <a:ext cx="1512168" cy="1512168"/>
            </a:xfrm>
            <a:prstGeom prst="blockArc">
              <a:avLst>
                <a:gd name="adj1" fmla="val 11340239"/>
                <a:gd name="adj2" fmla="val 1418851"/>
                <a:gd name="adj3" fmla="val 258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8" name="Block Arc 21">
              <a:extLst>
                <a:ext uri="{FF2B5EF4-FFF2-40B4-BE49-F238E27FC236}">
                  <a16:creationId xmlns:a16="http://schemas.microsoft.com/office/drawing/2014/main" id="{06CAAE5B-2C75-475F-A7C9-44347F8DC3BB}"/>
                </a:ext>
              </a:extLst>
            </p:cNvPr>
            <p:cNvSpPr/>
            <p:nvPr/>
          </p:nvSpPr>
          <p:spPr>
            <a:xfrm rot="16200000">
              <a:off x="3512816" y="3080572"/>
              <a:ext cx="1512168" cy="1512168"/>
            </a:xfrm>
            <a:prstGeom prst="blockArc">
              <a:avLst>
                <a:gd name="adj1" fmla="val 11319132"/>
                <a:gd name="adj2" fmla="val 1418851"/>
                <a:gd name="adj3" fmla="val 258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9" name="Block Arc 22">
              <a:extLst>
                <a:ext uri="{FF2B5EF4-FFF2-40B4-BE49-F238E27FC236}">
                  <a16:creationId xmlns:a16="http://schemas.microsoft.com/office/drawing/2014/main" id="{23F32697-873E-4BC2-BF97-2D61D5DEB50C}"/>
                </a:ext>
              </a:extLst>
            </p:cNvPr>
            <p:cNvSpPr/>
            <p:nvPr/>
          </p:nvSpPr>
          <p:spPr>
            <a:xfrm>
              <a:off x="4240656" y="2353309"/>
              <a:ext cx="1512168" cy="1512168"/>
            </a:xfrm>
            <a:prstGeom prst="blockArc">
              <a:avLst>
                <a:gd name="adj1" fmla="val 11339965"/>
                <a:gd name="adj2" fmla="val 1418851"/>
                <a:gd name="adj3" fmla="val 258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B4D1BAC4-C3A5-41EA-B05D-CA3F285FD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0" b="66919"/>
          <a:stretch/>
        </p:blipFill>
        <p:spPr>
          <a:xfrm>
            <a:off x="1564850" y="2643878"/>
            <a:ext cx="2277661" cy="1269600"/>
          </a:xfrm>
          <a:prstGeom prst="rect">
            <a:avLst/>
          </a:prstGeom>
        </p:spPr>
      </p:pic>
      <p:pic>
        <p:nvPicPr>
          <p:cNvPr id="3074" name="Picture 2" descr="코로나19 앱 '코로나나우' 개발자 16세 청소년│EP. 1 행동하는 청소년들의 지금 아니면 언제? - YouTube">
            <a:extLst>
              <a:ext uri="{FF2B5EF4-FFF2-40B4-BE49-F238E27FC236}">
                <a16:creationId xmlns:a16="http://schemas.microsoft.com/office/drawing/2014/main" id="{D3C6CA92-A73D-437B-B3C9-FAD7C4B3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62" y="4004030"/>
            <a:ext cx="2201441" cy="123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내년 재난안전예산 요구액 24조6000억·역대 최대 &lt; 안전·건설·SOC &lt; 시공∙안전 &lt; 기사본문 - 전기신문">
            <a:extLst>
              <a:ext uri="{FF2B5EF4-FFF2-40B4-BE49-F238E27FC236}">
                <a16:creationId xmlns:a16="http://schemas.microsoft.com/office/drawing/2014/main" id="{A4EDE9BF-64A7-40D4-9F15-02873A51D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3"/>
          <a:stretch/>
        </p:blipFill>
        <p:spPr bwMode="auto">
          <a:xfrm>
            <a:off x="8384692" y="2224719"/>
            <a:ext cx="3413372" cy="165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생각 - 무료 과학 기술개 아이콘">
            <a:extLst>
              <a:ext uri="{FF2B5EF4-FFF2-40B4-BE49-F238E27FC236}">
                <a16:creationId xmlns:a16="http://schemas.microsoft.com/office/drawing/2014/main" id="{9A878DCB-1831-46A8-B6DD-5A6224A45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18" y="4010163"/>
            <a:ext cx="1305529" cy="13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3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60549-48F2-4DBC-A081-D3CA4D0A25EE}"/>
              </a:ext>
            </a:extLst>
          </p:cNvPr>
          <p:cNvSpPr/>
          <p:nvPr/>
        </p:nvSpPr>
        <p:spPr>
          <a:xfrm>
            <a:off x="7220932" y="2151160"/>
            <a:ext cx="4279769" cy="3837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-2.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아이디어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73547C-738B-4EA9-B5B2-3CD717D91A5A}"/>
              </a:ext>
            </a:extLst>
          </p:cNvPr>
          <p:cNvSpPr txBox="1"/>
          <p:nvPr/>
        </p:nvSpPr>
        <p:spPr>
          <a:xfrm>
            <a:off x="7281691" y="2228671"/>
            <a:ext cx="4219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▣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년 서울 기준 한국의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CCTV </a:t>
            </a:r>
            <a:r>
              <a:rPr lang="ko-KR" altLang="en-US" dirty="0" err="1">
                <a:latin typeface="옥션고딕 B" pitchFamily="2" charset="-127"/>
                <a:ea typeface="옥션고딕 B" pitchFamily="2" charset="-127"/>
              </a:rPr>
              <a:t>설치율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  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전세계 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11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위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.</a:t>
            </a:r>
          </a:p>
          <a:p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solidFill>
                  <a:schemeClr val="accent6"/>
                </a:solidFill>
              </a:rPr>
              <a:t>▣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한국의 인터넷 속도는 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34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위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.</a:t>
            </a:r>
          </a:p>
          <a:p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옥션고딕 B" pitchFamily="2" charset="-127"/>
                <a:ea typeface="옥션고딕 B" pitchFamily="2" charset="-127"/>
              </a:rPr>
              <a:t>묻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지 마 범죄를 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CCTV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를 통해 감지하여 사람들에게 빠르게 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알릴 수 있는 방법을 생각해 보았고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 err="1">
                <a:latin typeface="옥션고딕 B" pitchFamily="2" charset="-127"/>
                <a:ea typeface="옥션고딕 B" pitchFamily="2" charset="-127"/>
              </a:rPr>
              <a:t>딥러닝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, </a:t>
            </a:r>
            <a:r>
              <a:rPr lang="ko-KR" altLang="en-US" dirty="0" err="1">
                <a:latin typeface="옥션고딕 B" pitchFamily="2" charset="-127"/>
                <a:ea typeface="옥션고딕 B" pitchFamily="2" charset="-127"/>
              </a:rPr>
              <a:t>머신러닝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,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그리고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안드로이드에 접목하면 미리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위험을 감지하여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조금이라도 안전을 지킬 수 있지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않겠냐는 아이디어를 생각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.</a:t>
            </a:r>
          </a:p>
        </p:txBody>
      </p:sp>
      <p:pic>
        <p:nvPicPr>
          <p:cNvPr id="2050" name="Picture 2" descr="https://flexible.img.hani.co.kr/flexible/normal/800/256/imgdb/original/2021/0826/20210826501956.jpg">
            <a:extLst>
              <a:ext uri="{FF2B5EF4-FFF2-40B4-BE49-F238E27FC236}">
                <a16:creationId xmlns:a16="http://schemas.microsoft.com/office/drawing/2014/main" id="{1DA866C8-3F60-4635-8EB9-2BE2E5F8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4" y="4097520"/>
            <a:ext cx="5893386" cy="18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감시카메라와 범죄지수 사이엔 별다른 상관관계가 없는 것으로 나타났다. 픽사베이">
            <a:extLst>
              <a:ext uri="{FF2B5EF4-FFF2-40B4-BE49-F238E27FC236}">
                <a16:creationId xmlns:a16="http://schemas.microsoft.com/office/drawing/2014/main" id="{160F13D1-BC4A-4971-A9FC-1CFED9E5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4" y="1900702"/>
            <a:ext cx="3425073" cy="19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단위면적(2.6㎢)당 공공 감시카메라 수가 많은 도시들. 빨간점이 인도 델리다. 컴패리텍 보고서">
            <a:extLst>
              <a:ext uri="{FF2B5EF4-FFF2-40B4-BE49-F238E27FC236}">
                <a16:creationId xmlns:a16="http://schemas.microsoft.com/office/drawing/2014/main" id="{ABA2F35A-260F-43DB-A233-FDB6C4B8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56" y="1895487"/>
            <a:ext cx="3544476" cy="19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-1.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구현사례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AB0B75-3E59-40ED-9482-08DE4A5F9FAE}"/>
              </a:ext>
            </a:extLst>
          </p:cNvPr>
          <p:cNvSpPr txBox="1"/>
          <p:nvPr/>
        </p:nvSpPr>
        <p:spPr>
          <a:xfrm>
            <a:off x="1642034" y="2466437"/>
            <a:ext cx="157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CNN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 모델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71674FB-EC08-48F0-AC1E-701A1B0E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11" y="4375411"/>
            <a:ext cx="3314279" cy="218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F155D2-74F5-41CB-AEF8-F4E74267CF03}"/>
              </a:ext>
            </a:extLst>
          </p:cNvPr>
          <p:cNvSpPr txBox="1"/>
          <p:nvPr/>
        </p:nvSpPr>
        <p:spPr>
          <a:xfrm>
            <a:off x="5048147" y="2618002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옥션고딕 B" pitchFamily="2" charset="-127"/>
                <a:ea typeface="옥션고딕 B" pitchFamily="2" charset="-127"/>
              </a:rPr>
              <a:t>Grounding DINO</a:t>
            </a:r>
            <a:endParaRPr lang="ko-KR" altLang="en-US" sz="2000" dirty="0">
              <a:latin typeface="옥션고딕 B" pitchFamily="2" charset="-127"/>
              <a:ea typeface="옥션고딕 B" pitchFamily="2" charset="-127"/>
            </a:endParaRPr>
          </a:p>
        </p:txBody>
      </p:sp>
      <p:pic>
        <p:nvPicPr>
          <p:cNvPr id="1034" name="Picture 10" descr="https://t1.daumcdn.net/cfile/tistory/99DF2B3A5CE0B99B08">
            <a:extLst>
              <a:ext uri="{FF2B5EF4-FFF2-40B4-BE49-F238E27FC236}">
                <a16:creationId xmlns:a16="http://schemas.microsoft.com/office/drawing/2014/main" id="{A02D9C34-F634-4B0B-89C7-6CC089B5D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5"/>
          <a:stretch/>
        </p:blipFill>
        <p:spPr bwMode="auto">
          <a:xfrm>
            <a:off x="1295295" y="4327762"/>
            <a:ext cx="2266545" cy="22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3">
            <a:extLst>
              <a:ext uri="{FF2B5EF4-FFF2-40B4-BE49-F238E27FC236}">
                <a16:creationId xmlns:a16="http://schemas.microsoft.com/office/drawing/2014/main" id="{F3CE770F-76C5-4502-95AE-61D27B40A6F1}"/>
              </a:ext>
            </a:extLst>
          </p:cNvPr>
          <p:cNvGrpSpPr/>
          <p:nvPr/>
        </p:nvGrpSpPr>
        <p:grpSpPr>
          <a:xfrm>
            <a:off x="1295297" y="1998020"/>
            <a:ext cx="2266545" cy="2266545"/>
            <a:chOff x="1460306" y="2420992"/>
            <a:chExt cx="2266545" cy="2266545"/>
          </a:xfrm>
        </p:grpSpPr>
        <p:sp>
          <p:nvSpPr>
            <p:cNvPr id="19" name="Chord 5">
              <a:extLst>
                <a:ext uri="{FF2B5EF4-FFF2-40B4-BE49-F238E27FC236}">
                  <a16:creationId xmlns:a16="http://schemas.microsoft.com/office/drawing/2014/main" id="{3636206E-4FED-46F6-8C5C-1B764E85818A}"/>
                </a:ext>
              </a:extLst>
            </p:cNvPr>
            <p:cNvSpPr/>
            <p:nvPr/>
          </p:nvSpPr>
          <p:spPr>
            <a:xfrm>
              <a:off x="1542018" y="2502704"/>
              <a:ext cx="2103120" cy="2103120"/>
            </a:xfrm>
            <a:prstGeom prst="chord">
              <a:avLst>
                <a:gd name="adj1" fmla="val 13371"/>
                <a:gd name="adj2" fmla="val 107785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FD86FF-4FBD-4D13-A7F9-70417BE00C44}"/>
                </a:ext>
              </a:extLst>
            </p:cNvPr>
            <p:cNvSpPr txBox="1"/>
            <p:nvPr/>
          </p:nvSpPr>
          <p:spPr>
            <a:xfrm>
              <a:off x="2244550" y="3657719"/>
              <a:ext cx="69805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Circle: Hollow 7">
              <a:extLst>
                <a:ext uri="{FF2B5EF4-FFF2-40B4-BE49-F238E27FC236}">
                  <a16:creationId xmlns:a16="http://schemas.microsoft.com/office/drawing/2014/main" id="{C058BF66-F7AF-4F83-B3E3-F01BE5AE6DF1}"/>
                </a:ext>
              </a:extLst>
            </p:cNvPr>
            <p:cNvSpPr/>
            <p:nvPr/>
          </p:nvSpPr>
          <p:spPr>
            <a:xfrm>
              <a:off x="1460306" y="2420992"/>
              <a:ext cx="2266545" cy="2266545"/>
            </a:xfrm>
            <a:prstGeom prst="donut">
              <a:avLst>
                <a:gd name="adj" fmla="val 14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81221E5F-8150-4CE6-86C9-1FC7FDB232A8}"/>
              </a:ext>
            </a:extLst>
          </p:cNvPr>
          <p:cNvGrpSpPr/>
          <p:nvPr/>
        </p:nvGrpSpPr>
        <p:grpSpPr>
          <a:xfrm>
            <a:off x="4966435" y="1999215"/>
            <a:ext cx="2266545" cy="2266545"/>
            <a:chOff x="1460306" y="2422187"/>
            <a:chExt cx="2266545" cy="2266545"/>
          </a:xfrm>
        </p:grpSpPr>
        <p:sp>
          <p:nvSpPr>
            <p:cNvPr id="23" name="Chord 12">
              <a:extLst>
                <a:ext uri="{FF2B5EF4-FFF2-40B4-BE49-F238E27FC236}">
                  <a16:creationId xmlns:a16="http://schemas.microsoft.com/office/drawing/2014/main" id="{CAA29602-4569-4470-B8BD-D0A96E700814}"/>
                </a:ext>
              </a:extLst>
            </p:cNvPr>
            <p:cNvSpPr/>
            <p:nvPr/>
          </p:nvSpPr>
          <p:spPr>
            <a:xfrm>
              <a:off x="1542018" y="2503899"/>
              <a:ext cx="2103120" cy="2103120"/>
            </a:xfrm>
            <a:prstGeom prst="chord">
              <a:avLst>
                <a:gd name="adj1" fmla="val 13371"/>
                <a:gd name="adj2" fmla="val 1077857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5CECA7-DFC6-4D55-A48F-E770B8DB34E8}"/>
                </a:ext>
              </a:extLst>
            </p:cNvPr>
            <p:cNvSpPr txBox="1"/>
            <p:nvPr/>
          </p:nvSpPr>
          <p:spPr>
            <a:xfrm>
              <a:off x="2244550" y="3657719"/>
              <a:ext cx="69805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Circle: Hollow 14">
              <a:extLst>
                <a:ext uri="{FF2B5EF4-FFF2-40B4-BE49-F238E27FC236}">
                  <a16:creationId xmlns:a16="http://schemas.microsoft.com/office/drawing/2014/main" id="{9C230166-5F19-4B50-8F8D-F32F555ABA0E}"/>
                </a:ext>
              </a:extLst>
            </p:cNvPr>
            <p:cNvSpPr/>
            <p:nvPr/>
          </p:nvSpPr>
          <p:spPr>
            <a:xfrm>
              <a:off x="1460306" y="2422187"/>
              <a:ext cx="2266545" cy="2266545"/>
            </a:xfrm>
            <a:prstGeom prst="donut">
              <a:avLst>
                <a:gd name="adj" fmla="val 14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9406F1D2-D602-4313-AD89-E521576B27D0}"/>
              </a:ext>
            </a:extLst>
          </p:cNvPr>
          <p:cNvGrpSpPr/>
          <p:nvPr/>
        </p:nvGrpSpPr>
        <p:grpSpPr>
          <a:xfrm>
            <a:off x="8637573" y="1999215"/>
            <a:ext cx="2266545" cy="2266545"/>
            <a:chOff x="1460306" y="2422187"/>
            <a:chExt cx="2266545" cy="2266545"/>
          </a:xfrm>
        </p:grpSpPr>
        <p:sp>
          <p:nvSpPr>
            <p:cNvPr id="27" name="Chord 19">
              <a:extLst>
                <a:ext uri="{FF2B5EF4-FFF2-40B4-BE49-F238E27FC236}">
                  <a16:creationId xmlns:a16="http://schemas.microsoft.com/office/drawing/2014/main" id="{F482DD13-A430-4A29-B8CD-4ED77970F4E2}"/>
                </a:ext>
              </a:extLst>
            </p:cNvPr>
            <p:cNvSpPr/>
            <p:nvPr/>
          </p:nvSpPr>
          <p:spPr>
            <a:xfrm>
              <a:off x="1542018" y="2503899"/>
              <a:ext cx="2103120" cy="2103120"/>
            </a:xfrm>
            <a:prstGeom prst="chord">
              <a:avLst>
                <a:gd name="adj1" fmla="val 13371"/>
                <a:gd name="adj2" fmla="val 107785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14F38E-E7C0-403E-919B-D864C01EC03A}"/>
                </a:ext>
              </a:extLst>
            </p:cNvPr>
            <p:cNvSpPr txBox="1"/>
            <p:nvPr/>
          </p:nvSpPr>
          <p:spPr>
            <a:xfrm>
              <a:off x="2244550" y="3657719"/>
              <a:ext cx="69805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Circle: Hollow 21">
              <a:extLst>
                <a:ext uri="{FF2B5EF4-FFF2-40B4-BE49-F238E27FC236}">
                  <a16:creationId xmlns:a16="http://schemas.microsoft.com/office/drawing/2014/main" id="{E0D12F2F-B51D-4C03-A51B-B9E49B27F048}"/>
                </a:ext>
              </a:extLst>
            </p:cNvPr>
            <p:cNvSpPr/>
            <p:nvPr/>
          </p:nvSpPr>
          <p:spPr>
            <a:xfrm>
              <a:off x="1460306" y="2422187"/>
              <a:ext cx="2266545" cy="2266545"/>
            </a:xfrm>
            <a:prstGeom prst="donut">
              <a:avLst>
                <a:gd name="adj" fmla="val 144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8" name="Picture 14" descr="이동 물체 탐지 알고리즘">
            <a:extLst>
              <a:ext uri="{FF2B5EF4-FFF2-40B4-BE49-F238E27FC236}">
                <a16:creationId xmlns:a16="http://schemas.microsoft.com/office/drawing/2014/main" id="{41988E7F-D923-498F-A957-6AF9BB3F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12" y="4374144"/>
            <a:ext cx="3739444" cy="20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8D0213-4140-493E-8B90-3E73BB46B780}"/>
              </a:ext>
            </a:extLst>
          </p:cNvPr>
          <p:cNvSpPr txBox="1"/>
          <p:nvPr/>
        </p:nvSpPr>
        <p:spPr>
          <a:xfrm>
            <a:off x="9133582" y="2534769"/>
            <a:ext cx="166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옥션고딕 B" pitchFamily="2" charset="-127"/>
                <a:ea typeface="옥션고딕 B" pitchFamily="2" charset="-127"/>
              </a:rPr>
              <a:t>여러 분야</a:t>
            </a:r>
            <a:endParaRPr lang="ko-KR" altLang="en-US" sz="2000" dirty="0">
              <a:latin typeface="옥션고딕 B" pitchFamily="2" charset="-127"/>
              <a:ea typeface="옥션고딕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7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60549-48F2-4DBC-A081-D3CA4D0A25EE}"/>
              </a:ext>
            </a:extLst>
          </p:cNvPr>
          <p:cNvSpPr/>
          <p:nvPr/>
        </p:nvSpPr>
        <p:spPr>
          <a:xfrm>
            <a:off x="7220932" y="2151160"/>
            <a:ext cx="4279769" cy="383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-2.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기능목록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스마트 폰 - 무료 과학 기술개 아이콘">
            <a:extLst>
              <a:ext uri="{FF2B5EF4-FFF2-40B4-BE49-F238E27FC236}">
                <a16:creationId xmlns:a16="http://schemas.microsoft.com/office/drawing/2014/main" id="{5FC00158-B8E7-43F9-815A-01DCFBCA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19" y="2206664"/>
            <a:ext cx="1674527" cy="16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칼 - 무료 무기개 아이콘">
            <a:extLst>
              <a:ext uri="{FF2B5EF4-FFF2-40B4-BE49-F238E27FC236}">
                <a16:creationId xmlns:a16="http://schemas.microsoft.com/office/drawing/2014/main" id="{AAE02146-A2A1-4D5E-B231-A14DCD13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26" y="2358091"/>
            <a:ext cx="1443401" cy="14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이미지, 사진 아이콘 에 Teamleader Outline">
            <a:extLst>
              <a:ext uri="{FF2B5EF4-FFF2-40B4-BE49-F238E27FC236}">
                <a16:creationId xmlns:a16="http://schemas.microsoft.com/office/drawing/2014/main" id="{01005AD0-084F-4780-B75D-B2FC0245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3" y="2169549"/>
            <a:ext cx="1674527" cy="16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3223A1D-B56C-4BBE-A39E-DCA52EC35B0F}"/>
              </a:ext>
            </a:extLst>
          </p:cNvPr>
          <p:cNvSpPr/>
          <p:nvPr/>
        </p:nvSpPr>
        <p:spPr>
          <a:xfrm>
            <a:off x="4316415" y="2778135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스마트 폰 - 무료 과학 기술개 아이콘">
            <a:extLst>
              <a:ext uri="{FF2B5EF4-FFF2-40B4-BE49-F238E27FC236}">
                <a16:creationId xmlns:a16="http://schemas.microsoft.com/office/drawing/2014/main" id="{80CA7E4A-3E34-4EE5-9B2E-B475307F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27" y="4140969"/>
            <a:ext cx="1674527" cy="16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893A231-F2A6-40B4-B599-CEA5DB6BC9E0}"/>
              </a:ext>
            </a:extLst>
          </p:cNvPr>
          <p:cNvSpPr/>
          <p:nvPr/>
        </p:nvSpPr>
        <p:spPr>
          <a:xfrm>
            <a:off x="4316416" y="4676574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32" name="Picture 12" descr="카메라 아이콘 에 Flat Business">
            <a:extLst>
              <a:ext uri="{FF2B5EF4-FFF2-40B4-BE49-F238E27FC236}">
                <a16:creationId xmlns:a16="http://schemas.microsoft.com/office/drawing/2014/main" id="{46A13E5C-E9EE-4782-82F6-12F895CC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4" y="4405225"/>
            <a:ext cx="1282083" cy="12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칼 - 무료 무기개 아이콘">
            <a:extLst>
              <a:ext uri="{FF2B5EF4-FFF2-40B4-BE49-F238E27FC236}">
                <a16:creationId xmlns:a16="http://schemas.microsoft.com/office/drawing/2014/main" id="{4A5B55E3-D8B6-47AB-B127-DC968267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18" y="4447590"/>
            <a:ext cx="1443401" cy="14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8480385-0F71-46CF-8B17-C7658948B5F7}"/>
              </a:ext>
            </a:extLst>
          </p:cNvPr>
          <p:cNvSpPr/>
          <p:nvPr/>
        </p:nvSpPr>
        <p:spPr>
          <a:xfrm>
            <a:off x="2061559" y="4808558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6B0F0-68B4-4EA9-AAFC-5F78DCD75F31}"/>
              </a:ext>
            </a:extLst>
          </p:cNvPr>
          <p:cNvSpPr txBox="1"/>
          <p:nvPr/>
        </p:nvSpPr>
        <p:spPr>
          <a:xfrm>
            <a:off x="786806" y="1834700"/>
            <a:ext cx="454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차 구현 목표 이진분류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06D11-B96F-45F6-8507-25B9748F9318}"/>
              </a:ext>
            </a:extLst>
          </p:cNvPr>
          <p:cNvSpPr txBox="1"/>
          <p:nvPr/>
        </p:nvSpPr>
        <p:spPr>
          <a:xfrm>
            <a:off x="786806" y="3839570"/>
            <a:ext cx="530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차 구현 목표 이미지 분석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FF0BD14-7F2E-40F0-8AF6-25950131B00D}"/>
              </a:ext>
            </a:extLst>
          </p:cNvPr>
          <p:cNvSpPr/>
          <p:nvPr/>
        </p:nvSpPr>
        <p:spPr>
          <a:xfrm>
            <a:off x="2050749" y="2832970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265A2C-DBDD-4C1F-A665-7EA84DD14265}"/>
              </a:ext>
            </a:extLst>
          </p:cNvPr>
          <p:cNvSpPr txBox="1"/>
          <p:nvPr/>
        </p:nvSpPr>
        <p:spPr>
          <a:xfrm>
            <a:off x="7220931" y="2246486"/>
            <a:ext cx="4279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▣ </a:t>
            </a:r>
            <a:r>
              <a:rPr lang="en-US" altLang="ko-KR" dirty="0">
                <a:solidFill>
                  <a:schemeClr val="accent1"/>
                </a:solidFill>
              </a:rPr>
              <a:t>CNN</a:t>
            </a:r>
          </a:p>
          <a:p>
            <a:r>
              <a:rPr lang="en-US" altLang="ko-KR" dirty="0"/>
              <a:t>    1) </a:t>
            </a:r>
            <a:r>
              <a:rPr lang="ko-KR" altLang="en-US" dirty="0"/>
              <a:t>이미지 이용</a:t>
            </a:r>
            <a:endParaRPr lang="en-US" altLang="ko-KR" dirty="0"/>
          </a:p>
          <a:p>
            <a:r>
              <a:rPr lang="en-US" altLang="ko-KR" dirty="0"/>
              <a:t>    2) </a:t>
            </a:r>
            <a:r>
              <a:rPr lang="ko-KR" altLang="en-US" dirty="0"/>
              <a:t>이미지가 맞는지 아닌지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▣ </a:t>
            </a:r>
            <a:r>
              <a:rPr lang="en-US" altLang="ko-KR" dirty="0" err="1">
                <a:solidFill>
                  <a:schemeClr val="accent1"/>
                </a:solidFill>
              </a:rPr>
              <a:t>Moblienet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/>
              <a:t>    1) </a:t>
            </a:r>
            <a:r>
              <a:rPr lang="ko-KR" altLang="en-US" dirty="0"/>
              <a:t>후면 카메라 이용</a:t>
            </a:r>
            <a:endParaRPr lang="en-US" altLang="ko-KR" dirty="0"/>
          </a:p>
          <a:p>
            <a:r>
              <a:rPr lang="en-US" altLang="ko-KR" dirty="0"/>
              <a:t>    2) </a:t>
            </a:r>
            <a:r>
              <a:rPr lang="ko-KR" altLang="en-US" dirty="0"/>
              <a:t>칼 객체 감지</a:t>
            </a:r>
            <a:endParaRPr lang="en-US" altLang="ko-KR" dirty="0"/>
          </a:p>
          <a:p>
            <a:r>
              <a:rPr lang="en-US" altLang="ko-KR" dirty="0"/>
              <a:t>    3) </a:t>
            </a:r>
            <a:r>
              <a:rPr lang="ko-KR" altLang="en-US" dirty="0"/>
              <a:t>감지후 경고 창으로 이동</a:t>
            </a:r>
            <a:endParaRPr lang="en-US" altLang="ko-KR" dirty="0"/>
          </a:p>
          <a:p>
            <a:r>
              <a:rPr lang="en-US" altLang="ko-KR" dirty="0"/>
              <a:t>    4) 112 </a:t>
            </a:r>
            <a:r>
              <a:rPr lang="ko-KR" altLang="en-US" dirty="0"/>
              <a:t>통화창을 띄움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041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-3.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앱 화면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0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CB5BD6EF-2BCF-4F68-832A-314D2453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9" y="1913639"/>
            <a:ext cx="4710154" cy="47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509536BB-6EC4-4AAE-B4AE-B7F10EEE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82" y="1913639"/>
            <a:ext cx="4710154" cy="47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E14E094-4648-48B9-AD89-A96659F86410}"/>
              </a:ext>
            </a:extLst>
          </p:cNvPr>
          <p:cNvSpPr/>
          <p:nvPr/>
        </p:nvSpPr>
        <p:spPr>
          <a:xfrm>
            <a:off x="5820545" y="3741508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2" name="Picture 12" descr="블라인드 | 블라블라: 칼든 사람 보이면 도망가야 하는 이유.gif">
            <a:extLst>
              <a:ext uri="{FF2B5EF4-FFF2-40B4-BE49-F238E27FC236}">
                <a16:creationId xmlns:a16="http://schemas.microsoft.com/office/drawing/2014/main" id="{7845E93B-14A4-4B5C-8BF1-9EE6B651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88" y="3139813"/>
            <a:ext cx="1856847" cy="137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5CF9C1-B380-4F75-BA30-150D4257C65D}"/>
              </a:ext>
            </a:extLst>
          </p:cNvPr>
          <p:cNvSpPr/>
          <p:nvPr/>
        </p:nvSpPr>
        <p:spPr>
          <a:xfrm>
            <a:off x="2191883" y="4801675"/>
            <a:ext cx="1753456" cy="600417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  <p:pic>
        <p:nvPicPr>
          <p:cNvPr id="10254" name="Picture 14" descr="예 - 무료 여러 가지 잡다한개 아이콘">
            <a:extLst>
              <a:ext uri="{FF2B5EF4-FFF2-40B4-BE49-F238E27FC236}">
                <a16:creationId xmlns:a16="http://schemas.microsoft.com/office/drawing/2014/main" id="{B965DE38-5F37-44AC-A63B-B30C42B9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87" y="3139813"/>
            <a:ext cx="1579144" cy="157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-4.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순서도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AAD628-FC74-47C4-A13A-FBC52A32FF7B}"/>
              </a:ext>
            </a:extLst>
          </p:cNvPr>
          <p:cNvSpPr/>
          <p:nvPr/>
        </p:nvSpPr>
        <p:spPr>
          <a:xfrm>
            <a:off x="5004727" y="5877272"/>
            <a:ext cx="2112510" cy="575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BDA12B-3F32-4E25-AA86-776716C79368}"/>
              </a:ext>
            </a:extLst>
          </p:cNvPr>
          <p:cNvSpPr/>
          <p:nvPr/>
        </p:nvSpPr>
        <p:spPr>
          <a:xfrm>
            <a:off x="5004727" y="1863645"/>
            <a:ext cx="2112510" cy="575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BC9E87-EAB8-453C-9AF6-F216640ADC2B}"/>
              </a:ext>
            </a:extLst>
          </p:cNvPr>
          <p:cNvSpPr/>
          <p:nvPr/>
        </p:nvSpPr>
        <p:spPr>
          <a:xfrm>
            <a:off x="5004727" y="2736375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업로드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감지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7A48A3DD-7913-4CE3-9F7F-63BC8F2B745B}"/>
              </a:ext>
            </a:extLst>
          </p:cNvPr>
          <p:cNvSpPr/>
          <p:nvPr/>
        </p:nvSpPr>
        <p:spPr>
          <a:xfrm>
            <a:off x="5004727" y="3595088"/>
            <a:ext cx="2112510" cy="1033421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 사진</a:t>
            </a: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C327651A-B7E8-4D15-AD3D-5B9081A9DBB9}"/>
              </a:ext>
            </a:extLst>
          </p:cNvPr>
          <p:cNvSpPr/>
          <p:nvPr/>
        </p:nvSpPr>
        <p:spPr>
          <a:xfrm>
            <a:off x="2525477" y="4491971"/>
            <a:ext cx="2112510" cy="744559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 입니다</a:t>
            </a: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21BFE45D-1249-4EDA-9FF1-A7A8FE742664}"/>
              </a:ext>
            </a:extLst>
          </p:cNvPr>
          <p:cNvSpPr/>
          <p:nvPr/>
        </p:nvSpPr>
        <p:spPr>
          <a:xfrm>
            <a:off x="7483977" y="4495074"/>
            <a:ext cx="2112510" cy="744559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아닙니다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F42AB0-ED03-4991-811E-364511863652}"/>
              </a:ext>
            </a:extLst>
          </p:cNvPr>
          <p:cNvSpPr txBox="1"/>
          <p:nvPr/>
        </p:nvSpPr>
        <p:spPr>
          <a:xfrm>
            <a:off x="3860759" y="3429000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YES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2FA1E-F751-4E63-B6A4-5F37B2AA9755}"/>
              </a:ext>
            </a:extLst>
          </p:cNvPr>
          <p:cNvSpPr txBox="1"/>
          <p:nvPr/>
        </p:nvSpPr>
        <p:spPr>
          <a:xfrm>
            <a:off x="7763004" y="3429000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NO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5525CE-C404-4969-A6BE-903277C80D0D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6060982" y="2438675"/>
            <a:ext cx="0" cy="2977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3F8E2-2B13-4458-AA45-C676AE7B85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60982" y="337974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0B6BCF-DA58-4541-81FA-62EC05C83B04}"/>
              </a:ext>
            </a:extLst>
          </p:cNvPr>
          <p:cNvCxnSpPr>
            <a:cxnSpLocks/>
          </p:cNvCxnSpPr>
          <p:nvPr/>
        </p:nvCxnSpPr>
        <p:spPr>
          <a:xfrm>
            <a:off x="3592276" y="4111798"/>
            <a:ext cx="0" cy="38017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F2B489-8709-4E11-ADF9-3874AF84AAE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81732" y="4111798"/>
            <a:ext cx="1422995" cy="1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499253-5AB8-42FE-92EE-941CE70D0EBE}"/>
              </a:ext>
            </a:extLst>
          </p:cNvPr>
          <p:cNvCxnSpPr/>
          <p:nvPr/>
        </p:nvCxnSpPr>
        <p:spPr>
          <a:xfrm flipH="1" flipV="1">
            <a:off x="7117237" y="4111798"/>
            <a:ext cx="1422995" cy="1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7C3710-BBA5-4007-996E-32C5BEEBDAFF}"/>
              </a:ext>
            </a:extLst>
          </p:cNvPr>
          <p:cNvCxnSpPr>
            <a:cxnSpLocks/>
          </p:cNvCxnSpPr>
          <p:nvPr/>
        </p:nvCxnSpPr>
        <p:spPr>
          <a:xfrm>
            <a:off x="8540232" y="4111797"/>
            <a:ext cx="0" cy="38017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5564D6-BCA8-45DF-B97D-5D377C06A45F}"/>
              </a:ext>
            </a:extLst>
          </p:cNvPr>
          <p:cNvCxnSpPr>
            <a:cxnSpLocks/>
          </p:cNvCxnSpPr>
          <p:nvPr/>
        </p:nvCxnSpPr>
        <p:spPr>
          <a:xfrm flipH="1">
            <a:off x="3581734" y="5616702"/>
            <a:ext cx="247924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6E18963-4802-4876-AA2C-D6C0B2BA654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60982" y="5616702"/>
            <a:ext cx="0" cy="26057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82121C4-41FD-4D84-B540-AB995FA42CB8}"/>
              </a:ext>
            </a:extLst>
          </p:cNvPr>
          <p:cNvCxnSpPr>
            <a:cxnSpLocks/>
          </p:cNvCxnSpPr>
          <p:nvPr/>
        </p:nvCxnSpPr>
        <p:spPr>
          <a:xfrm flipH="1">
            <a:off x="8540232" y="5616702"/>
            <a:ext cx="247924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0B1B1A-5A6D-4F95-B8AC-79D25A86FC6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581732" y="5236530"/>
            <a:ext cx="0" cy="380172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8A9A25-59C9-4C6C-8773-522D0BF8C63A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8540230" y="5239633"/>
            <a:ext cx="2" cy="37706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594FBD-CF11-4BBB-BB7B-8BD846F5A13C}"/>
              </a:ext>
            </a:extLst>
          </p:cNvPr>
          <p:cNvCxnSpPr>
            <a:cxnSpLocks/>
          </p:cNvCxnSpPr>
          <p:nvPr/>
        </p:nvCxnSpPr>
        <p:spPr>
          <a:xfrm flipV="1">
            <a:off x="11019480" y="3016580"/>
            <a:ext cx="0" cy="2600122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13275C-04CB-410E-B34F-D73DD76DDEED}"/>
              </a:ext>
            </a:extLst>
          </p:cNvPr>
          <p:cNvCxnSpPr/>
          <p:nvPr/>
        </p:nvCxnSpPr>
        <p:spPr>
          <a:xfrm flipH="1">
            <a:off x="7117237" y="3016580"/>
            <a:ext cx="3902243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3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-5. UML</a:t>
            </a:r>
            <a:endParaRPr lang="ko-KR" altLang="en-US" sz="2400" dirty="0"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69290FB-5EF0-402C-810C-7BEB5CF4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8" y="2285490"/>
            <a:ext cx="6089245" cy="38651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47D499-9FE9-4A30-98C7-DC8FA24E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36" y="2281812"/>
            <a:ext cx="4497046" cy="38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85000"/>
              <a:lumOff val="1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19422</TotalTime>
  <Words>662</Words>
  <Application>Microsoft Office PowerPoint</Application>
  <PresentationFormat>와이드스크린</PresentationFormat>
  <Paragraphs>154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 Unicode MS</vt:lpstr>
      <vt:lpstr>inherit</vt:lpstr>
      <vt:lpstr>Pretendard</vt:lpstr>
      <vt:lpstr>Pretendard SemiBold</vt:lpstr>
      <vt:lpstr>맑은 고딕</vt:lpstr>
      <vt:lpstr>옥션고딕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COMPUTER</cp:lastModifiedBy>
  <cp:revision>1489</cp:revision>
  <dcterms:created xsi:type="dcterms:W3CDTF">2022-02-02T04:32:22Z</dcterms:created>
  <dcterms:modified xsi:type="dcterms:W3CDTF">2023-09-04T01:56:44Z</dcterms:modified>
</cp:coreProperties>
</file>