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86" r:id="rId3"/>
    <p:sldId id="261" r:id="rId4"/>
    <p:sldId id="271" r:id="rId5"/>
    <p:sldId id="287" r:id="rId6"/>
    <p:sldId id="288" r:id="rId7"/>
    <p:sldId id="289" r:id="rId8"/>
    <p:sldId id="290" r:id="rId9"/>
    <p:sldId id="300" r:id="rId10"/>
    <p:sldId id="297" r:id="rId11"/>
    <p:sldId id="291" r:id="rId12"/>
    <p:sldId id="298" r:id="rId13"/>
    <p:sldId id="295" r:id="rId14"/>
    <p:sldId id="296" r:id="rId15"/>
    <p:sldId id="292" r:id="rId16"/>
    <p:sldId id="299" r:id="rId17"/>
    <p:sldId id="305" r:id="rId18"/>
    <p:sldId id="301" r:id="rId19"/>
    <p:sldId id="302" r:id="rId20"/>
    <p:sldId id="303" r:id="rId21"/>
    <p:sldId id="304" r:id="rId22"/>
    <p:sldId id="270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C7"/>
    <a:srgbClr val="2236AF"/>
    <a:srgbClr val="1C2D90"/>
    <a:srgbClr val="15226D"/>
    <a:srgbClr val="13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79115" autoAdjust="0"/>
  </p:normalViewPr>
  <p:slideViewPr>
    <p:cSldViewPr snapToGrid="0" showGuides="1">
      <p:cViewPr varScale="1">
        <p:scale>
          <a:sx n="59" d="100"/>
          <a:sy n="59" d="100"/>
        </p:scale>
        <p:origin x="84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31DE-C049-41B8-9D98-ACACD74AFAF4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A4782-9DC8-4EA3-A2E4-5A2A21F67A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9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4782-9DC8-4EA3-A2E4-5A2A21F67A9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4782-9DC8-4EA3-A2E4-5A2A21F67A9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3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27659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96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391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588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057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533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29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003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875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22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A553-A925-4E74-8601-C2E97F33FB5F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426630" y="2727220"/>
            <a:ext cx="5765370" cy="1585800"/>
            <a:chOff x="6426630" y="2727220"/>
            <a:chExt cx="5765370" cy="1585800"/>
          </a:xfrm>
        </p:grpSpPr>
        <p:sp>
          <p:nvSpPr>
            <p:cNvPr id="5" name="직사각형 4"/>
            <p:cNvSpPr/>
            <p:nvPr/>
          </p:nvSpPr>
          <p:spPr>
            <a:xfrm>
              <a:off x="6426630" y="2727220"/>
              <a:ext cx="55218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spc="-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236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80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19945" y="4141571"/>
              <a:ext cx="5472055" cy="171449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59174" y="6339836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 대전지역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김성준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강영선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김충환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조강흠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6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수집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9174" y="1248229"/>
            <a:ext cx="11050655" cy="435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받은 곳 사진 </a:t>
            </a:r>
            <a:r>
              <a:rPr lang="ko-KR" altLang="en-US" dirty="0" err="1" smtClean="0"/>
              <a:t>캡쳐하고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주소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36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구성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9174" y="1248229"/>
            <a:ext cx="11050655" cy="435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엑셀데이터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전처리한거</a:t>
            </a:r>
            <a:r>
              <a:rPr lang="ko-KR" altLang="en-US" dirty="0" smtClean="0"/>
              <a:t> 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620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전처리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9174" y="1248229"/>
            <a:ext cx="11050655" cy="435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전처리 하는 코드 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67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저장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9174" y="10359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79125488" descr="EMB00002ba441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2" y="848102"/>
            <a:ext cx="6480175" cy="37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6913" y="4383314"/>
            <a:ext cx="6154057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 했던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있으면 그걸로 사진 넣기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69594" y="573275"/>
            <a:ext cx="5087284" cy="548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설명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93" y="571938"/>
            <a:ext cx="5530992" cy="35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85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저장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9174" y="10359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6913" y="911124"/>
            <a:ext cx="6154057" cy="52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오라클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디비에</a:t>
            </a:r>
            <a:r>
              <a:rPr lang="ko-KR" altLang="en-US" dirty="0" smtClean="0"/>
              <a:t> 넣은 사진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72139" y="1003458"/>
            <a:ext cx="5087284" cy="520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9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9942" y="3850513"/>
            <a:ext cx="11050655" cy="194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분석한거</a:t>
            </a:r>
            <a:r>
              <a:rPr lang="ko-KR" altLang="en-US" dirty="0" smtClean="0"/>
              <a:t> 코드 보여주기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174" y="1314077"/>
            <a:ext cx="11050655" cy="194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분석에 활용된 기술 간단한 설명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상관분석</a:t>
            </a:r>
            <a:r>
              <a:rPr lang="en-US" altLang="ko-KR" dirty="0" smtClean="0"/>
              <a:t>, Random Forest,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97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6913" y="911124"/>
            <a:ext cx="6154057" cy="52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분석코드</a:t>
            </a:r>
            <a:r>
              <a:rPr lang="ko-KR" altLang="en-US" dirty="0" smtClean="0"/>
              <a:t> 자세히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상관분석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672139" y="1003458"/>
            <a:ext cx="5087284" cy="520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분석코드</a:t>
            </a:r>
            <a:r>
              <a:rPr lang="ko-KR" altLang="en-US" dirty="0"/>
              <a:t> </a:t>
            </a:r>
            <a:r>
              <a:rPr lang="ko-KR" altLang="en-US" dirty="0" smtClean="0"/>
              <a:t>자세히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랜덤포레스트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뉴럴네트워크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99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6913" y="911124"/>
            <a:ext cx="6154057" cy="52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672139" y="1003458"/>
            <a:ext cx="5087284" cy="520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250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end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쪽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17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6913" y="1010018"/>
            <a:ext cx="6154057" cy="515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사진 보여주기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672139" y="1010018"/>
            <a:ext cx="5087284" cy="519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270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빅데이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79841" cy="67078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535915" y="1022674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00223" y="1315063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CONTENT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887820" y="1836513"/>
            <a:ext cx="4322980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8"/>
          <p:cNvGrpSpPr/>
          <p:nvPr/>
        </p:nvGrpSpPr>
        <p:grpSpPr>
          <a:xfrm>
            <a:off x="7037551" y="2153894"/>
            <a:ext cx="911444" cy="369332"/>
            <a:chOff x="6861801" y="2260078"/>
            <a:chExt cx="911444" cy="369332"/>
          </a:xfrm>
        </p:grpSpPr>
        <p:sp>
          <p:nvSpPr>
            <p:cNvPr id="27" name="직사각형 26"/>
            <p:cNvSpPr/>
            <p:nvPr/>
          </p:nvSpPr>
          <p:spPr>
            <a:xfrm>
              <a:off x="7126914" y="22600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개요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61801" y="2398707"/>
              <a:ext cx="274638" cy="920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9"/>
          <p:cNvGrpSpPr/>
          <p:nvPr/>
        </p:nvGrpSpPr>
        <p:grpSpPr>
          <a:xfrm>
            <a:off x="7037551" y="2701095"/>
            <a:ext cx="2129726" cy="369332"/>
            <a:chOff x="6861801" y="2260078"/>
            <a:chExt cx="2129726" cy="369332"/>
          </a:xfrm>
        </p:grpSpPr>
        <p:sp>
          <p:nvSpPr>
            <p:cNvPr id="31" name="직사각형 30"/>
            <p:cNvSpPr/>
            <p:nvPr/>
          </p:nvSpPr>
          <p:spPr>
            <a:xfrm>
              <a:off x="7126914" y="2260078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시스템 아키텍처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61801" y="2398707"/>
              <a:ext cx="274638" cy="920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32"/>
          <p:cNvGrpSpPr/>
          <p:nvPr/>
        </p:nvGrpSpPr>
        <p:grpSpPr>
          <a:xfrm>
            <a:off x="7037551" y="3248296"/>
            <a:ext cx="2488799" cy="369332"/>
            <a:chOff x="6861801" y="2260078"/>
            <a:chExt cx="2488799" cy="369332"/>
          </a:xfrm>
        </p:grpSpPr>
        <p:sp>
          <p:nvSpPr>
            <p:cNvPr id="34" name="직사각형 33"/>
            <p:cNvSpPr/>
            <p:nvPr/>
          </p:nvSpPr>
          <p:spPr>
            <a:xfrm>
              <a:off x="7126914" y="2260078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수집 및 저장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61801" y="2398707"/>
              <a:ext cx="274638" cy="920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35"/>
          <p:cNvGrpSpPr/>
          <p:nvPr/>
        </p:nvGrpSpPr>
        <p:grpSpPr>
          <a:xfrm>
            <a:off x="7037551" y="3795496"/>
            <a:ext cx="2950464" cy="369332"/>
            <a:chOff x="6861801" y="2260078"/>
            <a:chExt cx="2950464" cy="369332"/>
          </a:xfrm>
        </p:grpSpPr>
        <p:sp>
          <p:nvSpPr>
            <p:cNvPr id="37" name="직사각형 36"/>
            <p:cNvSpPr/>
            <p:nvPr/>
          </p:nvSpPr>
          <p:spPr>
            <a:xfrm>
              <a:off x="7126914" y="2260078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처리 및 기계학습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61801" y="2398707"/>
              <a:ext cx="274638" cy="920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7037551" y="4449375"/>
            <a:ext cx="274638" cy="920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17178" y="433977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및 시각화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37551" y="4881175"/>
            <a:ext cx="274638" cy="920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17178" y="4771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마무리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38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6913" y="1010018"/>
            <a:ext cx="11488058" cy="515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구현되는 모습 </a:t>
            </a:r>
            <a:r>
              <a:rPr lang="ko-KR" altLang="en-US" dirty="0" err="1" smtClean="0"/>
              <a:t>반디캠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사용해서 동영상으로 편집하면 </a:t>
            </a:r>
            <a:r>
              <a:rPr lang="ko-KR" altLang="en-US" dirty="0" err="1" smtClean="0"/>
              <a:t>좋은거</a:t>
            </a:r>
            <a:r>
              <a:rPr lang="ko-KR" altLang="en-US" dirty="0" smtClean="0"/>
              <a:t>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85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마무리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6913" y="1010018"/>
            <a:ext cx="11488058" cy="515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분석한 결과에 대해서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어떤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결과가 나왔는지 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은행이 상관계수가 젤 높았음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기대효과 정리하기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2683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28691" y="2828820"/>
            <a:ext cx="5917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8000" b="1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6513" y="4156085"/>
            <a:ext cx="5915487" cy="171449"/>
          </a:xfrm>
          <a:prstGeom prst="rect">
            <a:avLst/>
          </a:prstGeom>
          <a:solidFill>
            <a:srgbClr val="223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35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42" b="100000" l="10000" r="90000">
                        <a14:foregroundMark x1="35758" y1="23333" x2="52121" y2="21515"/>
                        <a14:foregroundMark x1="52424" y1="16364" x2="66970" y2="112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99" y="3238673"/>
            <a:ext cx="1373660" cy="137366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116115" y="4187393"/>
            <a:ext cx="12308114" cy="814521"/>
            <a:chOff x="-116115" y="3247593"/>
            <a:chExt cx="12308114" cy="814521"/>
          </a:xfrm>
        </p:grpSpPr>
        <p:sp>
          <p:nvSpPr>
            <p:cNvPr id="8" name="직사각형 7"/>
            <p:cNvSpPr/>
            <p:nvPr/>
          </p:nvSpPr>
          <p:spPr>
            <a:xfrm>
              <a:off x="449942" y="36598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16115" y="36598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855085" y="3600449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01.</a:t>
              </a: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개요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4213" y="3247593"/>
              <a:ext cx="17679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236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  <a:endPara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341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7832"/>
            <a:ext cx="4624616" cy="430887"/>
            <a:chOff x="-27216" y="624532"/>
            <a:chExt cx="4624616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98685" y="653065"/>
              <a:ext cx="349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공공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632" y="1104900"/>
            <a:ext cx="1174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서울시 공공 데이터를 활용하여 정확한 데이터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유동인구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접객시설</a:t>
            </a:r>
            <a:r>
              <a:rPr lang="ko-KR" altLang="en-US" dirty="0" smtClean="0"/>
              <a:t> 데이터를 적극 활용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상권별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데이터 분석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0632" y="2527300"/>
            <a:ext cx="11741968" cy="32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엑셀파일 저장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570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7832"/>
            <a:ext cx="4624616" cy="430887"/>
            <a:chOff x="-27216" y="624532"/>
            <a:chExt cx="4624616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98685" y="653065"/>
              <a:ext cx="349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공공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87" y="971140"/>
            <a:ext cx="112950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프로젝트 명 </a:t>
            </a:r>
            <a:r>
              <a:rPr lang="en-US" altLang="ko-KR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ko-KR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빅데이터 기반 기계학습 활용 서울시 상권분석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632" y="1682969"/>
            <a:ext cx="1174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서울시 </a:t>
            </a:r>
            <a:r>
              <a:rPr lang="ko-KR" altLang="en-US" dirty="0" err="1"/>
              <a:t>공공데이터</a:t>
            </a:r>
            <a:r>
              <a:rPr lang="en-US" altLang="ko-KR" dirty="0"/>
              <a:t>(</a:t>
            </a:r>
            <a:r>
              <a:rPr lang="ko-KR" altLang="en-US" dirty="0"/>
              <a:t>골목상권</a:t>
            </a:r>
            <a:r>
              <a:rPr lang="en-US" altLang="ko-KR" dirty="0"/>
              <a:t>)</a:t>
            </a:r>
            <a:r>
              <a:rPr lang="ko-KR" altLang="en-US" dirty="0"/>
              <a:t>를 빅데이터 플랫폼에 저장해 </a:t>
            </a:r>
            <a:r>
              <a:rPr lang="ko-KR" altLang="en-US" dirty="0" err="1"/>
              <a:t>상관분석</a:t>
            </a:r>
            <a:r>
              <a:rPr lang="en-US" altLang="ko-KR" dirty="0"/>
              <a:t>, </a:t>
            </a:r>
            <a:r>
              <a:rPr lang="ko-KR" altLang="en-US" dirty="0"/>
              <a:t>가중치 설정 후</a:t>
            </a:r>
            <a:br>
              <a:rPr lang="ko-KR" altLang="en-US" dirty="0"/>
            </a:br>
            <a:r>
              <a:rPr lang="ko-KR" altLang="en-US" dirty="0"/>
              <a:t>빅데이터 분석</a:t>
            </a:r>
            <a:r>
              <a:rPr lang="en-US" altLang="ko-KR" dirty="0"/>
              <a:t>(Random Forest, Neural Network) </a:t>
            </a:r>
            <a:r>
              <a:rPr lang="ko-KR" altLang="en-US" dirty="0"/>
              <a:t>서울시의 구와 서비스 업종에</a:t>
            </a:r>
            <a:br>
              <a:rPr lang="ko-KR" altLang="en-US" dirty="0"/>
            </a:br>
            <a:r>
              <a:rPr lang="ko-KR" altLang="en-US" dirty="0"/>
              <a:t>대하여 골목상권의 창업위험도와 </a:t>
            </a:r>
            <a:r>
              <a:rPr lang="ko-KR" altLang="en-US" dirty="0" err="1"/>
              <a:t>예상매출을</a:t>
            </a:r>
            <a:r>
              <a:rPr lang="ko-KR" altLang="en-US" dirty="0"/>
              <a:t> 예비창업자에게 </a:t>
            </a:r>
            <a:r>
              <a:rPr lang="ko-KR" altLang="en-US" dirty="0" err="1"/>
              <a:t>반응형</a:t>
            </a:r>
            <a:r>
              <a:rPr lang="ko-KR" altLang="en-US" dirty="0"/>
              <a:t> </a:t>
            </a:r>
            <a:r>
              <a:rPr lang="ko-KR" altLang="en-US" dirty="0" err="1"/>
              <a:t>웹서비스로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0632" y="2915403"/>
            <a:ext cx="11741968" cy="32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879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7832"/>
            <a:ext cx="4624616" cy="430887"/>
            <a:chOff x="-27216" y="624532"/>
            <a:chExt cx="4624616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98685" y="653065"/>
              <a:ext cx="349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공공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314" y="97114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제안배경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632" y="1682969"/>
            <a:ext cx="1174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/>
              <a:t>기존 </a:t>
            </a:r>
            <a:r>
              <a:rPr lang="ko-KR" altLang="en-US" dirty="0" err="1"/>
              <a:t>우리마을가게</a:t>
            </a:r>
            <a:r>
              <a:rPr lang="ko-KR" altLang="en-US" dirty="0"/>
              <a:t> 상권분석 서비스의 창업위험도는 개</a:t>
            </a:r>
            <a:r>
              <a:rPr lang="en-US" altLang="ko-KR" dirty="0"/>
              <a:t>·</a:t>
            </a:r>
            <a:r>
              <a:rPr lang="ko-KR" altLang="en-US" dirty="0"/>
              <a:t>폐업 데이터를 활용하여</a:t>
            </a:r>
          </a:p>
          <a:p>
            <a:pPr lvl="0" fontAlgn="base"/>
            <a:r>
              <a:rPr lang="ko-KR" altLang="en-US" dirty="0"/>
              <a:t>지표를 나타냈지만</a:t>
            </a:r>
            <a:r>
              <a:rPr lang="en-US" altLang="ko-KR" dirty="0"/>
              <a:t>, </a:t>
            </a:r>
            <a:r>
              <a:rPr lang="ko-KR" altLang="en-US" dirty="0"/>
              <a:t>지표를 더 섬세하고 명확하게 나타내고자 빅데이터 </a:t>
            </a:r>
            <a:r>
              <a:rPr lang="ko-KR" altLang="en-US" dirty="0" err="1"/>
              <a:t>플렛폼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6572" y="3246624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적용기술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440" y="3863862"/>
            <a:ext cx="11741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Python : Random Forest, Neural Network</a:t>
            </a:r>
          </a:p>
          <a:p>
            <a:pPr lvl="0" fontAlgn="base"/>
            <a:r>
              <a:rPr lang="en-US" altLang="ko-KR" dirty="0"/>
              <a:t>R-studio : </a:t>
            </a:r>
            <a:r>
              <a:rPr lang="ko-KR" altLang="en-US" dirty="0"/>
              <a:t>데이터 전처리</a:t>
            </a:r>
            <a:r>
              <a:rPr lang="en-US" altLang="ko-KR" dirty="0"/>
              <a:t>, </a:t>
            </a:r>
            <a:r>
              <a:rPr lang="ko-KR" altLang="en-US" dirty="0" err="1"/>
              <a:t>상관분석</a:t>
            </a:r>
            <a:endParaRPr lang="ko-KR" altLang="en-US" dirty="0"/>
          </a:p>
          <a:p>
            <a:pPr lvl="0" fontAlgn="base"/>
            <a:r>
              <a:rPr lang="en-US" altLang="ko-KR" dirty="0"/>
              <a:t>Java : Ajax, JQuery, </a:t>
            </a:r>
            <a:r>
              <a:rPr lang="en-US" altLang="ko-KR" dirty="0" err="1"/>
              <a:t>Jsp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endParaRPr lang="en-US" altLang="ko-KR" dirty="0"/>
          </a:p>
          <a:p>
            <a:pPr lvl="0" fontAlgn="base"/>
            <a:r>
              <a:rPr lang="en-US" altLang="ko-KR" dirty="0"/>
              <a:t>DB : Oracle, Hadoop, </a:t>
            </a:r>
            <a:r>
              <a:rPr lang="en-US" altLang="ko-KR" dirty="0" smtClean="0"/>
              <a:t>Hive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920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42" b="100000" l="10000" r="90000">
                        <a14:foregroundMark x1="35758" y1="23333" x2="52121" y2="21515"/>
                        <a14:foregroundMark x1="52424" y1="16364" x2="66970" y2="112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99" y="3238673"/>
            <a:ext cx="1373660" cy="137366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116115" y="4187393"/>
            <a:ext cx="12308114" cy="814521"/>
            <a:chOff x="-116115" y="3247593"/>
            <a:chExt cx="12308114" cy="814521"/>
          </a:xfrm>
        </p:grpSpPr>
        <p:sp>
          <p:nvSpPr>
            <p:cNvPr id="8" name="직사각형 7"/>
            <p:cNvSpPr/>
            <p:nvPr/>
          </p:nvSpPr>
          <p:spPr>
            <a:xfrm>
              <a:off x="449942" y="36598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16115" y="36598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855085" y="3600449"/>
              <a:ext cx="2852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01.</a:t>
              </a: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시스템 </a:t>
              </a:r>
              <a:r>
                <a:rPr lang="ko-KR" altLang="en-US" sz="24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아키텍쳐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4213" y="3247593"/>
              <a:ext cx="17679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236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  <a:endPara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856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전체 구성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9121248" descr="EMB00002ba44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0" y="1206326"/>
            <a:ext cx="11363686" cy="47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53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816" y="354835"/>
            <a:ext cx="5055539" cy="461665"/>
            <a:chOff x="-27216" y="621535"/>
            <a:chExt cx="5055539" cy="461665"/>
          </a:xfrm>
        </p:grpSpPr>
        <p:sp>
          <p:nvSpPr>
            <p:cNvPr id="17" name="직사각형 16"/>
            <p:cNvSpPr/>
            <p:nvPr/>
          </p:nvSpPr>
          <p:spPr>
            <a:xfrm>
              <a:off x="-27216" y="643582"/>
              <a:ext cx="3035301" cy="392786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5232" y="624532"/>
              <a:ext cx="829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BIGDATA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청년인재</a:t>
              </a:r>
              <a:endPara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9608" y="621535"/>
              <a:ext cx="349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04672" y="284548"/>
            <a:ext cx="356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236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운영계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236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-116115" y="6305550"/>
            <a:ext cx="12363722" cy="461665"/>
            <a:chOff x="-116115" y="6305550"/>
            <a:chExt cx="12363722" cy="461665"/>
          </a:xfrm>
        </p:grpSpPr>
        <p:sp>
          <p:nvSpPr>
            <p:cNvPr id="42" name="직사각형 41"/>
            <p:cNvSpPr/>
            <p:nvPr/>
          </p:nvSpPr>
          <p:spPr>
            <a:xfrm>
              <a:off x="449942" y="6364933"/>
              <a:ext cx="11742057" cy="342898"/>
            </a:xfrm>
            <a:prstGeom prst="rect">
              <a:avLst/>
            </a:prstGeom>
            <a:solidFill>
              <a:srgbClr val="223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16115" y="6364933"/>
              <a:ext cx="566057" cy="342898"/>
            </a:xfrm>
            <a:prstGeom prst="rect">
              <a:avLst/>
            </a:prstGeom>
            <a:solidFill>
              <a:srgbClr val="00A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56127" y="6305550"/>
              <a:ext cx="1891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9174" y="633983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청년인재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일자리 연계사업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339803" y="418683"/>
            <a:ext cx="2137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0332" y="807769"/>
          <a:ext cx="5257494" cy="4499760"/>
        </p:xfrm>
        <a:graphic>
          <a:graphicData uri="http://schemas.openxmlformats.org/drawingml/2006/table">
            <a:tbl>
              <a:tblPr/>
              <a:tblGrid>
                <a:gridCol w="586405">
                  <a:extLst>
                    <a:ext uri="{9D8B030D-6E8A-4147-A177-3AD203B41FA5}">
                      <a16:colId xmlns:a16="http://schemas.microsoft.com/office/drawing/2014/main" val="887601004"/>
                    </a:ext>
                  </a:extLst>
                </a:gridCol>
                <a:gridCol w="747305">
                  <a:extLst>
                    <a:ext uri="{9D8B030D-6E8A-4147-A177-3AD203B41FA5}">
                      <a16:colId xmlns:a16="http://schemas.microsoft.com/office/drawing/2014/main" val="3485234037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3979819855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3130485607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2419803453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1498230924"/>
                    </a:ext>
                  </a:extLst>
                </a:gridCol>
                <a:gridCol w="591559">
                  <a:extLst>
                    <a:ext uri="{9D8B030D-6E8A-4147-A177-3AD203B41FA5}">
                      <a16:colId xmlns:a16="http://schemas.microsoft.com/office/drawing/2014/main" val="1281580829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3748530751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4222521208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3274786655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1901610923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1463740390"/>
                    </a:ext>
                  </a:extLst>
                </a:gridCol>
                <a:gridCol w="266713">
                  <a:extLst>
                    <a:ext uri="{9D8B030D-6E8A-4147-A177-3AD203B41FA5}">
                      <a16:colId xmlns:a16="http://schemas.microsoft.com/office/drawing/2014/main" val="2310370058"/>
                    </a:ext>
                  </a:extLst>
                </a:gridCol>
                <a:gridCol w="333742">
                  <a:extLst>
                    <a:ext uri="{9D8B030D-6E8A-4147-A177-3AD203B41FA5}">
                      <a16:colId xmlns:a16="http://schemas.microsoft.com/office/drawing/2014/main" val="3389896881"/>
                    </a:ext>
                  </a:extLst>
                </a:gridCol>
                <a:gridCol w="331353">
                  <a:extLst>
                    <a:ext uri="{9D8B030D-6E8A-4147-A177-3AD203B41FA5}">
                      <a16:colId xmlns:a16="http://schemas.microsoft.com/office/drawing/2014/main" val="2425297408"/>
                    </a:ext>
                  </a:extLst>
                </a:gridCol>
              </a:tblGrid>
              <a:tr h="34920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Online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Nearline &lt;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운영계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&gt;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07204"/>
                  </a:ext>
                </a:extLst>
              </a:tr>
              <a:tr h="30093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Client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요청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Servlet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Service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DAO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DB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27561"/>
                  </a:ext>
                </a:extLst>
              </a:tr>
              <a:tr h="349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28949"/>
                  </a:ext>
                </a:extLst>
              </a:tr>
              <a:tr h="4940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↖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응답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↓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view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↑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-1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jdbc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57651"/>
                  </a:ext>
                </a:extLst>
              </a:tr>
              <a:tr h="30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JSP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84196"/>
                  </a:ext>
                </a:extLst>
              </a:tr>
              <a:tr h="349203"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Offline (Batch) &lt;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분석계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&gt;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48413"/>
                  </a:ext>
                </a:extLst>
              </a:tr>
              <a:tr h="300933">
                <a:tc rowSpan="4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↗ 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06959"/>
                  </a:ext>
                </a:extLst>
              </a:tr>
              <a:tr h="10973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SQLon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Hadoop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→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select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Python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17926"/>
                  </a:ext>
                </a:extLst>
              </a:tr>
              <a:tr h="34920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↓↑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↑↓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54257"/>
                  </a:ext>
                </a:extLst>
              </a:tr>
              <a:tr h="4603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HDFS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6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M/L(library)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09" marR="64109" marT="17724" marB="1772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3825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49942" y="4688114"/>
            <a:ext cx="5617029" cy="149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이거 좀 더 </a:t>
            </a:r>
            <a:r>
              <a:rPr lang="ko-KR" altLang="en-US" dirty="0" err="1" smtClean="0"/>
              <a:t>이쁘게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27055" y="807768"/>
            <a:ext cx="5617029" cy="5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부연설명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26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480</Words>
  <Application>Microsoft Office PowerPoint</Application>
  <PresentationFormat>와이드스크린</PresentationFormat>
  <Paragraphs>195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바탕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cse</cp:lastModifiedBy>
  <cp:revision>159</cp:revision>
  <dcterms:created xsi:type="dcterms:W3CDTF">2013-12-19T09:59:33Z</dcterms:created>
  <dcterms:modified xsi:type="dcterms:W3CDTF">2017-08-25T06:02:43Z</dcterms:modified>
</cp:coreProperties>
</file>