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5" r:id="rId1"/>
  </p:sldMasterIdLst>
  <p:notesMasterIdLst>
    <p:notesMasterId r:id="rId15"/>
  </p:notesMasterIdLst>
  <p:handoutMasterIdLst>
    <p:handoutMasterId r:id="rId16"/>
  </p:handoutMasterIdLst>
  <p:sldIdLst>
    <p:sldId id="345" r:id="rId2"/>
    <p:sldId id="2019" r:id="rId3"/>
    <p:sldId id="2020" r:id="rId4"/>
    <p:sldId id="2024" r:id="rId5"/>
    <p:sldId id="2021" r:id="rId6"/>
    <p:sldId id="2022" r:id="rId7"/>
    <p:sldId id="2013" r:id="rId8"/>
    <p:sldId id="2016" r:id="rId9"/>
    <p:sldId id="2027" r:id="rId10"/>
    <p:sldId id="2014" r:id="rId11"/>
    <p:sldId id="2015" r:id="rId12"/>
    <p:sldId id="2028" r:id="rId13"/>
    <p:sldId id="2017" r:id="rId1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8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86624"/>
    <a:srgbClr val="FF6600"/>
    <a:srgbClr val="EDEDED"/>
    <a:srgbClr val="000000"/>
    <a:srgbClr val="B5D9F9"/>
    <a:srgbClr val="F2FCF6"/>
    <a:srgbClr val="F3F7FB"/>
    <a:srgbClr val="E0E5EC"/>
    <a:srgbClr val="CC3300"/>
    <a:srgbClr val="5B9B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896" autoAdjust="0"/>
    <p:restoredTop sz="96429" autoAdjust="0"/>
  </p:normalViewPr>
  <p:slideViewPr>
    <p:cSldViewPr showGuides="1">
      <p:cViewPr varScale="1">
        <p:scale>
          <a:sx n="96" d="100"/>
          <a:sy n="96" d="100"/>
        </p:scale>
        <p:origin x="-102" y="-354"/>
      </p:cViewPr>
      <p:guideLst>
        <p:guide orient="horz" pos="618"/>
        <p:guide orient="horz" pos="346"/>
        <p:guide orient="horz" pos="4110"/>
        <p:guide orient="horz" pos="4020"/>
        <p:guide pos="3120"/>
        <p:guide pos="126"/>
        <p:guide pos="6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84"/>
    </p:cViewPr>
  </p:sorterViewPr>
  <p:notesViewPr>
    <p:cSldViewPr showGuides="1">
      <p:cViewPr varScale="1">
        <p:scale>
          <a:sx n="81" d="100"/>
          <a:sy n="81" d="100"/>
        </p:scale>
        <p:origin x="3006" y="114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11970-A673-4B54-892C-B6E9BCE96C33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FF2E5-3098-4CEE-9C34-BFE7FF5D7C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373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312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noProof="0" smtClean="0"/>
              <a:t>마스터 텍스트 스타일을 편집합니다</a:t>
            </a:r>
          </a:p>
          <a:p>
            <a:pPr lvl="1"/>
            <a:r>
              <a:rPr lang="ko-KR" altLang="en-GB" noProof="0" smtClean="0"/>
              <a:t>둘째 수준</a:t>
            </a:r>
          </a:p>
          <a:p>
            <a:pPr lvl="2"/>
            <a:r>
              <a:rPr lang="ko-KR" altLang="en-GB" noProof="0" smtClean="0"/>
              <a:t>셋째 수준</a:t>
            </a:r>
          </a:p>
          <a:p>
            <a:pPr lvl="3"/>
            <a:r>
              <a:rPr lang="ko-KR" altLang="en-GB" noProof="0" smtClean="0"/>
              <a:t>넷째 수준</a:t>
            </a:r>
          </a:p>
          <a:p>
            <a:pPr lvl="4"/>
            <a:r>
              <a:rPr lang="ko-KR" altLang="en-GB" noProof="0" smtClean="0"/>
              <a:t>다섯째 수준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C94EA2C-0278-4967-9160-D666E7610469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68619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fld id="{F944DC56-18FF-470F-92D5-299EFC41C19B}" type="slidenum">
              <a:rPr lang="en-GB" altLang="ko-KR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1</a:t>
            </a:fld>
            <a:endParaRPr lang="en-GB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5275" cy="3721100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87925" cy="446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978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8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11737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938235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0054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0088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3005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02866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32394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4837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82655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2016-08-05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231487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Text Box 37"/>
          <p:cNvSpPr txBox="1">
            <a:spLocks noChangeArrowheads="1"/>
          </p:cNvSpPr>
          <p:nvPr userDrawn="1"/>
        </p:nvSpPr>
        <p:spPr bwMode="auto">
          <a:xfrm>
            <a:off x="4728521" y="6565900"/>
            <a:ext cx="428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mtClean="0">
                <a:latin typeface="Arial" charset="0"/>
                <a:ea typeface="맑은 고딕" pitchFamily="50" charset="-127"/>
              </a:rPr>
              <a:t>-</a:t>
            </a:r>
            <a:fld id="{CBBDDC2E-D8E0-4D6A-A3F4-D3AEF3386FEE}" type="slidenum">
              <a:rPr lang="en-US" altLang="ko-KR" smtClean="0">
                <a:latin typeface="Arial" charset="0"/>
                <a:ea typeface="맑은 고딕" pitchFamily="50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ko-KR" smtClean="0">
                <a:latin typeface="Arial" charset="0"/>
                <a:ea typeface="맑은 고딕" pitchFamily="50" charset="-127"/>
              </a:rPr>
              <a:t>-</a:t>
            </a:r>
            <a:endParaRPr lang="en-US" altLang="ko-KR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99578" y="549275"/>
            <a:ext cx="9506397" cy="0"/>
          </a:xfrm>
          <a:prstGeom prst="line">
            <a:avLst/>
          </a:prstGeom>
          <a:ln w="38100" cmpd="sng">
            <a:solidFill>
              <a:srgbClr val="003399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00472" y="6525344"/>
            <a:ext cx="9506397" cy="0"/>
          </a:xfrm>
          <a:prstGeom prst="line">
            <a:avLst/>
          </a:prstGeom>
          <a:ln w="12700" cmpd="sng">
            <a:solidFill>
              <a:srgbClr val="003399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_x207889208" descr="EMB00000c740175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3" y="116632"/>
            <a:ext cx="1519788" cy="3978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49" y="6559515"/>
            <a:ext cx="3052079" cy="25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08570" y="6537325"/>
            <a:ext cx="3650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ko-KR" altLang="en-US" sz="12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빅데이터 기반 서울형 골목상권 분석서비스 구축</a:t>
            </a:r>
            <a:endParaRPr kumimoji="1" lang="ko-KR" altLang="en-US" sz="1200" b="0" kern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9452548" y="291168"/>
            <a:ext cx="217488" cy="189362"/>
            <a:chOff x="5387395" y="242015"/>
            <a:chExt cx="217488" cy="189362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387395" y="242015"/>
              <a:ext cx="2174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601073" y="242015"/>
              <a:ext cx="0" cy="18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5621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2564904"/>
            <a:ext cx="9906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지수지표 알고리즘 </a:t>
            </a:r>
            <a:r>
              <a:rPr lang="ko-KR" altLang="en-US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개요 및 도움말 용어 정의</a:t>
            </a:r>
            <a:endParaRPr lang="en-US" altLang="ko-KR" sz="3000" b="1" spc="-50" dirty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0472" y="620688"/>
            <a:ext cx="5256584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 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우리마을 가게 상권분석 서비스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(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골목상권분석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400" b="1" spc="-50" dirty="0" smtClean="0">
                <a:latin typeface="Trebuchet MS" panose="020B0603020202020204" pitchFamily="34" charset="0"/>
                <a:ea typeface="맑은 고딕" pitchFamily="50" charset="-127"/>
              </a:rPr>
              <a:t>   </a:t>
            </a:r>
            <a:r>
              <a:rPr lang="en-US" altLang="ko-KR" sz="1400" b="1" spc="-50" dirty="0" smtClean="0">
                <a:latin typeface="맑은 고딕"/>
                <a:ea typeface="맑은 고딕"/>
              </a:rPr>
              <a:t>※ </a:t>
            </a:r>
            <a:r>
              <a:rPr lang="ko-KR" altLang="en-US" sz="1400" b="1" spc="-50" dirty="0" smtClean="0">
                <a:latin typeface="Trebuchet MS" panose="020B0603020202020204" pitchFamily="34" charset="0"/>
                <a:ea typeface="맑은 고딕" pitchFamily="50" charset="-127"/>
              </a:rPr>
              <a:t>홈페이지 </a:t>
            </a:r>
            <a:r>
              <a:rPr lang="en-US" altLang="ko-KR" sz="1400" b="1" spc="-50" dirty="0" smtClean="0">
                <a:latin typeface="Trebuchet MS" panose="020B0603020202020204" pitchFamily="34" charset="0"/>
                <a:ea typeface="맑은 고딕" pitchFamily="50" charset="-127"/>
              </a:rPr>
              <a:t>– http://golmok.seoul.go.kr</a:t>
            </a:r>
            <a:endParaRPr lang="en-US" altLang="ko-KR" sz="1400" b="1" spc="-50" dirty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8704" y="5373216"/>
            <a:ext cx="52565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 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서울특별시 정보기획관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(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통계데이터담당관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8704" y="4077072"/>
            <a:ext cx="5256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2015.12</a:t>
            </a:r>
            <a:endParaRPr lang="en-US" altLang="ko-KR" sz="105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45856" y="980011"/>
            <a:ext cx="8915400" cy="935387"/>
            <a:chOff x="776444" y="1556792"/>
            <a:chExt cx="8386724" cy="115124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4.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평균 매출액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(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추정 매출액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28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신용카드사 매출액 통계를 기반으로 지역과 업종별 조건에 따라 추정된 정보로서 점포의 시장 환경과 조건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점포면적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점포의 입지조건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서비스 질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인적 요인 등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에 따라 달라질 수 있으므로 매출을 가늠하는 참고정보로만 활용하시기 바랍니다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45856" y="2132856"/>
            <a:ext cx="8915400" cy="935387"/>
            <a:chOff x="776444" y="1556792"/>
            <a:chExt cx="8386724" cy="1151246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5.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점포 증가율</a:t>
              </a:r>
            </a:p>
          </p:txBody>
        </p:sp>
        <p:grpSp>
          <p:nvGrpSpPr>
            <p:cNvPr id="49" name="그룹 10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당 기간 내 점포수를 전년 동 기간과 비교하여 증감율을 산출한 정보입니다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산출식 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: 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전년 동기 점포수 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당기 점포수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) /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전년 동기 점포수*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100</a:t>
                </a:r>
              </a:p>
              <a:p>
                <a:pPr lvl="0"/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상가업소 데이터와 인허가 업소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음식 및 위생 업종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352261" y="3357709"/>
            <a:ext cx="8915400" cy="935387"/>
            <a:chOff x="776444" y="1556792"/>
            <a:chExt cx="8386724" cy="1151246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6.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임대시세</a:t>
              </a:r>
            </a:p>
          </p:txBody>
        </p:sp>
        <p:grpSp>
          <p:nvGrpSpPr>
            <p:cNvPr id="55" name="그룹 11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한국감정원에서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매 분기별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1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만 여건의 임대 시세를 표본 조사하여 상급지와 하급지로 구분하여 정보를 제공합니다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서울시 내 전체 건물의 임대시세를 표준화여 대표성을 갖는 정보를 제공하는 것으로서 입지조건에 따른 편차가 발생할 수 있으며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일부 지역에 대해 제공되지 않을 수 있습니다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평균 매출액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추정 매출액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</a:t>
                </a: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신용카드사 매출액 통계를 기반으로 지역과 업종별 조건에 따라 추정된 정보로서 점포의 시장 환경과 조건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점포면적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점포의 입지조건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서비스 질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인적 요인 등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에 따라 달라질 수 있으므로 매출을 가늠하는 참고정보로만 활용하시기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352498" y="4653136"/>
            <a:ext cx="8915400" cy="935387"/>
            <a:chOff x="776444" y="1556792"/>
            <a:chExt cx="8386724" cy="1151246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7. 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SNS </a:t>
              </a:r>
              <a:r>
                <a:rPr lang="ko-KR" altLang="en-US" sz="975" b="1" spc="-106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트랜드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 데이터</a:t>
              </a:r>
            </a:p>
          </p:txBody>
        </p:sp>
        <p:grpSp>
          <p:nvGrpSpPr>
            <p:cNvPr id="61" name="그룹 22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해당 업종에 대한 트위터와 블록그에 언급된 긍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/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부정 키워드 정보를 제공합니다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7411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9052906"/>
              </p:ext>
            </p:extLst>
          </p:nvPr>
        </p:nvGraphicFramePr>
        <p:xfrm>
          <a:off x="344488" y="1628800"/>
          <a:ext cx="8928994" cy="4799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656184"/>
                <a:gridCol w="1944216"/>
                <a:gridCol w="1872208"/>
                <a:gridCol w="2304258"/>
              </a:tblGrid>
              <a:tr h="541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산출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방식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개업율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폐업율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생존율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비고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11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월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분기 단위 시점 산출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기준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최근 월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분기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06" dirty="0" err="1" smtClean="0"/>
                        <a:t>ㅇ</a:t>
                      </a:r>
                      <a:r>
                        <a:rPr lang="ko-KR" altLang="en-US" sz="900" b="1" kern="1200" spc="-106" dirty="0" smtClean="0"/>
                        <a:t> 용어 </a:t>
                      </a:r>
                      <a:r>
                        <a:rPr lang="en-US" altLang="ko-KR" sz="900" b="1" kern="1200" spc="-106" dirty="0" smtClean="0"/>
                        <a:t>:  </a:t>
                      </a:r>
                      <a:r>
                        <a:rPr lang="ko-KR" altLang="en-US" sz="900" b="1" kern="1200" spc="-106" dirty="0" err="1" smtClean="0"/>
                        <a:t>개업율</a:t>
                      </a:r>
                      <a:r>
                        <a:rPr lang="en-US" altLang="ko-KR" sz="900" b="1" kern="1200" spc="-106" dirty="0" smtClean="0"/>
                        <a:t>(</a:t>
                      </a:r>
                      <a:r>
                        <a:rPr lang="ko-KR" altLang="en-US" sz="900" b="1" kern="1200" spc="-106" dirty="0" err="1" smtClean="0"/>
                        <a:t>개업신고율</a:t>
                      </a:r>
                      <a:r>
                        <a:rPr lang="en-US" altLang="ko-KR" sz="900" b="1" kern="1200" spc="-106" dirty="0" smtClean="0"/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06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106" dirty="0" err="1" smtClean="0"/>
                        <a:t>ㅇ</a:t>
                      </a:r>
                      <a:r>
                        <a:rPr lang="ko-KR" altLang="en-US" sz="900" kern="1200" spc="-106" dirty="0" smtClean="0"/>
                        <a:t> 산식 </a:t>
                      </a:r>
                      <a:r>
                        <a:rPr lang="en-US" altLang="ko-KR" sz="900" kern="1200" spc="-106" dirty="0" smtClean="0"/>
                        <a:t>: (</a:t>
                      </a:r>
                      <a:r>
                        <a:rPr lang="ko-KR" altLang="en-US" sz="900" kern="1200" spc="-106" dirty="0" smtClean="0"/>
                        <a:t>당 기간 개업신고 </a:t>
                      </a:r>
                      <a:r>
                        <a:rPr lang="ko-KR" altLang="en-US" sz="900" kern="1200" spc="-106" dirty="0" err="1" smtClean="0"/>
                        <a:t>점포수</a:t>
                      </a:r>
                      <a:r>
                        <a:rPr lang="ko-KR" altLang="en-US" sz="900" kern="1200" spc="-106" dirty="0" smtClean="0"/>
                        <a:t> </a:t>
                      </a:r>
                      <a:r>
                        <a:rPr lang="en-US" altLang="ko-KR" sz="900" kern="1200" spc="-106" dirty="0" smtClean="0"/>
                        <a:t>/ </a:t>
                      </a:r>
                      <a:r>
                        <a:rPr lang="ko-KR" altLang="en-US" sz="900" kern="1200" spc="-106" dirty="0" smtClean="0"/>
                        <a:t>전체 </a:t>
                      </a:r>
                      <a:r>
                        <a:rPr lang="ko-KR" altLang="en-US" sz="900" kern="1200" spc="-106" dirty="0" err="1" smtClean="0"/>
                        <a:t>점포수</a:t>
                      </a:r>
                      <a:r>
                        <a:rPr lang="en-US" altLang="ko-KR" sz="900" kern="1200" spc="-106" dirty="0" smtClean="0"/>
                        <a:t>)X100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106" dirty="0" smtClean="0"/>
                        <a:t>* </a:t>
                      </a:r>
                      <a:r>
                        <a:rPr lang="ko-KR" altLang="en-US" sz="900" kern="1200" spc="-106" dirty="0" smtClean="0"/>
                        <a:t>해당 월</a:t>
                      </a:r>
                      <a:r>
                        <a:rPr lang="en-US" altLang="ko-KR" sz="900" kern="1200" spc="-106" dirty="0" smtClean="0"/>
                        <a:t>/</a:t>
                      </a:r>
                      <a:r>
                        <a:rPr lang="ko-KR" altLang="en-US" sz="900" kern="1200" spc="-106" dirty="0" smtClean="0"/>
                        <a:t>분기의 </a:t>
                      </a:r>
                      <a:r>
                        <a:rPr lang="en-US" altLang="ko-KR" sz="900" kern="1200" spc="-106" dirty="0" smtClean="0"/>
                        <a:t>“</a:t>
                      </a:r>
                      <a:r>
                        <a:rPr lang="ko-KR" altLang="en-US" sz="900" kern="1200" spc="-106" dirty="0" err="1" smtClean="0"/>
                        <a:t>신생율</a:t>
                      </a:r>
                      <a:r>
                        <a:rPr lang="en-US" altLang="ko-KR" sz="900" kern="1200" spc="-106" dirty="0" smtClean="0"/>
                        <a:t>”</a:t>
                      </a:r>
                      <a:r>
                        <a:rPr lang="ko-KR" altLang="en-US" sz="900" kern="1200" spc="-106" dirty="0" smtClean="0"/>
                        <a:t>과 유사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06" dirty="0" err="1" smtClean="0"/>
                        <a:t>ㅇ</a:t>
                      </a:r>
                      <a:r>
                        <a:rPr lang="ko-KR" altLang="en-US" sz="900" b="1" kern="1200" spc="-106" dirty="0" smtClean="0"/>
                        <a:t> 용어 </a:t>
                      </a:r>
                      <a:r>
                        <a:rPr lang="en-US" altLang="ko-KR" sz="900" b="1" kern="1200" spc="-106" dirty="0" smtClean="0"/>
                        <a:t>:  </a:t>
                      </a:r>
                      <a:r>
                        <a:rPr lang="ko-KR" altLang="en-US" sz="900" b="1" kern="1200" spc="-106" dirty="0" err="1" smtClean="0"/>
                        <a:t>폐업율</a:t>
                      </a:r>
                      <a:r>
                        <a:rPr lang="en-US" altLang="ko-KR" sz="900" b="1" kern="1200" spc="-106" dirty="0" smtClean="0"/>
                        <a:t>(</a:t>
                      </a:r>
                      <a:r>
                        <a:rPr lang="ko-KR" altLang="en-US" sz="900" b="1" kern="1200" spc="-106" dirty="0" err="1" smtClean="0"/>
                        <a:t>폐업신고율</a:t>
                      </a:r>
                      <a:r>
                        <a:rPr lang="en-US" altLang="ko-KR" sz="900" b="1" kern="1200" spc="-106" dirty="0" smtClean="0"/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06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106" dirty="0" err="1" smtClean="0"/>
                        <a:t>ㅇ</a:t>
                      </a:r>
                      <a:r>
                        <a:rPr lang="ko-KR" altLang="en-US" sz="900" kern="1200" spc="-106" dirty="0" smtClean="0"/>
                        <a:t> 산식 </a:t>
                      </a:r>
                      <a:r>
                        <a:rPr lang="en-US" altLang="ko-KR" sz="900" kern="1200" spc="-106" dirty="0" smtClean="0"/>
                        <a:t>: (</a:t>
                      </a:r>
                      <a:r>
                        <a:rPr lang="ko-KR" altLang="en-US" sz="900" kern="1200" spc="-106" dirty="0" smtClean="0"/>
                        <a:t>당 기간 폐업신고 </a:t>
                      </a:r>
                      <a:r>
                        <a:rPr lang="ko-KR" altLang="en-US" sz="900" kern="1200" spc="-106" dirty="0" err="1" smtClean="0"/>
                        <a:t>점포수</a:t>
                      </a:r>
                      <a:r>
                        <a:rPr lang="ko-KR" altLang="en-US" sz="900" kern="1200" spc="-106" dirty="0" smtClean="0"/>
                        <a:t> </a:t>
                      </a:r>
                      <a:r>
                        <a:rPr lang="en-US" altLang="ko-KR" sz="900" kern="1200" spc="-106" dirty="0" smtClean="0"/>
                        <a:t>/ </a:t>
                      </a:r>
                      <a:r>
                        <a:rPr lang="ko-KR" altLang="en-US" sz="900" kern="1200" spc="-106" dirty="0" smtClean="0"/>
                        <a:t>전체 </a:t>
                      </a:r>
                      <a:r>
                        <a:rPr lang="ko-KR" altLang="en-US" sz="900" kern="1200" spc="-106" dirty="0" err="1" smtClean="0"/>
                        <a:t>점포수</a:t>
                      </a:r>
                      <a:r>
                        <a:rPr lang="en-US" altLang="ko-KR" sz="900" kern="1200" spc="-106" dirty="0" smtClean="0"/>
                        <a:t>)X100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106" dirty="0" smtClean="0"/>
                        <a:t>* </a:t>
                      </a:r>
                      <a:r>
                        <a:rPr lang="ko-KR" altLang="en-US" sz="900" kern="1200" spc="-106" dirty="0" smtClean="0"/>
                        <a:t>해당 월</a:t>
                      </a:r>
                      <a:r>
                        <a:rPr lang="en-US" altLang="ko-KR" sz="900" kern="1200" spc="-106" dirty="0" smtClean="0"/>
                        <a:t>/</a:t>
                      </a:r>
                      <a:r>
                        <a:rPr lang="ko-KR" altLang="en-US" sz="900" kern="1200" spc="-106" dirty="0" smtClean="0"/>
                        <a:t>분기의 </a:t>
                      </a:r>
                      <a:r>
                        <a:rPr lang="en-US" altLang="ko-KR" sz="900" kern="1200" spc="-106" dirty="0" smtClean="0"/>
                        <a:t>“</a:t>
                      </a:r>
                      <a:r>
                        <a:rPr lang="ko-KR" altLang="en-US" sz="900" kern="1200" spc="-106" dirty="0" err="1" smtClean="0"/>
                        <a:t>소멸율</a:t>
                      </a:r>
                      <a:r>
                        <a:rPr lang="en-US" altLang="ko-KR" sz="900" kern="1200" spc="-106" dirty="0" smtClean="0"/>
                        <a:t>”</a:t>
                      </a:r>
                      <a:r>
                        <a:rPr lang="ko-KR" altLang="en-US" sz="900" kern="1200" spc="-106" dirty="0" smtClean="0"/>
                        <a:t>과 유사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 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전체 </a:t>
                      </a:r>
                      <a:r>
                        <a:rPr lang="ko-KR" altLang="en-US" sz="900" kern="1200" spc="-106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점포수</a:t>
                      </a:r>
                      <a:r>
                        <a:rPr lang="ko-KR" altLang="en-US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현재 영업중인 전체 점포 수 </a:t>
                      </a:r>
                      <a:r>
                        <a:rPr lang="en-US" altLang="ko-KR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900" kern="1200" spc="-106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당 기간 폐업 신고 </a:t>
                      </a:r>
                      <a:r>
                        <a:rPr lang="ko-KR" altLang="en-US" sz="900" kern="1200" spc="-106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점포수</a:t>
                      </a:r>
                      <a:endParaRPr lang="ko-KR" altLang="en-US" sz="900" kern="1200" spc="-106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900" dirty="0" smtClean="0"/>
                        <a:t>☞ 창업위험지표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분기단위 서비스</a:t>
                      </a:r>
                      <a:r>
                        <a:rPr lang="en-US" altLang="ko-KR" sz="900" dirty="0" smtClean="0"/>
                        <a:t>),</a:t>
                      </a:r>
                      <a:r>
                        <a:rPr lang="en-US" altLang="ko-KR" sz="9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    </a:t>
                      </a:r>
                      <a:r>
                        <a:rPr lang="ko-KR" altLang="en-US" sz="900" dirty="0" smtClean="0"/>
                        <a:t>상권보고서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월단위</a:t>
                      </a:r>
                      <a:r>
                        <a:rPr lang="ko-KR" altLang="en-US" sz="900" dirty="0" smtClean="0"/>
                        <a:t> 서비스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873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기간 누적 산출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기준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최근 월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 </a:t>
                      </a:r>
                      <a:endParaRPr lang="ko-KR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06" dirty="0" err="1" smtClean="0"/>
                        <a:t>ㅇ</a:t>
                      </a:r>
                      <a:r>
                        <a:rPr lang="ko-KR" altLang="en-US" sz="900" b="1" kern="1200" spc="-106" dirty="0" smtClean="0"/>
                        <a:t> 용어 </a:t>
                      </a:r>
                      <a:r>
                        <a:rPr lang="en-US" altLang="ko-KR" sz="900" b="1" kern="1200" spc="-106" dirty="0" smtClean="0"/>
                        <a:t>:  00</a:t>
                      </a:r>
                      <a:r>
                        <a:rPr lang="ko-KR" altLang="en-US" sz="900" b="1" kern="1200" spc="-106" dirty="0" smtClean="0"/>
                        <a:t>년간 개업대비 </a:t>
                      </a:r>
                      <a:r>
                        <a:rPr lang="ko-KR" altLang="en-US" sz="900" b="1" kern="1200" spc="-106" dirty="0" err="1" smtClean="0"/>
                        <a:t>폐업율</a:t>
                      </a:r>
                      <a:r>
                        <a:rPr lang="en-US" altLang="ko-KR" sz="900" b="1" kern="1200" spc="-106" dirty="0" smtClean="0"/>
                        <a:t>(</a:t>
                      </a:r>
                      <a:r>
                        <a:rPr lang="ko-KR" altLang="en-US" sz="900" b="1" kern="1200" spc="-106" dirty="0" err="1" smtClean="0"/>
                        <a:t>폐업신고율</a:t>
                      </a:r>
                      <a:r>
                        <a:rPr lang="en-US" altLang="ko-KR" sz="900" b="1" kern="1200" spc="-106" dirty="0" smtClean="0"/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06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106" dirty="0" err="1" smtClean="0"/>
                        <a:t>ㅇ</a:t>
                      </a:r>
                      <a:r>
                        <a:rPr lang="ko-KR" altLang="en-US" sz="900" kern="1200" spc="-106" dirty="0" smtClean="0"/>
                        <a:t> 산식 </a:t>
                      </a:r>
                      <a:r>
                        <a:rPr lang="en-US" altLang="ko-KR" sz="900" kern="1200" spc="-106" dirty="0" smtClean="0"/>
                        <a:t>-  3</a:t>
                      </a:r>
                      <a:r>
                        <a:rPr lang="ko-KR" altLang="en-US" sz="900" kern="1200" spc="-106" dirty="0" smtClean="0"/>
                        <a:t>년간</a:t>
                      </a:r>
                      <a:r>
                        <a:rPr lang="ko-KR" altLang="en-US" sz="900" kern="1200" spc="-106" baseline="0" dirty="0" smtClean="0"/>
                        <a:t>  개업대비 </a:t>
                      </a:r>
                      <a:r>
                        <a:rPr lang="ko-KR" altLang="en-US" sz="900" kern="1200" spc="-106" baseline="0" dirty="0" err="1" smtClean="0"/>
                        <a:t>폐업율</a:t>
                      </a:r>
                      <a:r>
                        <a:rPr lang="ko-KR" altLang="en-US" sz="900" kern="1200" spc="-106" baseline="0" dirty="0" smtClean="0"/>
                        <a:t> </a:t>
                      </a:r>
                      <a:endParaRPr lang="en-US" altLang="ko-KR" sz="900" kern="1200" spc="-106" baseline="0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106" baseline="0" dirty="0" smtClean="0"/>
                        <a:t>: </a:t>
                      </a:r>
                      <a:r>
                        <a:rPr lang="en-US" altLang="ko-KR" sz="900" kern="1200" spc="-106" dirty="0" smtClean="0"/>
                        <a:t>(</a:t>
                      </a:r>
                      <a:r>
                        <a:rPr lang="ko-KR" altLang="en-US" sz="900" kern="1200" spc="-106" dirty="0" smtClean="0"/>
                        <a:t>연간 누적 폐업신고 </a:t>
                      </a:r>
                      <a:r>
                        <a:rPr lang="ko-KR" altLang="en-US" sz="900" kern="1200" spc="-106" dirty="0" err="1" smtClean="0"/>
                        <a:t>점포수</a:t>
                      </a:r>
                      <a:r>
                        <a:rPr lang="ko-KR" altLang="en-US" sz="900" kern="1200" spc="-106" dirty="0" smtClean="0"/>
                        <a:t> </a:t>
                      </a:r>
                      <a:r>
                        <a:rPr lang="en-US" altLang="ko-KR" sz="900" kern="1200" spc="-106" dirty="0" smtClean="0"/>
                        <a:t>/</a:t>
                      </a:r>
                      <a:r>
                        <a:rPr lang="ko-KR" altLang="en-US" sz="900" kern="1200" spc="-106" dirty="0" smtClean="0"/>
                        <a:t> </a:t>
                      </a:r>
                      <a:r>
                        <a:rPr lang="ko-KR" altLang="en-US" sz="900" kern="1200" spc="-106" baseline="0" dirty="0" err="1" smtClean="0"/>
                        <a:t>ㅇㅇ연간</a:t>
                      </a:r>
                      <a:r>
                        <a:rPr lang="ko-KR" altLang="en-US" sz="900" kern="1200" spc="-106" dirty="0" smtClean="0"/>
                        <a:t> 개업신고 </a:t>
                      </a:r>
                      <a:r>
                        <a:rPr lang="ko-KR" altLang="en-US" sz="900" kern="1200" spc="-106" dirty="0" err="1" smtClean="0"/>
                        <a:t>점포수</a:t>
                      </a:r>
                      <a:r>
                        <a:rPr lang="en-US" altLang="ko-KR" sz="900" kern="1200" spc="-106" dirty="0" smtClean="0"/>
                        <a:t>)X100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 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☞ 창업위험지표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최근월기준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년간 서비스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 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0044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기간별 산출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기준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최근 월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분기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 </a:t>
                      </a:r>
                      <a:endParaRPr lang="ko-KR" alt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 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06" dirty="0" err="1" smtClean="0"/>
                        <a:t>ㅇ</a:t>
                      </a:r>
                      <a:r>
                        <a:rPr lang="ko-KR" altLang="en-US" sz="900" b="1" kern="1200" spc="-106" dirty="0" smtClean="0"/>
                        <a:t> 용어 </a:t>
                      </a:r>
                      <a:r>
                        <a:rPr lang="en-US" altLang="ko-KR" sz="900" b="1" kern="1200" spc="-106" dirty="0" smtClean="0"/>
                        <a:t>:   </a:t>
                      </a:r>
                      <a:r>
                        <a:rPr lang="ko-KR" altLang="en-US" sz="900" b="1" kern="1200" spc="-106" dirty="0" err="1" smtClean="0"/>
                        <a:t>월기준</a:t>
                      </a:r>
                      <a:r>
                        <a:rPr lang="en-US" altLang="ko-KR" sz="900" b="1" kern="1200" spc="-106" baseline="0" dirty="0" smtClean="0"/>
                        <a:t> -</a:t>
                      </a:r>
                      <a:r>
                        <a:rPr lang="en-US" altLang="ko-KR" sz="900" b="1" kern="1200" spc="-106" dirty="0" smtClean="0"/>
                        <a:t> </a:t>
                      </a:r>
                      <a:r>
                        <a:rPr lang="ko-KR" altLang="en-US" sz="900" b="1" kern="1200" spc="-106" dirty="0" err="1" smtClean="0"/>
                        <a:t>개업연차별</a:t>
                      </a:r>
                      <a:r>
                        <a:rPr lang="ko-KR" altLang="en-US" sz="900" b="1" kern="1200" spc="-106" dirty="0" smtClean="0"/>
                        <a:t> 생존율</a:t>
                      </a:r>
                      <a:r>
                        <a:rPr lang="en-US" altLang="ko-KR" sz="900" b="1" kern="1200" spc="-106" dirty="0" smtClean="0"/>
                        <a:t>(</a:t>
                      </a:r>
                      <a:r>
                        <a:rPr lang="ko-KR" altLang="en-US" sz="900" b="1" kern="1200" spc="-106" dirty="0" smtClean="0"/>
                        <a:t>창업생존율</a:t>
                      </a:r>
                      <a:r>
                        <a:rPr lang="en-US" altLang="ko-KR" sz="900" b="1" kern="1200" spc="-106" dirty="0" smtClean="0"/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06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106" dirty="0" err="1" smtClean="0"/>
                        <a:t>ㅇ</a:t>
                      </a:r>
                      <a:r>
                        <a:rPr lang="ko-KR" altLang="en-US" sz="900" kern="1200" spc="-106" dirty="0" smtClean="0"/>
                        <a:t> 산식</a:t>
                      </a:r>
                      <a:r>
                        <a:rPr lang="en-US" altLang="ko-KR" sz="900" kern="1200" spc="-106" dirty="0" smtClean="0"/>
                        <a:t>(</a:t>
                      </a:r>
                      <a:r>
                        <a:rPr lang="ko-KR" altLang="en-US" sz="900" kern="1200" spc="-106" dirty="0" err="1" smtClean="0"/>
                        <a:t>최근월기준</a:t>
                      </a:r>
                      <a:r>
                        <a:rPr lang="en-US" altLang="ko-KR" sz="900" kern="1200" spc="-106" dirty="0" smtClean="0"/>
                        <a:t>)</a:t>
                      </a:r>
                      <a:r>
                        <a:rPr lang="ko-KR" altLang="en-US" sz="900" kern="1200" spc="-106" dirty="0" smtClean="0"/>
                        <a:t> </a:t>
                      </a:r>
                      <a:endParaRPr lang="en-US" altLang="ko-KR" sz="900" kern="1200" spc="-106" dirty="0" smtClean="0"/>
                    </a:p>
                    <a:p>
                      <a:pPr lvl="0"/>
                      <a:r>
                        <a:rPr lang="en-US" altLang="ko-KR" sz="900" kern="1200" spc="-106" smtClean="0"/>
                        <a:t>- </a:t>
                      </a:r>
                      <a:r>
                        <a:rPr lang="ko-KR" altLang="en-US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산출식 </a:t>
                      </a:r>
                      <a:r>
                        <a:rPr lang="en-US" altLang="ko-KR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: ( y</a:t>
                      </a:r>
                      <a:r>
                        <a:rPr lang="ko-KR" altLang="en-US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현시점 생존 점포수 </a:t>
                      </a:r>
                      <a:r>
                        <a:rPr lang="en-US" altLang="ko-KR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/ y - n</a:t>
                      </a:r>
                      <a:r>
                        <a:rPr lang="ko-KR" altLang="en-US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년도 신생 점포수 </a:t>
                      </a:r>
                      <a:r>
                        <a:rPr lang="en-US" altLang="ko-KR" sz="900" spc="-106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)× 100 </a:t>
                      </a:r>
                      <a:endParaRPr lang="ko-KR" altLang="en-US" sz="1000" kern="1200" spc="-106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  연차기간은 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년이하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,1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초과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~2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년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이하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, 2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초과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~3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년이하 </a:t>
                      </a:r>
                      <a:r>
                        <a:rPr lang="en-US" altLang="ko-KR" sz="900" spc="-106" smtClean="0">
                          <a:ea typeface="나눔고딕" panose="020D0604000000000000" pitchFamily="50" charset="-127"/>
                        </a:rPr>
                        <a:t>,3</a:t>
                      </a:r>
                      <a:r>
                        <a:rPr lang="ko-KR" altLang="en-US" sz="900" spc="-106" smtClean="0">
                          <a:ea typeface="나눔고딕" panose="020D0604000000000000" pitchFamily="50" charset="-127"/>
                        </a:rPr>
                        <a:t>년 초과</a:t>
                      </a:r>
                      <a:endParaRPr lang="en-US" altLang="ko-KR" sz="900" spc="-106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☞ 상권통계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상권보고서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최근월</a:t>
                      </a:r>
                      <a:r>
                        <a:rPr lang="ko-KR" altLang="en-US" sz="900" dirty="0" smtClean="0"/>
                        <a:t> 기준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년</a:t>
                      </a:r>
                      <a:r>
                        <a:rPr lang="en-US" altLang="ko-KR" sz="900" dirty="0" smtClean="0"/>
                        <a:t>, 2</a:t>
                      </a:r>
                      <a:r>
                        <a:rPr lang="ko-KR" altLang="en-US" sz="900" dirty="0" smtClean="0"/>
                        <a:t>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년</a:t>
                      </a:r>
                      <a:r>
                        <a:rPr lang="en-US" altLang="ko-KR" sz="900" smtClean="0"/>
                        <a:t>, 3</a:t>
                      </a:r>
                      <a:r>
                        <a:rPr lang="ko-KR" altLang="en-US" sz="900" smtClean="0"/>
                        <a:t>년초과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dirty="0" smtClean="0"/>
                        <a:t>서비스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742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06" dirty="0" err="1" smtClean="0"/>
                        <a:t>ㅇ</a:t>
                      </a:r>
                      <a:r>
                        <a:rPr lang="ko-KR" altLang="en-US" sz="900" b="1" kern="1200" spc="-106" dirty="0" smtClean="0"/>
                        <a:t> 용어 </a:t>
                      </a:r>
                      <a:r>
                        <a:rPr lang="en-US" altLang="ko-KR" sz="900" b="1" kern="1200" spc="-106" dirty="0" smtClean="0"/>
                        <a:t>:   </a:t>
                      </a:r>
                      <a:r>
                        <a:rPr lang="ko-KR" altLang="en-US" sz="900" b="1" kern="1200" spc="-106" dirty="0" smtClean="0"/>
                        <a:t>분기기준 </a:t>
                      </a:r>
                      <a:r>
                        <a:rPr lang="en-US" altLang="ko-KR" sz="900" b="1" kern="1200" spc="-106" dirty="0" smtClean="0"/>
                        <a:t>- </a:t>
                      </a:r>
                      <a:r>
                        <a:rPr lang="ko-KR" altLang="en-US" sz="900" b="1" kern="1200" spc="-106" dirty="0" err="1" smtClean="0"/>
                        <a:t>개업연차별</a:t>
                      </a:r>
                      <a:r>
                        <a:rPr lang="ko-KR" altLang="en-US" sz="900" b="1" kern="1200" spc="-106" dirty="0" smtClean="0"/>
                        <a:t> 생존율</a:t>
                      </a:r>
                      <a:r>
                        <a:rPr lang="en-US" altLang="ko-KR" sz="900" b="1" kern="1200" spc="-106" dirty="0" smtClean="0"/>
                        <a:t>(</a:t>
                      </a:r>
                      <a:r>
                        <a:rPr lang="ko-KR" altLang="en-US" sz="900" b="1" kern="1200" spc="-106" dirty="0" smtClean="0"/>
                        <a:t>창업생존율</a:t>
                      </a:r>
                      <a:r>
                        <a:rPr lang="en-US" altLang="ko-KR" sz="900" b="1" kern="1200" spc="-106" dirty="0" smtClean="0"/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106" dirty="0" err="1" smtClean="0"/>
                        <a:t>ㅇ</a:t>
                      </a:r>
                      <a:r>
                        <a:rPr lang="ko-KR" altLang="en-US" sz="900" kern="1200" spc="-106" dirty="0" smtClean="0"/>
                        <a:t> 산식 </a:t>
                      </a:r>
                      <a:r>
                        <a:rPr lang="en-US" altLang="ko-KR" sz="900" kern="1200" spc="-106" dirty="0" smtClean="0"/>
                        <a:t>(</a:t>
                      </a:r>
                      <a:r>
                        <a:rPr lang="ko-KR" altLang="en-US" sz="900" kern="1200" spc="-106" dirty="0" err="1" smtClean="0"/>
                        <a:t>최근분기기준</a:t>
                      </a:r>
                      <a:r>
                        <a:rPr lang="en-US" altLang="ko-KR" sz="900" kern="1200" spc="-106" dirty="0" smtClean="0"/>
                        <a:t>)    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- 3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ko-KR" altLang="en-US" sz="900" b="0" spc="-106" dirty="0" err="1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생존률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: (y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t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분기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생존 </a:t>
                      </a:r>
                      <a:r>
                        <a:rPr lang="ko-KR" altLang="en-US" sz="900" b="0" spc="-106" dirty="0" err="1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점포수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/ (y-3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t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분기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신생 </a:t>
                      </a:r>
                      <a:r>
                        <a:rPr lang="ko-KR" altLang="en-US" sz="900" b="0" spc="-106" dirty="0" err="1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점포수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× 100 </a:t>
                      </a:r>
                      <a:endParaRPr lang="ko-KR" altLang="en-US" sz="9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☞ 창업위험도 </a:t>
                      </a:r>
                      <a:r>
                        <a:rPr lang="ko-KR" altLang="en-US" sz="900" dirty="0" err="1" smtClean="0"/>
                        <a:t>산출시</a:t>
                      </a:r>
                      <a:r>
                        <a:rPr lang="ko-KR" altLang="en-US" sz="900" dirty="0" smtClean="0"/>
                        <a:t> 활용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69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연도별 개업기준  산출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기준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최근 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106" dirty="0" err="1" smtClean="0"/>
                        <a:t>ㅇ</a:t>
                      </a:r>
                      <a:r>
                        <a:rPr lang="ko-KR" altLang="en-US" sz="900" b="1" kern="1200" spc="-106" dirty="0" smtClean="0"/>
                        <a:t> 용어 </a:t>
                      </a:r>
                      <a:r>
                        <a:rPr lang="en-US" altLang="ko-KR" sz="900" b="1" kern="1200" spc="-106" dirty="0" smtClean="0"/>
                        <a:t>:    </a:t>
                      </a:r>
                      <a:r>
                        <a:rPr lang="ko-KR" altLang="en-US" sz="900" b="1" kern="1200" spc="-106" dirty="0" smtClean="0"/>
                        <a:t>창업 연도별  생존율</a:t>
                      </a:r>
                      <a:endParaRPr lang="en-US" altLang="ko-KR" sz="900" b="1" kern="1200" spc="-106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spc="-106" dirty="0" smtClean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106" dirty="0" err="1" smtClean="0"/>
                        <a:t>ㅇ</a:t>
                      </a:r>
                      <a:r>
                        <a:rPr lang="ko-KR" altLang="en-US" sz="900" kern="1200" spc="-106" dirty="0" smtClean="0"/>
                        <a:t> 산식 </a:t>
                      </a:r>
                      <a:r>
                        <a:rPr lang="en-US" altLang="ko-KR" sz="900" kern="1200" spc="-106" dirty="0" smtClean="0"/>
                        <a:t>(</a:t>
                      </a:r>
                      <a:r>
                        <a:rPr lang="ko-KR" altLang="en-US" sz="900" kern="1200" spc="-106" dirty="0" err="1" smtClean="0"/>
                        <a:t>최근분기기준</a:t>
                      </a:r>
                      <a:r>
                        <a:rPr lang="en-US" altLang="ko-KR" sz="900" kern="1200" spc="-106" dirty="0" smtClean="0"/>
                        <a:t>)    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-   (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창업연도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+n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년도 생존 </a:t>
                      </a:r>
                      <a:r>
                        <a:rPr lang="ko-KR" altLang="en-US" sz="900" b="0" spc="-106" dirty="0" err="1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점포수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창업연도별 신생 </a:t>
                      </a:r>
                      <a:r>
                        <a:rPr lang="ko-KR" altLang="en-US" sz="900" b="0" spc="-106" dirty="0" err="1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점포수</a:t>
                      </a:r>
                      <a:r>
                        <a:rPr lang="ko-KR" altLang="en-US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spc="-106" dirty="0" smtClean="0">
                          <a:latin typeface="Trebuchet MS" pitchFamily="34" charset="0"/>
                          <a:ea typeface="나눔고딕" panose="020D0604000000000000" pitchFamily="50" charset="-127"/>
                        </a:rPr>
                        <a:t>)× 100 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☞ 별도 분석</a:t>
                      </a:r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352498" y="764705"/>
            <a:ext cx="8915400" cy="792088"/>
            <a:chOff x="776444" y="1556792"/>
            <a:chExt cx="8386724" cy="1151246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8. 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개업율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/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/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생존율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69" name="그룹 22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344488" y="155679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1499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352261" y="981445"/>
            <a:ext cx="8915400" cy="935387"/>
            <a:chOff x="776444" y="1556792"/>
            <a:chExt cx="8386724" cy="1151246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8-1.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개업율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(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개업신고율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" name="그룹 17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51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인허가 데이터를 기준으로 당 기간 개업신고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전체 점포수로 나누어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개업신고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/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)X100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현재 영업중인 전체 점포 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+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폐업 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endParaRPr lang="ko-KR" altLang="en-US" sz="813" spc="-106" dirty="0">
                  <a:latin typeface="+mj-lt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* 인허가 업소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음식 및 위생 업종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" name="그룹 52"/>
          <p:cNvGrpSpPr/>
          <p:nvPr/>
        </p:nvGrpSpPr>
        <p:grpSpPr>
          <a:xfrm>
            <a:off x="352261" y="2133573"/>
            <a:ext cx="8915400" cy="935387"/>
            <a:chOff x="776444" y="1556792"/>
            <a:chExt cx="8386724" cy="1151246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8-2.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(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폐업신고율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" name="그룹 23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인허가 데이터를 기준으로 당 기간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전체 점포수로 나누어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/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)X100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현재 영업중인 전체 점포 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+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폐업 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endParaRPr lang="ko-KR" altLang="en-US" sz="813" spc="-106" dirty="0">
                  <a:latin typeface="+mj-lt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* 인허가 업소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음식 및 위생 업종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6" name="그룹 58"/>
          <p:cNvGrpSpPr/>
          <p:nvPr/>
        </p:nvGrpSpPr>
        <p:grpSpPr>
          <a:xfrm>
            <a:off x="352261" y="5373933"/>
            <a:ext cx="8915400" cy="935387"/>
            <a:chOff x="776444" y="1556792"/>
            <a:chExt cx="8386724" cy="1151246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8-5.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창업 연도별 생존율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29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altLang="ko-KR" sz="813" spc="-106" dirty="0"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344488" y="3213693"/>
            <a:ext cx="8915400" cy="935387"/>
            <a:chOff x="776444" y="1556792"/>
            <a:chExt cx="8386724" cy="115124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8-3.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3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년 간 개업 대비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(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폐업신고율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4" name="그룹 8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25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인허가 데이터를 기준으로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개업신고 점포수로 나누어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/ 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개업신고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)X100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인허가 업소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음식 및 위생 업종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350717" y="4293813"/>
            <a:ext cx="8915400" cy="935387"/>
            <a:chOff x="776444" y="1556792"/>
            <a:chExt cx="8386724" cy="1151246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8-4.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개업 </a:t>
              </a:r>
              <a:r>
                <a:rPr lang="ko-KR" altLang="en-US" sz="975" b="1" spc="-106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연차별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 생존율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0" name="그룹 40"/>
            <p:cNvGrpSpPr/>
            <p:nvPr/>
          </p:nvGrpSpPr>
          <p:grpSpPr>
            <a:xfrm>
              <a:off x="3099458" y="1663914"/>
              <a:ext cx="6063710" cy="933288"/>
              <a:chOff x="200472" y="3040856"/>
              <a:chExt cx="2330781" cy="933288"/>
            </a:xfrm>
          </p:grpSpPr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6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인허가 </a:t>
                </a:r>
                <a:r>
                  <a:rPr lang="ko-KR" altLang="en-US" sz="813" spc="-106" smtClean="0">
                    <a:latin typeface="+mj-lt"/>
                    <a:ea typeface="나눔고딕" panose="020D0604000000000000" pitchFamily="50" charset="-127"/>
                  </a:rPr>
                  <a:t>데이터를 이용하여  현 시점</a:t>
                </a:r>
                <a:r>
                  <a:rPr lang="en-US" altLang="ko-KR" sz="813" spc="-106" smtClean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smtClean="0">
                    <a:latin typeface="+mj-lt"/>
                    <a:ea typeface="나눔고딕" panose="020D0604000000000000" pitchFamily="50" charset="-127"/>
                  </a:rPr>
                  <a:t>월 단위</a:t>
                </a:r>
                <a:r>
                  <a:rPr lang="en-US" altLang="ko-KR" sz="813" spc="-106" smtClean="0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 smtClean="0">
                    <a:latin typeface="+mj-lt"/>
                    <a:ea typeface="나눔고딕" panose="020D0604000000000000" pitchFamily="50" charset="-127"/>
                  </a:rPr>
                  <a:t> 기준으로  해당연차별 신생점포의 생존률을 산출한 정보입니다</a:t>
                </a:r>
                <a:r>
                  <a:rPr lang="en-US" altLang="ko-KR" sz="813" spc="-106" smtClean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ko-KR" altLang="en-US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산출식 </a:t>
                </a:r>
                <a:r>
                  <a:rPr lang="en-US" altLang="ko-KR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: ( y</a:t>
                </a:r>
                <a:r>
                  <a:rPr lang="ko-KR" altLang="en-US" sz="800" spc="-106">
                    <a:latin typeface="Trebuchet MS" pitchFamily="34" charset="0"/>
                    <a:ea typeface="나눔고딕" panose="020D0604000000000000" pitchFamily="50" charset="-127"/>
                  </a:rPr>
                  <a:t>년도 </a:t>
                </a:r>
                <a:r>
                  <a:rPr lang="en-US" altLang="ko-KR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현시점 </a:t>
                </a:r>
                <a:r>
                  <a:rPr lang="ko-KR" altLang="en-US" sz="800" spc="-106">
                    <a:latin typeface="Trebuchet MS" pitchFamily="34" charset="0"/>
                    <a:ea typeface="나눔고딕" panose="020D0604000000000000" pitchFamily="50" charset="-127"/>
                  </a:rPr>
                  <a:t>생존 점포수 </a:t>
                </a:r>
                <a:r>
                  <a:rPr lang="en-US" altLang="ko-KR" sz="800" spc="-106">
                    <a:latin typeface="Trebuchet MS" pitchFamily="34" charset="0"/>
                    <a:ea typeface="나눔고딕" panose="020D0604000000000000" pitchFamily="50" charset="-127"/>
                  </a:rPr>
                  <a:t>/ </a:t>
                </a:r>
                <a:r>
                  <a:rPr lang="en-US" altLang="ko-KR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y - n</a:t>
                </a:r>
                <a:r>
                  <a:rPr lang="ko-KR" altLang="en-US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년도 신생 </a:t>
                </a:r>
                <a:r>
                  <a:rPr lang="ko-KR" altLang="en-US" sz="800" spc="-106">
                    <a:latin typeface="Trebuchet MS" pitchFamily="34" charset="0"/>
                    <a:ea typeface="나눔고딕" panose="020D0604000000000000" pitchFamily="50" charset="-127"/>
                  </a:rPr>
                  <a:t>점포수 </a:t>
                </a:r>
                <a:r>
                  <a:rPr lang="en-US" altLang="ko-KR" sz="800" spc="-106" smtClean="0">
                    <a:latin typeface="Trebuchet MS" pitchFamily="34" charset="0"/>
                    <a:ea typeface="나눔고딕" panose="020D0604000000000000" pitchFamily="50" charset="-127"/>
                  </a:rPr>
                  <a:t>)× </a:t>
                </a:r>
                <a:r>
                  <a:rPr lang="en-US" altLang="ko-KR" sz="800" spc="-106">
                    <a:latin typeface="Trebuchet MS" pitchFamily="34" charset="0"/>
                    <a:ea typeface="나눔고딕" panose="020D0604000000000000" pitchFamily="50" charset="-127"/>
                  </a:rPr>
                  <a:t>100 </a:t>
                </a:r>
                <a:endParaRPr lang="ko-KR" altLang="en-US" sz="813" spc="-106" dirty="0">
                  <a:latin typeface="+mj-lt"/>
                  <a:ea typeface="나눔고딕" panose="020D0604000000000000" pitchFamily="50" charset="-127"/>
                </a:endParaRPr>
              </a:p>
              <a:p>
                <a:r>
                  <a:rPr lang="en-US" altLang="ko-KR" sz="813" spc="-106" dirty="0">
                    <a:ea typeface="나눔고딕" panose="020D0604000000000000" pitchFamily="50" charset="-127"/>
                  </a:rPr>
                  <a:t>*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  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연차기간은 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1</a:t>
                </a:r>
                <a:r>
                  <a:rPr lang="ko-KR" altLang="en-US" sz="813" spc="-106" dirty="0" err="1">
                    <a:ea typeface="나눔고딕" panose="020D0604000000000000" pitchFamily="50" charset="-127"/>
                  </a:rPr>
                  <a:t>년이하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,1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초과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~2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년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,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이하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, 2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초과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~3</a:t>
                </a:r>
                <a:r>
                  <a:rPr lang="ko-KR" altLang="en-US" sz="813" spc="-106" err="1">
                    <a:ea typeface="나눔고딕" panose="020D0604000000000000" pitchFamily="50" charset="-127"/>
                  </a:rPr>
                  <a:t>년이하</a:t>
                </a:r>
                <a:r>
                  <a:rPr lang="ko-KR" altLang="en-US" sz="813" spc="-106"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smtClean="0">
                    <a:ea typeface="나눔고딕" panose="020D0604000000000000" pitchFamily="50" charset="-127"/>
                  </a:rPr>
                  <a:t>,3</a:t>
                </a:r>
                <a:r>
                  <a:rPr lang="ko-KR" altLang="en-US" sz="813" spc="-106" smtClean="0">
                    <a:ea typeface="나눔고딕" panose="020D0604000000000000" pitchFamily="50" charset="-127"/>
                  </a:rPr>
                  <a:t>년 초과</a:t>
                </a:r>
                <a:endParaRPr lang="en-US" altLang="ko-KR" sz="813" spc="-106" smtClean="0"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813" spc="-106" smtClean="0">
                    <a:latin typeface="+mj-lt"/>
                    <a:ea typeface="나눔고딕" panose="020D0604000000000000" pitchFamily="50" charset="-127"/>
                  </a:rPr>
                  <a:t>* 인허가 업소</a:t>
                </a:r>
                <a:r>
                  <a:rPr lang="en-US" altLang="ko-KR" sz="813" spc="-106" smtClean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smtClean="0">
                    <a:latin typeface="+mj-lt"/>
                    <a:ea typeface="나눔고딕" panose="020D0604000000000000" pitchFamily="50" charset="-127"/>
                  </a:rPr>
                  <a:t>음식 및 위생 업종</a:t>
                </a:r>
                <a:r>
                  <a:rPr lang="en-US" altLang="ko-KR" sz="813" spc="-106" smtClean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smtClean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smtClean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endParaRPr lang="en-US" altLang="ko-KR" sz="813" spc="-106" dirty="0"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864768" y="5445224"/>
            <a:ext cx="6312934" cy="75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4295" rIns="73125" bIns="38025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인허가 데이터를 기준으로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창업 연도를 기준으로 이후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n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연 후 생존점포 비율을  산출한 것으로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연도별  출생업소의  생존추이를  </a:t>
            </a:r>
            <a:r>
              <a:rPr lang="ko-KR" altLang="en-US" sz="813" spc="-106" dirty="0" err="1" smtClean="0">
                <a:latin typeface="+mj-lt"/>
                <a:ea typeface="나눔고딕" panose="020D0604000000000000" pitchFamily="50" charset="-127"/>
              </a:rPr>
              <a:t>보기위한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 산출입니다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. </a:t>
            </a:r>
            <a:endParaRPr lang="en-US" altLang="ko-KR" sz="813" spc="-106" dirty="0">
              <a:latin typeface="+mj-lt"/>
              <a:ea typeface="나눔고딕" panose="020D0604000000000000" pitchFamily="50" charset="-127"/>
            </a:endParaRPr>
          </a:p>
          <a:p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(</a:t>
            </a:r>
            <a:r>
              <a:rPr lang="ko-KR" altLang="en-US" sz="813" spc="-106" dirty="0" err="1">
                <a:latin typeface="+mj-lt"/>
                <a:ea typeface="나눔고딕" panose="020D0604000000000000" pitchFamily="50" charset="-127"/>
              </a:rPr>
              <a:t>산출식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 </a:t>
            </a:r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(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창업연도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+n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년도 생존 </a:t>
            </a:r>
            <a:r>
              <a:rPr lang="ko-KR" altLang="en-US" sz="900" spc="-106" dirty="0" err="1" smtClean="0">
                <a:latin typeface="Trebuchet MS" pitchFamily="34" charset="0"/>
                <a:ea typeface="나눔고딕" panose="020D0604000000000000" pitchFamily="50" charset="-127"/>
              </a:rPr>
              <a:t>점포수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/ 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창업연도별 신생 </a:t>
            </a:r>
            <a:r>
              <a:rPr lang="ko-KR" altLang="en-US" sz="900" spc="-106" dirty="0" err="1" smtClean="0">
                <a:latin typeface="Trebuchet MS" pitchFamily="34" charset="0"/>
                <a:ea typeface="나눔고딕" panose="020D0604000000000000" pitchFamily="50" charset="-127"/>
              </a:rPr>
              <a:t>점포수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)× 100 </a:t>
            </a:r>
            <a:endParaRPr lang="ko-KR" altLang="en-US" sz="900" dirty="0" smtClean="0"/>
          </a:p>
          <a:p>
            <a:pPr lvl="0"/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* 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인허가 업소</a:t>
            </a:r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(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음식 및 위생 업종</a:t>
            </a:r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) 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데이터를 이용하여 가공된 통계로서 일부 업종과 점포에 한해 한정되어 참고정보로만 활용 하시기 바랍니다</a:t>
            </a:r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1499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8"/>
          <p:cNvGrpSpPr/>
          <p:nvPr/>
        </p:nvGrpSpPr>
        <p:grpSpPr>
          <a:xfrm>
            <a:off x="352261" y="1052736"/>
            <a:ext cx="8915400" cy="935387"/>
            <a:chOff x="776444" y="1556792"/>
            <a:chExt cx="8386724" cy="1151246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8-6.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평균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폐업기간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1" name="그룹 29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10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점포의 개업 신고일과 폐업 신고일을 기준으로 영업 지속 개월 수를 계산하고 평균하여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인허가 업소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음식 및 위생 업종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4" name="그룹 58"/>
          <p:cNvGrpSpPr/>
          <p:nvPr/>
        </p:nvGrpSpPr>
        <p:grpSpPr>
          <a:xfrm>
            <a:off x="352261" y="2276872"/>
            <a:ext cx="8915400" cy="935387"/>
            <a:chOff x="776444" y="1556792"/>
            <a:chExt cx="8386724" cy="1151246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8-7.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평균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영업기간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7" name="그룹 29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현재 상권 내에서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, 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2015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년 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11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월 현재 영업중인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 점포들의 개업 신고일 기준으로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영업기간을 평균하여 산출한 정보입니다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해당 상권의 신설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/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노숙 여부에 대한 참고정보로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이용됩니다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433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오각형 29"/>
          <p:cNvSpPr/>
          <p:nvPr/>
        </p:nvSpPr>
        <p:spPr bwMode="gray">
          <a:xfrm>
            <a:off x="1077964" y="1237117"/>
            <a:ext cx="7691460" cy="364245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25400" dir="5400000" algn="ctr" rotWithShape="0">
              <a:srgbClr val="969696"/>
            </a:outerShdw>
          </a:effectLst>
        </p:spPr>
        <p:txBody>
          <a:bodyPr wrap="square" rtlCol="0" anchor="ctr">
            <a:noAutofit/>
          </a:bodyPr>
          <a:lstStyle/>
          <a:p>
            <a:pPr marL="457200" marR="0" indent="-4572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분석모형 결과서</a:t>
            </a: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77965" y="1741174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과밀지수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077964" y="4169722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활성도 지표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2238652" y="1741174"/>
            <a:ext cx="6458764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상권에 해당 업종의 존재여부에 따라 아래 두 가지 지수로 구분되어 산출됨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238651" y="4169722"/>
            <a:ext cx="6458765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해당 상권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업종의 거래량 및 상대매출액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업종상대활성도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의 결합 지표</a:t>
            </a:r>
            <a:endParaRPr lang="en-US" altLang="ko-KR" sz="1050" dirty="0" smtClean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1626541"/>
              </p:ext>
            </p:extLst>
          </p:nvPr>
        </p:nvGraphicFramePr>
        <p:xfrm>
          <a:off x="1086202" y="2365395"/>
          <a:ext cx="7611214" cy="792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17487"/>
                <a:gridCol w="479372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신규창업위험지수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無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블록 기반 매출액 예측 회귀모형으로 신규창업 시 매력도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매출포화지수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有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경쟁 등의 요인으로 상권 단위 영역 기반 업종 과밀 정도를 종합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077964" y="4811522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성장성 지표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2238651" y="4811522"/>
            <a:ext cx="6458765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/>
              <a:t>해당 상권</a:t>
            </a:r>
            <a:r>
              <a:rPr lang="en-US" altLang="ko-KR" sz="1050" dirty="0"/>
              <a:t>/</a:t>
            </a:r>
            <a:r>
              <a:rPr lang="ko-KR" altLang="en-US" sz="1050" dirty="0" smtClean="0"/>
              <a:t>업종의 매출액증감률 및 점포당 매출액증감률의 결합 지표</a:t>
            </a:r>
            <a:endParaRPr lang="en-US" altLang="ko-KR" sz="1050" dirty="0" smtClean="0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077964" y="5445224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안정</a:t>
            </a:r>
            <a:r>
              <a:rPr lang="ko-KR" altLang="en-US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지표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238651" y="5445224"/>
            <a:ext cx="6458765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/>
              <a:t>해당 상권</a:t>
            </a:r>
            <a:r>
              <a:rPr lang="en-US" altLang="ko-KR" sz="1050" dirty="0"/>
              <a:t>/</a:t>
            </a:r>
            <a:r>
              <a:rPr lang="ko-KR" altLang="en-US" sz="1050" dirty="0"/>
              <a:t>업종의 </a:t>
            </a:r>
            <a:r>
              <a:rPr lang="ko-KR" altLang="en-US" sz="1050" dirty="0" err="1" smtClean="0"/>
              <a:t>폐업률</a:t>
            </a:r>
            <a:r>
              <a:rPr lang="ko-KR" altLang="en-US" sz="1050" dirty="0" smtClean="0"/>
              <a:t> 및 </a:t>
            </a:r>
            <a:r>
              <a:rPr lang="ko-KR" altLang="en-US" sz="1050" dirty="0" err="1" smtClean="0"/>
              <a:t>평균영업개월</a:t>
            </a:r>
            <a:r>
              <a:rPr lang="ko-KR" altLang="en-US" sz="1050" dirty="0" smtClean="0"/>
              <a:t> 수의 결합 지표</a:t>
            </a:r>
            <a:endParaRPr lang="en-US" altLang="ko-KR" sz="1050" dirty="0" smtClean="0"/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077964" y="3234129"/>
            <a:ext cx="1160687" cy="86358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창업위험도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행정구역별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238652" y="3234129"/>
            <a:ext cx="3722460" cy="8635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생활밀착형 업종</a:t>
            </a:r>
            <a:r>
              <a:rPr lang="en-US" altLang="ko-KR" sz="1050" dirty="0" smtClean="0"/>
              <a:t>(43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폐업률</a:t>
            </a:r>
            <a:r>
              <a:rPr lang="ko-KR" altLang="en-US" sz="1050" dirty="0" smtClean="0"/>
              <a:t> 및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년 생존율의 결합지표로서 자치구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행정동별</a:t>
            </a:r>
            <a:r>
              <a:rPr lang="ko-KR" altLang="en-US" sz="1050" dirty="0" smtClean="0"/>
              <a:t> 창업 위험도를 산출</a:t>
            </a:r>
            <a:endParaRPr lang="en-US" altLang="ko-KR" sz="1050" dirty="0" smtClean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105128" y="3234129"/>
            <a:ext cx="2592289" cy="8635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상권영역에 한정되어 표</a:t>
            </a:r>
            <a:r>
              <a:rPr lang="ko-KR" altLang="en-US" sz="1050" dirty="0"/>
              <a:t>출</a:t>
            </a:r>
            <a:r>
              <a:rPr lang="ko-KR" altLang="en-US" sz="1050" dirty="0" smtClean="0"/>
              <a:t>되는 과밀지수의 보완을 위해 행정구역별 창업위험도를 </a:t>
            </a:r>
            <a:r>
              <a:rPr lang="ko-KR" altLang="en-US" sz="1050" b="1" u="sng" dirty="0" smtClean="0">
                <a:solidFill>
                  <a:srgbClr val="FF0000"/>
                </a:solidFill>
              </a:rPr>
              <a:t>신규 산출</a:t>
            </a:r>
            <a:endParaRPr lang="en-US" altLang="ko-KR" sz="1050" b="1" u="sng" dirty="0" smtClean="0">
              <a:solidFill>
                <a:srgbClr val="FF0000"/>
              </a:solidFill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361294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1.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분석모형 결과서 지수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/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지표 목록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61294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지수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/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지표 산출 범위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8081765"/>
              </p:ext>
            </p:extLst>
          </p:nvPr>
        </p:nvGraphicFramePr>
        <p:xfrm>
          <a:off x="632520" y="1340768"/>
          <a:ext cx="8640961" cy="4092616"/>
        </p:xfrm>
        <a:graphic>
          <a:graphicData uri="http://schemas.openxmlformats.org/drawingml/2006/table">
            <a:tbl>
              <a:tblPr/>
              <a:tblGrid>
                <a:gridCol w="720080"/>
                <a:gridCol w="1008112"/>
                <a:gridCol w="2232248"/>
                <a:gridCol w="576064"/>
                <a:gridCol w="936104"/>
                <a:gridCol w="576064"/>
                <a:gridCol w="1944216"/>
                <a:gridCol w="648073"/>
              </a:tblGrid>
              <a:tr h="286345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r>
                        <a:rPr lang="en-US" altLang="ko-KR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2(</a:t>
                      </a:r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 지수</a:t>
                      </a:r>
                      <a:r>
                        <a:rPr lang="en-US" altLang="ko-KR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 값 범위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등급구간</a:t>
                      </a:r>
                      <a:endParaRPr lang="en-US" sz="900" b="1" i="0" u="none" strike="noStrike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 결과서</a:t>
                      </a:r>
                      <a:endParaRPr lang="en-US" altLang="ko-KR" sz="9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해당여부</a:t>
                      </a:r>
                      <a:endParaRPr lang="en-US" sz="900" b="1" i="0" u="none" strike="noStrike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432000">
                <a:tc rowSpan="2"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과밀지수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신규창업위험지수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 점포 無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신규창업위험지수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회귀모델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        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지수 산출 시 분리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매출포화지수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분리 산출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외식업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보통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낮음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매출포화지수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t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 점포 有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창업위험도</a:t>
                      </a:r>
                      <a:endParaRPr lang="en-US" altLang="ko-KR" sz="9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t"/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행정구역별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en-US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 통합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en-US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활성도 지표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산출</a:t>
                      </a:r>
                      <a:endParaRPr lang="en-US" altLang="ko-KR" sz="7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외식업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성장성 지표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산출</a:t>
                      </a:r>
                      <a:endParaRPr lang="en-US" altLang="ko-KR" sz="7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외식업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안정성 지표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산출</a:t>
                      </a:r>
                      <a:endParaRPr lang="en-US" altLang="ko-KR" sz="7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외식업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87161" y="5949280"/>
            <a:ext cx="9287988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44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ko-KR" sz="800" spc="-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r"/>
            <a:r>
              <a:rPr lang="en-US" altLang="ko-KR" sz="800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 산업업종 분류의 중분류 수준에서 재분류된 업종분류에 따름</a:t>
            </a:r>
            <a:endParaRPr lang="en-US" altLang="ko-KR" sz="800" spc="-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r"/>
            <a:r>
              <a:rPr lang="en-US" altLang="ko-KR" sz="800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**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소상공인 업종지도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서울신용보증재단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 생활밀착형 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43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업종</a:t>
            </a:r>
            <a:endParaRPr lang="en-US" altLang="ko-KR" sz="800" spc="-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45856" y="980728"/>
            <a:ext cx="8915400" cy="935387"/>
            <a:chOff x="776444" y="1556792"/>
            <a:chExt cx="8386724" cy="115124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1.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업종 과밀지수</a:t>
              </a:r>
            </a:p>
          </p:txBody>
        </p:sp>
        <p:grpSp>
          <p:nvGrpSpPr>
            <p:cNvPr id="8" name="그룹 22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해당 상권 내 업종의 시장구매력과 경쟁 및 매출 영향 요인을 분석하여 시장 대비 경쟁강도를 산출하여 해당 업종을 창업했을 때 위험 정도를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4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개 단계로 나타냅니다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본 지수는 상권 관련 요인만 한정적으로 적용되었으며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입지적 요인과 점포의 조건에 따라 다를 수 있으므로 참고정보로만 활용하시기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   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본 지수는 외식업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10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개 업종에 한정하여 제공되고 있으며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 업종으로 확대될 예정입니다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.)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1626541"/>
              </p:ext>
            </p:extLst>
          </p:nvPr>
        </p:nvGraphicFramePr>
        <p:xfrm>
          <a:off x="1136576" y="2636912"/>
          <a:ext cx="7611214" cy="2520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17487"/>
                <a:gridCol w="4793727"/>
              </a:tblGrid>
              <a:tr h="126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신규창업위험지수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無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블록 기반 매출액 예측 회귀모형으로 신규창업 시 매력도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매출포화지수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有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경쟁 등의 요인으로 상권 단위 영역 기반 업종 과밀 정도를 종합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0000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과밀지수 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-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신규창업위험지수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업종 점포 無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개요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6444" y="1268760"/>
            <a:ext cx="8386724" cy="1151246"/>
            <a:chOff x="776444" y="1556792"/>
            <a:chExt cx="8386724" cy="115124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신규창업위험지수 개념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6" name="그룹 50"/>
            <p:cNvGrpSpPr/>
            <p:nvPr/>
          </p:nvGrpSpPr>
          <p:grpSpPr>
            <a:xfrm>
              <a:off x="3099458" y="1700808"/>
              <a:ext cx="5453940" cy="716401"/>
              <a:chOff x="200472" y="3077750"/>
              <a:chExt cx="2096396" cy="716401"/>
            </a:xfrm>
          </p:grpSpPr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77750"/>
                <a:ext cx="2024890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블록 기반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</a:t>
                </a:r>
                <a:r>
                  <a:rPr lang="en-US" altLang="ko-KR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회귀모형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신규창업 시 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매력도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평가</a:t>
                </a:r>
                <a:endParaRPr lang="en-US" altLang="ko-KR" sz="12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블록의 일정 범위 내 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집적효과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(+), 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상쇄효과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(-),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양립효과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(+),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기타 매출액에 양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(+)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또는 부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의 영향을 미치는 변수를  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활용해 </a:t>
                </a:r>
                <a:r>
                  <a:rPr lang="ko-KR" altLang="en-US" sz="1100" u="sng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해당 업종 점포가 없는 상권 영역에서 신규 점포가 입점했을 경우 </a:t>
                </a:r>
                <a:r>
                  <a:rPr lang="ko-KR" altLang="en-US" sz="1100" u="sng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예측되는 매출액</a:t>
                </a:r>
                <a:r>
                  <a:rPr lang="ko-KR" altLang="en-US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이 업계평균매출액 보다 얼마나 많은</a:t>
                </a:r>
                <a:r>
                  <a:rPr lang="en-US" altLang="ko-KR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적은</a:t>
                </a:r>
                <a:r>
                  <a:rPr lang="en-US" altLang="ko-KR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가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를 평가</a:t>
                </a:r>
                <a:endParaRPr lang="en-US" altLang="ko-KR" sz="1100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" name="직사각형 8"/>
          <p:cNvSpPr/>
          <p:nvPr/>
        </p:nvSpPr>
        <p:spPr bwMode="auto">
          <a:xfrm>
            <a:off x="3099058" y="2764444"/>
            <a:ext cx="3371740" cy="551684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>
              <a:spcBef>
                <a:spcPct val="20000"/>
              </a:spcBef>
            </a:pPr>
            <a:endParaRPr lang="ko-KR" altLang="en-US" sz="900" dirty="0">
              <a:latin typeface="Trebuchet MS" panose="020B0603020202020204" pitchFamily="34" charset="0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6444" y="2492896"/>
            <a:ext cx="8386724" cy="1044355"/>
            <a:chOff x="776444" y="1556792"/>
            <a:chExt cx="8386724" cy="1151246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음수</a:t>
              </a:r>
              <a:r>
                <a:rPr lang="en-US" altLang="ko-KR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(-) </a:t>
              </a:r>
              <a:r>
                <a: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절편 값이 큰 업종 </a:t>
              </a:r>
              <a:endParaRPr lang="en-US" altLang="ko-KR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 절편 제외 옵션</a:t>
              </a:r>
              <a:r>
                <a:rPr lang="en-US" altLang="ko-KR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(/</a:t>
              </a:r>
              <a:r>
                <a:rPr lang="en-US" altLang="ko-KR" sz="1200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noint</a:t>
              </a:r>
              <a:r>
                <a:rPr lang="en-US" altLang="ko-KR" sz="120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3" name="그룹 122"/>
            <p:cNvGrpSpPr/>
            <p:nvPr/>
          </p:nvGrpSpPr>
          <p:grpSpPr>
            <a:xfrm>
              <a:off x="3099458" y="1715548"/>
              <a:ext cx="5453940" cy="701661"/>
              <a:chOff x="200472" y="3092490"/>
              <a:chExt cx="2096396" cy="701661"/>
            </a:xfrm>
          </p:grpSpPr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92490"/>
                <a:ext cx="2024890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음수</a:t>
                </a:r>
                <a:r>
                  <a: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 값이 커 음수</a:t>
                </a:r>
                <a:r>
                  <a: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err="1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예측값이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많은 경우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 제외 옵션</a:t>
                </a:r>
                <a:r>
                  <a:rPr lang="en-US" altLang="ko-KR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(/</a:t>
                </a:r>
                <a:r>
                  <a:rPr lang="en-US" altLang="ko-KR" sz="1200" b="1" spc="-130" dirty="0" err="1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noint</a:t>
                </a:r>
                <a:r>
                  <a:rPr lang="en-US" altLang="ko-KR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모델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사용</a:t>
                </a:r>
                <a:endParaRPr lang="en-US" altLang="ko-KR" sz="12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회귀모형에서 음수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 값이 큰 업종인 경우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u="sng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영역 평균 예상매출액의 과소추정을 방지하기 위하여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Regression </a:t>
                </a:r>
                <a:r>
                  <a:rPr lang="en-US" altLang="ko-KR" sz="1100" spc="-130" dirty="0" err="1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Anylysis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에서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en-US" altLang="ko-KR" sz="1100" spc="-130" dirty="0" err="1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noint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옵션을 사용하여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no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Intercept(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없음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수정 모델 만듦 </a:t>
                </a:r>
                <a:endParaRPr lang="en-US" altLang="ko-KR" sz="1100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11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776444" y="4792053"/>
            <a:ext cx="8386725" cy="1445259"/>
            <a:chOff x="776444" y="1556792"/>
            <a:chExt cx="8386725" cy="1193910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776444" y="1556792"/>
              <a:ext cx="8386724" cy="1193910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1030279" y="184274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실현 매출액 평균과 </a:t>
              </a:r>
              <a:endParaRPr lang="en-US" altLang="ko-KR" sz="1200" b="1" spc="-130" smtClean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비교하여 지수 표준화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9" name="그룹 128"/>
            <p:cNvGrpSpPr/>
            <p:nvPr/>
          </p:nvGrpSpPr>
          <p:grpSpPr>
            <a:xfrm>
              <a:off x="3099458" y="1561004"/>
              <a:ext cx="6063711" cy="1130213"/>
              <a:chOff x="200472" y="2937946"/>
              <a:chExt cx="2330781" cy="1130213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2937946"/>
                <a:ext cx="2259275" cy="1130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영역별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평균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블록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</a:t>
                </a:r>
                <a:r>
                  <a:rPr lang="ko-KR" altLang="en-US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과  상권유형별</a:t>
                </a:r>
                <a:r>
                  <a:rPr lang="en-US" altLang="ko-KR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 평균 </a:t>
                </a:r>
                <a:r>
                  <a:rPr lang="ko-KR" altLang="en-US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비교</a:t>
                </a:r>
                <a:endParaRPr lang="en-US" altLang="ko-KR" sz="1200" b="1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업계실현매출액 평균과의 매출액 비교를 통해 신규창업위험지수</a:t>
                </a:r>
                <a:r>
                  <a:rPr lang="en-US" altLang="ko-KR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(FRI</a:t>
                </a:r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Foundation </a:t>
                </a:r>
                <a:r>
                  <a:rPr lang="en-US" altLang="ko-KR" sz="1100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Risk Index</a:t>
                </a:r>
                <a:r>
                  <a:rPr lang="en-US" altLang="ko-KR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를 산출  </a:t>
                </a:r>
                <a:endParaRPr lang="en-US" altLang="ko-KR" sz="11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200"/>
                  </a:lnSpc>
                </a:pPr>
                <a:endParaRPr lang="en-US" altLang="ko-KR" sz="1100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100" spc="-5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FRI=100-t(z=(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단위 추가 예측매출액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 - </a:t>
                </a:r>
                <a:r>
                  <a:rPr lang="ko-KR" altLang="en-US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평균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)/</a:t>
                </a:r>
                <a:r>
                  <a:rPr lang="ko-KR" altLang="en-US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표준편차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en-US" altLang="ko-KR" sz="1100" spc="-13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))</a:t>
                </a:r>
                <a:endParaRPr lang="en-US" altLang="ko-KR" sz="1100" spc="-130" dirty="0">
                  <a:solidFill>
                    <a:srgbClr val="0070C0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spc="-130" dirty="0" smtClean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100"/>
                  </a:lnSpc>
                </a:pPr>
                <a:r>
                  <a:rPr lang="en-US" altLang="ko-KR" sz="900" spc="-130" dirty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z : 3.0 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보다 크거나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-3.0 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보다 작을 경우 각각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3.0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-3.0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간주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|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t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t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점수 표준화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z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* 10 +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50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평균 </a:t>
                </a:r>
                <a:r>
                  <a:rPr lang="en-US" altLang="ko-KR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내 점포당 매출액 평균의 상권 간 평균</a:t>
                </a:r>
                <a:r>
                  <a:rPr lang="en-US" altLang="ko-KR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표준편차 </a:t>
                </a:r>
                <a:r>
                  <a:rPr lang="en-US" altLang="ko-KR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점포당 매출액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평균의 상권 간 표준편차</a:t>
                </a:r>
                <a:endParaRPr lang="en-US" altLang="ko-KR" sz="900" spc="-130" dirty="0" smtClean="0">
                  <a:solidFill>
                    <a:srgbClr val="7030A0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1100"/>
                  </a:lnSpc>
                </a:pP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단위 추가 예측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회귀모델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카드 연간추정매출액</a:t>
                </a:r>
                <a:endParaRPr lang="en-US" altLang="ko-KR" sz="9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100"/>
                  </a:lnSpc>
                </a:pP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업계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매출액평균 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카드 연간추정매출액</a:t>
                </a:r>
                <a:endParaRPr lang="en-US" altLang="ko-KR" sz="11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76536" y="3599392"/>
            <a:ext cx="8386724" cy="1125752"/>
            <a:chOff x="776536" y="3573016"/>
            <a:chExt cx="8386724" cy="1125752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3099150" y="3844564"/>
              <a:ext cx="3371740" cy="529845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76536" y="3573016"/>
              <a:ext cx="8386724" cy="1125752"/>
              <a:chOff x="776444" y="1556792"/>
              <a:chExt cx="8386724" cy="1292124"/>
            </a:xfrm>
          </p:grpSpPr>
          <p:sp>
            <p:nvSpPr>
              <p:cNvPr id="25" name="직사각형 24"/>
              <p:cNvSpPr/>
              <p:nvPr/>
            </p:nvSpPr>
            <p:spPr bwMode="auto">
              <a:xfrm>
                <a:off x="776444" y="1556792"/>
                <a:ext cx="8386724" cy="1292124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 bwMode="auto">
              <a:xfrm>
                <a:off x="1030279" y="1845094"/>
                <a:ext cx="1951666" cy="610535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의미 없는 블록 제외</a:t>
                </a: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099458" y="1722092"/>
                <a:ext cx="5597865" cy="695117"/>
                <a:chOff x="200472" y="3099034"/>
                <a:chExt cx="2151718" cy="695117"/>
              </a:xfrm>
            </p:grpSpPr>
            <p:sp>
              <p:nvSpPr>
                <p:cNvPr id="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1978" y="3099034"/>
                  <a:ext cx="2080212" cy="661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1200" b="1" spc="-130" dirty="0" err="1">
                      <a:solidFill>
                        <a:srgbClr val="00B0F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블록별</a:t>
                  </a:r>
                  <a:r>
                    <a:rPr lang="ko-KR" altLang="en-US" sz="1200" b="1" spc="-130" dirty="0">
                      <a:solidFill>
                        <a:srgbClr val="00B0F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 예상 매출액의 평균</a:t>
                  </a:r>
                  <a:r>
                    <a:rPr lang="en-US" altLang="ko-KR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의미 없는 블록 제외</a:t>
                  </a:r>
                  <a:r>
                    <a:rPr lang="en-US" altLang="ko-KR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으로 상권의 점포당 예상 매출액 산출</a:t>
                  </a:r>
                  <a:endPara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9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블록 예상매출액이 음수</a:t>
                  </a:r>
                  <a:r>
                    <a:rPr lang="en-US" altLang="ko-KR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(-)</a:t>
                  </a:r>
                  <a:r>
                    <a:rPr lang="ko-KR" altLang="en-US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가 나올 경우</a:t>
                  </a:r>
                  <a:r>
                    <a:rPr lang="en-US" altLang="ko-KR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해당 블록을 제외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하고 상권 영역의 평균 산출</a:t>
                  </a:r>
                  <a:endPara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단</a:t>
                  </a:r>
                  <a:r>
                    <a:rPr lang="en-US" altLang="ko-KR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상권의 모든 블록이 제외되어 </a:t>
                  </a:r>
                  <a:r>
                    <a:rPr lang="ko-KR" altLang="en-US" sz="1100" spc="-130" dirty="0" err="1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결측값이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 나올 경우 해당 상권 예상 매출액에 </a:t>
                  </a:r>
                  <a:r>
                    <a:rPr lang="en-US" altLang="ko-KR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0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값 부여</a:t>
                  </a:r>
                  <a:endPara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6444" y="1270525"/>
            <a:ext cx="8386724" cy="900000"/>
            <a:chOff x="776444" y="1556791"/>
            <a:chExt cx="8386724" cy="90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6444" y="1556791"/>
              <a:ext cx="8386724" cy="900000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1030279" y="1699042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매출포화지수 개념 및 구성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" name="그룹 50"/>
            <p:cNvGrpSpPr/>
            <p:nvPr/>
          </p:nvGrpSpPr>
          <p:grpSpPr>
            <a:xfrm>
              <a:off x="3099458" y="1699042"/>
              <a:ext cx="5694753" cy="718167"/>
              <a:chOff x="200472" y="3075984"/>
              <a:chExt cx="2188960" cy="718167"/>
            </a:xfrm>
          </p:grpSpPr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75984"/>
                <a:ext cx="2117454" cy="584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직접수요</a:t>
                </a:r>
                <a:r>
                  <a:rPr lang="en-US" altLang="ko-KR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유동인구</a:t>
                </a:r>
                <a:r>
                  <a:rPr lang="en-US" altLang="ko-KR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크기 대비 경쟁점포 현황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을 </a:t>
                </a:r>
                <a:r>
                  <a:rPr lang="ko-KR" altLang="en-US" sz="1200" b="1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중점하여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시장구매력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수요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), </a:t>
                </a:r>
                <a:r>
                  <a:rPr lang="ko-KR" altLang="en-US" sz="1200" b="1" spc="-130" dirty="0">
                    <a:latin typeface="Trebuchet MS" pitchFamily="34" charset="0"/>
                    <a:ea typeface="나눔고딕" panose="020D0604000000000000" pitchFamily="50" charset="-127"/>
                  </a:rPr>
                  <a:t>경쟁 등의 요인이 </a:t>
                </a:r>
                <a:r>
                  <a:rPr lang="ko-KR" altLang="en-US" sz="1200" b="1" spc="-130" dirty="0" smtClean="0">
                    <a:solidFill>
                      <a:srgbClr val="00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반영된 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매출액 크기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개별 점포 영업력 차이로 추가 반영될 여지가 있는 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기타 주요 수요항목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으로   </a:t>
                </a:r>
                <a:endParaRPr lang="en-US" altLang="ko-KR" sz="1200" b="1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200" b="1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단위 영역 기반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업종 </a:t>
                </a:r>
                <a:r>
                  <a:rPr lang="ko-KR" altLang="en-US" sz="1200" b="1" spc="-130" dirty="0">
                    <a:latin typeface="Trebuchet MS" pitchFamily="34" charset="0"/>
                    <a:ea typeface="나눔고딕" panose="020D0604000000000000" pitchFamily="50" charset="-127"/>
                  </a:rPr>
                  <a:t>과밀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정도를 종합 평가</a:t>
                </a:r>
                <a:endParaRPr lang="en-US" altLang="ko-KR" sz="11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76444" y="2251546"/>
            <a:ext cx="8386724" cy="962760"/>
            <a:chOff x="776444" y="2636913"/>
            <a:chExt cx="8386724" cy="96276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3099058" y="2908460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24"/>
            <p:cNvGrpSpPr/>
            <p:nvPr/>
          </p:nvGrpSpPr>
          <p:grpSpPr>
            <a:xfrm>
              <a:off x="776444" y="2636913"/>
              <a:ext cx="8386724" cy="962760"/>
              <a:chOff x="776444" y="1556793"/>
              <a:chExt cx="8386724" cy="962760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776444" y="1556793"/>
                <a:ext cx="8386724" cy="962760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 bwMode="auto">
              <a:xfrm>
                <a:off x="1030279" y="1726135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상권구분</a:t>
                </a:r>
                <a:r>
                  <a:rPr lang="en-US" altLang="ko-KR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별로 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분리하여 지수 산출</a:t>
                </a:r>
                <a:endPara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3" name="그룹 27"/>
              <p:cNvGrpSpPr/>
              <p:nvPr/>
            </p:nvGrpSpPr>
            <p:grpSpPr>
              <a:xfrm>
                <a:off x="3099458" y="1726135"/>
                <a:ext cx="5957998" cy="691074"/>
                <a:chOff x="200472" y="3103077"/>
                <a:chExt cx="2290147" cy="691074"/>
              </a:xfrm>
            </p:grpSpPr>
            <p:sp>
              <p:nvSpPr>
                <p:cNvPr id="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8333" y="3103077"/>
                  <a:ext cx="2222286" cy="60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1200" b="1" spc="-13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골목상권 내 상대지수</a:t>
                  </a:r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200" b="1" spc="-13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발달상권 내 상대지수</a:t>
                  </a:r>
                  <a:r>
                    <a:rPr lang="ko-KR" altLang="en-US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를 </a:t>
                  </a:r>
                  <a:r>
                    <a:rPr lang="ko-KR" altLang="en-US" sz="1200" b="1" spc="-130">
                      <a:latin typeface="Trebuchet MS" pitchFamily="34" charset="0"/>
                      <a:ea typeface="나눔고딕" panose="020D0604000000000000" pitchFamily="50" charset="-127"/>
                    </a:rPr>
                    <a:t>산출하여 </a:t>
                  </a:r>
                  <a:r>
                    <a:rPr lang="ko-KR" altLang="en-US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상권구분</a:t>
                  </a:r>
                  <a:r>
                    <a:rPr lang="en-US" altLang="ko-KR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1200" b="1" spc="-130" smtClean="0">
                      <a:latin typeface="Trebuchet MS" pitchFamily="34" charset="0"/>
                      <a:ea typeface="나눔고딕" panose="020D0604000000000000" pitchFamily="50" charset="-127"/>
                    </a:rPr>
                    <a:t>별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매출액의 차이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임대료의 차이의 영향이 해당 </a:t>
                  </a:r>
                  <a:r>
                    <a:rPr lang="ko-KR" altLang="en-US" sz="1200" b="1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그룹내로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한정</a:t>
                  </a:r>
                  <a:endPara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기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旣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상권지표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활성도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성장성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안정성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는 통합</a:t>
                  </a:r>
                  <a:r>
                    <a:rPr lang="en-US" altLang="ko-KR" spc="-13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된 형태로 산출되었므로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상권구분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별로 각기 </a:t>
                  </a:r>
                  <a:r>
                    <a:rPr lang="ko-KR" altLang="en-US" spc="-13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상권지표를  </a:t>
                  </a:r>
                  <a:endParaRPr lang="en-US" altLang="ko-KR" spc="-130" smtClean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pc="-13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</a:t>
                  </a:r>
                  <a:r>
                    <a:rPr lang="ko-KR" altLang="en-US" spc="-13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추가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산출</a:t>
                  </a:r>
                  <a:endParaRPr lang="en-US" altLang="ko-KR" sz="1100" spc="-13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60000" y="833813"/>
            <a:ext cx="9217024" cy="30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과밀지수 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-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매출포화지수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업종 점포 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개요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75150" y="3284984"/>
            <a:ext cx="8386724" cy="1371532"/>
            <a:chOff x="776444" y="2633380"/>
            <a:chExt cx="8386724" cy="137153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099058" y="2908460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9" name="그룹 39"/>
            <p:cNvGrpSpPr/>
            <p:nvPr/>
          </p:nvGrpSpPr>
          <p:grpSpPr>
            <a:xfrm>
              <a:off x="776444" y="2633380"/>
              <a:ext cx="8386724" cy="1371532"/>
              <a:chOff x="776444" y="1553260"/>
              <a:chExt cx="8386724" cy="1371532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776444" y="1556792"/>
                <a:ext cx="8386724" cy="1368000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 bwMode="auto">
              <a:xfrm>
                <a:off x="1030279" y="1904236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지수 산출 기준 데이터 및 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 결측 데이터 처리 </a:t>
                </a:r>
                <a:endPara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2" name="그룹 42"/>
              <p:cNvGrpSpPr/>
              <p:nvPr/>
            </p:nvGrpSpPr>
            <p:grpSpPr>
              <a:xfrm>
                <a:off x="3099458" y="1553260"/>
                <a:ext cx="5959293" cy="863949"/>
                <a:chOff x="200472" y="2930202"/>
                <a:chExt cx="2290645" cy="863949"/>
              </a:xfrm>
            </p:grpSpPr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8334" y="2930202"/>
                  <a:ext cx="2222783" cy="6305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en-US" altLang="ko-KR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“</a:t>
                  </a:r>
                  <a:r>
                    <a:rPr lang="ko-KR" altLang="en-US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상가업소 데이터를 기준</a:t>
                  </a:r>
                  <a:r>
                    <a:rPr lang="en-US" altLang="ko-KR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”[</a:t>
                  </a:r>
                  <a:r>
                    <a:rPr lang="ko-KR" altLang="en-US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업종 점포 존재</a:t>
                  </a:r>
                  <a:r>
                    <a:rPr lang="en-US" altLang="ko-KR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]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으로 하며</a:t>
                  </a:r>
                  <a:r>
                    <a:rPr lang="en-US" altLang="ko-KR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카드 데이터 매출액이 </a:t>
                  </a:r>
                  <a:r>
                    <a:rPr lang="ko-KR" altLang="en-US" sz="1100" b="1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결측값일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경우 신규창업위험지수의 회귀모델을 이용하여 블록 업종 매출액 추정</a:t>
                  </a:r>
                  <a:r>
                    <a:rPr lang="en-US" altLang="ko-KR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점포 수로 나눈 값을 점포당 매출액 항목에 적용</a:t>
                  </a:r>
                  <a:endParaRPr lang="en-US" altLang="ko-KR" sz="11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200" b="1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카드 매출액 데이터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점포당 매출액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카드 연간추정매출액</a:t>
                  </a:r>
                  <a:endParaRPr lang="en-US" altLang="ko-KR" sz="900" spc="-130" dirty="0" smtClean="0">
                    <a:solidFill>
                      <a:srgbClr val="7030A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 =&gt; 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보정에 사용될 회귀모델로 산출된 값이 연간추정매출액이므로</a:t>
                  </a:r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 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동일한 기준의 변수</a:t>
                  </a:r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연간추정매출액</a:t>
                  </a:r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사용 필수</a:t>
                  </a:r>
                  <a:endParaRPr lang="en-US" altLang="ko-KR" sz="1200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grpSp>
        <p:nvGrpSpPr>
          <p:cNvPr id="25" name="그룹 24"/>
          <p:cNvGrpSpPr/>
          <p:nvPr/>
        </p:nvGrpSpPr>
        <p:grpSpPr>
          <a:xfrm>
            <a:off x="776536" y="4725144"/>
            <a:ext cx="8386724" cy="1656184"/>
            <a:chOff x="776444" y="2679970"/>
            <a:chExt cx="8386724" cy="16561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3099058" y="2908460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7" name="그룹 49"/>
            <p:cNvGrpSpPr/>
            <p:nvPr/>
          </p:nvGrpSpPr>
          <p:grpSpPr>
            <a:xfrm>
              <a:off x="776444" y="2679970"/>
              <a:ext cx="8386724" cy="1656184"/>
              <a:chOff x="776444" y="1599850"/>
              <a:chExt cx="8386724" cy="1656184"/>
            </a:xfrm>
          </p:grpSpPr>
          <p:sp>
            <p:nvSpPr>
              <p:cNvPr id="28" name="직사각형 27"/>
              <p:cNvSpPr/>
              <p:nvPr/>
            </p:nvSpPr>
            <p:spPr bwMode="auto">
              <a:xfrm>
                <a:off x="776444" y="1626706"/>
                <a:ext cx="8386724" cy="1629328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 bwMode="auto">
              <a:xfrm>
                <a:off x="1030279" y="2094706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표준화 방법 및 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결합 결측 데이터 처리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altLang="ko-KR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T </a:t>
                </a:r>
                <a:r>
                  <a:rPr lang="ko-KR" altLang="en-US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점수 표준화 뒤 결측 보정</a:t>
                </a:r>
                <a:r>
                  <a:rPr lang="en-US" altLang="ko-KR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endParaRPr lang="ko-KR" altLang="en-US" sz="900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30" name="그룹 55"/>
              <p:cNvGrpSpPr/>
              <p:nvPr/>
            </p:nvGrpSpPr>
            <p:grpSpPr>
              <a:xfrm>
                <a:off x="3099458" y="1599850"/>
                <a:ext cx="6062324" cy="1488378"/>
                <a:chOff x="200472" y="2976792"/>
                <a:chExt cx="2330248" cy="1488378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8334" y="2976792"/>
                  <a:ext cx="2262386" cy="1488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표준화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= </a:t>
                  </a:r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Z</a:t>
                  </a:r>
                  <a:r>
                    <a:rPr lang="ko-KR" altLang="en-US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* 10 +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50, (Z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= (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원 점수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–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표준편차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유형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기준 데이터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상가업소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와 카드사 데이터의 불일치로 </a:t>
                  </a:r>
                  <a:r>
                    <a:rPr lang="ko-KR" altLang="en-US" u="sng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점포당 매출액을 예측한 경우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</a:p>
                <a:p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-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활성도 지표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결측값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처리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t(z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=(</a:t>
                  </a:r>
                  <a:r>
                    <a:rPr lang="ko-KR" altLang="en-US" u="sng" spc="-130" dirty="0" err="1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블록당예측매출액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  - </a:t>
                  </a:r>
                  <a:r>
                    <a:rPr lang="ko-KR" altLang="en-US" u="sng" spc="-130" dirty="0" err="1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실현블록당매출액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 )/</a:t>
                  </a:r>
                  <a:r>
                    <a:rPr lang="ko-KR" altLang="en-US" u="sng" spc="-130" dirty="0" err="1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실현점포당매출액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표준편차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 )</a:t>
                  </a:r>
                </a:p>
                <a:p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 -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성장성 지표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결측값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처리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if 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점포당 매출액 </a:t>
                  </a:r>
                  <a:r>
                    <a:rPr lang="ko-KR" altLang="en-US" u="sng" spc="-130" dirty="0" err="1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예측값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=0 THEN T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=T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최소값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 ELSE T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=T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평균</a:t>
                  </a:r>
                  <a:endParaRPr lang="en-US" altLang="ko-KR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2.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기준 데이터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상가업소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와 인허가 데이터가 불일치할 경우 안정성 지표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</a:t>
                  </a:r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3.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업종별 기준 </a:t>
                  </a:r>
                  <a:r>
                    <a:rPr lang="ko-KR" altLang="en-US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데이터</a:t>
                  </a:r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상가업소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와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업종별 전체 개별 지표 결과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(T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점수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데이터의 결합 뒤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</a:t>
                  </a:r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평균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pPr>
                    <a:lnSpc>
                      <a:spcPts val="500"/>
                    </a:lnSpc>
                  </a:pPr>
                  <a:endPara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Z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3.0 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보다 크거나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-3.0 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보다 작을 경우 각각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3.0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과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-3.0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으로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간주</a:t>
                  </a:r>
                  <a:endParaRPr lang="en-US" altLang="ko-KR" sz="800" spc="-13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항목 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또는 변수의 역수는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Z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점수를 구한 후 음수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(-1)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를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곱함</a:t>
                  </a:r>
                  <a:endParaRPr lang="en-US" altLang="ko-KR" sz="800" spc="-13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블록당 예측매출액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블록예측 매출액 합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÷ (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업종거래가 있고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예측 값이 양인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블록 수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| </a:t>
                  </a:r>
                  <a:r>
                    <a:rPr lang="ko-KR" altLang="en-US" sz="800" spc="-130" dirty="0" err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실현블록당매출액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표준편차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):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블록당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실현매출액 의 블록 간 평균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표준편차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endParaRPr lang="en-US" altLang="ko-KR" sz="800" spc="-13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sp>
        <p:nvSpPr>
          <p:cNvPr id="33" name="직사각형 32"/>
          <p:cNvSpPr/>
          <p:nvPr/>
        </p:nvSpPr>
        <p:spPr>
          <a:xfrm>
            <a:off x="3274712" y="4247960"/>
            <a:ext cx="5519499" cy="344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440832" y="3789040"/>
            <a:ext cx="5330716" cy="495664"/>
            <a:chOff x="3440832" y="3789040"/>
            <a:chExt cx="5330716" cy="495664"/>
          </a:xfrm>
        </p:grpSpPr>
        <p:grpSp>
          <p:nvGrpSpPr>
            <p:cNvPr id="35" name="그룹 6"/>
            <p:cNvGrpSpPr/>
            <p:nvPr/>
          </p:nvGrpSpPr>
          <p:grpSpPr>
            <a:xfrm>
              <a:off x="3440832" y="3789040"/>
              <a:ext cx="4291788" cy="495664"/>
              <a:chOff x="3256841" y="4254624"/>
              <a:chExt cx="4291788" cy="495664"/>
            </a:xfrm>
          </p:grpSpPr>
          <p:grpSp>
            <p:nvGrpSpPr>
              <p:cNvPr id="38" name="그룹 5"/>
              <p:cNvGrpSpPr/>
              <p:nvPr/>
            </p:nvGrpSpPr>
            <p:grpSpPr>
              <a:xfrm>
                <a:off x="3256841" y="4256440"/>
                <a:ext cx="1514545" cy="468704"/>
                <a:chOff x="3189828" y="4207547"/>
                <a:chExt cx="1514545" cy="468704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189828" y="4207547"/>
                  <a:ext cx="1186708" cy="468704"/>
                </a:xfrm>
                <a:prstGeom prst="roundRect">
                  <a:avLst>
                    <a:gd name="adj" fmla="val 836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>
                  <a:normAutofit fontScale="62500" lnSpcReduction="20000"/>
                </a:bodyPr>
                <a:lstStyle/>
                <a:p>
                  <a:pPr algn="ctr" latinLnBrk="0">
                    <a:lnSpc>
                      <a:spcPct val="120000"/>
                    </a:lnSpc>
                  </a:pP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상가업소</a:t>
                  </a:r>
                  <a:r>
                    <a:rPr lang="en-US" altLang="ko-KR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 </a:t>
                  </a: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데이터 업종 점포 존재 </a:t>
                  </a:r>
                  <a:r>
                    <a:rPr lang="en-US" altLang="ko-KR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vs.</a:t>
                  </a: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카드사 매출액 데이터 결측</a:t>
                  </a:r>
                  <a:endPara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5400000">
                  <a:off x="4396987" y="4320000"/>
                  <a:ext cx="369181" cy="245591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latinLnBrk="0"/>
                  <a:endParaRPr lang="ko-KR" altLang="en-US" sz="1200" b="1" dirty="0" smtClean="0">
                    <a:solidFill>
                      <a:schemeClr val="tx1"/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</p:grpSp>
          <p:grpSp>
            <p:nvGrpSpPr>
              <p:cNvPr id="39" name="그룹 60"/>
              <p:cNvGrpSpPr/>
              <p:nvPr/>
            </p:nvGrpSpPr>
            <p:grpSpPr>
              <a:xfrm>
                <a:off x="4808984" y="4254624"/>
                <a:ext cx="1477687" cy="468704"/>
                <a:chOff x="3083456" y="4207547"/>
                <a:chExt cx="1477687" cy="468704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3083456" y="4207547"/>
                  <a:ext cx="1186708" cy="468704"/>
                </a:xfrm>
                <a:prstGeom prst="roundRect">
                  <a:avLst>
                    <a:gd name="adj" fmla="val 836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>
                  <a:normAutofit fontScale="62500" lnSpcReduction="20000"/>
                </a:bodyPr>
                <a:lstStyle/>
                <a:p>
                  <a:pPr algn="ctr" latinLnBrk="0">
                    <a:lnSpc>
                      <a:spcPct val="120000"/>
                    </a:lnSpc>
                  </a:pP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매출액 예측회귀모델식 </a:t>
                  </a:r>
                  <a:r>
                    <a:rPr lang="ko-KR" altLang="en-US" sz="11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적용</a:t>
                  </a:r>
                  <a:endParaRPr lang="en-US" altLang="ko-KR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  <a:p>
                  <a:pPr algn="ctr" latinLnBrk="0">
                    <a:lnSpc>
                      <a:spcPct val="120000"/>
                    </a:lnSpc>
                  </a:pPr>
                  <a:r>
                    <a:rPr lang="en-US" altLang="ko-KR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※</a:t>
                  </a:r>
                  <a:r>
                    <a:rPr lang="ko-KR" altLang="en-US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허프</a:t>
                  </a:r>
                  <a:r>
                    <a:rPr lang="en-US" altLang="ko-KR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(HUFF)</a:t>
                  </a:r>
                  <a:r>
                    <a:rPr lang="ko-KR" altLang="en-US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변수 </a:t>
                  </a:r>
                  <a:endParaRPr lang="en-US" altLang="ko-KR" sz="11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  <a:p>
                  <a:pPr algn="ctr" latinLnBrk="0">
                    <a:lnSpc>
                      <a:spcPct val="120000"/>
                    </a:lnSpc>
                  </a:pPr>
                  <a:r>
                    <a:rPr lang="ko-KR" altLang="en-US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현재상태용 적용</a:t>
                  </a:r>
                  <a:endPara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 rot="5400000">
                  <a:off x="4253757" y="4320000"/>
                  <a:ext cx="369181" cy="245591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latinLnBrk="0"/>
                  <a:endParaRPr lang="ko-KR" altLang="en-US" sz="1200" b="1" dirty="0" smtClean="0">
                    <a:solidFill>
                      <a:schemeClr val="tx1"/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</p:grpSp>
          <p:sp>
            <p:nvSpPr>
              <p:cNvPr id="40" name="모서리가 둥근 직사각형 39"/>
              <p:cNvSpPr/>
              <p:nvPr/>
            </p:nvSpPr>
            <p:spPr>
              <a:xfrm>
                <a:off x="6321152" y="4281584"/>
                <a:ext cx="1227477" cy="468704"/>
              </a:xfrm>
              <a:prstGeom prst="roundRect">
                <a:avLst>
                  <a:gd name="adj" fmla="val 8366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rtlCol="0" anchor="ctr">
                <a:normAutofit fontScale="62500" lnSpcReduction="20000"/>
              </a:bodyPr>
              <a:lstStyle/>
              <a:p>
                <a:pPr algn="ctr" latinLnBrk="0">
                  <a:lnSpc>
                    <a:spcPct val="120000"/>
                  </a:lnSpc>
                </a:pP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추정된 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업종 블록 </a:t>
                </a: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예측매출액 상권 합 </a:t>
                </a:r>
                <a:endPara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endParaRPr>
              </a:p>
              <a:p>
                <a:pPr algn="ctr" latinLnBrk="0">
                  <a:lnSpc>
                    <a:spcPct val="120000"/>
                  </a:lnSpc>
                </a:pPr>
                <a:r>
                  <a:rPr lang="en-US" altLang="ko-KR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÷ </a:t>
                </a: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상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권</a:t>
                </a: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 업종 </a:t>
                </a:r>
                <a:r>
                  <a:rPr lang="ko-KR" altLang="en-US" sz="11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점포수</a:t>
                </a:r>
                <a:endPara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endParaRPr>
              </a:p>
              <a:p>
                <a:pPr algn="ctr" latinLnBrk="0">
                  <a:lnSpc>
                    <a:spcPct val="120000"/>
                  </a:lnSpc>
                </a:pP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endParaRPr>
              </a:p>
            </p:txBody>
          </p:sp>
        </p:grpSp>
        <p:sp>
          <p:nvSpPr>
            <p:cNvPr id="36" name="이등변 삼각형 35"/>
            <p:cNvSpPr/>
            <p:nvPr/>
          </p:nvSpPr>
          <p:spPr>
            <a:xfrm rot="5400000">
              <a:off x="7713266" y="3909415"/>
              <a:ext cx="369181" cy="24559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 latinLnBrk="0"/>
              <a:endParaRPr lang="ko-KR" altLang="en-US" sz="1200" b="1" dirty="0" smtClean="0">
                <a:solidFill>
                  <a:schemeClr val="tx1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077278" y="3789040"/>
              <a:ext cx="694270" cy="468704"/>
            </a:xfrm>
            <a:prstGeom prst="roundRect">
              <a:avLst>
                <a:gd name="adj" fmla="val 8366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>
              <a:normAutofit fontScale="62500" lnSpcReduction="20000"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매출 결측 데이터 보정 뒤 표준화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96616" y="2069848"/>
            <a:ext cx="7128792" cy="935387"/>
            <a:chOff x="776444" y="1556792"/>
            <a:chExt cx="8773898" cy="1151246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776444" y="1556792"/>
              <a:ext cx="8773898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창업위험도 개념 및 구성</a:t>
              </a: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3099458" y="1656032"/>
              <a:ext cx="6306937" cy="933288"/>
              <a:chOff x="200472" y="3032974"/>
              <a:chExt cx="2424273" cy="933288"/>
            </a:xfrm>
          </p:grpSpPr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376176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생활밀착형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업종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(43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개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 의 창업위험도로 </a:t>
                </a:r>
                <a:r>
                  <a:rPr lang="ko-KR" altLang="en-US" sz="975" b="1" spc="-106" dirty="0" err="1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975" b="1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과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975" b="1" spc="-106" dirty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3</a:t>
                </a:r>
                <a:r>
                  <a:rPr lang="ko-KR" altLang="en-US" sz="975" b="1" spc="-106" dirty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년 생존율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[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역수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]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의 결합 지표</a:t>
                </a:r>
                <a:endParaRPr lang="en-US" altLang="ko-KR" sz="975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en-US" altLang="ko-KR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“</a:t>
                </a:r>
                <a:r>
                  <a:rPr lang="ko-KR" altLang="en-US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위험</a:t>
                </a:r>
                <a:r>
                  <a:rPr lang="en-US" altLang="ko-KR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”</a:t>
                </a:r>
                <a:r>
                  <a:rPr lang="ko-KR" altLang="en-US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정도를 나타내는 데에는 어느 시점의 상대비교만으로는 충분하지 못함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으로                                                  </a:t>
                </a:r>
                <a:r>
                  <a:rPr lang="ko-KR" altLang="en-US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표준화구간</a:t>
                </a:r>
                <a:r>
                  <a:rPr lang="en-US" altLang="ko-KR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(2</a:t>
                </a:r>
                <a:r>
                  <a:rPr lang="ko-KR" altLang="en-US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년</a:t>
                </a:r>
                <a:r>
                  <a:rPr lang="en-US" altLang="ko-KR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을 이용하여 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횡적</a:t>
                </a:r>
                <a:r>
                  <a:rPr lang="en-US" altLang="ko-KR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+</a:t>
                </a:r>
                <a:r>
                  <a:rPr lang="ko-KR" altLang="en-US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종적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상대화 지수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를 구현</a:t>
                </a:r>
                <a:endParaRPr lang="en-US" altLang="ko-KR" sz="975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406"/>
                  </a:lnSpc>
                </a:pPr>
                <a:endParaRPr lang="en-US" altLang="ko-KR" sz="975" b="1" spc="-106" dirty="0">
                  <a:solidFill>
                    <a:srgbClr val="7030A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r>
                  <a:rPr lang="en-US" altLang="ko-KR" sz="731" spc="-106" dirty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731" spc="-106" dirty="0" err="1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활용데이터셋</a:t>
                </a:r>
                <a:r>
                  <a:rPr lang="ko-KR" altLang="en-US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인허가 </a:t>
                </a:r>
                <a:r>
                  <a:rPr lang="en-US" altLang="ko-KR" sz="731" spc="-106" dirty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DB </a:t>
                </a:r>
                <a:r>
                  <a:rPr lang="en-US" altLang="ko-KR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731" spc="-106" dirty="0">
                  <a:solidFill>
                    <a:srgbClr val="7030A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496616" y="3077707"/>
            <a:ext cx="7128792" cy="1004607"/>
            <a:chOff x="776444" y="2492895"/>
            <a:chExt cx="8773898" cy="123643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99058" y="2764444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776444" y="2492895"/>
              <a:ext cx="8773898" cy="1236439"/>
              <a:chOff x="776444" y="1556791"/>
              <a:chExt cx="8773898" cy="1236439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776444" y="1556791"/>
                <a:ext cx="8773898" cy="1236439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 bwMode="auto">
              <a:xfrm>
                <a:off x="1030279" y="1882362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975" b="1" spc="-106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개별지표 표준화</a:t>
                </a: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3099458" y="1809059"/>
                <a:ext cx="6317545" cy="710901"/>
                <a:chOff x="200472" y="3186001"/>
                <a:chExt cx="2428350" cy="710901"/>
              </a:xfrm>
            </p:grpSpPr>
            <p:sp>
              <p:nvSpPr>
                <p:cNvPr id="1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1978" y="3320838"/>
                  <a:ext cx="2356844" cy="5760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74295" rIns="73125" bIns="38025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지표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1 : </a:t>
                  </a:r>
                  <a:r>
                    <a:rPr lang="en-US" altLang="ko-KR" sz="894" b="1" spc="-106" dirty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z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94" b="1" spc="-106" dirty="0" err="1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폐업률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지표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2 : </a:t>
                  </a:r>
                  <a:r>
                    <a:rPr lang="en-US" altLang="ko-KR" sz="894" b="1" spc="-106" dirty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-z 3</a:t>
                  </a:r>
                  <a:r>
                    <a:rPr lang="ko-KR" altLang="en-US" sz="894" b="1" spc="-106" dirty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년 생존율</a:t>
                  </a:r>
                  <a:endParaRPr lang="en-US" altLang="ko-KR" sz="894" b="1" spc="-106" dirty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81"/>
                    </a:lnSpc>
                  </a:pPr>
                  <a:endPara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개별지표 표준화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(z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점수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 : (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원점수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–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평균점수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94" b="1" spc="-106" dirty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표준화구간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))/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표준편차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94" b="1" spc="-106" dirty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표준화구간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pPr>
                    <a:lnSpc>
                      <a:spcPts val="488"/>
                    </a:lnSpc>
                  </a:pPr>
                  <a:endPara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폐업률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: (y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 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폐업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점포수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/ (y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점포 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× 100 </a:t>
                  </a:r>
                </a:p>
                <a:p>
                  <a:pPr lvl="0"/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3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생존률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(y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생존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점포수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/ (y-3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신생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점포수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× 100 [eg.2015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en-US" altLang="ko-KR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분기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/ 2012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en-US" altLang="ko-KR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:13Q]</a:t>
                  </a:r>
                </a:p>
                <a:p>
                  <a:pPr lvl="0"/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표준화구간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해당 분기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포함 이전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en-US" altLang="ko-KR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2013.3Q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~ </a:t>
                  </a:r>
                  <a:r>
                    <a:rPr lang="en-US" altLang="ko-KR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2015.2Q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[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해당분기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2015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en-US" altLang="ko-KR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]</a:t>
                  </a:r>
                </a:p>
                <a:p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※ Z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3.0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보다 크거나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-3.0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보다 작을 경우 각각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3.0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과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-3.0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으로 간주</a:t>
                  </a:r>
                  <a:endPara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731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grpSp>
        <p:nvGrpSpPr>
          <p:cNvPr id="126" name="그룹 125"/>
          <p:cNvGrpSpPr/>
          <p:nvPr/>
        </p:nvGrpSpPr>
        <p:grpSpPr>
          <a:xfrm>
            <a:off x="1496616" y="4165551"/>
            <a:ext cx="7128792" cy="888130"/>
            <a:chOff x="776444" y="1520145"/>
            <a:chExt cx="8773898" cy="1093083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776444" y="1520145"/>
              <a:ext cx="8773898" cy="1093083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 bwMode="auto">
            <a:xfrm>
              <a:off x="1030279" y="1758060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합성지수 표준화 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3099458" y="1632060"/>
              <a:ext cx="6246031" cy="860417"/>
              <a:chOff x="200472" y="3009002"/>
              <a:chExt cx="2400862" cy="860417"/>
            </a:xfrm>
          </p:grpSpPr>
          <p:sp>
            <p:nvSpPr>
              <p:cNvPr id="130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09002"/>
                <a:ext cx="2329356" cy="860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창업위험도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=  (z </a:t>
                </a:r>
                <a:r>
                  <a:rPr lang="ko-KR" altLang="en-US" sz="894" b="1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+ (-z 3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년 생존율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))/2, T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=  Z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× 10 + 50 </a:t>
                </a:r>
                <a:endParaRPr lang="en-US" altLang="ko-KR" sz="894" spc="-106" dirty="0">
                  <a:solidFill>
                    <a:srgbClr val="F86624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488"/>
                  </a:lnSpc>
                </a:pPr>
                <a:endParaRPr lang="en-US" altLang="ko-KR" sz="894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표준화 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z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점수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표준화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(z) 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역수 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-z</a:t>
                </a:r>
              </a:p>
              <a:p>
                <a:pPr lvl="0"/>
                <a:r>
                  <a:rPr lang="ko-KR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결측데이터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처리 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94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폐업수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(0),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신생 점포 수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(null)</a:t>
                </a:r>
              </a:p>
              <a:p>
                <a:r>
                  <a:rPr lang="ko-KR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개별지표 간 결합 시 하나의 지표가 </a:t>
                </a:r>
                <a:r>
                  <a:rPr lang="ko-KR" altLang="en-US" sz="894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결측값일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경우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나머지 하나의 지표로 지수 산출 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두 개 지표 모두 없는 경우는 </a:t>
                </a:r>
                <a:r>
                  <a:rPr lang="ko-KR" altLang="en-US" sz="894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빈란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894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894" b="1" spc="-106" dirty="0">
                  <a:solidFill>
                    <a:srgbClr val="F86624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894" spc="-106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</a:p>
              <a:p>
                <a:pPr lvl="0"/>
                <a:endParaRPr lang="en-US" altLang="ko-KR" sz="894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:endParaRPr lang="en-US" altLang="ko-KR" sz="894" spc="-106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1496689" y="5140918"/>
            <a:ext cx="7128719" cy="1024386"/>
            <a:chOff x="776444" y="1520145"/>
            <a:chExt cx="8773808" cy="1260783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776444" y="1520145"/>
              <a:ext cx="8773808" cy="1260783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030279" y="1835608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등급 </a:t>
              </a:r>
              <a:r>
                <a:rPr lang="ko-KR" altLang="en-US" sz="975" b="1" spc="-106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구간값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99458" y="1627137"/>
              <a:ext cx="5453849" cy="790072"/>
              <a:chOff x="200472" y="3004079"/>
              <a:chExt cx="2096361" cy="790072"/>
            </a:xfrm>
          </p:grpSpPr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271943" y="3004079"/>
                <a:ext cx="2024890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1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 (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위험상황진입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en-US" altLang="ko-KR" sz="894" b="1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</a:p>
              <a:p>
                <a:pPr lvl="0"/>
                <a:r>
                  <a:rPr lang="en-US" altLang="ko-KR" sz="894" b="1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2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위험상황주의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</a:p>
              <a:p>
                <a:pPr lvl="0"/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위험수준보통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</a:p>
              <a:p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4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94" b="1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위험수준낮음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</a:p>
              <a:p>
                <a:r>
                  <a:rPr lang="ko-KR" altLang="en-US" sz="894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894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894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:endParaRPr lang="en-US" altLang="ko-KR" sz="894" spc="-106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352261" y="944437"/>
            <a:ext cx="8915400" cy="935387"/>
            <a:chOff x="776444" y="1556792"/>
            <a:chExt cx="8386724" cy="115124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2.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창업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위험도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35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해당 행정구역 내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43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개 생활밀착형 업종 기준 신규 창업 시 위험도를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폐업률과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생존율로 결합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(0~100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으로 환산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하여 만든 지표입니다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표준화구간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(2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을 이용하여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횡적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+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종적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상대화 지수를 구현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주의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위험도는 상대적으로 다소 낮으나 창업 시 주의가 필요합니다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의심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위험도가 상대적으로 다소 높아 창업 시 위험이 있어 의사결정에 신중해야 하는 지역입니다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위험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위험도가 상대적으로 높아 창업 시 상당한 위험이 있는 지역입니다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고위험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위험도가 상대적으로 아주 높아 창업 시 높은 위험이 있는 지역입니다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1664" y="2249588"/>
            <a:ext cx="8363784" cy="935387"/>
            <a:chOff x="776444" y="1556792"/>
            <a:chExt cx="8386724" cy="1151246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3-1.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활성도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상권 내 업종 거래량 및 상대매출액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업종상대활성도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의 결합 지표로 상권 내 거래가 얼마나 활발하게 이뤄지는 지를 나타내는 지표 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28306" y="3382501"/>
            <a:ext cx="8363784" cy="935387"/>
            <a:chOff x="776444" y="1556792"/>
            <a:chExt cx="8386724" cy="115124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3-2.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성장성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상권 내 업종의 매출액 증감률 및 점포당 업종 매출액 증감률의 결합 지표로 상권 내 해당 업종의 매출이 성장하고 있는 지를 나타내는 지표 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628306" y="4509837"/>
            <a:ext cx="8363784" cy="935387"/>
            <a:chOff x="776444" y="1556792"/>
            <a:chExt cx="8386724" cy="115124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3-3.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안정성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상권 내 업종의 폐업률과 평균영업개월 수의 결합 지표로 얼마나 안정적으로 영업이 유지되어 있는가를 나타내는 지표 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352261" y="944437"/>
            <a:ext cx="8915400" cy="935387"/>
            <a:chOff x="776444" y="1556792"/>
            <a:chExt cx="8386724" cy="1151246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보조지표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47" name="그룹 33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48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활성도 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성장성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안정성 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(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상권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업종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) –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업종지표를 서비스</a:t>
                </a:r>
                <a:endParaRPr lang="en-US" altLang="ko-KR" sz="1050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59089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61294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상권 </a:t>
            </a:r>
            <a:r>
              <a:rPr lang="ko-KR" altLang="en-US" sz="1200" b="1" spc="-50" dirty="0">
                <a:latin typeface="Trebuchet MS" panose="020B0603020202020204" pitchFamily="34" charset="0"/>
                <a:ea typeface="맑은 고딕" pitchFamily="50" charset="-127"/>
              </a:rPr>
              <a:t>지표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개요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76444" y="1272440"/>
            <a:ext cx="8918418" cy="1466031"/>
            <a:chOff x="776444" y="1632480"/>
            <a:chExt cx="8918418" cy="1466031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776444" y="1632480"/>
              <a:ext cx="8386724" cy="1466031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030279" y="2052040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업종 활성도 지표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9" name="그룹 50"/>
            <p:cNvGrpSpPr/>
            <p:nvPr/>
          </p:nvGrpSpPr>
          <p:grpSpPr>
            <a:xfrm>
              <a:off x="3099458" y="1687845"/>
              <a:ext cx="6595404" cy="729364"/>
              <a:chOff x="200472" y="3064787"/>
              <a:chExt cx="2535154" cy="729364"/>
            </a:xfrm>
          </p:grpSpPr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64787"/>
                <a:ext cx="2463648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상권 내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 거래량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및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상대매출액</a:t>
                </a:r>
                <a:r>
                  <a:rPr lang="en-US" altLang="ko-KR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업종상대활성도</a:t>
                </a:r>
                <a:r>
                  <a:rPr lang="en-US" altLang="ko-KR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의 결합 지표</a:t>
                </a:r>
                <a:endParaRPr lang="en-US" altLang="ko-KR" sz="1200" b="1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활성도 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= (z 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거래건수 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+ 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z 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업종의 상대적 매출액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)/2</a:t>
                </a:r>
                <a:endParaRPr lang="en-US" altLang="ko-KR" sz="11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▶업종 거래건수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블록 수</a:t>
                </a:r>
                <a:r>
                  <a:rPr lang="en-US" altLang="ko-KR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내 해당업종존재 블록</a:t>
                </a:r>
                <a:r>
                  <a:rPr lang="en-US" altLang="ko-KR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+ 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100*(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매출액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상권 매출액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endParaRPr lang="en-US" altLang="ko-KR" sz="11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거래건수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카드 월 거래건수                    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| 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상권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매출액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(43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개 업종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카드  </a:t>
                </a:r>
                <a:r>
                  <a:rPr lang="ko-KR" altLang="en-US" sz="900" spc="-130" dirty="0" err="1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월추정매출액</a:t>
                </a:r>
                <a:endParaRPr lang="en-US" altLang="ko-KR" sz="900" spc="-130" dirty="0" smtClean="0">
                  <a:solidFill>
                    <a:srgbClr val="FF000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900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반올림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거래건수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소수점 첫째 자리까지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상대매출액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소수점 셋째 자리까지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최종지표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소수점 첫째 자리까지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※ Z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크거나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작을 경우 각각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간주</a:t>
                </a:r>
                <a:endParaRPr lang="en-US" altLang="ko-KR" sz="900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개별지표 </a:t>
                </a:r>
                <a:r>
                  <a:rPr lang="ko-KR" altLang="en-US" sz="900" spc="-130" dirty="0" err="1">
                    <a:latin typeface="Trebuchet MS" pitchFamily="34" charset="0"/>
                    <a:ea typeface="나눔고딕" panose="020D0604000000000000" pitchFamily="50" charset="-127"/>
                  </a:rPr>
                  <a:t>결측데이터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처리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(null) |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지표 간 결합 시 하나의 지표가 </a:t>
                </a:r>
                <a:r>
                  <a:rPr lang="ko-KR" altLang="en-US" sz="9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결측값일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경우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나머지 하나의 지표로  산출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두 개 지표 모두 없는 경우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(null)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900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endParaRPr lang="en-US" altLang="ko-KR" sz="900" b="1" spc="-130" dirty="0">
                  <a:solidFill>
                    <a:srgbClr val="F86624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776444" y="2780928"/>
            <a:ext cx="8503837" cy="1809072"/>
            <a:chOff x="776444" y="2771856"/>
            <a:chExt cx="8503837" cy="1809072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3099058" y="3052477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7" name="그룹 119"/>
            <p:cNvGrpSpPr/>
            <p:nvPr/>
          </p:nvGrpSpPr>
          <p:grpSpPr>
            <a:xfrm>
              <a:off x="776444" y="2771856"/>
              <a:ext cx="8503837" cy="1809072"/>
              <a:chOff x="776444" y="1547719"/>
              <a:chExt cx="8503837" cy="1809072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776444" y="1556791"/>
                <a:ext cx="8386724" cy="1800000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 bwMode="auto">
              <a:xfrm>
                <a:off x="1030279" y="2156417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업종 성장성 </a:t>
                </a:r>
                <a:r>
                  <a:rPr lang="ko-KR" altLang="en-US" sz="1200" b="1" spc="-13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지표</a:t>
                </a:r>
                <a:endPara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0" name="그룹 122"/>
              <p:cNvGrpSpPr/>
              <p:nvPr/>
            </p:nvGrpSpPr>
            <p:grpSpPr>
              <a:xfrm>
                <a:off x="3099458" y="1547719"/>
                <a:ext cx="6180823" cy="869490"/>
                <a:chOff x="200472" y="2924661"/>
                <a:chExt cx="2375797" cy="869490"/>
              </a:xfrm>
            </p:grpSpPr>
            <p:sp>
              <p:nvSpPr>
                <p:cNvPr id="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1978" y="2924661"/>
                  <a:ext cx="2304291" cy="661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상권 내 </a:t>
                  </a:r>
                  <a:r>
                    <a:rPr lang="ko-KR" altLang="en-US" sz="1200" b="1" spc="-130" dirty="0" smtClean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업종 매출액 증감률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및 </a:t>
                  </a:r>
                  <a:r>
                    <a:rPr lang="ko-KR" altLang="en-US" sz="1200" b="1" spc="-130" dirty="0" smtClean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점포당 업종 매출액 증감률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의 결합 지표</a:t>
                  </a:r>
                  <a:endPara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9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성장성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= 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(z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전체 매출액 증감률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+ z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점포당 매출액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증감률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)/2</a:t>
                  </a:r>
                  <a:endPara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▶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100*(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당월 업종 전체 매출액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–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업종 전체 매출액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업종 전체 매출액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+</a:t>
                  </a:r>
                </a:p>
                <a:p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 </a:t>
                  </a:r>
                  <a:r>
                    <a:rPr lang="ko-KR" altLang="en-US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100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*(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당월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점포당 매출액 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–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점포당 매출액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업종 점포당 매출액</a:t>
                  </a:r>
                  <a:endPara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매출액 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900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카드 점유율 고려 </a:t>
                  </a:r>
                  <a:r>
                    <a:rPr lang="ko-KR" altLang="en-US" sz="900" spc="-130" dirty="0" err="1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월추정매출액</a:t>
                  </a:r>
                  <a:endParaRPr lang="en-US" altLang="ko-KR" sz="9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900" spc="-130" dirty="0" err="1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증감율</a:t>
                  </a:r>
                  <a:r>
                    <a:rPr lang="ko-KR" altLang="en-US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상한선  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: +100%</a:t>
                  </a:r>
                  <a:r>
                    <a:rPr lang="ko-KR" altLang="en-US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이상 증가 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=&gt; +100%</a:t>
                  </a:r>
                  <a:r>
                    <a:rPr lang="ko-KR" altLang="en-US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증가 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| </a:t>
                  </a:r>
                  <a:r>
                    <a:rPr lang="ko-KR" altLang="en-US" sz="900" spc="-130" dirty="0" err="1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증감율</a:t>
                  </a:r>
                  <a:r>
                    <a:rPr lang="ko-KR" altLang="en-US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하한선 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:  - 100%</a:t>
                  </a:r>
                  <a:r>
                    <a:rPr lang="ko-KR" altLang="en-US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이상 감소 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=&gt; -100%</a:t>
                  </a:r>
                  <a:r>
                    <a:rPr lang="ko-KR" altLang="en-US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감소 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※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신뢰할 </a:t>
                  </a:r>
                  <a:r>
                    <a:rPr lang="ko-KR" altLang="en-US" sz="900" spc="-15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수 있는 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비율을 </a:t>
                  </a:r>
                  <a:r>
                    <a:rPr lang="ko-KR" altLang="en-US" sz="900" spc="-15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구할 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적정 분모 크기 문제 보정</a:t>
                  </a:r>
                  <a:r>
                    <a:rPr lang="en-US" altLang="ko-KR" sz="900" spc="-13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endPara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500"/>
                    </a:lnSpc>
                  </a:pPr>
                  <a:endPara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1000"/>
                    </a:lnSpc>
                  </a:pP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반올림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소수점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첫째 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자리까지 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| ※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Z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: 3.0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보다 크거나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-3.0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보다 작을 경우 각각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3.0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과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-3.0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으로 간주</a:t>
                  </a:r>
                  <a:endPara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1000"/>
                    </a:lnSpc>
                  </a:pP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개별지표 </a:t>
                  </a:r>
                  <a:r>
                    <a:rPr lang="ko-KR" altLang="en-US" sz="900" spc="-130" dirty="0" err="1">
                      <a:latin typeface="Trebuchet MS" pitchFamily="34" charset="0"/>
                      <a:ea typeface="나눔고딕" panose="020D0604000000000000" pitchFamily="50" charset="-127"/>
                    </a:rPr>
                    <a:t>결측데이터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처리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null,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전년 동월 데이터가 없을 경우도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null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 |</a:t>
                  </a:r>
                </a:p>
                <a:p>
                  <a:pPr>
                    <a:lnSpc>
                      <a:spcPts val="1000"/>
                    </a:lnSpc>
                  </a:pP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지표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간 결합 시 하나의 지표가 </a:t>
                  </a:r>
                  <a:r>
                    <a:rPr lang="ko-KR" altLang="en-US" sz="900" spc="-130" dirty="0" err="1">
                      <a:latin typeface="Trebuchet MS" pitchFamily="34" charset="0"/>
                      <a:ea typeface="나눔고딕" panose="020D0604000000000000" pitchFamily="50" charset="-127"/>
                    </a:rPr>
                    <a:t>결측값일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경우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나머지 하나의 지표로  산출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두 개 지표 모두 없는 경우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(null)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endPara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grpSp>
        <p:nvGrpSpPr>
          <p:cNvPr id="45" name="그룹 44"/>
          <p:cNvGrpSpPr/>
          <p:nvPr/>
        </p:nvGrpSpPr>
        <p:grpSpPr>
          <a:xfrm>
            <a:off x="776444" y="4653136"/>
            <a:ext cx="8386724" cy="1656184"/>
            <a:chOff x="776444" y="1556792"/>
            <a:chExt cx="8386724" cy="1656184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776444" y="1556792"/>
              <a:ext cx="8386724" cy="1656184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1030279" y="2087656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업종 안정성 </a:t>
              </a:r>
              <a:r>
                <a:rPr lang="ko-KR" altLang="en-US" sz="1200" b="1" spc="-13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5" name="그룹 128"/>
            <p:cNvGrpSpPr/>
            <p:nvPr/>
          </p:nvGrpSpPr>
          <p:grpSpPr>
            <a:xfrm>
              <a:off x="3099458" y="1556792"/>
              <a:ext cx="5957999" cy="1558202"/>
              <a:chOff x="200472" y="2933734"/>
              <a:chExt cx="2290147" cy="1558202"/>
            </a:xfrm>
          </p:grpSpPr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2933734"/>
                <a:ext cx="2218641" cy="155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내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 </a:t>
                </a:r>
                <a:r>
                  <a:rPr lang="ko-KR" altLang="en-US" sz="1200" b="1" spc="-130" dirty="0" err="1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[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역수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]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및 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err="1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수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의 결합 지표</a:t>
                </a:r>
                <a:endParaRPr lang="en-US" altLang="ko-KR" sz="1200" b="1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 안정성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= </a:t>
                </a:r>
                <a:r>
                  <a:rPr lang="en-US" altLang="ko-KR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(-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z </a:t>
                </a:r>
                <a:r>
                  <a:rPr lang="ko-KR" altLang="en-US" sz="1100" spc="-130" dirty="0" err="1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+ 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z </a:t>
                </a:r>
                <a:r>
                  <a:rPr lang="ko-KR" altLang="en-US" sz="1100" spc="-130" dirty="0" err="1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수</a:t>
                </a:r>
                <a:r>
                  <a:rPr lang="en-US" altLang="ko-KR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)/2</a:t>
                </a:r>
              </a:p>
              <a:p>
                <a:pPr lvl="0"/>
                <a:r>
                  <a:rPr lang="ko-KR" altLang="en-US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▶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100*(</a:t>
                </a:r>
                <a:r>
                  <a:rPr lang="ko-KR" altLang="en-US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업종 폐업 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수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점포 수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 + (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</a:t>
                </a:r>
                <a:r>
                  <a:rPr lang="ko-KR" altLang="en-US" sz="11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영업개월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수 합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점포 수 합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endParaRPr lang="en-US" altLang="ko-KR" sz="1100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1100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900" spc="-130" dirty="0" err="1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수 산정  조건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소재지 영업일 기준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6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개월 경과 점포</a:t>
                </a:r>
                <a:endParaRPr lang="en-US" altLang="ko-KR" sz="900" spc="-130" dirty="0" smtClean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900" spc="-130" dirty="0" err="1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산정 기간  </a:t>
                </a:r>
                <a:r>
                  <a:rPr lang="en-US" altLang="ko-KR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 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해당 월 포함 </a:t>
                </a:r>
                <a:r>
                  <a:rPr lang="en-US" altLang="ko-KR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1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년 누적 </a:t>
                </a:r>
                <a:r>
                  <a:rPr lang="en-US" altLang="ko-KR" sz="900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(※</a:t>
                </a:r>
                <a:r>
                  <a:rPr lang="ko-KR" altLang="en-US" sz="900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영역 크기의 불규칙성으로 신뢰할 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수 있는 </a:t>
                </a:r>
                <a:r>
                  <a:rPr lang="ko-KR" altLang="en-US" sz="900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비율을 구하기 어려운 구조를 기간을 늘려 일부 보정</a:t>
                </a:r>
                <a:r>
                  <a:rPr lang="en-US" altLang="ko-KR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endParaRPr lang="en-US" altLang="ko-KR" sz="900" spc="-130" dirty="0" smtClean="0">
                  <a:solidFill>
                    <a:srgbClr val="0070C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spc="-130" dirty="0" smtClean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반올림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소수점 첫째 자리까지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| ※ Z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: 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크거나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작을 경우 각각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으로 간주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개별지표 </a:t>
                </a:r>
                <a:r>
                  <a:rPr lang="ko-KR" altLang="en-US" sz="900" spc="-130" dirty="0" err="1">
                    <a:latin typeface="Trebuchet MS" pitchFamily="34" charset="0"/>
                    <a:ea typeface="나눔고딕" panose="020D0604000000000000" pitchFamily="50" charset="-127"/>
                  </a:rPr>
                  <a:t>결측데이터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처리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폐업수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(0), </a:t>
                </a:r>
                <a:r>
                  <a:rPr lang="ko-KR" altLang="en-US" sz="900" spc="-130" dirty="0" err="1"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수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(null)| 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   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지표 간 결합 시 하나의 지표가 </a:t>
                </a:r>
                <a:r>
                  <a:rPr lang="ko-KR" altLang="en-US" sz="9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결측값일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경우 나머지 하나의 지표로  산출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두 개 지표 모두 없는 경우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(null)</a:t>
                </a:r>
              </a:p>
              <a:p>
                <a:pPr>
                  <a:lnSpc>
                    <a:spcPts val="500"/>
                  </a:lnSpc>
                </a:pPr>
                <a:endParaRPr lang="en-US" altLang="ko-KR" sz="9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endParaRPr lang="en-US" altLang="ko-KR" sz="900" spc="-130" dirty="0" smtClean="0">
                  <a:solidFill>
                    <a:srgbClr val="7030A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5908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255330</TotalTime>
  <Words>3276</Words>
  <Application>Microsoft Office PowerPoint</Application>
  <PresentationFormat>A4 용지(210x297mm)</PresentationFormat>
  <Paragraphs>335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bap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Creative팀</dc:creator>
  <cp:lastModifiedBy>1</cp:lastModifiedBy>
  <cp:revision>3045</cp:revision>
  <cp:lastPrinted>2015-06-23T01:29:27Z</cp:lastPrinted>
  <dcterms:created xsi:type="dcterms:W3CDTF">2005-11-03T07:54:19Z</dcterms:created>
  <dcterms:modified xsi:type="dcterms:W3CDTF">2016-08-05T05:28:40Z</dcterms:modified>
</cp:coreProperties>
</file>