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7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projects.eclipse.org/projects/technology.egit" TargetMode="External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projects.eclipse.org/projects/technology.e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projects.eclipse.org/projects/technology.egit" TargetMode="External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projects.eclipse.org/projects/technology.egit" TargetMode="External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projects.eclipse.org/projects/technology.egit" TargetMode="External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hyperlink" Target="https://projects.eclipse.org/projects/technology.egit" TargetMode="External"/><Relationship Id="rId5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688663" y="2571648"/>
            <a:ext cx="3766675" cy="1714700"/>
            <a:chOff x="2601025" y="2685398"/>
            <a:chExt cx="3766675" cy="17147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315700" y="2867000"/>
              <a:ext cx="2052000" cy="13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ko-KR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endParaRPr b="1" i="0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1025" y="2685398"/>
              <a:ext cx="1714678" cy="171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4409925" y="3959450"/>
              <a:ext cx="159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분산버전관리시스템</a:t>
              </a:r>
              <a:endParaRPr b="1" i="0" sz="1200" u="none" cap="none" strike="noStrike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2688663" y="4415068"/>
            <a:ext cx="3766676" cy="78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accent4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Step2</a:t>
            </a:r>
            <a:endParaRPr b="1" i="0" sz="1600" u="none" cap="none" strike="noStrike">
              <a:solidFill>
                <a:schemeClr val="accent4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이클립스와 연동하기</a:t>
            </a:r>
            <a:endParaRPr b="1" i="0" sz="1200" u="none" cap="none" strike="noStrike">
              <a:solidFill>
                <a:srgbClr val="C0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3149600" y="1891418"/>
            <a:ext cx="1564640" cy="221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258560" y="4990218"/>
            <a:ext cx="701040" cy="2117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1-5-2. Preferences – Web – CSS/ </a:t>
            </a:r>
            <a:r>
              <a:rPr b="1" i="0" lang="ko-KR" sz="1800" u="sng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HTML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/ JSP &gt; Encoding : UTF-8 설정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3149600" y="1891418"/>
            <a:ext cx="1564640" cy="221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6258560" y="4990218"/>
            <a:ext cx="701040" cy="2117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1-5-3. Preferences – Web – CSS/ HTML/ </a:t>
            </a:r>
            <a:r>
              <a:rPr b="1" i="0" lang="ko-KR" sz="1800" u="sng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JSP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 &gt; Encoding : UTF-8 설정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1-6. Preferences – Server – Runtime Environments &gt; 톰켓과 JDK버전 지정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258560" y="1200538"/>
            <a:ext cx="711200" cy="23202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917440" y="3429000"/>
            <a:ext cx="985520" cy="177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383281" y="3606800"/>
            <a:ext cx="599439" cy="3759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383281" y="2843244"/>
            <a:ext cx="1280159" cy="23523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1-7. Preferences – Team – Git - History &gt; All Branches and Tags 체크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3159761" y="1624045"/>
            <a:ext cx="1066799" cy="22507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6512560" y="4824445"/>
            <a:ext cx="680720" cy="22507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822350" y="2926555"/>
            <a:ext cx="3416320" cy="1526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 사전 환경설정 : 권장사항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2. 레포(웹)를 </a:t>
            </a:r>
            <a:r>
              <a:rPr b="1" i="0" lang="ko-KR" sz="16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로컬로 내리기</a:t>
            </a:r>
            <a:endParaRPr b="1" i="0" sz="1600" u="none" cap="none" strike="noStrike">
              <a:solidFill>
                <a:srgbClr val="FF0000"/>
              </a:solidFill>
              <a:highlight>
                <a:srgbClr val="FFFF00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레포(로컬)에 프로젝트 공유하기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4. 레포(로컬)을 웹으로 올리기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>
            <a:hlinkClick r:id="rId4"/>
          </p:cNvPr>
          <p:cNvSpPr txBox="1"/>
          <p:nvPr/>
        </p:nvSpPr>
        <p:spPr>
          <a:xfrm>
            <a:off x="1654651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21" y="1754327"/>
            <a:ext cx="723617" cy="723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 rot="5400000">
            <a:off x="4556912" y="3474568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22350" y="224944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latin typeface="Arial"/>
                <a:ea typeface="Arial"/>
                <a:cs typeface="Arial"/>
                <a:sym typeface="Arial"/>
              </a:rPr>
              <a:t>Step2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latin typeface="Arial"/>
                <a:ea typeface="Arial"/>
                <a:cs typeface="Arial"/>
                <a:sym typeface="Arial"/>
              </a:rPr>
              <a:t>이클립스 연동하기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, 노트북, 실내이(가) 표시된 사진&#10;&#10;자동 생성된 설명"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6959600" y="2692400"/>
            <a:ext cx="1107440" cy="31496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88000" y="3033589"/>
            <a:ext cx="1168400" cy="258251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7543800" y="3418840"/>
            <a:ext cx="401320" cy="31496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945120" y="3456801"/>
            <a:ext cx="9268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URL COPY</a:t>
            </a:r>
            <a:endParaRPr b="1" i="0" sz="12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2-1. 웹상에 존재하는 레포의 HTTPS 클론 URL 복사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2011680" y="253170"/>
            <a:ext cx="2560320" cy="35643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2-2. Git Perspective 모드 활성화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8453120" y="334450"/>
            <a:ext cx="304800" cy="264990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184" name="Google Shape;184;p28"/>
          <p:cNvPicPr preferRelativeResize="0"/>
          <p:nvPr/>
        </p:nvPicPr>
        <p:blipFill rotWithShape="1">
          <a:blip r:embed="rId3">
            <a:alphaModFix/>
          </a:blip>
          <a:srcRect b="90608" l="93278" r="4931" t="6624"/>
          <a:stretch/>
        </p:blipFill>
        <p:spPr>
          <a:xfrm>
            <a:off x="8023237" y="933890"/>
            <a:ext cx="859766" cy="87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7934959" y="839755"/>
            <a:ext cx="1036321" cy="10398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449319" y="1428621"/>
            <a:ext cx="1203961" cy="2071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2-3. Clone a Git repository 클릭 : (웹/원격지)레포를 복사하는 메뉴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574039" y="3325430"/>
            <a:ext cx="1092201" cy="2204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1234439" y="742819"/>
            <a:ext cx="228601" cy="2204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140459" y="967607"/>
            <a:ext cx="41953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구름으로부터 화살표로 내려오는 아이콘이 동일한 기능을 수행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2-4. 클립보드에 복사된 Clone URL을 붙여 넣기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3571239" y="1740470"/>
            <a:ext cx="187961" cy="23057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492499" y="1499180"/>
            <a:ext cx="14782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Crtl + V ( 붙여 넣기 )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2-5. 이메일계정과 암호 입력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2910839" y="1615439"/>
            <a:ext cx="3439161" cy="113792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271986" y="2437388"/>
            <a:ext cx="819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(자동완성)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910838" y="2988803"/>
            <a:ext cx="3439161" cy="70943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036368" y="2753756"/>
            <a:ext cx="24737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레포에 인증된 사용자의 인증정보 입력</a:t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2981959" y="3457719"/>
            <a:ext cx="980442" cy="16940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843642" y="3698241"/>
            <a:ext cx="17283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인증정보 암호화 저장하기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4271987" y="4279610"/>
            <a:ext cx="726734" cy="2616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063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2637" y="2277963"/>
            <a:ext cx="2302075" cy="2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>
            <a:hlinkClick r:id="rId5"/>
          </p:cNvPr>
          <p:cNvSpPr txBox="1"/>
          <p:nvPr/>
        </p:nvSpPr>
        <p:spPr>
          <a:xfrm>
            <a:off x="4634363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2-6. 내려 받을 branch 선택 ( 막 생성된 레포이므로 ‘master’ branch만 존재 )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271987" y="4279610"/>
            <a:ext cx="726734" cy="2616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/>
        </p:nvSpPr>
        <p:spPr>
          <a:xfrm>
            <a:off x="3469346" y="1739610"/>
            <a:ext cx="1407454" cy="24159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4962867" y="4269450"/>
            <a:ext cx="726734" cy="2616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2-7. 내려 받을 깃 레포(로컬)의 경로 선택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 (중요) : 협업시 경로로 인한 빌드에러 문제 최소화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2811977" y="4653886"/>
            <a:ext cx="4886274" cy="107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중요!!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Destination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은 깃 레포의 워크스페이스 급 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경로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로 인식하면 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이클립스나 STS의 워크스페이스에서 보여지는 프로젝트 중,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깃 레포로 내려받거나 공유한 프로젝트는 바로 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이 경로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에 있는 프로젝트 입니다.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2-8. 복제(Clone) : 웹의 레포의 상태를 로컬 레포로 복제함(다운로드)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7065986" y="5791200"/>
            <a:ext cx="2078013" cy="22704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2778466" y="3408680"/>
            <a:ext cx="6213134" cy="40132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2-9-1. (최초1회 팝업) 계정인증정보 저장에 대한 비밀번호 힌트문 설정 여부 체크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7065986" y="5791200"/>
            <a:ext cx="2078013" cy="22704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2-9-2. 등록하도록 Yes를 선택했다면 비밀번호 질문/답변 등록하기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065986" y="5791200"/>
            <a:ext cx="2078013" cy="22704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3245826" y="3276598"/>
            <a:ext cx="3043214" cy="2387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2-10. 레포(로컬) 복제 완료!!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3266147" y="3677920"/>
            <a:ext cx="1884974" cy="203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79107" y="1178560"/>
            <a:ext cx="1570014" cy="2641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279107" y="1442720"/>
            <a:ext cx="1844333" cy="2641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3245827" y="3810000"/>
            <a:ext cx="2904962" cy="82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b="1" i="0" lang="ko-KR" sz="11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Nanum Gothic"/>
                <a:ea typeface="Nanum Gothic"/>
                <a:cs typeface="Nanum Gothic"/>
                <a:sym typeface="Nanum Gothic"/>
              </a:rPr>
              <a:t>초록박스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: 로컬(Local) 브랜치</a:t>
            </a:r>
            <a:b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b="1" i="0" lang="ko-KR" sz="11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Nanum Gothic"/>
                <a:ea typeface="Nanum Gothic"/>
                <a:cs typeface="Nanum Gothic"/>
                <a:sym typeface="Nanum Gothic"/>
              </a:rPr>
              <a:t>회색박스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: 웹(Remote) 브랜치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b="1" i="0" lang="ko-KR" sz="1100" u="none" cap="none" strike="noStrike">
                <a:solidFill>
                  <a:schemeClr val="lt1"/>
                </a:solidFill>
                <a:highlight>
                  <a:srgbClr val="C0C0C0"/>
                </a:highlight>
                <a:latin typeface="Nanum Gothic"/>
                <a:ea typeface="Nanum Gothic"/>
                <a:cs typeface="Nanum Gothic"/>
                <a:sym typeface="Nanum Gothic"/>
              </a:rPr>
              <a:t>HEAD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: 현재 체크아웃된 브랜치의 최종지점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1813666" y="1110009"/>
            <a:ext cx="5564344" cy="3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로컬(Local) 브랜치 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: 현재 나의 컴퓨터(로컬)의 Git Destination에 저장되어 있는 브랜치들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2085194" y="1390255"/>
            <a:ext cx="6941324" cy="3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웹(Remote) 브랜치 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: 가장 최근에 웹의 변화를 추적(Tracking)해서 Git Destination에 저장된 웹 브랜치의 기록들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119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** 참고 : History 탭에 이력이 나타나지 않을 때 마우스 옵션으로 켜기 **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4822350" y="2926555"/>
            <a:ext cx="3416320" cy="1526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 사전 환경설정 : 권장사항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레포(웹)를 로컬로 내리기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3. </a:t>
            </a:r>
            <a:r>
              <a:rPr b="1" i="0" lang="ko-KR" sz="16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레포(로컬)에 </a:t>
            </a: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공유하기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4. 레포(로컬)을 웹으로 올리기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>
            <a:hlinkClick r:id="rId4"/>
          </p:cNvPr>
          <p:cNvSpPr txBox="1"/>
          <p:nvPr/>
        </p:nvSpPr>
        <p:spPr>
          <a:xfrm>
            <a:off x="1654651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21" y="1754327"/>
            <a:ext cx="723617" cy="72361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 rot="5400000">
            <a:off x="4556912" y="3830169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4822350" y="224944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latin typeface="Arial"/>
                <a:ea typeface="Arial"/>
                <a:cs typeface="Arial"/>
                <a:sym typeface="Arial"/>
              </a:rPr>
              <a:t>Step2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latin typeface="Arial"/>
                <a:ea typeface="Arial"/>
                <a:cs typeface="Arial"/>
                <a:sym typeface="Arial"/>
              </a:rPr>
              <a:t>이클립스 연동하기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3-1-1. 프로젝트 생성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3-1-2. 프로젝트 이름과 종류를 잘 선정해서 생성합니다.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822350" y="224944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이클립스 연동하기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>
            <a:hlinkClick r:id="rId4"/>
          </p:cNvPr>
          <p:cNvSpPr txBox="1"/>
          <p:nvPr/>
        </p:nvSpPr>
        <p:spPr>
          <a:xfrm>
            <a:off x="1654651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21" y="1754327"/>
            <a:ext cx="723617" cy="7236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22350" y="2926555"/>
            <a:ext cx="3193503" cy="1526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이클립스 사전 환경설정 (중요)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레포(웹)를 로컬로 내리기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레포(로컬)에 프로젝트 공유하기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4. 레포(로컬)을 웹으로 올리기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3-1-3. 프로젝트 생성완료!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/>
          <p:nvPr/>
        </p:nvSpPr>
        <p:spPr>
          <a:xfrm>
            <a:off x="0" y="913463"/>
            <a:ext cx="2265680" cy="13115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3-2-1. 웹서버 생성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3865586" y="3515360"/>
            <a:ext cx="2088173" cy="213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5852160" y="2906353"/>
            <a:ext cx="23006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톰켓 서버 이름은 기본적으로 무관,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그러나 개발단계에서는 통일을 권장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3796391" y="3673160"/>
            <a:ext cx="816249" cy="31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버전 확인!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2" name="Google Shape;312;p43"/>
          <p:cNvSpPr/>
          <p:nvPr/>
        </p:nvSpPr>
        <p:spPr>
          <a:xfrm>
            <a:off x="3865585" y="3291840"/>
            <a:ext cx="2088173" cy="213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4135120" y="4357703"/>
            <a:ext cx="723751" cy="213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3-2-2. 생성한 프로젝트로 서버가 기동하도록 등록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4815840" y="4357703"/>
            <a:ext cx="723751" cy="213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4135120" y="1787222"/>
            <a:ext cx="723751" cy="2854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4973022" y="1633885"/>
            <a:ext cx="960418" cy="213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27" name="Google Shape;3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3-2-3. 생성한 서버 더블클릭 후, 설정 확인 : 포트번호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121920" y="4479622"/>
            <a:ext cx="1798320" cy="2142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8087361" y="2295223"/>
            <a:ext cx="284480" cy="1736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2255520" y="4093543"/>
            <a:ext cx="436879" cy="1736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/>
          <p:nvPr/>
        </p:nvSpPr>
        <p:spPr>
          <a:xfrm>
            <a:off x="2661920" y="4093543"/>
            <a:ext cx="436879" cy="1736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7579360" y="1949783"/>
            <a:ext cx="1178560" cy="2244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4236720" y="2630503"/>
            <a:ext cx="1229360" cy="3666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5567680" y="2630503"/>
            <a:ext cx="220765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특정 패스를 등록한다면 미리 지정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(아래 설정 자동읽기 비활성)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3-2-4. 생성한 서버 더블클릭 후, 설정 확인 : 패스정보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46" name="Google Shape;3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7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3-2-5. 설정 저장 후, 서버 생성 완료!!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0" y="2173303"/>
            <a:ext cx="2214880" cy="2650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0250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3-3. 서버와 프로젝트를 선택 후 마우스 오른쪽 클릭 &gt; Team - share project 클릭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5384800" y="5221303"/>
            <a:ext cx="339548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프로젝트와 서버를 모두 깃에 공유하면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팀 개발에 같은 환경으로 각자 단위테스트가 가능하고,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협업 중에 생기는 서로간의 간극을 좁힐 수 있다.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4572000" y="4124023"/>
            <a:ext cx="1219200" cy="204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0" y="2173303"/>
            <a:ext cx="619760" cy="1431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0" y="913463"/>
            <a:ext cx="995680" cy="1431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3-4. Git 선택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2844800" y="1888823"/>
            <a:ext cx="375920" cy="1736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4226560" y="3697303"/>
            <a:ext cx="690880" cy="204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0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3-5. 프로젝트 공유를 위한 프로젝트 디렉토리 이동 설정창 확인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2072640" y="2681303"/>
            <a:ext cx="1788160" cy="458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8361680" y="2051383"/>
            <a:ext cx="172720" cy="204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79" name="Google Shape;3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/>
          <p:cNvSpPr/>
          <p:nvPr/>
        </p:nvSpPr>
        <p:spPr>
          <a:xfrm>
            <a:off x="2225040" y="2051383"/>
            <a:ext cx="2225040" cy="2142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1" name="Google Shape;381;p51"/>
          <p:cNvSpPr/>
          <p:nvPr/>
        </p:nvSpPr>
        <p:spPr>
          <a:xfrm>
            <a:off x="3820160" y="2671143"/>
            <a:ext cx="2458720" cy="4886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7599680" y="4601543"/>
            <a:ext cx="690880" cy="204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3" name="Google Shape;383;p51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3-6. Git Destination에 위치한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.git 파일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로 Repository를 인식하고 목표경로 자동설정됨 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22350" y="2926555"/>
            <a:ext cx="3416320" cy="1526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1. 이클립스 사전 환경설정 : </a:t>
            </a:r>
            <a:r>
              <a:rPr b="1" i="0" lang="ko-KR" sz="16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권장사항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레포(웹)를 로컬로 내리기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 레포(로컬)에 프로젝트 공유하기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4. 레포(로컬)을 웹으로 올리기</a:t>
            </a:r>
            <a:endParaRPr b="1" i="0" sz="16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>
            <a:hlinkClick r:id="rId4"/>
          </p:cNvPr>
          <p:cNvSpPr txBox="1"/>
          <p:nvPr/>
        </p:nvSpPr>
        <p:spPr>
          <a:xfrm>
            <a:off x="1654651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21" y="1754327"/>
            <a:ext cx="723617" cy="7236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 rot="5400000">
            <a:off x="4556912" y="3107825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22350" y="224944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latin typeface="Arial"/>
                <a:ea typeface="Arial"/>
                <a:cs typeface="Arial"/>
                <a:sym typeface="Arial"/>
              </a:rPr>
              <a:t>Step2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latin typeface="Arial"/>
                <a:ea typeface="Arial"/>
                <a:cs typeface="Arial"/>
                <a:sym typeface="Arial"/>
              </a:rPr>
              <a:t>이클립스 연동하기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88" name="Google Shape;3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2"/>
          <p:cNvSpPr/>
          <p:nvPr/>
        </p:nvSpPr>
        <p:spPr>
          <a:xfrm>
            <a:off x="4257040" y="1878663"/>
            <a:ext cx="2001520" cy="1939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3-7. 공유 완료!! :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레포지토리 및 브랜치명 표기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, 프로젝트 경로 확인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1" name="Google Shape;391;p52"/>
          <p:cNvSpPr/>
          <p:nvPr/>
        </p:nvSpPr>
        <p:spPr>
          <a:xfrm>
            <a:off x="1066800" y="923623"/>
            <a:ext cx="995680" cy="1330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2" name="Google Shape;392;p52"/>
          <p:cNvSpPr/>
          <p:nvPr/>
        </p:nvSpPr>
        <p:spPr>
          <a:xfrm>
            <a:off x="670560" y="2305383"/>
            <a:ext cx="995680" cy="13301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3" name="Google Shape;393;p52"/>
          <p:cNvSpPr txBox="1"/>
          <p:nvPr/>
        </p:nvSpPr>
        <p:spPr>
          <a:xfrm>
            <a:off x="109456" y="2627036"/>
            <a:ext cx="21178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공유 직후 해당 브랜치는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공유된 소스 파일을 감지함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하지만 변경사항에 대한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처리방식을 알지 못해서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소스 아이콘 아래에 “?”로 표시함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/>
        </p:nvSpPr>
        <p:spPr>
          <a:xfrm>
            <a:off x="4822350" y="2926555"/>
            <a:ext cx="3416320" cy="15265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 사전 환경설정 : 권장사항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2.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레포(웹)를 로컬로 내리기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3. </a:t>
            </a:r>
            <a:r>
              <a:rPr b="1" i="0" lang="ko-KR" sz="1600" u="none" cap="none" strike="sng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레포(로컬)에 프로젝트 공유하기</a:t>
            </a:r>
            <a:endParaRPr b="1" i="0" sz="1600" u="none" cap="none" strike="sng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Nanum Gothic"/>
                <a:ea typeface="Nanum Gothic"/>
                <a:cs typeface="Nanum Gothic"/>
                <a:sym typeface="Nanum Gothic"/>
              </a:rPr>
              <a:t>4. 레포(로컬)을 웹으로 올리기</a:t>
            </a:r>
            <a:endParaRPr b="1" i="0" sz="1600" u="none" cap="none" strike="noStrike">
              <a:solidFill>
                <a:srgbClr val="FF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99" name="Google Shape;3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3">
            <a:hlinkClick r:id="rId4"/>
          </p:cNvPr>
          <p:cNvSpPr txBox="1"/>
          <p:nvPr/>
        </p:nvSpPr>
        <p:spPr>
          <a:xfrm>
            <a:off x="1654651" y="2353200"/>
            <a:ext cx="26670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Eclipse EGit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421" y="1754327"/>
            <a:ext cx="723617" cy="72361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 rot="5400000">
            <a:off x="4556912" y="4175610"/>
            <a:ext cx="218767" cy="188592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4822350" y="2249440"/>
            <a:ext cx="167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latin typeface="Arial"/>
                <a:ea typeface="Arial"/>
                <a:cs typeface="Arial"/>
                <a:sym typeface="Arial"/>
              </a:rPr>
              <a:t>Step2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latin typeface="Arial"/>
                <a:ea typeface="Arial"/>
                <a:cs typeface="Arial"/>
                <a:sym typeface="Arial"/>
              </a:rPr>
              <a:t>이클립스 연동하기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08" name="Google Shape;4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4-1. Git Perspective에서 Git Staging 탭을 열면,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변화 내용에 대해 아직 반영되지 않은 소스가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Unstaged Changes(*)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에 나타난다.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14" name="Google Shape;4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5"/>
          <p:cNvSpPr/>
          <p:nvPr/>
        </p:nvSpPr>
        <p:spPr>
          <a:xfrm>
            <a:off x="5293360" y="3687143"/>
            <a:ext cx="396240" cy="2041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6" name="Google Shape;416;p55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4-2. 변경사항을 저장(commit)할 소스를 추가(Staged Changes)하고,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커밋 메시지와 작성자(Author), 커미터(Committer)를 꼼꼼히 기록한다.</a:t>
            </a:r>
            <a:endParaRPr/>
          </a:p>
        </p:txBody>
      </p:sp>
      <p:sp>
        <p:nvSpPr>
          <p:cNvPr id="417" name="Google Shape;417;p55"/>
          <p:cNvSpPr/>
          <p:nvPr/>
        </p:nvSpPr>
        <p:spPr>
          <a:xfrm>
            <a:off x="5862320" y="4184983"/>
            <a:ext cx="3200400" cy="91533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5862320" y="5090161"/>
            <a:ext cx="3200400" cy="4470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23" name="Google Shape;42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6"/>
          <p:cNvSpPr/>
          <p:nvPr/>
        </p:nvSpPr>
        <p:spPr>
          <a:xfrm>
            <a:off x="6929120" y="5546423"/>
            <a:ext cx="1066800" cy="2447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5" name="Google Shape;425;p56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체크아웃(Check out), Pull(풀), Commit(커밋), Push(푸시) 에 대한 짧은 설명 :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중요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2761217" y="1009645"/>
            <a:ext cx="611053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Nanum Gothic"/>
                <a:ea typeface="Nanum Gothic"/>
                <a:cs typeface="Nanum Gothic"/>
                <a:sym typeface="Nanum Gothic"/>
              </a:rPr>
              <a:t>Check out 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: 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지정한 Branch로 전환한다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1. 지정 Branch가 깃 서버(웹, 원격지)에 저장된 Remote Branch일 경우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     Local Git Destination으로 지정한 이름의 Local Branch로 내려받고(Pull) 전환된다. 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2. 지정 Branch가 Git Destination에 저장된 Local Branch 일 경우 전환한다.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3. 전환하는 단계에서 브랜치 간에 충돌(Conflict)이 발생할 수 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Nanum Gothic"/>
                <a:ea typeface="Nanum Gothic"/>
                <a:cs typeface="Nanum Gothic"/>
                <a:sym typeface="Nanum Gothic"/>
              </a:rPr>
              <a:t>Commit 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: 현재 Check out 하여 사용중인 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Local Branch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에 변경된 상태를 메시지와 함께 저장한다.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Nanum Gothic"/>
                <a:ea typeface="Nanum Gothic"/>
                <a:cs typeface="Nanum Gothic"/>
                <a:sym typeface="Nanum Gothic"/>
              </a:rPr>
              <a:t>Push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0000"/>
                </a:highlight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: 지정한 Local Branch에 저장되어진 Commit 데이터들을 깃 서버(웹,원격지)에 밀어 올려서</a:t>
            </a:r>
            <a:endParaRPr b="1" i="0" sz="1100" u="none" cap="none" strike="noStrike">
              <a:solidFill>
                <a:srgbClr val="C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          </a:t>
            </a:r>
            <a:r>
              <a:rPr b="1" i="0" lang="ko-KR" sz="11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Nanum Gothic"/>
                <a:ea typeface="Nanum Gothic"/>
                <a:cs typeface="Nanum Gothic"/>
                <a:sym typeface="Nanum Gothic"/>
              </a:rPr>
              <a:t>Remote Branch에 반영한다.</a:t>
            </a:r>
            <a:r>
              <a:rPr b="1" i="0" lang="ko-KR" sz="1100" u="none" cap="none" strike="noStrike">
                <a:solidFill>
                  <a:srgbClr val="C00000"/>
                </a:solidFill>
                <a:latin typeface="Nanum Gothic"/>
                <a:ea typeface="Nanum Gothic"/>
                <a:cs typeface="Nanum Gothic"/>
                <a:sym typeface="Nanum Gothic"/>
              </a:rPr>
              <a:t> 이 단계에서도 충돌(Conflict)이 발생할 수 있다.</a:t>
            </a:r>
            <a:endParaRPr/>
          </a:p>
        </p:txBody>
      </p:sp>
      <p:sp>
        <p:nvSpPr>
          <p:cNvPr id="427" name="Google Shape;427;p56"/>
          <p:cNvSpPr/>
          <p:nvPr/>
        </p:nvSpPr>
        <p:spPr>
          <a:xfrm>
            <a:off x="2702560" y="839754"/>
            <a:ext cx="6189514" cy="212696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32" name="Google Shape;4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4-3. Commit이 정상적으로 완료된 이후 Push한 결과가 나타남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2113280" y="1662714"/>
            <a:ext cx="4643120" cy="32953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39" name="Google Shape;4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8"/>
          <p:cNvSpPr/>
          <p:nvPr/>
        </p:nvSpPr>
        <p:spPr>
          <a:xfrm>
            <a:off x="2600960" y="2468880"/>
            <a:ext cx="701040" cy="2844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1" name="Google Shape;441;p58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4-4. History 탭에서 변경점이 추가된 것을 볼 수 있다.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실내이(가) 표시된 사진&#10;&#10;자동 생성된 설명" id="446" name="Google Shape;4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9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4-5. GitHub 홈페이지에서도 해당 브랜치 정보가 잘 반영되었음을 확인 할 수 있다.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8" name="Google Shape;448;p59"/>
          <p:cNvSpPr/>
          <p:nvPr/>
        </p:nvSpPr>
        <p:spPr>
          <a:xfrm>
            <a:off x="1584960" y="2362200"/>
            <a:ext cx="701040" cy="2692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9" name="Google Shape;449;p59"/>
          <p:cNvSpPr/>
          <p:nvPr/>
        </p:nvSpPr>
        <p:spPr>
          <a:xfrm>
            <a:off x="4145280" y="3108960"/>
            <a:ext cx="3769360" cy="721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모니터이(가) 표시된 사진&#10;&#10;자동 생성된 설명" id="454" name="Google Shape;45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0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4-5. GitHub 홈페이지에서도 해당 브랜치 정보가 잘 반영되었음을 확인 할 수 있다.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, 실내이(가) 표시된 사진&#10;&#10;자동 생성된 설명" id="460" name="Google Shape;46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1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4-6. branch를 클릭하여 현재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활성화된 branch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를 확인 할 수 있다.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2" name="Google Shape;462;p61"/>
          <p:cNvSpPr/>
          <p:nvPr/>
        </p:nvSpPr>
        <p:spPr>
          <a:xfrm>
            <a:off x="3281680" y="2362200"/>
            <a:ext cx="701040" cy="2692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1-1. Eclipse 혹은 STS 등 IDE(통합개발환경)의 workspace 경로 통일 (권장)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165" y="2353150"/>
            <a:ext cx="1942885" cy="21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2351" y="2353200"/>
            <a:ext cx="2302075" cy="21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67" name="Google Shape;46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3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2"/>
          <p:cNvSpPr/>
          <p:nvPr/>
        </p:nvSpPr>
        <p:spPr>
          <a:xfrm>
            <a:off x="1097280" y="2225040"/>
            <a:ext cx="3769360" cy="721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9" name="Google Shape;469;p62"/>
          <p:cNvSpPr/>
          <p:nvPr/>
        </p:nvSpPr>
        <p:spPr>
          <a:xfrm>
            <a:off x="0" y="6018246"/>
            <a:ext cx="9144000" cy="839754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4-6. branch를 클릭하여 현재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활성화된 branch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를 확인 할 수 있다.</a:t>
            </a:r>
            <a:endParaRPr b="1" i="0" sz="18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63"/>
          <p:cNvGrpSpPr/>
          <p:nvPr/>
        </p:nvGrpSpPr>
        <p:grpSpPr>
          <a:xfrm>
            <a:off x="2688663" y="2571648"/>
            <a:ext cx="3766675" cy="1714700"/>
            <a:chOff x="2601025" y="2685398"/>
            <a:chExt cx="3766675" cy="1714700"/>
          </a:xfrm>
        </p:grpSpPr>
        <p:sp>
          <p:nvSpPr>
            <p:cNvPr id="475" name="Google Shape;475;p63"/>
            <p:cNvSpPr txBox="1"/>
            <p:nvPr/>
          </p:nvSpPr>
          <p:spPr>
            <a:xfrm>
              <a:off x="4315700" y="2867000"/>
              <a:ext cx="2052000" cy="13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ko-KR" sz="8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endParaRPr b="1" i="0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" name="Google Shape;476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1025" y="2685398"/>
              <a:ext cx="1714678" cy="171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63"/>
            <p:cNvSpPr txBox="1"/>
            <p:nvPr/>
          </p:nvSpPr>
          <p:spPr>
            <a:xfrm>
              <a:off x="4409925" y="3959450"/>
              <a:ext cx="159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B7B7B7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분산버전관리시스템</a:t>
              </a:r>
              <a:endParaRPr b="1" i="0" sz="1200" u="none" cap="none" strike="noStrike">
                <a:solidFill>
                  <a:srgbClr val="B7B7B7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sp>
        <p:nvSpPr>
          <p:cNvPr id="478" name="Google Shape;478;p63"/>
          <p:cNvSpPr txBox="1"/>
          <p:nvPr/>
        </p:nvSpPr>
        <p:spPr>
          <a:xfrm>
            <a:off x="2688663" y="4415068"/>
            <a:ext cx="3766676" cy="78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EF86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Q</a:t>
            </a:r>
            <a:r>
              <a:rPr b="1" i="0" lang="ko-KR" sz="2400" u="none" cap="none" strike="noStrike">
                <a:solidFill>
                  <a:schemeClr val="accent4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uestion</a:t>
            </a:r>
            <a:endParaRPr b="1" i="0" sz="2400" u="none" cap="none" strike="noStrike">
              <a:solidFill>
                <a:schemeClr val="accent4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1-2. Preferences – Java – Installed JREs : 협업에 사용될 JDK 버전 통일 (권장)</a:t>
            </a:r>
            <a:endParaRPr b="0" i="0" sz="1200" u="none" cap="none" strike="noStrike">
              <a:solidFill>
                <a:srgbClr val="FFCC8B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1-3. Preferences – General – Content Types &gt; Text : UTF-8 설정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descr="스크린샷이(가) 표시된 사진&#10;&#10;자동 생성된 설명"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3149600" y="2175898"/>
            <a:ext cx="396240" cy="19138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068320" y="4929258"/>
            <a:ext cx="3860800" cy="2625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1-4. Preferences – General – Workspace &gt; Text file encoding : UTF-8 설정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088640" y="4593978"/>
            <a:ext cx="1117600" cy="2117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6258560" y="4990218"/>
            <a:ext cx="701040" cy="2117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1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0" y="6382138"/>
            <a:ext cx="9144000" cy="475861"/>
          </a:xfrm>
          <a:prstGeom prst="rect">
            <a:avLst/>
          </a:prstGeom>
          <a:solidFill>
            <a:srgbClr val="004B53">
              <a:alpha val="80000"/>
            </a:srgbClr>
          </a:solidFill>
          <a:ln cap="flat" cmpd="sng" w="1270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1-5-1. Preferences – Web – </a:t>
            </a:r>
            <a:r>
              <a:rPr b="1" i="0" lang="ko-KR" sz="1800" u="sng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CSS</a:t>
            </a:r>
            <a:r>
              <a:rPr b="1" i="0" lang="ko-KR" sz="1800" u="none" cap="none" strike="noStrike">
                <a:solidFill>
                  <a:srgbClr val="FFFF00"/>
                </a:solidFill>
                <a:latin typeface="Nanum Gothic"/>
                <a:ea typeface="Nanum Gothic"/>
                <a:cs typeface="Nanum Gothic"/>
                <a:sym typeface="Nanum Gothic"/>
              </a:rPr>
              <a:t>/ HTML/ JSP &gt; Encoding : UTF-8 설정 </a:t>
            </a:r>
            <a:r>
              <a:rPr b="1" i="0" lang="ko-KR" sz="18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(필수)</a:t>
            </a:r>
            <a:endParaRPr b="0" i="0" sz="1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3149600" y="1891418"/>
            <a:ext cx="1564640" cy="221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258560" y="4990218"/>
            <a:ext cx="701040" cy="21170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