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6327"/>
  </p:normalViewPr>
  <p:slideViewPr>
    <p:cSldViewPr snapToGrid="0">
      <p:cViewPr varScale="1">
        <p:scale>
          <a:sx n="124" d="100"/>
          <a:sy n="124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1843-AF2E-6464-B128-F85244152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D5A43-2D34-B47C-DBA3-5863E72CC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B6025-91BF-765D-BCDE-56387A2B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4269-1380-4C48-B41A-BD5541EC25B8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2884-5D04-2A80-E126-E4B46D6D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F13D0-8AB2-0812-4C3C-B960C06D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4248-DC7D-5F4F-A689-8B911B0F6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1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41E9-C95C-F646-16EE-1B6B5657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514A9-BFBC-C6A6-3DAC-07FD7864B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F9DBE-9FB6-D1E7-DC3E-0392E274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4269-1380-4C48-B41A-BD5541EC25B8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19AF5-ED11-701E-67DF-5A289422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909BA-01EF-1147-6318-1B0F8249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4248-DC7D-5F4F-A689-8B911B0F6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FDA0F-3721-04F1-317B-E9B9B1721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43C92-2EFC-82BD-EE67-87BE7F629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241B5-2CF8-1639-288C-A63977CD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4269-1380-4C48-B41A-BD5541EC25B8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D8AF-9BBF-A642-D302-1C993304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FA809-B5D4-C72B-9451-0DA32C11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4248-DC7D-5F4F-A689-8B911B0F6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5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7022-0735-F74D-DFD1-77743B5A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53F9-E7DF-3B58-DB92-86B74F209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44E0C-4EF1-DE76-AB20-B600ECDF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4269-1380-4C48-B41A-BD5541EC25B8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1A8C7-1EED-A343-7EE2-BA96425C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56942-291C-B360-585B-0FCF8CE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4248-DC7D-5F4F-A689-8B911B0F6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8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D24A-F556-38F5-EF29-35D9DC25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BAE7D-051A-B929-BFEC-E859146A9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F6DAD-8853-D730-D167-6F065C67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4269-1380-4C48-B41A-BD5541EC25B8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14B30-42F1-C562-1B61-98401BDF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EB31-3EB5-4859-A9C5-7EC8A25D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4248-DC7D-5F4F-A689-8B911B0F6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0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F7F5-83B5-8143-F8B0-10A41E72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3FC0-46A6-AEA4-AA5C-7683C63BF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D502-70D9-03DF-A23E-D98BD6043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00548-F171-00BE-744C-BEDB2AC2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4269-1380-4C48-B41A-BD5541EC25B8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9A138-EA37-4EF8-F0D1-566C7ECB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CA3C6-BE88-881B-FA7E-CAD189B8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4248-DC7D-5F4F-A689-8B911B0F6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0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A62F-0F45-3EEC-E698-E39653C9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F5BF2-523B-E015-02BE-E38FF8824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C5C7E-D70B-57DE-369B-239663B71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EB50E-EEB7-488A-8706-1C28E8F97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6127C-1B37-0CED-1B6E-47F54A30A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B3A38-9868-F4FC-7261-F874E1C4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4269-1380-4C48-B41A-BD5541EC25B8}" type="datetimeFigureOut">
              <a:rPr lang="en-US" smtClean="0"/>
              <a:t>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69B44-6924-2090-6ADE-2BDEB32E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382A1-2651-3248-7DE0-BF277C8E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4248-DC7D-5F4F-A689-8B911B0F6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0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079E-AA2E-0620-2AFA-D216F026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FF521-855A-E185-0D69-3C2D3CEE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4269-1380-4C48-B41A-BD5541EC25B8}" type="datetimeFigureOut">
              <a:rPr lang="en-US" smtClean="0"/>
              <a:t>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4AD62-3E4B-4798-EBAF-44466FE9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E5445-6AF2-E3F1-49D2-70D0B0AB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4248-DC7D-5F4F-A689-8B911B0F6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7707E-FE4D-7325-9476-C008ACB2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4269-1380-4C48-B41A-BD5541EC25B8}" type="datetimeFigureOut">
              <a:rPr lang="en-US" smtClean="0"/>
              <a:t>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1D2ED-216F-D8EE-F5B3-74D30D5C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237E2-831B-8EC3-2D08-A5C4B2B7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4248-DC7D-5F4F-A689-8B911B0F6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6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90C5-C238-DC43-FEC1-F544CA86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8AB0-4880-E029-6AD3-B15B8E7F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CA4BD-501B-2310-3D1B-4A39D5266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E3EDE-722D-5DF4-27D5-F00EFBDA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4269-1380-4C48-B41A-BD5541EC25B8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F2D4C-8863-6687-CEF7-389B3FE8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09E9-6084-5153-0825-54C3F45D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4248-DC7D-5F4F-A689-8B911B0F6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4F23-30A7-529C-741A-086FA8CA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02232-B684-BF26-1BCE-48469B9E1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E78D-F845-9673-7EA8-15E21EA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D7945-A07F-1260-034F-4991AF91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4269-1380-4C48-B41A-BD5541EC25B8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D1AF0-1817-BDF0-D867-BFE9EB71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4EED1-8FDD-4DC3-8766-256622C2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4248-DC7D-5F4F-A689-8B911B0F6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4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E868A-0315-63AB-65E8-32DE0B91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2FD8F-0075-76D4-6A7E-1E04C1CD0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48E70-3B74-3E7B-A678-A7542D6F7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24269-1380-4C48-B41A-BD5541EC25B8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E0FC-A194-926F-26A4-80E15E6AD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60847-A751-2CE1-1A16-0BC2E1C53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4248-DC7D-5F4F-A689-8B911B0F6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6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75A7A49-7EA4-DA96-775F-7BF8FFB8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74" y="1141794"/>
            <a:ext cx="6835269" cy="5055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2745EA-5013-6DB4-851B-D1B73C678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364" y="1658388"/>
            <a:ext cx="1548476" cy="392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D64240-9C70-548E-B5F7-34DA65159F87}"/>
              </a:ext>
            </a:extLst>
          </p:cNvPr>
          <p:cNvSpPr txBox="1"/>
          <p:nvPr/>
        </p:nvSpPr>
        <p:spPr>
          <a:xfrm>
            <a:off x="2528810" y="5873975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15FF"/>
                </a:solidFill>
                <a:latin typeface="Times" pitchFamily="2" charset="0"/>
              </a:rPr>
              <a:t>Legally Blind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FC92F-5FF7-8E5D-5C81-E16F568417D4}"/>
              </a:ext>
            </a:extLst>
          </p:cNvPr>
          <p:cNvSpPr txBox="1"/>
          <p:nvPr/>
        </p:nvSpPr>
        <p:spPr>
          <a:xfrm>
            <a:off x="7607276" y="5898850"/>
            <a:ext cx="168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15FF"/>
                </a:solidFill>
                <a:latin typeface="Times" pitchFamily="2" charset="0"/>
              </a:rPr>
              <a:t>Standard Vision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1827C-E3C6-28ED-E60A-DB03F32D4499}"/>
              </a:ext>
            </a:extLst>
          </p:cNvPr>
          <p:cNvSpPr txBox="1"/>
          <p:nvPr/>
        </p:nvSpPr>
        <p:spPr>
          <a:xfrm>
            <a:off x="4534321" y="5873975"/>
            <a:ext cx="269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Ability to See (</a:t>
            </a:r>
            <a:r>
              <a:rPr lang="en-US" sz="2400" i="1" dirty="0">
                <a:latin typeface="Times" pitchFamily="2" charset="0"/>
              </a:rPr>
              <a:t>a</a:t>
            </a:r>
            <a:r>
              <a:rPr lang="en-US" sz="2400" dirty="0">
                <a:latin typeface="Times" pitchFamily="2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13756-91A4-6952-6077-1D74F247EFC5}"/>
              </a:ext>
            </a:extLst>
          </p:cNvPr>
          <p:cNvSpPr txBox="1"/>
          <p:nvPr/>
        </p:nvSpPr>
        <p:spPr>
          <a:xfrm rot="16200000">
            <a:off x="717997" y="3069947"/>
            <a:ext cx="269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Probability Mass</a:t>
            </a:r>
          </a:p>
        </p:txBody>
      </p:sp>
    </p:spTree>
    <p:extLst>
      <p:ext uri="{BB962C8B-B14F-4D97-AF65-F5344CB8AC3E}">
        <p14:creationId xmlns:p14="http://schemas.microsoft.com/office/powerpoint/2010/main" val="278912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F20BBCA-2FCD-02B4-54C7-948CA8228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593" y="1141794"/>
            <a:ext cx="6713688" cy="4930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0EB222-C791-FA6B-694C-7A64E3E9A5E0}"/>
              </a:ext>
            </a:extLst>
          </p:cNvPr>
          <p:cNvSpPr txBox="1"/>
          <p:nvPr/>
        </p:nvSpPr>
        <p:spPr>
          <a:xfrm rot="16200000">
            <a:off x="717997" y="3069947"/>
            <a:ext cx="269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Probability Mass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8FC47-EBFE-EC34-351C-B96BD30366C8}"/>
              </a:ext>
            </a:extLst>
          </p:cNvPr>
          <p:cNvSpPr txBox="1"/>
          <p:nvPr/>
        </p:nvSpPr>
        <p:spPr>
          <a:xfrm>
            <a:off x="2528810" y="5873975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15FF"/>
                </a:solidFill>
                <a:latin typeface="Times" pitchFamily="2" charset="0"/>
              </a:rPr>
              <a:t>Legally Blind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2F526-7570-4DC3-493F-DDA71A72DD11}"/>
              </a:ext>
            </a:extLst>
          </p:cNvPr>
          <p:cNvSpPr txBox="1"/>
          <p:nvPr/>
        </p:nvSpPr>
        <p:spPr>
          <a:xfrm>
            <a:off x="7607276" y="5898850"/>
            <a:ext cx="168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15FF"/>
                </a:solidFill>
                <a:latin typeface="Times" pitchFamily="2" charset="0"/>
              </a:rPr>
              <a:t>Standard Vision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06110F-3601-BD7C-15EF-08028B93717E}"/>
              </a:ext>
            </a:extLst>
          </p:cNvPr>
          <p:cNvSpPr txBox="1"/>
          <p:nvPr/>
        </p:nvSpPr>
        <p:spPr>
          <a:xfrm>
            <a:off x="4534321" y="5873975"/>
            <a:ext cx="269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Ability to See (</a:t>
            </a:r>
            <a:r>
              <a:rPr lang="en-US" sz="2400" i="1" dirty="0">
                <a:latin typeface="Times" pitchFamily="2" charset="0"/>
              </a:rPr>
              <a:t>a</a:t>
            </a:r>
            <a:r>
              <a:rPr lang="en-US" sz="2400" dirty="0">
                <a:latin typeface="Times" pitchFamily="2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DBCE34-5532-663B-92B1-BF18AD21D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225" y="1585139"/>
            <a:ext cx="2239584" cy="36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9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B7BF72-4463-FAF1-66D3-E8808200D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92316"/>
              </p:ext>
            </p:extLst>
          </p:nvPr>
        </p:nvGraphicFramePr>
        <p:xfrm>
          <a:off x="2021839" y="1024015"/>
          <a:ext cx="6560551" cy="5276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646">
                  <a:extLst>
                    <a:ext uri="{9D8B030D-6E8A-4147-A177-3AD203B41FA5}">
                      <a16:colId xmlns:a16="http://schemas.microsoft.com/office/drawing/2014/main" val="4099558008"/>
                    </a:ext>
                  </a:extLst>
                </a:gridCol>
                <a:gridCol w="654646">
                  <a:extLst>
                    <a:ext uri="{9D8B030D-6E8A-4147-A177-3AD203B41FA5}">
                      <a16:colId xmlns:a16="http://schemas.microsoft.com/office/drawing/2014/main" val="2940497341"/>
                    </a:ext>
                  </a:extLst>
                </a:gridCol>
                <a:gridCol w="188959">
                  <a:extLst>
                    <a:ext uri="{9D8B030D-6E8A-4147-A177-3AD203B41FA5}">
                      <a16:colId xmlns:a16="http://schemas.microsoft.com/office/drawing/2014/main" val="2789751981"/>
                    </a:ext>
                  </a:extLst>
                </a:gridCol>
                <a:gridCol w="644175">
                  <a:extLst>
                    <a:ext uri="{9D8B030D-6E8A-4147-A177-3AD203B41FA5}">
                      <a16:colId xmlns:a16="http://schemas.microsoft.com/office/drawing/2014/main" val="2585850532"/>
                    </a:ext>
                  </a:extLst>
                </a:gridCol>
                <a:gridCol w="745505">
                  <a:extLst>
                    <a:ext uri="{9D8B030D-6E8A-4147-A177-3AD203B41FA5}">
                      <a16:colId xmlns:a16="http://schemas.microsoft.com/office/drawing/2014/main" val="837781554"/>
                    </a:ext>
                  </a:extLst>
                </a:gridCol>
                <a:gridCol w="955405">
                  <a:extLst>
                    <a:ext uri="{9D8B030D-6E8A-4147-A177-3AD203B41FA5}">
                      <a16:colId xmlns:a16="http://schemas.microsoft.com/office/drawing/2014/main" val="2951794421"/>
                    </a:ext>
                  </a:extLst>
                </a:gridCol>
                <a:gridCol w="49008">
                  <a:extLst>
                    <a:ext uri="{9D8B030D-6E8A-4147-A177-3AD203B41FA5}">
                      <a16:colId xmlns:a16="http://schemas.microsoft.com/office/drawing/2014/main" val="1026615086"/>
                    </a:ext>
                  </a:extLst>
                </a:gridCol>
                <a:gridCol w="1482297">
                  <a:extLst>
                    <a:ext uri="{9D8B030D-6E8A-4147-A177-3AD203B41FA5}">
                      <a16:colId xmlns:a16="http://schemas.microsoft.com/office/drawing/2014/main" val="2430330558"/>
                    </a:ext>
                  </a:extLst>
                </a:gridCol>
                <a:gridCol w="1185910">
                  <a:extLst>
                    <a:ext uri="{9D8B030D-6E8A-4147-A177-3AD203B41FA5}">
                      <a16:colId xmlns:a16="http://schemas.microsoft.com/office/drawing/2014/main" val="4013186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P(A=a)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P(A=a)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 rowSpan="21">
                  <a:txBody>
                    <a:bodyPr/>
                    <a:lstStyle/>
                    <a:p>
                      <a:pPr algn="ctr" fontAlgn="b"/>
                      <a:r>
                        <a:rPr lang="en-US" sz="5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5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P(A=a)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extLst>
                  <a:ext uri="{0D108BD9-81ED-4DB2-BD59-A6C34878D82A}">
                    <a16:rowId xmlns:a16="http://schemas.microsoft.com/office/drawing/2014/main" val="2486644432"/>
                  </a:ext>
                </a:extLst>
              </a:tr>
              <a:tr h="25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0.00198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0.00372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0.01684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extLst>
                  <a:ext uri="{0D108BD9-81ED-4DB2-BD59-A6C34878D82A}">
                    <a16:rowId xmlns:a16="http://schemas.microsoft.com/office/drawing/2014/main" val="2026727722"/>
                  </a:ext>
                </a:extLst>
              </a:tr>
              <a:tr h="25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0.01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0.00205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0.00384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0.81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0.01708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extLst>
                  <a:ext uri="{0D108BD9-81ED-4DB2-BD59-A6C34878D82A}">
                    <a16:rowId xmlns:a16="http://schemas.microsoft.com/office/drawing/2014/main" val="3427632106"/>
                  </a:ext>
                </a:extLst>
              </a:tr>
              <a:tr h="25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0.02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0.00211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0.22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0.00396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0.82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0.01731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extLst>
                  <a:ext uri="{0D108BD9-81ED-4DB2-BD59-A6C34878D82A}">
                    <a16:rowId xmlns:a16="http://schemas.microsoft.com/office/drawing/2014/main" val="315802853"/>
                  </a:ext>
                </a:extLst>
              </a:tr>
              <a:tr h="25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0.00218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0.00408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0.83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0.01753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extLst>
                  <a:ext uri="{0D108BD9-81ED-4DB2-BD59-A6C34878D82A}">
                    <a16:rowId xmlns:a16="http://schemas.microsoft.com/office/drawing/2014/main" val="3456729703"/>
                  </a:ext>
                </a:extLst>
              </a:tr>
              <a:tr h="25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0.00225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0.24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0.00421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0.84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0.01774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extLst>
                  <a:ext uri="{0D108BD9-81ED-4DB2-BD59-A6C34878D82A}">
                    <a16:rowId xmlns:a16="http://schemas.microsoft.com/office/drawing/2014/main" val="1018165276"/>
                  </a:ext>
                </a:extLst>
              </a:tr>
              <a:tr h="25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0.05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0.00233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0.25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0.00434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0.01795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extLst>
                  <a:ext uri="{0D108BD9-81ED-4DB2-BD59-A6C34878D82A}">
                    <a16:rowId xmlns:a16="http://schemas.microsoft.com/office/drawing/2014/main" val="350680030"/>
                  </a:ext>
                </a:extLst>
              </a:tr>
              <a:tr h="25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0.0024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0.26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0.00447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0.86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0.01814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extLst>
                  <a:ext uri="{0D108BD9-81ED-4DB2-BD59-A6C34878D82A}">
                    <a16:rowId xmlns:a16="http://schemas.microsoft.com/office/drawing/2014/main" val="614152455"/>
                  </a:ext>
                </a:extLst>
              </a:tr>
              <a:tr h="25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0.07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0.00248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0.00461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0.87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0.01832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extLst>
                  <a:ext uri="{0D108BD9-81ED-4DB2-BD59-A6C34878D82A}">
                    <a16:rowId xmlns:a16="http://schemas.microsoft.com/office/drawing/2014/main" val="2884310946"/>
                  </a:ext>
                </a:extLst>
              </a:tr>
              <a:tr h="25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0.00256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0.00475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0.88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0.01848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extLst>
                  <a:ext uri="{0D108BD9-81ED-4DB2-BD59-A6C34878D82A}">
                    <a16:rowId xmlns:a16="http://schemas.microsoft.com/office/drawing/2014/main" val="3892317191"/>
                  </a:ext>
                </a:extLst>
              </a:tr>
              <a:tr h="25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0.09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0.00264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0.00489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0.89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0.01864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extLst>
                  <a:ext uri="{0D108BD9-81ED-4DB2-BD59-A6C34878D82A}">
                    <a16:rowId xmlns:a16="http://schemas.microsoft.com/office/drawing/2014/main" val="2825512169"/>
                  </a:ext>
                </a:extLst>
              </a:tr>
              <a:tr h="25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0.10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0.00273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0.30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0.00504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0.01877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extLst>
                  <a:ext uri="{0D108BD9-81ED-4DB2-BD59-A6C34878D82A}">
                    <a16:rowId xmlns:a16="http://schemas.microsoft.com/office/drawing/2014/main" val="2240884776"/>
                  </a:ext>
                </a:extLst>
              </a:tr>
              <a:tr h="25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0.11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0.00281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0.00519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0.91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0.0189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extLst>
                  <a:ext uri="{0D108BD9-81ED-4DB2-BD59-A6C34878D82A}">
                    <a16:rowId xmlns:a16="http://schemas.microsoft.com/office/drawing/2014/main" val="455940746"/>
                  </a:ext>
                </a:extLst>
              </a:tr>
              <a:tr h="25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0.12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0.32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0.00535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0.92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extLst>
                  <a:ext uri="{0D108BD9-81ED-4DB2-BD59-A6C34878D82A}">
                    <a16:rowId xmlns:a16="http://schemas.microsoft.com/office/drawing/2014/main" val="2270806607"/>
                  </a:ext>
                </a:extLst>
              </a:tr>
              <a:tr h="25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0.00299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0.33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0.00551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0.93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0.01909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extLst>
                  <a:ext uri="{0D108BD9-81ED-4DB2-BD59-A6C34878D82A}">
                    <a16:rowId xmlns:a16="http://schemas.microsoft.com/office/drawing/2014/main" val="2585202205"/>
                  </a:ext>
                </a:extLst>
              </a:tr>
              <a:tr h="25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0.00309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0.34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0.00567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0.94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0.01916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extLst>
                  <a:ext uri="{0D108BD9-81ED-4DB2-BD59-A6C34878D82A}">
                    <a16:rowId xmlns:a16="http://schemas.microsoft.com/office/drawing/2014/main" val="1771385274"/>
                  </a:ext>
                </a:extLst>
              </a:tr>
              <a:tr h="25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0.00319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0.35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0.00584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0.01921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extLst>
                  <a:ext uri="{0D108BD9-81ED-4DB2-BD59-A6C34878D82A}">
                    <a16:rowId xmlns:a16="http://schemas.microsoft.com/office/drawing/2014/main" val="3576987684"/>
                  </a:ext>
                </a:extLst>
              </a:tr>
              <a:tr h="25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0.00329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0.36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0.00601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0.96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0.01924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extLst>
                  <a:ext uri="{0D108BD9-81ED-4DB2-BD59-A6C34878D82A}">
                    <a16:rowId xmlns:a16="http://schemas.microsoft.com/office/drawing/2014/main" val="3163837694"/>
                  </a:ext>
                </a:extLst>
              </a:tr>
              <a:tr h="25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0.00339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0.37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0.00619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0.97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0.01925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extLst>
                  <a:ext uri="{0D108BD9-81ED-4DB2-BD59-A6C34878D82A}">
                    <a16:rowId xmlns:a16="http://schemas.microsoft.com/office/drawing/2014/main" val="3491873144"/>
                  </a:ext>
                </a:extLst>
              </a:tr>
              <a:tr h="25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0.0035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0.38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0.00637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0.98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0.01924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extLst>
                  <a:ext uri="{0D108BD9-81ED-4DB2-BD59-A6C34878D82A}">
                    <a16:rowId xmlns:a16="http://schemas.microsoft.com/office/drawing/2014/main" val="369355210"/>
                  </a:ext>
                </a:extLst>
              </a:tr>
              <a:tr h="25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0.00361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0.39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0.00655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0.99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0.01921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04" marR="11804" marT="11804" marB="0" anchor="b"/>
                </a:tc>
                <a:extLst>
                  <a:ext uri="{0D108BD9-81ED-4DB2-BD59-A6C34878D82A}">
                    <a16:rowId xmlns:a16="http://schemas.microsoft.com/office/drawing/2014/main" val="29285358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DDCE34-81A0-A005-221A-8E5CC2160021}"/>
              </a:ext>
            </a:extLst>
          </p:cNvPr>
          <p:cNvSpPr txBox="1"/>
          <p:nvPr/>
        </p:nvSpPr>
        <p:spPr>
          <a:xfrm>
            <a:off x="9278449" y="2539261"/>
            <a:ext cx="11400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41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129897-57C8-0DD8-A8F6-863976AF8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332" y="879405"/>
            <a:ext cx="6663331" cy="5497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2FF7A-4DC6-3308-2EB3-3EB4AB3ADB0E}"/>
              </a:ext>
            </a:extLst>
          </p:cNvPr>
          <p:cNvSpPr txBox="1"/>
          <p:nvPr/>
        </p:nvSpPr>
        <p:spPr>
          <a:xfrm>
            <a:off x="5090224" y="4898485"/>
            <a:ext cx="221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User: wrong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505E0-D7D8-DE94-39DC-32E0907D35A7}"/>
              </a:ext>
            </a:extLst>
          </p:cNvPr>
          <p:cNvSpPr txBox="1"/>
          <p:nvPr/>
        </p:nvSpPr>
        <p:spPr>
          <a:xfrm>
            <a:off x="5050983" y="1738842"/>
            <a:ext cx="225311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dirty="0"/>
              <a:t>Font size 0.7</a:t>
            </a:r>
          </a:p>
        </p:txBody>
      </p:sp>
    </p:spTree>
    <p:extLst>
      <p:ext uri="{BB962C8B-B14F-4D97-AF65-F5344CB8AC3E}">
        <p14:creationId xmlns:p14="http://schemas.microsoft.com/office/powerpoint/2010/main" val="219369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19437</TotalTime>
  <Words>173</Words>
  <Application>Microsoft Macintosh PowerPoint</Application>
  <PresentationFormat>Widescreen</PresentationFormat>
  <Paragraphs>138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James Piech</dc:creator>
  <cp:lastModifiedBy>Chris James Piech</cp:lastModifiedBy>
  <cp:revision>2</cp:revision>
  <dcterms:created xsi:type="dcterms:W3CDTF">2023-01-03T14:52:12Z</dcterms:created>
  <dcterms:modified xsi:type="dcterms:W3CDTF">2023-01-22T11:04:55Z</dcterms:modified>
</cp:coreProperties>
</file>