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000000"/>
          </p15:clr>
        </p15:guide>
        <p15:guide id="2" pos="3839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69BCC7-1EAF-41A0-A140-5F5B9C04894F}">
  <a:tblStyle styleId="{AB69BCC7-1EAF-41A0-A140-5F5B9C04894F}" styleName="Table_0">
    <a:wholeTbl>
      <a:tcTxStyle b="off" i="off">
        <a:font>
          <a:latin typeface="함초롬돋움"/>
          <a:ea typeface="함초롬돋움"/>
          <a:cs typeface="함초롬돋움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D8E4F2"/>
          </a:solidFill>
        </a:fill>
      </a:tcStyle>
    </a:wholeTbl>
    <a:band1H>
      <a:tcTxStyle b="off" i="off"/>
      <a:tcStyle>
        <a:fill>
          <a:solidFill>
            <a:srgbClr val="B1C9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B1C9E6"/>
          </a:solidFill>
        </a:fill>
      </a:tcStyle>
    </a:band1V>
    <a:band2V>
      <a:tcTxStyle b="off" i="off"/>
    </a:band2V>
    <a:lastCol>
      <a:tcTxStyle b="on" i="off">
        <a:font>
          <a:latin typeface="함초롬돋움"/>
          <a:ea typeface="함초롬돋움"/>
          <a:cs typeface="함초롬돋움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함초롬돋움"/>
          <a:ea typeface="함초롬돋움"/>
          <a:cs typeface="함초롬돋움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함초롬돋움"/>
          <a:ea typeface="함초롬돋움"/>
          <a:cs typeface="함초롬돋움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함초롬돋움"/>
          <a:ea typeface="함초롬돋움"/>
          <a:cs typeface="함초롬돋움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4FDCC9AF-0DE6-49CD-B7A9-B80083CD095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53D901E-F25E-410A-9D83-170E6D9AF0E5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0287138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g120287138e8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20287138e8_1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6" name="Google Shape;506;g120287138e8_1_4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20287138e8_1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2" name="Google Shape;512;g120287138e8_1_4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37b6f348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137b6f3487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7b6f3487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137b6f34871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37b6f34871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137b6f34871_1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37b6f34871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137b6f34871_1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37b6f34871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137b6f34871_1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37b6f34871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137b6f34871_1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0287138e8_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120287138e8_1_6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37b6f34871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137b6f34871_1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37b6f34871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g137b6f34871_1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37b6f34871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g137b6f34871_1_3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37b6f34871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g137b6f34871_1_2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37b6f34871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g137b6f34871_1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37b6f34871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g137b6f34871_1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37b6f34871_1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g137b6f34871_1_3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37b6f34871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g137b6f34871_1_2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37b6f34871_1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g137b6f34871_1_4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37b6f34871_1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g137b6f34871_1_4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20287132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g120287132d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37b6f34871_1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g137b6f34871_1_4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37b6f34871_1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g137b6f34871_1_4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20287132d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g120287132d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37b6f34871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g137b6f34871_1_5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37b6f34871_1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g137b6f34871_1_5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0287138e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120287138e8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0287138e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120287138e8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0287138e8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120287138e8_1_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9f7762f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g139f7762fb5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9f7762fb5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8" name="Google Shape;358;g139f7762fb5_2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20287138e8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1" name="Google Shape;431;g120287138e8_1_4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 type="objOnly">
  <p:cSld name="OBJECT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 type="clipArtAndTx">
  <p:cSld name="CLIPART_AND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2857477" y="2214563"/>
            <a:ext cx="6477021" cy="321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본문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7285036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1697036" y="-812799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" type="tbl">
  <p:cSld name="TAB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4개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609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6197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608037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6196036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그림 및 설명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2389716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2389716" y="5367338"/>
            <a:ext cx="7315199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432" y="488991"/>
            <a:ext cx="8319135" cy="588001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88" name="Google Shape;88;p14"/>
          <p:cNvSpPr txBox="1"/>
          <p:nvPr/>
        </p:nvSpPr>
        <p:spPr>
          <a:xfrm>
            <a:off x="1814131" y="1613154"/>
            <a:ext cx="85638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e-Book Market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페이지 스토리보드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                                                                                                 작성자 : 김경민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                                                                                                               손승재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432" y="488991"/>
            <a:ext cx="8319135" cy="588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23"/>
          <p:cNvSpPr txBox="1"/>
          <p:nvPr/>
        </p:nvSpPr>
        <p:spPr>
          <a:xfrm>
            <a:off x="1814131" y="2926461"/>
            <a:ext cx="856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환불 관리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4"/>
          <p:cNvSpPr/>
          <p:nvPr/>
        </p:nvSpPr>
        <p:spPr>
          <a:xfrm>
            <a:off x="263271" y="908685"/>
            <a:ext cx="7632900" cy="554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4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ko-KR" sz="1300" cap="none" strike="noStrike">
                <a:solidFill>
                  <a:schemeClr val="dk1"/>
                </a:solidFill>
              </a:rPr>
              <a:t>창작물 관리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b="1" i="0" lang="ko-KR" sz="1300" u="sng" cap="none" strike="noStrike">
                <a:solidFill>
                  <a:schemeClr val="dk1"/>
                </a:solidFill>
              </a:rPr>
              <a:t>환불 관리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게시판 관리 / 로그아웃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4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4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ko-KR" sz="1200" u="sng"/>
              <a:t>환불</a:t>
            </a:r>
            <a:endParaRPr b="1" sz="1200" u="sng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ko-KR" sz="1200" u="sng"/>
              <a:t>목록</a:t>
            </a:r>
            <a:endParaRPr b="1" sz="1200" u="sng"/>
          </a:p>
        </p:txBody>
      </p:sp>
      <p:graphicFrame>
        <p:nvGraphicFramePr>
          <p:cNvPr id="518" name="Google Shape;518;p24"/>
          <p:cNvGraphicFramePr/>
          <p:nvPr/>
        </p:nvGraphicFramePr>
        <p:xfrm>
          <a:off x="8112252" y="908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{4FDCC9AF-0DE6-49CD-B7A9-B80083CD0956}</a:tableStyleId>
              </a:tblPr>
              <a:tblGrid>
                <a:gridCol w="497200"/>
                <a:gridCol w="3383275"/>
              </a:tblGrid>
              <a:tr h="530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</a:tr>
              <a:tr h="92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1.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번호(No,) 요청자(닉네임/이름), 요청일, 처리일, 환불계좌정보, 처리구분, 처리상태 리스트 출력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</a:tr>
              <a:tr h="9209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</a:tr>
              <a:tr h="920900">
                <a:tc vMerge="1"/>
                <a:tc vMerge="1"/>
              </a:tr>
            </a:tbl>
          </a:graphicData>
        </a:graphic>
      </p:graphicFrame>
      <p:sp>
        <p:nvSpPr>
          <p:cNvPr id="519" name="Google Shape;519;p24"/>
          <p:cNvSpPr txBox="1"/>
          <p:nvPr/>
        </p:nvSpPr>
        <p:spPr>
          <a:xfrm>
            <a:off x="1189220" y="1509614"/>
            <a:ext cx="1176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환불 요청 목록</a:t>
            </a:r>
            <a:endParaRPr/>
          </a:p>
        </p:txBody>
      </p:sp>
      <p:sp>
        <p:nvSpPr>
          <p:cNvPr id="520" name="Google Shape;520;p24"/>
          <p:cNvSpPr/>
          <p:nvPr/>
        </p:nvSpPr>
        <p:spPr>
          <a:xfrm>
            <a:off x="1184729" y="1851340"/>
            <a:ext cx="6286800" cy="39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1" name="Google Shape;521;p24"/>
          <p:cNvCxnSpPr/>
          <p:nvPr/>
        </p:nvCxnSpPr>
        <p:spPr>
          <a:xfrm>
            <a:off x="1189220" y="1836863"/>
            <a:ext cx="6282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2" name="Google Shape;522;p24"/>
          <p:cNvSpPr txBox="1"/>
          <p:nvPr/>
        </p:nvSpPr>
        <p:spPr>
          <a:xfrm>
            <a:off x="2106500" y="1873838"/>
            <a:ext cx="87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</a:rPr>
              <a:t>판매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sz="1100">
                <a:solidFill>
                  <a:schemeClr val="dk1"/>
                </a:solidFill>
              </a:rPr>
              <a:t>아이디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100">
                <a:solidFill>
                  <a:schemeClr val="dk1"/>
                </a:solidFill>
              </a:rPr>
              <a:t>이름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3" name="Google Shape;523;p24"/>
          <p:cNvGrpSpPr/>
          <p:nvPr/>
        </p:nvGrpSpPr>
        <p:grpSpPr>
          <a:xfrm>
            <a:off x="1173358" y="2249506"/>
            <a:ext cx="6345644" cy="1396903"/>
            <a:chOff x="1936558" y="2073363"/>
            <a:chExt cx="6345644" cy="1396903"/>
          </a:xfrm>
        </p:grpSpPr>
        <p:cxnSp>
          <p:nvCxnSpPr>
            <p:cNvPr id="524" name="Google Shape;524;p24"/>
            <p:cNvCxnSpPr/>
            <p:nvPr/>
          </p:nvCxnSpPr>
          <p:spPr>
            <a:xfrm>
              <a:off x="1942954" y="2073363"/>
              <a:ext cx="6291900" cy="0"/>
            </a:xfrm>
            <a:prstGeom prst="straightConnector1">
              <a:avLst/>
            </a:prstGeom>
            <a:noFill/>
            <a:ln cap="flat" cmpd="sng" w="9525">
              <a:solidFill>
                <a:srgbClr val="D9E0E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5" name="Google Shape;525;p24"/>
            <p:cNvCxnSpPr/>
            <p:nvPr/>
          </p:nvCxnSpPr>
          <p:spPr>
            <a:xfrm>
              <a:off x="1939756" y="2538997"/>
              <a:ext cx="6291900" cy="0"/>
            </a:xfrm>
            <a:prstGeom prst="straightConnector1">
              <a:avLst/>
            </a:prstGeom>
            <a:noFill/>
            <a:ln cap="flat" cmpd="sng" w="9525">
              <a:solidFill>
                <a:srgbClr val="D9E0E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6" name="Google Shape;526;p24"/>
            <p:cNvCxnSpPr/>
            <p:nvPr/>
          </p:nvCxnSpPr>
          <p:spPr>
            <a:xfrm>
              <a:off x="1936558" y="3004631"/>
              <a:ext cx="6291900" cy="0"/>
            </a:xfrm>
            <a:prstGeom prst="straightConnector1">
              <a:avLst/>
            </a:prstGeom>
            <a:noFill/>
            <a:ln cap="flat" cmpd="sng" w="9525">
              <a:solidFill>
                <a:srgbClr val="D9E0E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7" name="Google Shape;527;p24"/>
            <p:cNvCxnSpPr/>
            <p:nvPr/>
          </p:nvCxnSpPr>
          <p:spPr>
            <a:xfrm>
              <a:off x="1990302" y="3470266"/>
              <a:ext cx="6291900" cy="0"/>
            </a:xfrm>
            <a:prstGeom prst="straightConnector1">
              <a:avLst/>
            </a:prstGeom>
            <a:noFill/>
            <a:ln cap="flat" cmpd="sng" w="9525">
              <a:solidFill>
                <a:srgbClr val="D9E0E7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28" name="Google Shape;528;p24"/>
          <p:cNvSpPr txBox="1"/>
          <p:nvPr/>
        </p:nvSpPr>
        <p:spPr>
          <a:xfrm>
            <a:off x="7243304" y="1878246"/>
            <a:ext cx="28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  <a:r>
              <a:rPr lang="ko-KR" sz="1100">
                <a:solidFill>
                  <a:schemeClr val="dk1"/>
                </a:solidFill>
              </a:rPr>
              <a:t>상태 </a:t>
            </a:r>
            <a:endParaRPr/>
          </a:p>
        </p:txBody>
      </p:sp>
      <p:sp>
        <p:nvSpPr>
          <p:cNvPr id="529" name="Google Shape;529;p24"/>
          <p:cNvSpPr txBox="1"/>
          <p:nvPr/>
        </p:nvSpPr>
        <p:spPr>
          <a:xfrm>
            <a:off x="4030084" y="1986696"/>
            <a:ext cx="423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요청일</a:t>
            </a:r>
            <a:endParaRPr/>
          </a:p>
        </p:txBody>
      </p:sp>
      <p:sp>
        <p:nvSpPr>
          <p:cNvPr id="530" name="Google Shape;530;p24"/>
          <p:cNvSpPr/>
          <p:nvPr/>
        </p:nvSpPr>
        <p:spPr>
          <a:xfrm>
            <a:off x="1394960" y="1979288"/>
            <a:ext cx="126000" cy="126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4"/>
          <p:cNvSpPr/>
          <p:nvPr/>
        </p:nvSpPr>
        <p:spPr>
          <a:xfrm>
            <a:off x="1394960" y="2412596"/>
            <a:ext cx="126000" cy="126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4"/>
          <p:cNvSpPr/>
          <p:nvPr/>
        </p:nvSpPr>
        <p:spPr>
          <a:xfrm>
            <a:off x="1394960" y="2885598"/>
            <a:ext cx="126000" cy="126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4"/>
          <p:cNvSpPr/>
          <p:nvPr/>
        </p:nvSpPr>
        <p:spPr>
          <a:xfrm>
            <a:off x="1394960" y="3359077"/>
            <a:ext cx="126000" cy="126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4"/>
          <p:cNvSpPr txBox="1"/>
          <p:nvPr/>
        </p:nvSpPr>
        <p:spPr>
          <a:xfrm>
            <a:off x="4712074" y="1986696"/>
            <a:ext cx="423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처리일</a:t>
            </a:r>
            <a:endParaRPr/>
          </a:p>
        </p:txBody>
      </p:sp>
      <p:sp>
        <p:nvSpPr>
          <p:cNvPr id="535" name="Google Shape;535;p24"/>
          <p:cNvSpPr/>
          <p:nvPr/>
        </p:nvSpPr>
        <p:spPr>
          <a:xfrm>
            <a:off x="7037775" y="3763100"/>
            <a:ext cx="638100" cy="230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3F3F3F"/>
                </a:solidFill>
              </a:rPr>
              <a:t>요청</a:t>
            </a:r>
            <a:r>
              <a:rPr lang="ko-KR" sz="1050">
                <a:solidFill>
                  <a:srgbClr val="3F3F3F"/>
                </a:solidFill>
              </a:rPr>
              <a:t> 승인</a:t>
            </a:r>
            <a:endParaRPr/>
          </a:p>
        </p:txBody>
      </p:sp>
      <p:sp>
        <p:nvSpPr>
          <p:cNvPr id="536" name="Google Shape;536;p24"/>
          <p:cNvSpPr txBox="1"/>
          <p:nvPr/>
        </p:nvSpPr>
        <p:spPr>
          <a:xfrm>
            <a:off x="6547977" y="1878250"/>
            <a:ext cx="34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구분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4"/>
          <p:cNvSpPr txBox="1"/>
          <p:nvPr/>
        </p:nvSpPr>
        <p:spPr>
          <a:xfrm>
            <a:off x="1715615" y="1986456"/>
            <a:ext cx="282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4"/>
          <p:cNvSpPr/>
          <p:nvPr/>
        </p:nvSpPr>
        <p:spPr>
          <a:xfrm>
            <a:off x="2365824" y="1497035"/>
            <a:ext cx="204600" cy="2037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4"/>
          <p:cNvSpPr/>
          <p:nvPr/>
        </p:nvSpPr>
        <p:spPr>
          <a:xfrm>
            <a:off x="8746250" y="3403200"/>
            <a:ext cx="638100" cy="230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3F3F3F"/>
                </a:solidFill>
              </a:rPr>
              <a:t>요청</a:t>
            </a:r>
            <a:r>
              <a:rPr lang="ko-KR" sz="1050">
                <a:solidFill>
                  <a:srgbClr val="3F3F3F"/>
                </a:solidFill>
              </a:rPr>
              <a:t> 승인</a:t>
            </a:r>
            <a:endParaRPr/>
          </a:p>
        </p:txBody>
      </p:sp>
      <p:sp>
        <p:nvSpPr>
          <p:cNvPr id="540" name="Google Shape;540;p24"/>
          <p:cNvSpPr txBox="1"/>
          <p:nvPr/>
        </p:nvSpPr>
        <p:spPr>
          <a:xfrm>
            <a:off x="9454100" y="3433800"/>
            <a:ext cx="1395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</a:rPr>
              <a:t>: 버튼 클릭 시 환불                </a:t>
            </a:r>
            <a:endParaRPr/>
          </a:p>
        </p:txBody>
      </p:sp>
      <p:sp>
        <p:nvSpPr>
          <p:cNvPr id="541" name="Google Shape;541;p24"/>
          <p:cNvSpPr/>
          <p:nvPr/>
        </p:nvSpPr>
        <p:spPr>
          <a:xfrm>
            <a:off x="7077505" y="2349825"/>
            <a:ext cx="504600" cy="230400"/>
          </a:xfrm>
          <a:prstGeom prst="rect">
            <a:avLst/>
          </a:prstGeom>
          <a:solidFill>
            <a:srgbClr val="F3DBDB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3F3F3F"/>
                </a:solidFill>
              </a:rPr>
              <a:t>요청</a:t>
            </a:r>
            <a:endParaRPr b="0" i="0" sz="105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4"/>
          <p:cNvSpPr/>
          <p:nvPr/>
        </p:nvSpPr>
        <p:spPr>
          <a:xfrm>
            <a:off x="6228197" y="2263928"/>
            <a:ext cx="1524000" cy="181140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4"/>
          <p:cNvSpPr/>
          <p:nvPr/>
        </p:nvSpPr>
        <p:spPr>
          <a:xfrm>
            <a:off x="6348524" y="2825392"/>
            <a:ext cx="618900" cy="23040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환불</a:t>
            </a:r>
            <a:r>
              <a:rPr lang="ko-KR" sz="1050">
                <a:solidFill>
                  <a:srgbClr val="3F3F3F"/>
                </a:solidFill>
              </a:rPr>
              <a:t>완료</a:t>
            </a:r>
            <a:endParaRPr b="0" i="0" sz="105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4"/>
          <p:cNvSpPr/>
          <p:nvPr/>
        </p:nvSpPr>
        <p:spPr>
          <a:xfrm>
            <a:off x="6348524" y="2349825"/>
            <a:ext cx="618900" cy="23040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3F3F3F"/>
                </a:solidFill>
              </a:rPr>
              <a:t>처리대기</a:t>
            </a:r>
            <a:endParaRPr b="0" i="0" sz="105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5" name="Google Shape;545;p2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환불 목록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03 환불관리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손승재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로그인 페이지 &gt; 환불 관리 &gt; 환불 목록</a:t>
                      </a:r>
                      <a:endParaRPr sz="1500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46" name="Google Shape;546;p24"/>
          <p:cNvSpPr/>
          <p:nvPr/>
        </p:nvSpPr>
        <p:spPr>
          <a:xfrm>
            <a:off x="6023599" y="2207448"/>
            <a:ext cx="204600" cy="2037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4"/>
          <p:cNvSpPr/>
          <p:nvPr/>
        </p:nvSpPr>
        <p:spPr>
          <a:xfrm>
            <a:off x="7077505" y="2825392"/>
            <a:ext cx="504600" cy="230400"/>
          </a:xfrm>
          <a:prstGeom prst="rect">
            <a:avLst/>
          </a:prstGeom>
          <a:solidFill>
            <a:srgbClr val="DFF0D0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3F3F3F"/>
                </a:solidFill>
              </a:rPr>
              <a:t>완료</a:t>
            </a:r>
            <a:endParaRPr b="0" i="0" sz="105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4"/>
          <p:cNvSpPr txBox="1"/>
          <p:nvPr/>
        </p:nvSpPr>
        <p:spPr>
          <a:xfrm>
            <a:off x="2985213" y="1873825"/>
            <a:ext cx="87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</a:rPr>
              <a:t>구</a:t>
            </a:r>
            <a:r>
              <a:rPr lang="ko-KR" sz="1100">
                <a:solidFill>
                  <a:schemeClr val="dk1"/>
                </a:solidFill>
              </a:rPr>
              <a:t>매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sz="1100">
                <a:solidFill>
                  <a:schemeClr val="dk1"/>
                </a:solidFill>
              </a:rPr>
              <a:t>아이디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100">
                <a:solidFill>
                  <a:schemeClr val="dk1"/>
                </a:solidFill>
              </a:rPr>
              <a:t>이름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4"/>
          <p:cNvSpPr/>
          <p:nvPr/>
        </p:nvSpPr>
        <p:spPr>
          <a:xfrm>
            <a:off x="6348524" y="3282592"/>
            <a:ext cx="618900" cy="23040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3F3F3F"/>
                </a:solidFill>
              </a:rPr>
              <a:t>환불거절</a:t>
            </a:r>
            <a:endParaRPr b="0" i="0" sz="105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4"/>
          <p:cNvSpPr/>
          <p:nvPr/>
        </p:nvSpPr>
        <p:spPr>
          <a:xfrm>
            <a:off x="7077505" y="3282592"/>
            <a:ext cx="504600" cy="230400"/>
          </a:xfrm>
          <a:prstGeom prst="rect">
            <a:avLst/>
          </a:prstGeom>
          <a:solidFill>
            <a:srgbClr val="DFF0D0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3F3F3F"/>
                </a:solidFill>
              </a:rPr>
              <a:t>완료</a:t>
            </a:r>
            <a:endParaRPr b="0" i="0" sz="105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4"/>
          <p:cNvSpPr txBox="1"/>
          <p:nvPr/>
        </p:nvSpPr>
        <p:spPr>
          <a:xfrm>
            <a:off x="5245476" y="1986700"/>
            <a:ext cx="658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</a:rPr>
              <a:t>환불사유</a:t>
            </a:r>
            <a:endParaRPr/>
          </a:p>
        </p:txBody>
      </p:sp>
      <p:sp>
        <p:nvSpPr>
          <p:cNvPr id="552" name="Google Shape;552;p24"/>
          <p:cNvSpPr/>
          <p:nvPr/>
        </p:nvSpPr>
        <p:spPr>
          <a:xfrm>
            <a:off x="10827955" y="2508000"/>
            <a:ext cx="504600" cy="230400"/>
          </a:xfrm>
          <a:prstGeom prst="rect">
            <a:avLst/>
          </a:prstGeom>
          <a:solidFill>
            <a:srgbClr val="F3DBDB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3F3F3F"/>
                </a:solidFill>
              </a:rPr>
              <a:t>요청</a:t>
            </a:r>
            <a:endParaRPr b="0" i="0" sz="105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4"/>
          <p:cNvSpPr txBox="1"/>
          <p:nvPr/>
        </p:nvSpPr>
        <p:spPr>
          <a:xfrm>
            <a:off x="8746250" y="2538600"/>
            <a:ext cx="2103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</a:rPr>
              <a:t>환불요청이 들어오면 처리상태 : </a:t>
            </a:r>
            <a:r>
              <a:rPr lang="ko-KR" sz="1100">
                <a:solidFill>
                  <a:schemeClr val="dk1"/>
                </a:solidFill>
              </a:rPr>
              <a:t>          </a:t>
            </a:r>
            <a:endParaRPr/>
          </a:p>
        </p:txBody>
      </p:sp>
      <p:sp>
        <p:nvSpPr>
          <p:cNvPr id="554" name="Google Shape;554;p24"/>
          <p:cNvSpPr txBox="1"/>
          <p:nvPr/>
        </p:nvSpPr>
        <p:spPr>
          <a:xfrm>
            <a:off x="8746250" y="2919600"/>
            <a:ext cx="2463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</a:rPr>
              <a:t>환불이 완료되거나 거절되면 처리상태 :</a:t>
            </a: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11252655" y="2888992"/>
            <a:ext cx="504600" cy="230400"/>
          </a:xfrm>
          <a:prstGeom prst="rect">
            <a:avLst/>
          </a:prstGeom>
          <a:solidFill>
            <a:srgbClr val="DFF0D0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3F3F3F"/>
                </a:solidFill>
              </a:rPr>
              <a:t>완료</a:t>
            </a:r>
            <a:endParaRPr b="0" i="0" sz="105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4"/>
          <p:cNvSpPr/>
          <p:nvPr/>
        </p:nvSpPr>
        <p:spPr>
          <a:xfrm>
            <a:off x="6292225" y="3776000"/>
            <a:ext cx="638100" cy="230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3F3F3F"/>
                </a:solidFill>
              </a:rPr>
              <a:t>요청</a:t>
            </a:r>
            <a:r>
              <a:rPr b="0" i="0" lang="ko-KR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50">
                <a:solidFill>
                  <a:srgbClr val="3F3F3F"/>
                </a:solidFill>
              </a:rPr>
              <a:t>거부</a:t>
            </a:r>
            <a:endParaRPr/>
          </a:p>
        </p:txBody>
      </p:sp>
      <p:sp>
        <p:nvSpPr>
          <p:cNvPr id="557" name="Google Shape;557;p24"/>
          <p:cNvSpPr/>
          <p:nvPr/>
        </p:nvSpPr>
        <p:spPr>
          <a:xfrm>
            <a:off x="8746250" y="3742550"/>
            <a:ext cx="638100" cy="230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3F3F3F"/>
                </a:solidFill>
              </a:rPr>
              <a:t>요청</a:t>
            </a:r>
            <a:r>
              <a:rPr b="0" i="0" lang="ko-KR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50">
                <a:solidFill>
                  <a:srgbClr val="3F3F3F"/>
                </a:solidFill>
              </a:rPr>
              <a:t>거부</a:t>
            </a:r>
            <a:endParaRPr/>
          </a:p>
        </p:txBody>
      </p:sp>
      <p:sp>
        <p:nvSpPr>
          <p:cNvPr id="558" name="Google Shape;558;p24"/>
          <p:cNvSpPr txBox="1"/>
          <p:nvPr/>
        </p:nvSpPr>
        <p:spPr>
          <a:xfrm>
            <a:off x="9454100" y="3773150"/>
            <a:ext cx="1395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</a:rPr>
              <a:t>: 버튼 클릭 시 </a:t>
            </a:r>
            <a:r>
              <a:rPr lang="ko-KR" sz="1100">
                <a:solidFill>
                  <a:schemeClr val="dk1"/>
                </a:solidFill>
              </a:rPr>
              <a:t>반려</a:t>
            </a:r>
            <a:r>
              <a:rPr lang="ko-KR" sz="1100">
                <a:solidFill>
                  <a:schemeClr val="dk1"/>
                </a:solidFill>
              </a:rPr>
              <a:t>                </a:t>
            </a:r>
            <a:endParaRPr/>
          </a:p>
        </p:txBody>
      </p:sp>
      <p:sp>
        <p:nvSpPr>
          <p:cNvPr id="559" name="Google Shape;559;p24"/>
          <p:cNvSpPr/>
          <p:nvPr/>
        </p:nvSpPr>
        <p:spPr>
          <a:xfrm>
            <a:off x="1127575" y="1760675"/>
            <a:ext cx="6727200" cy="244080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432" y="488991"/>
            <a:ext cx="8319135" cy="588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5"/>
          <p:cNvSpPr txBox="1"/>
          <p:nvPr/>
        </p:nvSpPr>
        <p:spPr>
          <a:xfrm>
            <a:off x="1814131" y="2926461"/>
            <a:ext cx="8563738" cy="1005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통계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6"/>
          <p:cNvSpPr/>
          <p:nvPr/>
        </p:nvSpPr>
        <p:spPr>
          <a:xfrm>
            <a:off x="263271" y="908685"/>
            <a:ext cx="7632900" cy="554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1" name="Google Shape;571;p2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매출현황통계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04 관리 통계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 </a:t>
                      </a:r>
                      <a:r>
                        <a:rPr lang="ko-KR" sz="1500"/>
                        <a:t>&gt; 관리 통계 &gt; 매출현황통계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572" name="Google Shape;572;p26"/>
          <p:cNvGraphicFramePr/>
          <p:nvPr/>
        </p:nvGraphicFramePr>
        <p:xfrm>
          <a:off x="8112252" y="908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497200"/>
                <a:gridCol w="3383275"/>
              </a:tblGrid>
              <a:tr h="386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</a:tr>
              <a:tr h="88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e-Book Market에 등록된 작품리스트를 출력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(등록일자 내림차순, 작품명 오름차순, 한페이지 리스트 10개)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137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등록년도 : 작품이 등록된 년도 선택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등록월 : 작품이 등록된 월 선택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카테고리 : 단편소설, 시, 에세이 중 택1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특정 작품명 or 작가명으로 검색하고 싶을 경우, 검색창에 작품명 or 작가명을 입력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검색버튼 클릭 시, 검색조건에 맞는 검색결과 출력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단, 검색조건을 설정하지 않고 검색버튼을 클릭하면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등록되어 판매되고 있는 모든 작품을 검색하여 결과 출력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작품 별 </a:t>
                      </a:r>
                      <a:r>
                        <a:rPr lang="ko-KR" sz="1000"/>
                        <a:t>매출 합계는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작품 별 가격 x (판매수량 - 환불수량)으로 계산하여 출력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573" name="Google Shape;573;p26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관리 / 환불 관리 / </a:t>
            </a:r>
            <a:r>
              <a:rPr b="1" i="0" lang="ko-KR" sz="1300" u="sng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게시판 관리 / </a:t>
            </a:r>
            <a:r>
              <a:rPr lang="ko-KR" sz="1300">
                <a:solidFill>
                  <a:schemeClr val="dk1"/>
                </a:solidFill>
              </a:rPr>
              <a:t>로그아웃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6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6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 u="sng"/>
              <a:t>매출</a:t>
            </a:r>
            <a:endParaRPr b="1" sz="13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 u="sng"/>
              <a:t>현황 통계</a:t>
            </a:r>
            <a:endParaRPr b="1" sz="13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거래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내역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판매자회원 가입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현황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일반회원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가입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현황</a:t>
            </a:r>
            <a:endParaRPr sz="1300"/>
          </a:p>
        </p:txBody>
      </p:sp>
      <p:sp>
        <p:nvSpPr>
          <p:cNvPr id="576" name="Google Shape;576;p26"/>
          <p:cNvSpPr txBox="1"/>
          <p:nvPr/>
        </p:nvSpPr>
        <p:spPr>
          <a:xfrm>
            <a:off x="1141425" y="1494000"/>
            <a:ext cx="113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매출현황통계</a:t>
            </a:r>
            <a:endParaRPr sz="1100"/>
          </a:p>
        </p:txBody>
      </p:sp>
      <p:sp>
        <p:nvSpPr>
          <p:cNvPr id="577" name="Google Shape;577;p26"/>
          <p:cNvSpPr/>
          <p:nvPr/>
        </p:nvSpPr>
        <p:spPr>
          <a:xfrm>
            <a:off x="2179100" y="1490450"/>
            <a:ext cx="5612700" cy="34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78" name="Google Shape;578;p26"/>
          <p:cNvGraphicFramePr/>
          <p:nvPr/>
        </p:nvGraphicFramePr>
        <p:xfrm>
          <a:off x="3041100" y="154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25150"/>
                <a:gridCol w="213375"/>
              </a:tblGrid>
              <a:tr h="22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등록월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▼</a:t>
                      </a:r>
                      <a:endParaRPr sz="12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graphicFrame>
        <p:nvGraphicFramePr>
          <p:cNvPr id="579" name="Google Shape;579;p26"/>
          <p:cNvGraphicFramePr/>
          <p:nvPr/>
        </p:nvGraphicFramePr>
        <p:xfrm>
          <a:off x="1221100" y="195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16100"/>
                <a:gridCol w="796875"/>
                <a:gridCol w="700000"/>
                <a:gridCol w="1509475"/>
                <a:gridCol w="603300"/>
                <a:gridCol w="498000"/>
                <a:gridCol w="606550"/>
                <a:gridCol w="579125"/>
                <a:gridCol w="721575"/>
              </a:tblGrid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게시물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일련번호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등록일자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카테고리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작품명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작가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가격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판매수량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환불수량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합계</a:t>
                      </a:r>
                      <a:endParaRPr sz="10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단편소설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홍길동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500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23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11,000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단편소설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홍길동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500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2,500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갑돌이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500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2,000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에세이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갑순이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500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10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5,000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단편소설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이순신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1,000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5,000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송강호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500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1,500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단편소설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강동원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500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3,000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8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단편소설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원빈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500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1,000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9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에세이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김태희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500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2,000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10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단편소설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이나영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1,000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1,000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0" name="Google Shape;580;p26"/>
          <p:cNvGraphicFramePr/>
          <p:nvPr/>
        </p:nvGraphicFramePr>
        <p:xfrm>
          <a:off x="3854538" y="15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38525"/>
                <a:gridCol w="200000"/>
              </a:tblGrid>
              <a:tr h="22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카테고리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▼</a:t>
                      </a:r>
                      <a:endParaRPr sz="12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581" name="Google Shape;581;p26"/>
          <p:cNvSpPr/>
          <p:nvPr/>
        </p:nvSpPr>
        <p:spPr>
          <a:xfrm>
            <a:off x="5471300" y="1548325"/>
            <a:ext cx="1749000" cy="225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B7B7B7"/>
                </a:solidFill>
              </a:rPr>
              <a:t>작품명 or 작가명으로 검색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582" name="Google Shape;582;p26"/>
          <p:cNvSpPr/>
          <p:nvPr/>
        </p:nvSpPr>
        <p:spPr>
          <a:xfrm>
            <a:off x="7313000" y="1548525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검색</a:t>
            </a:r>
            <a:endParaRPr sz="1000"/>
          </a:p>
        </p:txBody>
      </p:sp>
      <p:graphicFrame>
        <p:nvGraphicFramePr>
          <p:cNvPr id="583" name="Google Shape;583;p26"/>
          <p:cNvGraphicFramePr/>
          <p:nvPr/>
        </p:nvGraphicFramePr>
        <p:xfrm>
          <a:off x="2249950" y="590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</a:tblGrid>
              <a:tr h="22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&lt;&lt;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&lt;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2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4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5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6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7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8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9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&gt;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&gt;&gt;</a:t>
                      </a:r>
                      <a:endParaRPr sz="11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graphicFrame>
        <p:nvGraphicFramePr>
          <p:cNvPr id="584" name="Google Shape;584;p26"/>
          <p:cNvGraphicFramePr/>
          <p:nvPr/>
        </p:nvGraphicFramePr>
        <p:xfrm>
          <a:off x="2227650" y="15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25150"/>
                <a:gridCol w="213375"/>
              </a:tblGrid>
              <a:tr h="22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등록년도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▼</a:t>
                      </a:r>
                      <a:endParaRPr sz="12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585" name="Google Shape;585;p26"/>
          <p:cNvSpPr/>
          <p:nvPr/>
        </p:nvSpPr>
        <p:spPr>
          <a:xfrm>
            <a:off x="7824075" y="132280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6"/>
          <p:cNvSpPr/>
          <p:nvPr/>
        </p:nvSpPr>
        <p:spPr>
          <a:xfrm>
            <a:off x="7819525" y="1957675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6"/>
          <p:cNvSpPr/>
          <p:nvPr/>
        </p:nvSpPr>
        <p:spPr>
          <a:xfrm>
            <a:off x="7002000" y="1914950"/>
            <a:ext cx="777900" cy="37074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7"/>
          <p:cNvSpPr/>
          <p:nvPr/>
        </p:nvSpPr>
        <p:spPr>
          <a:xfrm>
            <a:off x="263271" y="908685"/>
            <a:ext cx="7632900" cy="554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3" name="Google Shape;593;p2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거래내역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04 관리 통계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 </a:t>
                      </a:r>
                      <a:r>
                        <a:rPr lang="ko-KR" sz="1500"/>
                        <a:t>&gt; 관리 통계 &gt; </a:t>
                      </a:r>
                      <a:r>
                        <a:rPr lang="ko-KR" sz="1500"/>
                        <a:t>거래</a:t>
                      </a:r>
                      <a:r>
                        <a:rPr lang="ko-KR" sz="1500"/>
                        <a:t>내역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594" name="Google Shape;594;p27"/>
          <p:cNvGraphicFramePr/>
          <p:nvPr/>
        </p:nvGraphicFramePr>
        <p:xfrm>
          <a:off x="8112252" y="908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497200"/>
                <a:gridCol w="3383275"/>
              </a:tblGrid>
              <a:tr h="4044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</a:tr>
              <a:tr h="82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e-Book Market에 판매된 작품리스트를 출력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(판매일자 내림차순, 작품명 오름차순, 한페이지 리스트 10개)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88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판매년도 : 작품이 판매된 년도 선택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판매월 : 작품이 판매된 월 선택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카테고리 : 단편소설, 시, 에세이 중 택1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특정 작품명 or 작가명의 판매내역을 검색하고 싶을 경우, 검색창에 작품명 or 작가명을 입력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검색버튼 클릭 시, 검색조건에 맞는 검색결과 출력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단, 검색조건을 설정하지 않고 검색버튼을 클릭하면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최근 판매된 모든 작품을 검색하여 결과 출력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83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작품을 구매한 일반회원이 구매한 상품을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다운로드 했는지 여부에 따라, 구매완료와 구매확정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(다운로드 후에는 환불 불가이므로)으로 구분하여 표시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595" name="Google Shape;595;p27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관리 / 환불 관리 / </a:t>
            </a:r>
            <a:r>
              <a:rPr b="1" i="0" lang="ko-KR" sz="1300" u="sng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게시판 관리 / </a:t>
            </a:r>
            <a:r>
              <a:rPr lang="ko-KR" sz="1300">
                <a:solidFill>
                  <a:schemeClr val="dk1"/>
                </a:solidFill>
              </a:rPr>
              <a:t>로그아웃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매출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현황 통계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 u="sng"/>
              <a:t>거래</a:t>
            </a:r>
            <a:endParaRPr b="1" sz="13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 u="sng"/>
              <a:t>내역</a:t>
            </a:r>
            <a:endParaRPr b="1" sz="13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판매자회원 가입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현황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일반회원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가입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현황</a:t>
            </a:r>
            <a:endParaRPr sz="1300"/>
          </a:p>
        </p:txBody>
      </p:sp>
      <p:sp>
        <p:nvSpPr>
          <p:cNvPr id="598" name="Google Shape;598;p27"/>
          <p:cNvSpPr txBox="1"/>
          <p:nvPr/>
        </p:nvSpPr>
        <p:spPr>
          <a:xfrm>
            <a:off x="1141425" y="1494000"/>
            <a:ext cx="113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거래내역</a:t>
            </a:r>
            <a:endParaRPr sz="1100"/>
          </a:p>
        </p:txBody>
      </p:sp>
      <p:sp>
        <p:nvSpPr>
          <p:cNvPr id="599" name="Google Shape;599;p27"/>
          <p:cNvSpPr/>
          <p:nvPr/>
        </p:nvSpPr>
        <p:spPr>
          <a:xfrm>
            <a:off x="2179100" y="1490450"/>
            <a:ext cx="5612700" cy="34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00" name="Google Shape;600;p27"/>
          <p:cNvGraphicFramePr/>
          <p:nvPr/>
        </p:nvGraphicFramePr>
        <p:xfrm>
          <a:off x="3041100" y="154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25150"/>
                <a:gridCol w="213375"/>
              </a:tblGrid>
              <a:tr h="22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거래</a:t>
                      </a:r>
                      <a:r>
                        <a:rPr lang="ko-KR" sz="1000"/>
                        <a:t>월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▼</a:t>
                      </a:r>
                      <a:endParaRPr sz="12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graphicFrame>
        <p:nvGraphicFramePr>
          <p:cNvPr id="601" name="Google Shape;601;p27"/>
          <p:cNvGraphicFramePr/>
          <p:nvPr/>
        </p:nvGraphicFramePr>
        <p:xfrm>
          <a:off x="1221100" y="195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16625"/>
                <a:gridCol w="796325"/>
                <a:gridCol w="700050"/>
                <a:gridCol w="1509425"/>
                <a:gridCol w="603325"/>
                <a:gridCol w="497950"/>
                <a:gridCol w="606600"/>
                <a:gridCol w="579150"/>
                <a:gridCol w="721550"/>
              </a:tblGrid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거래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일련</a:t>
                      </a:r>
                      <a:r>
                        <a:rPr lang="ko-KR" sz="1000"/>
                        <a:t>번호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거래</a:t>
                      </a:r>
                      <a:r>
                        <a:rPr lang="ko-KR" sz="1000"/>
                        <a:t>일자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카테고리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작품명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작가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가격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구매회원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결제종류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구매상태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단편소설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홍길동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500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카드결제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구매완료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단편소설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홍길동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500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user2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카드결제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구매완료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단편소설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홍길동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500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user3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카드결제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구매확정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단편소설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홍길동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500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user4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카드결제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구매완료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단편소설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홍길동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500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user5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카드결제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구매확정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단편소설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홍길동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500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user6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카드결제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구매확정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단편소설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홍길동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500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카드결제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구매확정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8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단편소설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홍길동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500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user8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카드결제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구매확정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9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단편소설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홍길동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500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user9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카드결제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구매확정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10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단편소설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홍길동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500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user10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카드결제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구매확정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02" name="Google Shape;602;p27"/>
          <p:cNvGraphicFramePr/>
          <p:nvPr/>
        </p:nvGraphicFramePr>
        <p:xfrm>
          <a:off x="3854538" y="15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38525"/>
                <a:gridCol w="200000"/>
              </a:tblGrid>
              <a:tr h="22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카테고리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▼</a:t>
                      </a:r>
                      <a:endParaRPr sz="12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603" name="Google Shape;603;p27"/>
          <p:cNvSpPr/>
          <p:nvPr/>
        </p:nvSpPr>
        <p:spPr>
          <a:xfrm>
            <a:off x="5471300" y="1548325"/>
            <a:ext cx="1749000" cy="225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B7B7B7"/>
                </a:solidFill>
              </a:rPr>
              <a:t>작품명 or 작가명으로 검색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7313000" y="1548525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검색</a:t>
            </a:r>
            <a:endParaRPr sz="1000"/>
          </a:p>
        </p:txBody>
      </p:sp>
      <p:graphicFrame>
        <p:nvGraphicFramePr>
          <p:cNvPr id="605" name="Google Shape;605;p27"/>
          <p:cNvGraphicFramePr/>
          <p:nvPr/>
        </p:nvGraphicFramePr>
        <p:xfrm>
          <a:off x="2249950" y="590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</a:tblGrid>
              <a:tr h="22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&lt;&lt;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&lt;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2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4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5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6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7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8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9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&gt;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&gt;&gt;</a:t>
                      </a:r>
                      <a:endParaRPr sz="11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graphicFrame>
        <p:nvGraphicFramePr>
          <p:cNvPr id="606" name="Google Shape;606;p27"/>
          <p:cNvGraphicFramePr/>
          <p:nvPr/>
        </p:nvGraphicFramePr>
        <p:xfrm>
          <a:off x="2227650" y="15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25150"/>
                <a:gridCol w="213375"/>
              </a:tblGrid>
              <a:tr h="22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거래</a:t>
                      </a:r>
                      <a:r>
                        <a:rPr lang="ko-KR" sz="1000"/>
                        <a:t>년도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▼</a:t>
                      </a:r>
                      <a:endParaRPr sz="12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607" name="Google Shape;607;p27"/>
          <p:cNvSpPr/>
          <p:nvPr/>
        </p:nvSpPr>
        <p:spPr>
          <a:xfrm>
            <a:off x="7824075" y="132280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7819525" y="1957675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7002000" y="1914950"/>
            <a:ext cx="777900" cy="37074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8"/>
          <p:cNvSpPr/>
          <p:nvPr/>
        </p:nvSpPr>
        <p:spPr>
          <a:xfrm>
            <a:off x="263271" y="908685"/>
            <a:ext cx="7632900" cy="554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5" name="Google Shape;615;p2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판매자회원 가입현황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04 관리 통계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 </a:t>
                      </a:r>
                      <a:r>
                        <a:rPr lang="ko-KR" sz="1500"/>
                        <a:t>&gt; 관리 통계 &gt; 판</a:t>
                      </a:r>
                      <a:r>
                        <a:rPr lang="ko-KR" sz="1500"/>
                        <a:t>매자회원 가입현황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16" name="Google Shape;616;p28"/>
          <p:cNvGraphicFramePr/>
          <p:nvPr/>
        </p:nvGraphicFramePr>
        <p:xfrm>
          <a:off x="8112252" y="908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497200"/>
                <a:gridCol w="3383275"/>
              </a:tblGrid>
              <a:tr h="3546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</a:tr>
              <a:tr h="81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e-Book Market에 </a:t>
                      </a:r>
                      <a:r>
                        <a:rPr lang="ko-KR" sz="1000"/>
                        <a:t>가입한 판매자회원 가입현황을 </a:t>
                      </a:r>
                      <a:r>
                        <a:rPr lang="ko-KR" sz="1000"/>
                        <a:t>출력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(</a:t>
                      </a:r>
                      <a:r>
                        <a:rPr lang="ko-KR" sz="1000"/>
                        <a:t>가입</a:t>
                      </a:r>
                      <a:r>
                        <a:rPr lang="ko-KR" sz="1000"/>
                        <a:t>일자 내림차순, </a:t>
                      </a:r>
                      <a:r>
                        <a:rPr lang="ko-KR" sz="1000"/>
                        <a:t>아아디</a:t>
                      </a:r>
                      <a:r>
                        <a:rPr lang="ko-KR" sz="1000"/>
                        <a:t> 오름차순, 한페이지 리스트 7개)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60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가입한 판매자회원의 연령 별 통계와 성별 통계를 나타냄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72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최근 가입한 판매자회원에 대한 정보를 출력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617" name="Google Shape;617;p28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관리 / 환불 관리 / </a:t>
            </a:r>
            <a:r>
              <a:rPr b="1" i="0" lang="ko-KR" sz="1300" u="sng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게시판 관리</a:t>
            </a:r>
            <a:r>
              <a:rPr lang="ko-KR" sz="1300">
                <a:solidFill>
                  <a:schemeClr val="dk1"/>
                </a:solidFill>
              </a:rPr>
              <a:t> / 로그아웃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8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8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매출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현황 통계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거래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내역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/>
              <a:t>판매자회원 가입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/>
              <a:t>현황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일반회원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가입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현황</a:t>
            </a:r>
            <a:endParaRPr sz="1300"/>
          </a:p>
        </p:txBody>
      </p:sp>
      <p:sp>
        <p:nvSpPr>
          <p:cNvPr id="620" name="Google Shape;620;p28"/>
          <p:cNvSpPr txBox="1"/>
          <p:nvPr/>
        </p:nvSpPr>
        <p:spPr>
          <a:xfrm>
            <a:off x="1141425" y="1494000"/>
            <a:ext cx="149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판매자회원 가입현황</a:t>
            </a:r>
            <a:endParaRPr sz="1100"/>
          </a:p>
        </p:txBody>
      </p:sp>
      <p:graphicFrame>
        <p:nvGraphicFramePr>
          <p:cNvPr id="621" name="Google Shape;621;p28"/>
          <p:cNvGraphicFramePr/>
          <p:nvPr/>
        </p:nvGraphicFramePr>
        <p:xfrm>
          <a:off x="1221100" y="406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54375"/>
                <a:gridCol w="818575"/>
                <a:gridCol w="839150"/>
                <a:gridCol w="732675"/>
                <a:gridCol w="496050"/>
                <a:gridCol w="480300"/>
                <a:gridCol w="1358200"/>
                <a:gridCol w="595000"/>
                <a:gridCol w="642075"/>
              </a:tblGrid>
              <a:tr h="35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회원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일련번호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가입</a:t>
                      </a:r>
                      <a:r>
                        <a:rPr lang="ko-KR" sz="1000"/>
                        <a:t>일자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아이디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이름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나이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성별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이메일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휴대폰번호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 hMerge="1"/>
              </a:tr>
              <a:tr h="22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gang**</a:t>
                      </a:r>
                      <a:endParaRPr sz="10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강동원</a:t>
                      </a:r>
                      <a:endParaRPr sz="10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27세</a:t>
                      </a:r>
                      <a:endParaRPr sz="10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남</a:t>
                      </a:r>
                      <a:endParaRPr sz="10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gang@test.com</a:t>
                      </a:r>
                      <a:endParaRPr sz="10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010-1234-5678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2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hong**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홍길동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19세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남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hong@test.com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010-1234-5678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2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lee**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이순신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38세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남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lee@test.com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010-1234-5678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2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test**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갑돌이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23세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남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test01@test.com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010-1234-5678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2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test**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갑순이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21세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test02@test.com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010-1234-5678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2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won**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원빈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28세</a:t>
                      </a:r>
                      <a:endParaRPr sz="1000"/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남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won@test.com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010-1234-5678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22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youn**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이나영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25세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youn@test.com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010-1234-5678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</a:tr>
            </a:tbl>
          </a:graphicData>
        </a:graphic>
      </p:graphicFrame>
      <p:graphicFrame>
        <p:nvGraphicFramePr>
          <p:cNvPr id="622" name="Google Shape;622;p28"/>
          <p:cNvGraphicFramePr/>
          <p:nvPr/>
        </p:nvGraphicFramePr>
        <p:xfrm>
          <a:off x="2249950" y="613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</a:tblGrid>
              <a:tr h="22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&lt;&lt;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&lt;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2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4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5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6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7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8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9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&gt;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&gt;&gt;</a:t>
                      </a:r>
                      <a:endParaRPr sz="11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623" name="Google Shape;623;p28"/>
          <p:cNvSpPr/>
          <p:nvPr/>
        </p:nvSpPr>
        <p:spPr>
          <a:xfrm>
            <a:off x="1195200" y="1848000"/>
            <a:ext cx="6570900" cy="204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8"/>
          <p:cNvSpPr/>
          <p:nvPr/>
        </p:nvSpPr>
        <p:spPr>
          <a:xfrm>
            <a:off x="1193850" y="4013088"/>
            <a:ext cx="6570900" cy="20175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5" name="Google Shape;6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100" y="1875375"/>
            <a:ext cx="6516401" cy="19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28"/>
          <p:cNvSpPr/>
          <p:nvPr/>
        </p:nvSpPr>
        <p:spPr>
          <a:xfrm>
            <a:off x="7737500" y="1650075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8"/>
          <p:cNvSpPr/>
          <p:nvPr/>
        </p:nvSpPr>
        <p:spPr>
          <a:xfrm>
            <a:off x="7670875" y="3827725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9"/>
          <p:cNvSpPr/>
          <p:nvPr/>
        </p:nvSpPr>
        <p:spPr>
          <a:xfrm>
            <a:off x="263271" y="908685"/>
            <a:ext cx="7632900" cy="554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3" name="Google Shape;633;p2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일반</a:t>
                      </a: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회원 가입현황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04 관리 통계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 </a:t>
                      </a:r>
                      <a:r>
                        <a:rPr lang="ko-KR" sz="1500"/>
                        <a:t>&gt; 관리 통계 &gt; </a:t>
                      </a:r>
                      <a:r>
                        <a:rPr lang="ko-KR" sz="1500"/>
                        <a:t>일반</a:t>
                      </a:r>
                      <a:r>
                        <a:rPr lang="ko-KR" sz="1500"/>
                        <a:t>회원 가입현황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34" name="Google Shape;634;p29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관리 / 환불 관리 / </a:t>
            </a:r>
            <a:r>
              <a:rPr b="1" i="0" lang="ko-KR" sz="1300" u="sng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게시판 관리</a:t>
            </a:r>
            <a:r>
              <a:rPr lang="ko-KR" sz="1300">
                <a:solidFill>
                  <a:schemeClr val="dk1"/>
                </a:solidFill>
              </a:rPr>
              <a:t> / 로그아웃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9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9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매출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현황 통계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거래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내역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판매자회원 가입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현황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 u="sng"/>
              <a:t>일반회원</a:t>
            </a:r>
            <a:endParaRPr b="1" sz="13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 u="sng"/>
              <a:t>가입</a:t>
            </a:r>
            <a:endParaRPr b="1" sz="13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 u="sng"/>
              <a:t>현황</a:t>
            </a:r>
            <a:endParaRPr b="1" sz="1300" u="sng"/>
          </a:p>
        </p:txBody>
      </p:sp>
      <p:sp>
        <p:nvSpPr>
          <p:cNvPr id="637" name="Google Shape;637;p29"/>
          <p:cNvSpPr txBox="1"/>
          <p:nvPr/>
        </p:nvSpPr>
        <p:spPr>
          <a:xfrm>
            <a:off x="1141425" y="1494000"/>
            <a:ext cx="149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일반</a:t>
            </a:r>
            <a:r>
              <a:rPr lang="ko-KR" sz="1100"/>
              <a:t>회원 가입현황</a:t>
            </a:r>
            <a:endParaRPr sz="1100"/>
          </a:p>
        </p:txBody>
      </p:sp>
      <p:graphicFrame>
        <p:nvGraphicFramePr>
          <p:cNvPr id="638" name="Google Shape;638;p29"/>
          <p:cNvGraphicFramePr/>
          <p:nvPr/>
        </p:nvGraphicFramePr>
        <p:xfrm>
          <a:off x="1221100" y="406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54375"/>
                <a:gridCol w="818575"/>
                <a:gridCol w="839150"/>
                <a:gridCol w="732675"/>
                <a:gridCol w="496050"/>
                <a:gridCol w="480300"/>
                <a:gridCol w="1358200"/>
                <a:gridCol w="595000"/>
                <a:gridCol w="642075"/>
              </a:tblGrid>
              <a:tr h="35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회원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일련번호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가입일자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아이디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이름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나이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성별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이메일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휴대폰번호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 hMerge="1"/>
              </a:tr>
              <a:tr h="22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use**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22</a:t>
                      </a:r>
                      <a:r>
                        <a:rPr lang="ko-KR" sz="1000"/>
                        <a:t>세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남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user1</a:t>
                      </a:r>
                      <a:r>
                        <a:rPr lang="ko-KR" sz="1000"/>
                        <a:t>@test.com</a:t>
                      </a:r>
                      <a:endParaRPr sz="1000"/>
                    </a:p>
                  </a:txBody>
                  <a:tcPr marT="0" marB="0" marR="0" marL="0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010-1234-5678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</a:tr>
              <a:tr h="22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use**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user2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23</a:t>
                      </a:r>
                      <a:r>
                        <a:rPr lang="ko-KR" sz="1000"/>
                        <a:t>세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남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user2</a:t>
                      </a:r>
                      <a:r>
                        <a:rPr lang="ko-KR" sz="1000"/>
                        <a:t>@test.com</a:t>
                      </a:r>
                      <a:endParaRPr sz="1000"/>
                    </a:p>
                  </a:txBody>
                  <a:tcPr marT="0" marB="0" marR="0" marL="0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010-1234-5678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</a:tr>
              <a:tr h="22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use**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user3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25세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남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user3</a:t>
                      </a:r>
                      <a:r>
                        <a:rPr lang="ko-KR" sz="1000"/>
                        <a:t>@test.com</a:t>
                      </a:r>
                      <a:endParaRPr sz="1000"/>
                    </a:p>
                  </a:txBody>
                  <a:tcPr marT="0" marB="0" marR="0" marL="0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010-1234-5678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</a:tr>
              <a:tr h="22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use**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user4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29세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user4</a:t>
                      </a:r>
                      <a:r>
                        <a:rPr lang="ko-KR" sz="1000"/>
                        <a:t>@test.com</a:t>
                      </a:r>
                      <a:endParaRPr sz="1000"/>
                    </a:p>
                  </a:txBody>
                  <a:tcPr marT="0" marB="0" marR="0" marL="0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010-1234-5678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</a:tr>
              <a:tr h="22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use**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user5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27세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user5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@test.com</a:t>
                      </a:r>
                      <a:endParaRPr/>
                    </a:p>
                  </a:txBody>
                  <a:tcPr marT="0" marB="0" marR="0" marL="0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010-1234-5678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</a:tr>
              <a:tr h="22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use**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user6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19</a:t>
                      </a:r>
                      <a:r>
                        <a:rPr lang="ko-KR" sz="1000"/>
                        <a:t>세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남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user6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@test.com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010-1234-5678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</a:tr>
              <a:tr h="22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use**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user7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33</a:t>
                      </a:r>
                      <a:r>
                        <a:rPr lang="ko-KR" sz="1000"/>
                        <a:t>세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남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user7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@test.com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010-1234-5678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</a:tr>
            </a:tbl>
          </a:graphicData>
        </a:graphic>
      </p:graphicFrame>
      <p:graphicFrame>
        <p:nvGraphicFramePr>
          <p:cNvPr id="639" name="Google Shape;639;p29"/>
          <p:cNvGraphicFramePr/>
          <p:nvPr/>
        </p:nvGraphicFramePr>
        <p:xfrm>
          <a:off x="2249950" y="613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</a:tblGrid>
              <a:tr h="22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&lt;&lt;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&lt;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2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4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5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6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7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8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9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&gt;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&gt;&gt;</a:t>
                      </a:r>
                      <a:endParaRPr sz="11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pic>
        <p:nvPicPr>
          <p:cNvPr id="640" name="Google Shape;6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100" y="1875375"/>
            <a:ext cx="6516401" cy="1952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1" name="Google Shape;641;p29"/>
          <p:cNvGraphicFramePr/>
          <p:nvPr/>
        </p:nvGraphicFramePr>
        <p:xfrm>
          <a:off x="8112252" y="908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497200"/>
                <a:gridCol w="3383275"/>
              </a:tblGrid>
              <a:tr h="3546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</a:tr>
              <a:tr h="85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e-Book Market에 가입한 </a:t>
                      </a:r>
                      <a:r>
                        <a:rPr lang="ko-KR" sz="1000"/>
                        <a:t>일반</a:t>
                      </a:r>
                      <a:r>
                        <a:rPr lang="ko-KR" sz="1000"/>
                        <a:t>회원 가입현황을 출력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(가입일자 내림차순, 아아디 오름차순, 한페이지 리스트 7개)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60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가입한 </a:t>
                      </a:r>
                      <a:r>
                        <a:rPr lang="ko-KR" sz="1000"/>
                        <a:t>일반</a:t>
                      </a:r>
                      <a:r>
                        <a:rPr lang="ko-KR" sz="1000"/>
                        <a:t>회원의 연령 별 통계와 성별 통계를 나타냄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72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최근 가입한 </a:t>
                      </a:r>
                      <a:r>
                        <a:rPr lang="ko-KR" sz="1000"/>
                        <a:t>일반</a:t>
                      </a:r>
                      <a:r>
                        <a:rPr lang="ko-KR" sz="1000"/>
                        <a:t>회원에 대한 정보를 출력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642" name="Google Shape;642;p29"/>
          <p:cNvSpPr/>
          <p:nvPr/>
        </p:nvSpPr>
        <p:spPr>
          <a:xfrm>
            <a:off x="1195200" y="1848000"/>
            <a:ext cx="6570900" cy="20457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9"/>
          <p:cNvSpPr/>
          <p:nvPr/>
        </p:nvSpPr>
        <p:spPr>
          <a:xfrm>
            <a:off x="1193850" y="4013088"/>
            <a:ext cx="6570900" cy="20175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9"/>
          <p:cNvSpPr/>
          <p:nvPr/>
        </p:nvSpPr>
        <p:spPr>
          <a:xfrm>
            <a:off x="7737500" y="1650075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9"/>
          <p:cNvSpPr/>
          <p:nvPr/>
        </p:nvSpPr>
        <p:spPr>
          <a:xfrm>
            <a:off x="7670875" y="3827725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Google Shape;6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432" y="488991"/>
            <a:ext cx="8319135" cy="5880017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0"/>
          <p:cNvSpPr txBox="1"/>
          <p:nvPr/>
        </p:nvSpPr>
        <p:spPr>
          <a:xfrm>
            <a:off x="1814131" y="2926461"/>
            <a:ext cx="8563738" cy="1005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관리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1"/>
          <p:cNvSpPr/>
          <p:nvPr/>
        </p:nvSpPr>
        <p:spPr>
          <a:xfrm>
            <a:off x="225525" y="908675"/>
            <a:ext cx="8688900" cy="554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7" name="Google Shape;657;p3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회원 리스트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05 회원 관리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 </a:t>
                      </a:r>
                      <a:r>
                        <a:rPr lang="ko-KR" sz="1500"/>
                        <a:t>&gt; </a:t>
                      </a:r>
                      <a:r>
                        <a:rPr lang="ko-KR" sz="1500"/>
                        <a:t>회원 관리 &gt; 회원 리스트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58" name="Google Shape;658;p31"/>
          <p:cNvGraphicFramePr/>
          <p:nvPr/>
        </p:nvGraphicFramePr>
        <p:xfrm>
          <a:off x="8994277" y="908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384200"/>
                <a:gridCol w="2614250"/>
              </a:tblGrid>
              <a:tr h="3762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</a:tr>
              <a:tr h="13889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e-Book Market에 등록된 </a:t>
                      </a:r>
                      <a:r>
                        <a:rPr lang="ko-KR" sz="1000"/>
                        <a:t>회원 </a:t>
                      </a:r>
                      <a:r>
                        <a:rPr lang="ko-KR" sz="1000"/>
                        <a:t>리스트를 출력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(</a:t>
                      </a:r>
                      <a:r>
                        <a:rPr lang="ko-KR" sz="1000"/>
                        <a:t>가입</a:t>
                      </a:r>
                      <a:r>
                        <a:rPr lang="ko-KR" sz="1000"/>
                        <a:t>일자 내림차순, 한페이지 리스트 10개)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65250">
                <a:tc vMerge="1"/>
                <a:tc vMerge="1"/>
              </a:tr>
              <a:tr h="96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회원형태 : 일반회원 / 판매자회원 택 1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검색버튼 클릭 시, 입력된 아이디 or 이름에 맞는 검색결과 출력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단, 검색조건을 설정하지 않고 검색버튼을 클릭하면 등록되어 있는 모든 회원을 검색하여 결과 출력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63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판매자회원의 누적 판매량에 따라 등급을 설정한다.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1등급 = 누적 판매량 5000건 이상</a:t>
                      </a:r>
                      <a:endParaRPr sz="1000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sz="1000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등급 = 누적 판매량 2000건 이상</a:t>
                      </a:r>
                      <a:endParaRPr sz="1000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3등급 = 누적 판매량 500건 이상</a:t>
                      </a:r>
                      <a:endParaRPr sz="1000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4등급 = 누적 판매량 100건 이상</a:t>
                      </a:r>
                      <a:endParaRPr sz="1000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63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판매자회원의 등급을 수정 후, 저장 버튼을 눌러야 저장되어 적용됨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수정 내용이 저장되고, 수정 내용이 적용된 회원 리스트 페이지를 다시 보여준다.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659" name="Google Shape;659;p31"/>
          <p:cNvSpPr/>
          <p:nvPr/>
        </p:nvSpPr>
        <p:spPr>
          <a:xfrm>
            <a:off x="1847475" y="963925"/>
            <a:ext cx="69423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관리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b="1" i="0" lang="ko-KR" sz="1300" u="sng" cap="none" strike="noStrike">
                <a:solidFill>
                  <a:schemeClr val="dk1"/>
                </a:solidFill>
              </a:rPr>
              <a:t>회원 관리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게시판 관리</a:t>
            </a:r>
            <a:r>
              <a:rPr lang="ko-KR" sz="1300">
                <a:solidFill>
                  <a:schemeClr val="dk1"/>
                </a:solidFill>
              </a:rPr>
              <a:t> / 로그아웃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1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1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/>
              <a:t>회원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/>
              <a:t>리스트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탈퇴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회원 리스트</a:t>
            </a:r>
            <a:endParaRPr sz="1300"/>
          </a:p>
        </p:txBody>
      </p:sp>
      <p:sp>
        <p:nvSpPr>
          <p:cNvPr id="662" name="Google Shape;662;p31"/>
          <p:cNvSpPr txBox="1"/>
          <p:nvPr/>
        </p:nvSpPr>
        <p:spPr>
          <a:xfrm>
            <a:off x="1141425" y="1494000"/>
            <a:ext cx="113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회원 리스트</a:t>
            </a:r>
            <a:endParaRPr sz="1100"/>
          </a:p>
        </p:txBody>
      </p:sp>
      <p:sp>
        <p:nvSpPr>
          <p:cNvPr id="663" name="Google Shape;663;p31"/>
          <p:cNvSpPr/>
          <p:nvPr/>
        </p:nvSpPr>
        <p:spPr>
          <a:xfrm>
            <a:off x="5403300" y="1490450"/>
            <a:ext cx="3226800" cy="3432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4" name="Google Shape;664;p31"/>
          <p:cNvGraphicFramePr/>
          <p:nvPr/>
        </p:nvGraphicFramePr>
        <p:xfrm>
          <a:off x="1141475" y="195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11325"/>
                <a:gridCol w="681100"/>
                <a:gridCol w="466075"/>
                <a:gridCol w="482275"/>
                <a:gridCol w="491100"/>
                <a:gridCol w="463825"/>
                <a:gridCol w="953000"/>
                <a:gridCol w="459175"/>
                <a:gridCol w="497550"/>
                <a:gridCol w="415975"/>
                <a:gridCol w="505150"/>
                <a:gridCol w="435325"/>
                <a:gridCol w="447000"/>
                <a:gridCol w="83927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회원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일련번호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가입</a:t>
                      </a:r>
                      <a:r>
                        <a:rPr lang="ko-KR" sz="1000"/>
                        <a:t>일자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회원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형태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아이디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이름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나이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전화번호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작품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등록 수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누적 판매금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판매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수량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누적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구매금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구</a:t>
                      </a:r>
                      <a:r>
                        <a:rPr lang="ko-KR" sz="1000"/>
                        <a:t>매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수량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환불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수량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등급</a:t>
                      </a:r>
                      <a:endParaRPr sz="10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판매자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gang**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강동원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27세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010-1234-5678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3,000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일반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22세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010-1234-5678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1,500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판매자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hong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홍길동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19세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010-1234-5678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13,500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일반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user2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user2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23세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010-1234-5678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2,500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일반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user3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user3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25세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010-1234-5678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3,500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판매자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lee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이순신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38세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010-1234-5678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5,0</a:t>
                      </a:r>
                      <a:r>
                        <a:rPr lang="ko-KR" sz="1000"/>
                        <a:t>00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일반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user4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user4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29세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010-1234-5678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1,000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8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일반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user5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user5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27세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010-1234-5678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500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9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일반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user6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user6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19세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010-1234-5678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500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10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일반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user7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33세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010-1234-5678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500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5" name="Google Shape;665;p31"/>
          <p:cNvSpPr/>
          <p:nvPr/>
        </p:nvSpPr>
        <p:spPr>
          <a:xfrm>
            <a:off x="6309500" y="1548325"/>
            <a:ext cx="1749000" cy="225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B7B7B7"/>
                </a:solidFill>
              </a:rPr>
              <a:t>아이디 or 이름</a:t>
            </a:r>
            <a:r>
              <a:rPr lang="ko-KR" sz="1000">
                <a:solidFill>
                  <a:srgbClr val="B7B7B7"/>
                </a:solidFill>
              </a:rPr>
              <a:t>으로 검색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666" name="Google Shape;666;p31"/>
          <p:cNvSpPr/>
          <p:nvPr/>
        </p:nvSpPr>
        <p:spPr>
          <a:xfrm>
            <a:off x="8151200" y="1548525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검색</a:t>
            </a:r>
            <a:endParaRPr sz="1000"/>
          </a:p>
        </p:txBody>
      </p:sp>
      <p:graphicFrame>
        <p:nvGraphicFramePr>
          <p:cNvPr id="667" name="Google Shape;667;p31"/>
          <p:cNvGraphicFramePr/>
          <p:nvPr/>
        </p:nvGraphicFramePr>
        <p:xfrm>
          <a:off x="3081975" y="58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  <a:gridCol w="344100"/>
              </a:tblGrid>
              <a:tr h="22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&lt;&lt;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&lt;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2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4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5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6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7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8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9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&gt;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&gt;&gt;</a:t>
                      </a:r>
                      <a:endParaRPr sz="11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668" name="Google Shape;668;p31"/>
          <p:cNvSpPr/>
          <p:nvPr/>
        </p:nvSpPr>
        <p:spPr>
          <a:xfrm>
            <a:off x="8662275" y="132280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9" name="Google Shape;669;p31"/>
          <p:cNvGraphicFramePr/>
          <p:nvPr/>
        </p:nvGraphicFramePr>
        <p:xfrm>
          <a:off x="7999200" y="246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25150"/>
                <a:gridCol w="213375"/>
              </a:tblGrid>
              <a:tr h="22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4등급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▼</a:t>
                      </a:r>
                      <a:endParaRPr sz="12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graphicFrame>
        <p:nvGraphicFramePr>
          <p:cNvPr id="670" name="Google Shape;670;p31"/>
          <p:cNvGraphicFramePr/>
          <p:nvPr/>
        </p:nvGraphicFramePr>
        <p:xfrm>
          <a:off x="7999200" y="311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25150"/>
                <a:gridCol w="213375"/>
              </a:tblGrid>
              <a:tr h="22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4등급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▼</a:t>
                      </a:r>
                      <a:endParaRPr sz="12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graphicFrame>
        <p:nvGraphicFramePr>
          <p:cNvPr id="671" name="Google Shape;671;p31"/>
          <p:cNvGraphicFramePr/>
          <p:nvPr/>
        </p:nvGraphicFramePr>
        <p:xfrm>
          <a:off x="7999200" y="40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25150"/>
                <a:gridCol w="213375"/>
              </a:tblGrid>
              <a:tr h="22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4등급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▼</a:t>
                      </a:r>
                      <a:endParaRPr sz="12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672" name="Google Shape;672;p31"/>
          <p:cNvSpPr/>
          <p:nvPr/>
        </p:nvSpPr>
        <p:spPr>
          <a:xfrm>
            <a:off x="8309575" y="576750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저장</a:t>
            </a:r>
            <a:endParaRPr sz="1000"/>
          </a:p>
        </p:txBody>
      </p:sp>
      <p:sp>
        <p:nvSpPr>
          <p:cNvPr id="673" name="Google Shape;673;p31"/>
          <p:cNvSpPr/>
          <p:nvPr/>
        </p:nvSpPr>
        <p:spPr>
          <a:xfrm>
            <a:off x="7956000" y="1914950"/>
            <a:ext cx="828000" cy="38160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1"/>
          <p:cNvSpPr/>
          <p:nvPr/>
        </p:nvSpPr>
        <p:spPr>
          <a:xfrm>
            <a:off x="8841475" y="4404425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1"/>
          <p:cNvSpPr/>
          <p:nvPr/>
        </p:nvSpPr>
        <p:spPr>
          <a:xfrm>
            <a:off x="8287825" y="5745600"/>
            <a:ext cx="468000" cy="2700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1"/>
          <p:cNvSpPr/>
          <p:nvPr/>
        </p:nvSpPr>
        <p:spPr>
          <a:xfrm>
            <a:off x="8789775" y="576750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7" name="Google Shape;677;p31"/>
          <p:cNvGraphicFramePr/>
          <p:nvPr/>
        </p:nvGraphicFramePr>
        <p:xfrm>
          <a:off x="5479500" y="154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25150"/>
                <a:gridCol w="213375"/>
              </a:tblGrid>
              <a:tr h="22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회원형태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▼</a:t>
                      </a:r>
                      <a:endParaRPr sz="12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2"/>
          <p:cNvSpPr/>
          <p:nvPr/>
        </p:nvSpPr>
        <p:spPr>
          <a:xfrm>
            <a:off x="225525" y="908675"/>
            <a:ext cx="8688900" cy="554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3" name="Google Shape;683;p3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탈퇴 </a:t>
                      </a: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회원 리스트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05 회원 관리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 </a:t>
                      </a:r>
                      <a:r>
                        <a:rPr lang="ko-KR" sz="1500"/>
                        <a:t>&gt; 회원 관리 &gt; </a:t>
                      </a:r>
                      <a:r>
                        <a:rPr lang="ko-KR" sz="1500"/>
                        <a:t>탈퇴 </a:t>
                      </a:r>
                      <a:r>
                        <a:rPr lang="ko-KR" sz="1500"/>
                        <a:t>회원 리스트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84" name="Google Shape;684;p32"/>
          <p:cNvGraphicFramePr/>
          <p:nvPr/>
        </p:nvGraphicFramePr>
        <p:xfrm>
          <a:off x="8994277" y="908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384200"/>
                <a:gridCol w="2614250"/>
              </a:tblGrid>
              <a:tr h="3762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</a:tr>
              <a:tr h="13889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e-Book Market에서 탈퇴한 회원 리스트를 출력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(탈퇴일자 내림차순, 한페이지 리스트 10개)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65250">
                <a:tc vMerge="1"/>
                <a:tc vMerge="1"/>
              </a:tr>
              <a:tr h="96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검색버튼 클릭 시, 입력된 아이디 or 이름에 맞는 검색결과 출력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단, 검색조건을 설정하지 않고 검색버튼을 클릭하면 탈퇴한 모든 회원을 검색하여 결과 출력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685" name="Google Shape;685;p32"/>
          <p:cNvSpPr/>
          <p:nvPr/>
        </p:nvSpPr>
        <p:spPr>
          <a:xfrm>
            <a:off x="1847475" y="963925"/>
            <a:ext cx="69423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관리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b="1" i="0" lang="ko-KR" sz="1300" u="sng" cap="none" strike="noStrike">
                <a:solidFill>
                  <a:schemeClr val="dk1"/>
                </a:solidFill>
              </a:rPr>
              <a:t>회원 관리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게시판 관리</a:t>
            </a:r>
            <a:r>
              <a:rPr lang="ko-KR" sz="1300">
                <a:solidFill>
                  <a:schemeClr val="dk1"/>
                </a:solidFill>
              </a:rPr>
              <a:t> / 로그아웃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2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2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회원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리스트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/>
              <a:t>탈퇴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/>
              <a:t>회원 리스트</a:t>
            </a:r>
            <a:endParaRPr b="1" sz="1300" u="sng"/>
          </a:p>
        </p:txBody>
      </p:sp>
      <p:sp>
        <p:nvSpPr>
          <p:cNvPr id="688" name="Google Shape;688;p32"/>
          <p:cNvSpPr txBox="1"/>
          <p:nvPr/>
        </p:nvSpPr>
        <p:spPr>
          <a:xfrm>
            <a:off x="1141425" y="1494000"/>
            <a:ext cx="125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탈퇴 회원 리스트</a:t>
            </a:r>
            <a:endParaRPr sz="1100"/>
          </a:p>
        </p:txBody>
      </p:sp>
      <p:graphicFrame>
        <p:nvGraphicFramePr>
          <p:cNvPr id="689" name="Google Shape;689;p32"/>
          <p:cNvGraphicFramePr/>
          <p:nvPr/>
        </p:nvGraphicFramePr>
        <p:xfrm>
          <a:off x="1141475" y="195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601050"/>
                <a:gridCol w="800575"/>
                <a:gridCol w="547825"/>
                <a:gridCol w="566875"/>
                <a:gridCol w="577225"/>
                <a:gridCol w="577225"/>
                <a:gridCol w="545150"/>
                <a:gridCol w="1120150"/>
                <a:gridCol w="917025"/>
                <a:gridCol w="13952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회원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일련번호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탈퇴</a:t>
                      </a:r>
                      <a:r>
                        <a:rPr lang="ko-KR" sz="1000"/>
                        <a:t>일자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회원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형태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아이디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닉네임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이름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나이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이메일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휴대폰</a:t>
                      </a:r>
                      <a:r>
                        <a:rPr lang="ko-KR" sz="1000"/>
                        <a:t>번호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탈퇴사유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판매자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gildong</a:t>
                      </a:r>
                      <a:r>
                        <a:rPr lang="ko-KR" sz="1000"/>
                        <a:t>**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gildong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고길동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38세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gildong@test.com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010-1234-5678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일반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user13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user13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24세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user13@test.com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010-1234-5678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일반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user14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user14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26세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user14@test.com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010-1234-5678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0" name="Google Shape;690;p32"/>
          <p:cNvSpPr/>
          <p:nvPr/>
        </p:nvSpPr>
        <p:spPr>
          <a:xfrm>
            <a:off x="6309500" y="1548325"/>
            <a:ext cx="1749000" cy="225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B7B7B7"/>
                </a:solidFill>
              </a:rPr>
              <a:t>아이디 or 이름으로 검색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8151200" y="1548525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검색</a:t>
            </a:r>
            <a:endParaRPr sz="1000"/>
          </a:p>
        </p:txBody>
      </p:sp>
      <p:graphicFrame>
        <p:nvGraphicFramePr>
          <p:cNvPr id="692" name="Google Shape;692;p32"/>
          <p:cNvGraphicFramePr/>
          <p:nvPr/>
        </p:nvGraphicFramePr>
        <p:xfrm>
          <a:off x="4458375" y="587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344100"/>
                <a:gridCol w="344100"/>
                <a:gridCol w="344100"/>
                <a:gridCol w="344100"/>
                <a:gridCol w="344100"/>
              </a:tblGrid>
              <a:tr h="22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&lt;&lt;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&lt;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&gt;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&gt;&gt;</a:t>
                      </a:r>
                      <a:endParaRPr sz="11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693" name="Google Shape;693;p32"/>
          <p:cNvSpPr/>
          <p:nvPr/>
        </p:nvSpPr>
        <p:spPr>
          <a:xfrm>
            <a:off x="8662275" y="132280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2"/>
          <p:cNvSpPr/>
          <p:nvPr/>
        </p:nvSpPr>
        <p:spPr>
          <a:xfrm>
            <a:off x="6244825" y="1490450"/>
            <a:ext cx="2385300" cy="3432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432" y="488991"/>
            <a:ext cx="8319135" cy="588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1814131" y="2926461"/>
            <a:ext cx="856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ko-KR" sz="6000">
                <a:solidFill>
                  <a:schemeClr val="dk1"/>
                </a:solidFill>
              </a:rPr>
              <a:t>관리자 로그인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9" name="Google Shape;69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432" y="488991"/>
            <a:ext cx="8319135" cy="5880017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33"/>
          <p:cNvSpPr txBox="1"/>
          <p:nvPr/>
        </p:nvSpPr>
        <p:spPr>
          <a:xfrm>
            <a:off x="1814131" y="2926461"/>
            <a:ext cx="8563738" cy="1005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게시판 관리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4"/>
          <p:cNvSpPr/>
          <p:nvPr/>
        </p:nvSpPr>
        <p:spPr>
          <a:xfrm>
            <a:off x="263271" y="908685"/>
            <a:ext cx="7632900" cy="554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6" name="Google Shape;706;p3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공지사항 리스트 페이지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06 게시판 관리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 </a:t>
                      </a:r>
                      <a:r>
                        <a:rPr lang="ko-KR" sz="1500"/>
                        <a:t>&gt; </a:t>
                      </a:r>
                      <a:r>
                        <a:rPr lang="ko-KR" sz="1500"/>
                        <a:t>게시판 관리</a:t>
                      </a:r>
                      <a:r>
                        <a:rPr lang="ko-KR" sz="1500"/>
                        <a:t> &gt; </a:t>
                      </a:r>
                      <a:r>
                        <a:rPr lang="ko-KR" sz="1500"/>
                        <a:t>공지사항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707" name="Google Shape;707;p34"/>
          <p:cNvGraphicFramePr/>
          <p:nvPr/>
        </p:nvGraphicFramePr>
        <p:xfrm>
          <a:off x="8112252" y="908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497200"/>
                <a:gridCol w="3383275"/>
              </a:tblGrid>
              <a:tr h="537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</a:tr>
              <a:tr h="8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e-Book Market </a:t>
                      </a:r>
                      <a:r>
                        <a:rPr lang="ko-KR" sz="1000"/>
                        <a:t>판매자회원과 일반회원의 공지사항을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나타내는 페이지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(등록일자 내림차순, </a:t>
                      </a:r>
                      <a:r>
                        <a:rPr lang="ko-KR" sz="1000"/>
                        <a:t>글 제목</a:t>
                      </a:r>
                      <a:r>
                        <a:rPr lang="ko-KR" sz="1000"/>
                        <a:t> 오름차순, 한페이지 리스트 5개)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72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검색 카테고리 : 전체 / 제목 / 내용 중 택1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/>
                        <a:t>검색버튼 클릭 시, 검색조건에 맞는 검색결과 출력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/>
                        <a:t>단, 검색조건을 설정하지 않고 검색버튼을 클릭하면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/>
                        <a:t>등록 된 모든 공지사항을 검색하여 결과 출력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글쓰기 버튼 클릭 시, 판매자회원 공지사항 등록 페이지로 이동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/>
                        <a:t>글쓰기 버튼 클릭 시, 일반회원 공지사항 등록 페이지로 이동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공지사항 제목 클릭 시, 해당 공지사항 상세보기 페이지로 이동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708" name="Google Shape;708;p34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관리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</a:t>
            </a:r>
            <a:r>
              <a:rPr b="1" i="0" lang="ko-KR" sz="1300" u="sng" cap="none" strike="noStrike">
                <a:solidFill>
                  <a:schemeClr val="dk1"/>
                </a:solidFill>
              </a:rPr>
              <a:t>게시판 관리</a:t>
            </a:r>
            <a:r>
              <a:rPr lang="ko-KR" sz="1300">
                <a:solidFill>
                  <a:schemeClr val="dk1"/>
                </a:solidFill>
              </a:rPr>
              <a:t> / 로그아웃</a:t>
            </a:r>
            <a:endParaRPr b="1" i="0" sz="1300" u="sng" cap="none" strike="noStrike">
              <a:solidFill>
                <a:schemeClr val="dk1"/>
              </a:solidFill>
            </a:endParaRPr>
          </a:p>
        </p:txBody>
      </p:sp>
      <p:sp>
        <p:nvSpPr>
          <p:cNvPr id="709" name="Google Shape;709;p34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4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 u="sng"/>
              <a:t>공지사항</a:t>
            </a:r>
            <a:endParaRPr b="1" sz="13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문의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게시판</a:t>
            </a:r>
            <a:endParaRPr sz="1200"/>
          </a:p>
        </p:txBody>
      </p:sp>
      <p:sp>
        <p:nvSpPr>
          <p:cNvPr id="711" name="Google Shape;711;p34"/>
          <p:cNvSpPr txBox="1"/>
          <p:nvPr/>
        </p:nvSpPr>
        <p:spPr>
          <a:xfrm>
            <a:off x="1141425" y="1368000"/>
            <a:ext cx="196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판매자회원 공지사항 리스트</a:t>
            </a:r>
            <a:endParaRPr sz="1100"/>
          </a:p>
        </p:txBody>
      </p:sp>
      <p:graphicFrame>
        <p:nvGraphicFramePr>
          <p:cNvPr id="712" name="Google Shape;712;p34"/>
          <p:cNvGraphicFramePr/>
          <p:nvPr/>
        </p:nvGraphicFramePr>
        <p:xfrm>
          <a:off x="1221100" y="17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16100"/>
                <a:gridCol w="796875"/>
                <a:gridCol w="700000"/>
                <a:gridCol w="1509475"/>
                <a:gridCol w="603300"/>
                <a:gridCol w="498000"/>
                <a:gridCol w="382850"/>
                <a:gridCol w="802825"/>
                <a:gridCol w="721575"/>
              </a:tblGrid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판매자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회원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공지사항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일련번호</a:t>
                      </a:r>
                      <a:endParaRPr sz="8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글 제목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작성일</a:t>
                      </a:r>
                      <a:endParaRPr sz="10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</a:t>
                      </a:r>
                      <a:endParaRPr sz="10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0" marB="0" marR="0" marL="0" anchor="ctr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관리자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0" marB="0" marR="0" marL="0" anchor="ctr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관리자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T="0" marB="0" marR="0" marL="0" anchor="ctr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관리자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/>
                    </a:p>
                  </a:txBody>
                  <a:tcPr marT="0" marB="0" marR="0" marL="0" anchor="ctr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관리자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T="0" marB="0" marR="0" marL="0" anchor="ctr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관리자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13" name="Google Shape;713;p34"/>
          <p:cNvGraphicFramePr/>
          <p:nvPr/>
        </p:nvGraphicFramePr>
        <p:xfrm>
          <a:off x="4640063" y="144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38525"/>
                <a:gridCol w="200000"/>
              </a:tblGrid>
              <a:tr h="22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전체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▼</a:t>
                      </a:r>
                      <a:endParaRPr sz="12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714" name="Google Shape;714;p34"/>
          <p:cNvSpPr/>
          <p:nvPr/>
        </p:nvSpPr>
        <p:spPr>
          <a:xfrm>
            <a:off x="5471300" y="1440000"/>
            <a:ext cx="1749000" cy="225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B7B7B7"/>
                </a:solidFill>
              </a:rPr>
              <a:t>검색어를 입력하세요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715" name="Google Shape;715;p34"/>
          <p:cNvSpPr/>
          <p:nvPr/>
        </p:nvSpPr>
        <p:spPr>
          <a:xfrm>
            <a:off x="7313000" y="144000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검색</a:t>
            </a:r>
            <a:endParaRPr sz="1000"/>
          </a:p>
        </p:txBody>
      </p:sp>
      <p:graphicFrame>
        <p:nvGraphicFramePr>
          <p:cNvPr id="716" name="Google Shape;716;p34"/>
          <p:cNvGraphicFramePr/>
          <p:nvPr/>
        </p:nvGraphicFramePr>
        <p:xfrm>
          <a:off x="2384663" y="344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</a:tblGrid>
              <a:tr h="22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&lt;&lt;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&lt;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8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9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&gt;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&gt;&gt;</a:t>
                      </a:r>
                      <a:endParaRPr sz="10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717" name="Google Shape;717;p34"/>
          <p:cNvSpPr/>
          <p:nvPr/>
        </p:nvSpPr>
        <p:spPr>
          <a:xfrm>
            <a:off x="7220300" y="3410525"/>
            <a:ext cx="5172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글쓰기</a:t>
            </a:r>
            <a:endParaRPr sz="1000"/>
          </a:p>
        </p:txBody>
      </p:sp>
      <p:graphicFrame>
        <p:nvGraphicFramePr>
          <p:cNvPr id="718" name="Google Shape;718;p34"/>
          <p:cNvGraphicFramePr/>
          <p:nvPr/>
        </p:nvGraphicFramePr>
        <p:xfrm>
          <a:off x="1221100" y="424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16100"/>
                <a:gridCol w="796875"/>
                <a:gridCol w="700000"/>
                <a:gridCol w="1509475"/>
                <a:gridCol w="603300"/>
                <a:gridCol w="498000"/>
                <a:gridCol w="382850"/>
                <a:gridCol w="802825"/>
                <a:gridCol w="721575"/>
              </a:tblGrid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일반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회원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공지사항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일련번호</a:t>
                      </a:r>
                      <a:endParaRPr sz="8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글 제목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작성일</a:t>
                      </a:r>
                      <a:endParaRPr sz="10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</a:t>
                      </a:r>
                      <a:endParaRPr sz="10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0" marB="0" marR="0" marL="0" anchor="ctr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관리자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0" marB="0" marR="0" marL="0" anchor="ctr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관리자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T="0" marB="0" marR="0" marL="0" anchor="ctr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관리자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/>
                    </a:p>
                  </a:txBody>
                  <a:tcPr marT="0" marB="0" marR="0" marL="0" anchor="ctr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관리자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T="0" marB="0" marR="0" marL="0" anchor="ctr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관리자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19" name="Google Shape;719;p34"/>
          <p:cNvGraphicFramePr/>
          <p:nvPr/>
        </p:nvGraphicFramePr>
        <p:xfrm>
          <a:off x="4640063" y="395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38525"/>
                <a:gridCol w="200000"/>
              </a:tblGrid>
              <a:tr h="22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전체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▼</a:t>
                      </a:r>
                      <a:endParaRPr sz="12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720" name="Google Shape;720;p34"/>
          <p:cNvSpPr/>
          <p:nvPr/>
        </p:nvSpPr>
        <p:spPr>
          <a:xfrm>
            <a:off x="5471300" y="3954600"/>
            <a:ext cx="1749000" cy="225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B7B7B7"/>
                </a:solidFill>
              </a:rPr>
              <a:t>검색어를 입력하세요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721" name="Google Shape;721;p34"/>
          <p:cNvSpPr/>
          <p:nvPr/>
        </p:nvSpPr>
        <p:spPr>
          <a:xfrm>
            <a:off x="7313000" y="395460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검색</a:t>
            </a:r>
            <a:endParaRPr sz="1000"/>
          </a:p>
        </p:txBody>
      </p:sp>
      <p:graphicFrame>
        <p:nvGraphicFramePr>
          <p:cNvPr id="722" name="Google Shape;722;p34"/>
          <p:cNvGraphicFramePr/>
          <p:nvPr/>
        </p:nvGraphicFramePr>
        <p:xfrm>
          <a:off x="2384663" y="59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</a:tblGrid>
              <a:tr h="22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&lt;&lt;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&lt;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8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9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&gt;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&gt;&gt;</a:t>
                      </a:r>
                      <a:endParaRPr sz="10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723" name="Google Shape;723;p34"/>
          <p:cNvSpPr/>
          <p:nvPr/>
        </p:nvSpPr>
        <p:spPr>
          <a:xfrm>
            <a:off x="7220300" y="5925125"/>
            <a:ext cx="5172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글쓰기</a:t>
            </a:r>
            <a:endParaRPr sz="1000"/>
          </a:p>
        </p:txBody>
      </p:sp>
      <p:sp>
        <p:nvSpPr>
          <p:cNvPr id="724" name="Google Shape;724;p34"/>
          <p:cNvSpPr/>
          <p:nvPr/>
        </p:nvSpPr>
        <p:spPr>
          <a:xfrm>
            <a:off x="4594750" y="1396100"/>
            <a:ext cx="3205500" cy="3021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4"/>
          <p:cNvSpPr/>
          <p:nvPr/>
        </p:nvSpPr>
        <p:spPr>
          <a:xfrm>
            <a:off x="4594750" y="3910700"/>
            <a:ext cx="3205500" cy="3021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4"/>
          <p:cNvSpPr/>
          <p:nvPr/>
        </p:nvSpPr>
        <p:spPr>
          <a:xfrm>
            <a:off x="7819512" y="132390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4"/>
          <p:cNvSpPr/>
          <p:nvPr/>
        </p:nvSpPr>
        <p:spPr>
          <a:xfrm>
            <a:off x="7812237" y="377855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4"/>
          <p:cNvSpPr/>
          <p:nvPr/>
        </p:nvSpPr>
        <p:spPr>
          <a:xfrm>
            <a:off x="7189200" y="3377625"/>
            <a:ext cx="576000" cy="2952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4"/>
          <p:cNvSpPr/>
          <p:nvPr/>
        </p:nvSpPr>
        <p:spPr>
          <a:xfrm>
            <a:off x="7189200" y="5892225"/>
            <a:ext cx="576000" cy="2952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4"/>
          <p:cNvSpPr/>
          <p:nvPr/>
        </p:nvSpPr>
        <p:spPr>
          <a:xfrm>
            <a:off x="6907537" y="3440625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4"/>
          <p:cNvSpPr/>
          <p:nvPr/>
        </p:nvSpPr>
        <p:spPr>
          <a:xfrm>
            <a:off x="6907537" y="5955225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4"/>
          <p:cNvSpPr/>
          <p:nvPr/>
        </p:nvSpPr>
        <p:spPr>
          <a:xfrm>
            <a:off x="1737200" y="2169175"/>
            <a:ext cx="4490400" cy="12084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4"/>
          <p:cNvSpPr/>
          <p:nvPr/>
        </p:nvSpPr>
        <p:spPr>
          <a:xfrm>
            <a:off x="1847487" y="2442862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4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4"/>
          <p:cNvSpPr/>
          <p:nvPr/>
        </p:nvSpPr>
        <p:spPr>
          <a:xfrm>
            <a:off x="1737200" y="4683775"/>
            <a:ext cx="4490400" cy="12084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4"/>
          <p:cNvSpPr/>
          <p:nvPr/>
        </p:nvSpPr>
        <p:spPr>
          <a:xfrm>
            <a:off x="1847487" y="4939875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4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4"/>
          <p:cNvSpPr txBox="1"/>
          <p:nvPr/>
        </p:nvSpPr>
        <p:spPr>
          <a:xfrm>
            <a:off x="1141425" y="3882600"/>
            <a:ext cx="196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일반</a:t>
            </a:r>
            <a:r>
              <a:rPr lang="ko-KR" sz="1100"/>
              <a:t>회원 공지사항 리스트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5"/>
          <p:cNvSpPr/>
          <p:nvPr/>
        </p:nvSpPr>
        <p:spPr>
          <a:xfrm>
            <a:off x="263271" y="908685"/>
            <a:ext cx="7632900" cy="554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2" name="Google Shape;742;p3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판매자회원 </a:t>
                      </a: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공지사항 </a:t>
                      </a: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등록 페이지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06 게시판 관리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 </a:t>
                      </a:r>
                      <a:r>
                        <a:rPr lang="ko-KR" sz="1500"/>
                        <a:t>&gt; 게시판 관리 &gt; 공지사항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743" name="Google Shape;743;p35"/>
          <p:cNvGraphicFramePr/>
          <p:nvPr/>
        </p:nvGraphicFramePr>
        <p:xfrm>
          <a:off x="8112252" y="908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497200"/>
                <a:gridCol w="3383275"/>
              </a:tblGrid>
              <a:tr h="537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</a:tr>
              <a:tr h="5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작성자는 로그인 되어있는 관리자를 불러옴(수정불가)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540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파일 업로드 후, 미리보기 이미지 or 파일명 표시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72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글 제목과 내용을 입력 후, 저장 버튼을 클릭하면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입력한 내용의 글이 저장된다.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공지사항 전체 리스트에 저장 된 공지사항이 등록되고 공지사항 리스트 페이지로 이동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목록 버튼 클릭 시, 작성한 내용이 있으면 “작성을 취소 하시겠습니까?” 라는 알람창을 띄운다.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‘확인’를 선택하면 공지사항 리스트 페이지로 이동. ‘취소’를 선택하면 현재 페이지 상태로 대기한다.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744" name="Google Shape;744;p35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관리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</a:t>
            </a:r>
            <a:r>
              <a:rPr b="1" i="0" lang="ko-KR" sz="1300" u="sng" cap="none" strike="noStrike">
                <a:solidFill>
                  <a:schemeClr val="dk1"/>
                </a:solidFill>
              </a:rPr>
              <a:t>게시판 관리</a:t>
            </a:r>
            <a:r>
              <a:rPr lang="ko-KR" sz="1300">
                <a:solidFill>
                  <a:schemeClr val="dk1"/>
                </a:solidFill>
              </a:rPr>
              <a:t> / 로그아웃</a:t>
            </a:r>
            <a:endParaRPr b="1" i="0" sz="1300" u="sng" cap="none" strike="noStrike">
              <a:solidFill>
                <a:schemeClr val="dk1"/>
              </a:solidFill>
            </a:endParaRPr>
          </a:p>
        </p:txBody>
      </p:sp>
      <p:sp>
        <p:nvSpPr>
          <p:cNvPr id="745" name="Google Shape;745;p35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5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 u="sng"/>
              <a:t>공지사항</a:t>
            </a:r>
            <a:endParaRPr b="1" sz="13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문의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게시판</a:t>
            </a:r>
            <a:endParaRPr sz="1200"/>
          </a:p>
        </p:txBody>
      </p:sp>
      <p:sp>
        <p:nvSpPr>
          <p:cNvPr id="747" name="Google Shape;747;p35"/>
          <p:cNvSpPr txBox="1"/>
          <p:nvPr/>
        </p:nvSpPr>
        <p:spPr>
          <a:xfrm>
            <a:off x="1141425" y="1368000"/>
            <a:ext cx="18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판매자회원 </a:t>
            </a:r>
            <a:r>
              <a:rPr lang="ko-KR" sz="1100"/>
              <a:t>공지사항 </a:t>
            </a:r>
            <a:r>
              <a:rPr lang="ko-KR" sz="1100"/>
              <a:t>등록</a:t>
            </a:r>
            <a:endParaRPr sz="1100"/>
          </a:p>
        </p:txBody>
      </p:sp>
      <p:graphicFrame>
        <p:nvGraphicFramePr>
          <p:cNvPr id="748" name="Google Shape;748;p35"/>
          <p:cNvGraphicFramePr/>
          <p:nvPr/>
        </p:nvGraphicFramePr>
        <p:xfrm>
          <a:off x="1221100" y="191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1636675"/>
                <a:gridCol w="1636675"/>
                <a:gridCol w="1636675"/>
                <a:gridCol w="1636675"/>
              </a:tblGrid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</a:t>
                      </a:r>
                      <a:endParaRPr sz="10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글 제목</a:t>
                      </a:r>
                      <a:endParaRPr sz="10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207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내용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9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첨부파일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sp>
        <p:nvSpPr>
          <p:cNvPr id="749" name="Google Shape;749;p35"/>
          <p:cNvSpPr/>
          <p:nvPr/>
        </p:nvSpPr>
        <p:spPr>
          <a:xfrm>
            <a:off x="7343300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목록</a:t>
            </a:r>
            <a:endParaRPr sz="1000"/>
          </a:p>
        </p:txBody>
      </p:sp>
      <p:sp>
        <p:nvSpPr>
          <p:cNvPr id="750" name="Google Shape;750;p35"/>
          <p:cNvSpPr/>
          <p:nvPr/>
        </p:nvSpPr>
        <p:spPr>
          <a:xfrm>
            <a:off x="6888775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저장</a:t>
            </a:r>
            <a:endParaRPr sz="1000"/>
          </a:p>
        </p:txBody>
      </p:sp>
      <p:sp>
        <p:nvSpPr>
          <p:cNvPr id="751" name="Google Shape;751;p35"/>
          <p:cNvSpPr/>
          <p:nvPr/>
        </p:nvSpPr>
        <p:spPr>
          <a:xfrm>
            <a:off x="1480337" y="197335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5"/>
          <p:cNvSpPr/>
          <p:nvPr/>
        </p:nvSpPr>
        <p:spPr>
          <a:xfrm>
            <a:off x="6633462" y="586280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5"/>
          <p:cNvSpPr/>
          <p:nvPr/>
        </p:nvSpPr>
        <p:spPr>
          <a:xfrm>
            <a:off x="7797837" y="586280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4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5"/>
          <p:cNvSpPr/>
          <p:nvPr/>
        </p:nvSpPr>
        <p:spPr>
          <a:xfrm>
            <a:off x="2442212" y="488175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5" name="Google Shape;7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3363" y="4287825"/>
            <a:ext cx="3378250" cy="971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6"/>
          <p:cNvSpPr/>
          <p:nvPr/>
        </p:nvSpPr>
        <p:spPr>
          <a:xfrm>
            <a:off x="263271" y="908685"/>
            <a:ext cx="7632900" cy="554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1" name="Google Shape;761;p3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판매자회원 </a:t>
                      </a: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공지사항 </a:t>
                      </a: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상세보기 페이지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06 게시판 관리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 </a:t>
                      </a:r>
                      <a:r>
                        <a:rPr lang="ko-KR" sz="1500"/>
                        <a:t>&gt; 게시판 관리 &gt; 공지사항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762" name="Google Shape;762;p36"/>
          <p:cNvGraphicFramePr/>
          <p:nvPr/>
        </p:nvGraphicFramePr>
        <p:xfrm>
          <a:off x="8112252" y="908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497200"/>
                <a:gridCol w="3383275"/>
              </a:tblGrid>
              <a:tr h="537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</a:tr>
              <a:tr h="5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작성자와 작성일은 글 등록자와 등록일자를 불러옴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540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첨부된 </a:t>
                      </a:r>
                      <a:r>
                        <a:rPr lang="ko-KR" sz="1000"/>
                        <a:t>파일 미리보기 이미지 or 파일명 표시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72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‘수정’ 버튼 클릭 시,  공지</a:t>
                      </a:r>
                      <a:r>
                        <a:rPr lang="ko-KR" sz="1000"/>
                        <a:t>사항</a:t>
                      </a:r>
                      <a:r>
                        <a:rPr lang="ko-KR" sz="1000"/>
                        <a:t> 수정 페이지로 이동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삭제</a:t>
                      </a:r>
                      <a:r>
                        <a:rPr lang="ko-KR" sz="1000"/>
                        <a:t> 버튼 클릭 시, “</a:t>
                      </a:r>
                      <a:r>
                        <a:rPr lang="ko-KR" sz="1000"/>
                        <a:t>삭제</a:t>
                      </a:r>
                      <a:r>
                        <a:rPr lang="ko-KR" sz="1000"/>
                        <a:t>하시겠습니까?” 라는 알람창을 띄운다.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‘확인’를 선택하면 </a:t>
                      </a:r>
                      <a:r>
                        <a:rPr lang="ko-KR" sz="1000"/>
                        <a:t>해당 공지사항 삭제 후, </a:t>
                      </a:r>
                      <a:r>
                        <a:rPr lang="ko-KR" sz="1000"/>
                        <a:t>공지사항 리스트 페이지로 이동.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‘취소’를 선택하면 현재 페이지 상태로 대기한다.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/>
                        <a:t>목록 버튼 클릭 시, 공지사항 리스트 페이지로 이동.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763" name="Google Shape;763;p36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관리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</a:t>
            </a:r>
            <a:r>
              <a:rPr b="1" i="0" lang="ko-KR" sz="1300" u="sng" cap="none" strike="noStrike">
                <a:solidFill>
                  <a:schemeClr val="dk1"/>
                </a:solidFill>
              </a:rPr>
              <a:t>게시판 관리</a:t>
            </a:r>
            <a:r>
              <a:rPr lang="ko-KR" sz="1300">
                <a:solidFill>
                  <a:schemeClr val="dk1"/>
                </a:solidFill>
              </a:rPr>
              <a:t> / 로그아웃</a:t>
            </a:r>
            <a:endParaRPr b="1" i="0" sz="1300" u="sng" cap="none" strike="noStrike">
              <a:solidFill>
                <a:schemeClr val="dk1"/>
              </a:solidFill>
            </a:endParaRPr>
          </a:p>
        </p:txBody>
      </p:sp>
      <p:sp>
        <p:nvSpPr>
          <p:cNvPr id="764" name="Google Shape;764;p36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6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 u="sng"/>
              <a:t>공지사항</a:t>
            </a:r>
            <a:endParaRPr b="1" sz="13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문의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게시판</a:t>
            </a:r>
            <a:endParaRPr sz="1200"/>
          </a:p>
        </p:txBody>
      </p:sp>
      <p:sp>
        <p:nvSpPr>
          <p:cNvPr id="766" name="Google Shape;766;p36"/>
          <p:cNvSpPr txBox="1"/>
          <p:nvPr/>
        </p:nvSpPr>
        <p:spPr>
          <a:xfrm>
            <a:off x="1141425" y="1368000"/>
            <a:ext cx="212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판매자회원 공지사항 </a:t>
            </a:r>
            <a:r>
              <a:rPr lang="ko-KR" sz="1100"/>
              <a:t>상세보기</a:t>
            </a:r>
            <a:endParaRPr sz="1100"/>
          </a:p>
        </p:txBody>
      </p:sp>
      <p:graphicFrame>
        <p:nvGraphicFramePr>
          <p:cNvPr id="767" name="Google Shape;767;p36"/>
          <p:cNvGraphicFramePr/>
          <p:nvPr/>
        </p:nvGraphicFramePr>
        <p:xfrm>
          <a:off x="1221100" y="191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1636675"/>
                <a:gridCol w="1636675"/>
                <a:gridCol w="1636675"/>
                <a:gridCol w="1636675"/>
              </a:tblGrid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글 제목</a:t>
                      </a:r>
                      <a:endParaRPr sz="10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207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내용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9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첨부파일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sp>
        <p:nvSpPr>
          <p:cNvPr id="768" name="Google Shape;768;p36"/>
          <p:cNvSpPr/>
          <p:nvPr/>
        </p:nvSpPr>
        <p:spPr>
          <a:xfrm>
            <a:off x="7343300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목록</a:t>
            </a:r>
            <a:endParaRPr sz="1000"/>
          </a:p>
        </p:txBody>
      </p:sp>
      <p:sp>
        <p:nvSpPr>
          <p:cNvPr id="769" name="Google Shape;769;p36"/>
          <p:cNvSpPr/>
          <p:nvPr/>
        </p:nvSpPr>
        <p:spPr>
          <a:xfrm>
            <a:off x="6888775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삭제</a:t>
            </a:r>
            <a:endParaRPr sz="1000"/>
          </a:p>
        </p:txBody>
      </p:sp>
      <p:sp>
        <p:nvSpPr>
          <p:cNvPr id="770" name="Google Shape;770;p36"/>
          <p:cNvSpPr/>
          <p:nvPr/>
        </p:nvSpPr>
        <p:spPr>
          <a:xfrm>
            <a:off x="7572537" y="1552725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6"/>
          <p:cNvSpPr/>
          <p:nvPr/>
        </p:nvSpPr>
        <p:spPr>
          <a:xfrm>
            <a:off x="6282712" y="5711962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6"/>
          <p:cNvSpPr/>
          <p:nvPr/>
        </p:nvSpPr>
        <p:spPr>
          <a:xfrm>
            <a:off x="7767812" y="571195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5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6"/>
          <p:cNvSpPr/>
          <p:nvPr/>
        </p:nvSpPr>
        <p:spPr>
          <a:xfrm>
            <a:off x="2442212" y="488175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6"/>
          <p:cNvSpPr/>
          <p:nvPr/>
        </p:nvSpPr>
        <p:spPr>
          <a:xfrm>
            <a:off x="1141425" y="1838200"/>
            <a:ext cx="6716400" cy="5202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6434250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수정</a:t>
            </a:r>
            <a:endParaRPr sz="1000"/>
          </a:p>
        </p:txBody>
      </p:sp>
      <p:sp>
        <p:nvSpPr>
          <p:cNvPr id="776" name="Google Shape;776;p36"/>
          <p:cNvSpPr/>
          <p:nvPr/>
        </p:nvSpPr>
        <p:spPr>
          <a:xfrm>
            <a:off x="7118012" y="5711962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4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7" name="Google Shape;7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5096" y="4676847"/>
            <a:ext cx="3394800" cy="97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7"/>
          <p:cNvSpPr/>
          <p:nvPr/>
        </p:nvSpPr>
        <p:spPr>
          <a:xfrm>
            <a:off x="263271" y="908685"/>
            <a:ext cx="7632900" cy="554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3" name="Google Shape;783;p3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판매자회원 </a:t>
                      </a: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공지사항 </a:t>
                      </a: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수정 페이지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06 게시판 관리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 </a:t>
                      </a:r>
                      <a:r>
                        <a:rPr lang="ko-KR" sz="1500"/>
                        <a:t>&gt; 게시판 관리 &gt; 공지사항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784" name="Google Shape;784;p37"/>
          <p:cNvGraphicFramePr/>
          <p:nvPr/>
        </p:nvGraphicFramePr>
        <p:xfrm>
          <a:off x="8112252" y="908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497200"/>
                <a:gridCol w="3383275"/>
              </a:tblGrid>
              <a:tr h="537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</a:tr>
              <a:tr h="5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작성자와 </a:t>
                      </a:r>
                      <a:r>
                        <a:rPr lang="ko-KR" sz="1000"/>
                        <a:t>작성일은 글 등록자와 등록일자를 불러옴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(수정불가)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540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파일 업로드 후, 미리보기 이미지 or 파일명 표시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72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제목과 내용, 첨부파일을 수정 가능하며, ‘수정’ 버튼 클릭 시,  공지내용 수정 후 공지사항 리스트 페이지로 이동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목록 버튼 클릭 시, “</a:t>
                      </a:r>
                      <a:r>
                        <a:rPr lang="ko-KR" sz="1000"/>
                        <a:t>수정</a:t>
                      </a:r>
                      <a:r>
                        <a:rPr lang="ko-KR" sz="1000"/>
                        <a:t>을 취소 하시겠습니까?” 라는 알람창을 띄운다.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‘</a:t>
                      </a:r>
                      <a:r>
                        <a:rPr lang="ko-KR" sz="1000"/>
                        <a:t>확인</a:t>
                      </a:r>
                      <a:r>
                        <a:rPr lang="ko-KR" sz="1000"/>
                        <a:t>’를 선택하면 공지사항 리스트 페이지로 이동. ‘</a:t>
                      </a:r>
                      <a:r>
                        <a:rPr lang="ko-KR" sz="1000"/>
                        <a:t>취소</a:t>
                      </a:r>
                      <a:r>
                        <a:rPr lang="ko-KR" sz="1000"/>
                        <a:t>’를 선택하면 현재 페이지 상태로 대기한다.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785" name="Google Shape;785;p37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관리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</a:t>
            </a:r>
            <a:r>
              <a:rPr b="1" i="0" lang="ko-KR" sz="1300" u="sng" cap="none" strike="noStrike">
                <a:solidFill>
                  <a:schemeClr val="dk1"/>
                </a:solidFill>
              </a:rPr>
              <a:t>게시판 관리</a:t>
            </a:r>
            <a:r>
              <a:rPr lang="ko-KR" sz="1300">
                <a:solidFill>
                  <a:schemeClr val="dk1"/>
                </a:solidFill>
              </a:rPr>
              <a:t> / 로그아웃</a:t>
            </a:r>
            <a:endParaRPr b="1" i="0" sz="1300" u="sng" cap="none" strike="noStrike">
              <a:solidFill>
                <a:schemeClr val="dk1"/>
              </a:solidFill>
            </a:endParaRPr>
          </a:p>
        </p:txBody>
      </p:sp>
      <p:sp>
        <p:nvSpPr>
          <p:cNvPr id="786" name="Google Shape;786;p37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7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 u="sng"/>
              <a:t>공지사항</a:t>
            </a:r>
            <a:endParaRPr b="1" sz="13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문의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게시판</a:t>
            </a:r>
            <a:endParaRPr sz="1200"/>
          </a:p>
        </p:txBody>
      </p:sp>
      <p:sp>
        <p:nvSpPr>
          <p:cNvPr id="788" name="Google Shape;788;p37"/>
          <p:cNvSpPr txBox="1"/>
          <p:nvPr/>
        </p:nvSpPr>
        <p:spPr>
          <a:xfrm>
            <a:off x="1141425" y="1368000"/>
            <a:ext cx="18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판매자회원 공지사항 </a:t>
            </a:r>
            <a:r>
              <a:rPr lang="ko-KR" sz="1100"/>
              <a:t>수정</a:t>
            </a:r>
            <a:endParaRPr sz="1100"/>
          </a:p>
        </p:txBody>
      </p:sp>
      <p:graphicFrame>
        <p:nvGraphicFramePr>
          <p:cNvPr id="789" name="Google Shape;789;p37"/>
          <p:cNvGraphicFramePr/>
          <p:nvPr/>
        </p:nvGraphicFramePr>
        <p:xfrm>
          <a:off x="1221100" y="191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1636675"/>
                <a:gridCol w="1636675"/>
                <a:gridCol w="1636675"/>
                <a:gridCol w="1636675"/>
              </a:tblGrid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글 제목</a:t>
                      </a:r>
                      <a:endParaRPr sz="10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207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내용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9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첨부파일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sp>
        <p:nvSpPr>
          <p:cNvPr id="790" name="Google Shape;790;p37"/>
          <p:cNvSpPr/>
          <p:nvPr/>
        </p:nvSpPr>
        <p:spPr>
          <a:xfrm>
            <a:off x="7343300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목록</a:t>
            </a:r>
            <a:endParaRPr sz="1000"/>
          </a:p>
        </p:txBody>
      </p:sp>
      <p:sp>
        <p:nvSpPr>
          <p:cNvPr id="791" name="Google Shape;791;p37"/>
          <p:cNvSpPr/>
          <p:nvPr/>
        </p:nvSpPr>
        <p:spPr>
          <a:xfrm>
            <a:off x="6888775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수정</a:t>
            </a:r>
            <a:endParaRPr sz="1000"/>
          </a:p>
        </p:txBody>
      </p:sp>
      <p:sp>
        <p:nvSpPr>
          <p:cNvPr id="792" name="Google Shape;792;p37"/>
          <p:cNvSpPr/>
          <p:nvPr/>
        </p:nvSpPr>
        <p:spPr>
          <a:xfrm>
            <a:off x="7572537" y="1552725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7"/>
          <p:cNvSpPr/>
          <p:nvPr/>
        </p:nvSpPr>
        <p:spPr>
          <a:xfrm>
            <a:off x="6633462" y="586280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7"/>
          <p:cNvSpPr/>
          <p:nvPr/>
        </p:nvSpPr>
        <p:spPr>
          <a:xfrm>
            <a:off x="7797837" y="586280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4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7"/>
          <p:cNvSpPr/>
          <p:nvPr/>
        </p:nvSpPr>
        <p:spPr>
          <a:xfrm>
            <a:off x="2442212" y="488175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7"/>
          <p:cNvSpPr/>
          <p:nvPr/>
        </p:nvSpPr>
        <p:spPr>
          <a:xfrm>
            <a:off x="1141425" y="1838200"/>
            <a:ext cx="6716400" cy="5202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7" name="Google Shape;7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5487" y="4300426"/>
            <a:ext cx="3394000" cy="978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98" name="Google Shape;798;p37"/>
          <p:cNvSpPr/>
          <p:nvPr/>
        </p:nvSpPr>
        <p:spPr>
          <a:xfrm>
            <a:off x="6888775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수정</a:t>
            </a: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/>
          <p:nvPr/>
        </p:nvSpPr>
        <p:spPr>
          <a:xfrm>
            <a:off x="263271" y="908685"/>
            <a:ext cx="7632900" cy="554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4" name="Google Shape;804;p3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일반회원 </a:t>
                      </a: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공지사항 </a:t>
                      </a: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등록 페이지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06 게시판 관리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 </a:t>
                      </a:r>
                      <a:r>
                        <a:rPr lang="ko-KR" sz="1500"/>
                        <a:t>&gt; 게시판 관리 &gt; 공지사항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805" name="Google Shape;805;p38"/>
          <p:cNvGraphicFramePr/>
          <p:nvPr/>
        </p:nvGraphicFramePr>
        <p:xfrm>
          <a:off x="8112252" y="908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497200"/>
                <a:gridCol w="3383275"/>
              </a:tblGrid>
              <a:tr h="537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</a:tr>
              <a:tr h="5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작성자는 로그인 되어있는 관리자를 불러옴(수정불가)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540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파일 업로드 후, 미리보기 이미지 or 파일명 표시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72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글 제목과 내용을 입력 후, 저장 버튼을 클릭하면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입력한 내용의 글이 저장된다.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공지사항 리스트에 저장 된 공지사항이 등록되고 공지사항 리스트 페이지로 이동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목록 버튼 클릭 시, 작성한 내용이 있으면 “작성을 취소 하시겠습니까?” 라는 알람창을 띄운다.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/>
                        <a:t>‘확인’를 선택하면 공지사항 리스트 페이지로 이동. ‘취소’를 선택하면 현재 페이지 상태로 대기한다.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806" name="Google Shape;806;p38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관리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</a:t>
            </a:r>
            <a:r>
              <a:rPr b="1" i="0" lang="ko-KR" sz="1300" u="sng" cap="none" strike="noStrike">
                <a:solidFill>
                  <a:schemeClr val="dk1"/>
                </a:solidFill>
              </a:rPr>
              <a:t>게시판 관리</a:t>
            </a:r>
            <a:r>
              <a:rPr lang="ko-KR" sz="1300">
                <a:solidFill>
                  <a:schemeClr val="dk1"/>
                </a:solidFill>
              </a:rPr>
              <a:t> / 로그아웃</a:t>
            </a:r>
            <a:endParaRPr b="1" i="0" sz="1300" u="sng" cap="none" strike="noStrike">
              <a:solidFill>
                <a:schemeClr val="dk1"/>
              </a:solidFill>
            </a:endParaRPr>
          </a:p>
        </p:txBody>
      </p:sp>
      <p:sp>
        <p:nvSpPr>
          <p:cNvPr id="807" name="Google Shape;807;p38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8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 u="sng"/>
              <a:t>공지사항</a:t>
            </a:r>
            <a:endParaRPr b="1" sz="13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문의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게시판</a:t>
            </a:r>
            <a:endParaRPr sz="1200"/>
          </a:p>
        </p:txBody>
      </p:sp>
      <p:sp>
        <p:nvSpPr>
          <p:cNvPr id="809" name="Google Shape;809;p38"/>
          <p:cNvSpPr txBox="1"/>
          <p:nvPr/>
        </p:nvSpPr>
        <p:spPr>
          <a:xfrm>
            <a:off x="1141425" y="1368000"/>
            <a:ext cx="171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일반회원 </a:t>
            </a:r>
            <a:r>
              <a:rPr lang="ko-KR" sz="1100"/>
              <a:t>공지사항 등록</a:t>
            </a:r>
            <a:endParaRPr sz="1100"/>
          </a:p>
        </p:txBody>
      </p:sp>
      <p:graphicFrame>
        <p:nvGraphicFramePr>
          <p:cNvPr id="810" name="Google Shape;810;p38"/>
          <p:cNvGraphicFramePr/>
          <p:nvPr/>
        </p:nvGraphicFramePr>
        <p:xfrm>
          <a:off x="1221100" y="191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1636675"/>
                <a:gridCol w="1636675"/>
                <a:gridCol w="1636675"/>
                <a:gridCol w="1636675"/>
              </a:tblGrid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</a:t>
                      </a:r>
                      <a:endParaRPr sz="10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글 제목</a:t>
                      </a:r>
                      <a:endParaRPr sz="10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207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내용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9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첨부파일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sp>
        <p:nvSpPr>
          <p:cNvPr id="811" name="Google Shape;811;p38"/>
          <p:cNvSpPr/>
          <p:nvPr/>
        </p:nvSpPr>
        <p:spPr>
          <a:xfrm>
            <a:off x="7343300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목록</a:t>
            </a:r>
            <a:endParaRPr sz="1000"/>
          </a:p>
        </p:txBody>
      </p:sp>
      <p:sp>
        <p:nvSpPr>
          <p:cNvPr id="812" name="Google Shape;812;p38"/>
          <p:cNvSpPr/>
          <p:nvPr/>
        </p:nvSpPr>
        <p:spPr>
          <a:xfrm>
            <a:off x="6888775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저장</a:t>
            </a:r>
            <a:endParaRPr sz="1000"/>
          </a:p>
        </p:txBody>
      </p:sp>
      <p:sp>
        <p:nvSpPr>
          <p:cNvPr id="813" name="Google Shape;813;p38"/>
          <p:cNvSpPr/>
          <p:nvPr/>
        </p:nvSpPr>
        <p:spPr>
          <a:xfrm>
            <a:off x="1480337" y="197335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8"/>
          <p:cNvSpPr/>
          <p:nvPr/>
        </p:nvSpPr>
        <p:spPr>
          <a:xfrm>
            <a:off x="6633462" y="586280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8"/>
          <p:cNvSpPr/>
          <p:nvPr/>
        </p:nvSpPr>
        <p:spPr>
          <a:xfrm>
            <a:off x="7797837" y="586280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4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8"/>
          <p:cNvSpPr/>
          <p:nvPr/>
        </p:nvSpPr>
        <p:spPr>
          <a:xfrm>
            <a:off x="2442212" y="488175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7" name="Google Shape;8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3363" y="4287825"/>
            <a:ext cx="3378250" cy="971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9"/>
          <p:cNvSpPr/>
          <p:nvPr/>
        </p:nvSpPr>
        <p:spPr>
          <a:xfrm>
            <a:off x="263271" y="908685"/>
            <a:ext cx="7632900" cy="554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3" name="Google Shape;823;p3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일반</a:t>
                      </a: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회원 공지사항 상세보기 페이지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06 게시판 관리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 </a:t>
                      </a:r>
                      <a:r>
                        <a:rPr lang="ko-KR" sz="1500"/>
                        <a:t>&gt; 게시판 관리 &gt; 공지사항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824" name="Google Shape;824;p39"/>
          <p:cNvGraphicFramePr/>
          <p:nvPr/>
        </p:nvGraphicFramePr>
        <p:xfrm>
          <a:off x="8112252" y="908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497200"/>
                <a:gridCol w="3383275"/>
              </a:tblGrid>
              <a:tr h="537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</a:tr>
              <a:tr h="5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작성자와 작성일은 글 등록자와 등록일자를 불러옴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540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첨부된 파일 미리보기 이미지 or 파일명 표시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72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‘수정’ 버튼 클릭 시,  공지사항 수정 페이지로 이동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삭제 버튼 클릭 시, “삭제하시겠습니까?” 라는 알람창을 띄운다.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‘확인’를 선택하면 해당 공지사항 삭제 후, 공지사항 리스트 페이지로 이동.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‘취소’를 선택하면 현재 페이지 상태로 대기한다.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목록 버튼 클릭 시, 공지사항 리스트 페이지로 이동.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825" name="Google Shape;825;p39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관리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</a:t>
            </a:r>
            <a:r>
              <a:rPr b="1" i="0" lang="ko-KR" sz="1300" u="sng" cap="none" strike="noStrike">
                <a:solidFill>
                  <a:schemeClr val="dk1"/>
                </a:solidFill>
              </a:rPr>
              <a:t>게시판 관리</a:t>
            </a:r>
            <a:r>
              <a:rPr lang="ko-KR" sz="1300">
                <a:solidFill>
                  <a:schemeClr val="dk1"/>
                </a:solidFill>
              </a:rPr>
              <a:t> / 로그아웃</a:t>
            </a:r>
            <a:endParaRPr b="1" i="0" sz="1300" u="sng" cap="none" strike="noStrike">
              <a:solidFill>
                <a:schemeClr val="dk1"/>
              </a:solidFill>
            </a:endParaRPr>
          </a:p>
        </p:txBody>
      </p:sp>
      <p:sp>
        <p:nvSpPr>
          <p:cNvPr id="826" name="Google Shape;826;p39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9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 u="sng"/>
              <a:t>공지사항</a:t>
            </a:r>
            <a:endParaRPr b="1" sz="13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문의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게시판</a:t>
            </a:r>
            <a:endParaRPr sz="1200"/>
          </a:p>
        </p:txBody>
      </p:sp>
      <p:sp>
        <p:nvSpPr>
          <p:cNvPr id="828" name="Google Shape;828;p39"/>
          <p:cNvSpPr txBox="1"/>
          <p:nvPr/>
        </p:nvSpPr>
        <p:spPr>
          <a:xfrm>
            <a:off x="1141425" y="1368000"/>
            <a:ext cx="212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일반</a:t>
            </a:r>
            <a:r>
              <a:rPr lang="ko-KR" sz="1100"/>
              <a:t>회원 공지사항 상세보기</a:t>
            </a:r>
            <a:endParaRPr sz="1100"/>
          </a:p>
        </p:txBody>
      </p:sp>
      <p:graphicFrame>
        <p:nvGraphicFramePr>
          <p:cNvPr id="829" name="Google Shape;829;p39"/>
          <p:cNvGraphicFramePr/>
          <p:nvPr/>
        </p:nvGraphicFramePr>
        <p:xfrm>
          <a:off x="1221100" y="191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1636675"/>
                <a:gridCol w="1636675"/>
                <a:gridCol w="1636675"/>
                <a:gridCol w="1636675"/>
              </a:tblGrid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글 제목</a:t>
                      </a:r>
                      <a:endParaRPr sz="10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207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내용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9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첨부파일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sp>
        <p:nvSpPr>
          <p:cNvPr id="830" name="Google Shape;830;p39"/>
          <p:cNvSpPr/>
          <p:nvPr/>
        </p:nvSpPr>
        <p:spPr>
          <a:xfrm>
            <a:off x="7343300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목록</a:t>
            </a:r>
            <a:endParaRPr sz="1000"/>
          </a:p>
        </p:txBody>
      </p:sp>
      <p:sp>
        <p:nvSpPr>
          <p:cNvPr id="831" name="Google Shape;831;p39"/>
          <p:cNvSpPr/>
          <p:nvPr/>
        </p:nvSpPr>
        <p:spPr>
          <a:xfrm>
            <a:off x="6888775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삭제</a:t>
            </a:r>
            <a:endParaRPr sz="1000"/>
          </a:p>
        </p:txBody>
      </p:sp>
      <p:sp>
        <p:nvSpPr>
          <p:cNvPr id="832" name="Google Shape;832;p39"/>
          <p:cNvSpPr/>
          <p:nvPr/>
        </p:nvSpPr>
        <p:spPr>
          <a:xfrm>
            <a:off x="7572537" y="1552725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9"/>
          <p:cNvSpPr/>
          <p:nvPr/>
        </p:nvSpPr>
        <p:spPr>
          <a:xfrm>
            <a:off x="6282712" y="5711962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9"/>
          <p:cNvSpPr/>
          <p:nvPr/>
        </p:nvSpPr>
        <p:spPr>
          <a:xfrm>
            <a:off x="7767812" y="571195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5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9"/>
          <p:cNvSpPr/>
          <p:nvPr/>
        </p:nvSpPr>
        <p:spPr>
          <a:xfrm>
            <a:off x="2442212" y="488175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9"/>
          <p:cNvSpPr/>
          <p:nvPr/>
        </p:nvSpPr>
        <p:spPr>
          <a:xfrm>
            <a:off x="1141425" y="1838200"/>
            <a:ext cx="6716400" cy="5202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9"/>
          <p:cNvSpPr/>
          <p:nvPr/>
        </p:nvSpPr>
        <p:spPr>
          <a:xfrm>
            <a:off x="6434250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수정</a:t>
            </a:r>
            <a:endParaRPr sz="1000"/>
          </a:p>
        </p:txBody>
      </p:sp>
      <p:sp>
        <p:nvSpPr>
          <p:cNvPr id="838" name="Google Shape;838;p39"/>
          <p:cNvSpPr/>
          <p:nvPr/>
        </p:nvSpPr>
        <p:spPr>
          <a:xfrm>
            <a:off x="7118012" y="5711962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4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9" name="Google Shape;8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5096" y="4676847"/>
            <a:ext cx="3394800" cy="97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0"/>
          <p:cNvSpPr/>
          <p:nvPr/>
        </p:nvSpPr>
        <p:spPr>
          <a:xfrm>
            <a:off x="263271" y="908685"/>
            <a:ext cx="7632900" cy="554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5" name="Google Shape;845;p4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일반회원 </a:t>
                      </a: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공지사항 </a:t>
                      </a: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수정 페이지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06 게시판 관리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 </a:t>
                      </a:r>
                      <a:r>
                        <a:rPr lang="ko-KR" sz="1500"/>
                        <a:t>&gt; 게시판 관리 &gt; 공지사항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846" name="Google Shape;846;p40"/>
          <p:cNvGraphicFramePr/>
          <p:nvPr/>
        </p:nvGraphicFramePr>
        <p:xfrm>
          <a:off x="8112252" y="908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497200"/>
                <a:gridCol w="3383275"/>
              </a:tblGrid>
              <a:tr h="537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</a:tr>
              <a:tr h="5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작성자와 작성일은 글 등록자와 등록일자를 불러옴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(수정불가)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540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파일 업로드 후, 미리보기 이미지 or 파일명 표시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72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제목과 내용, 첨부파일을 수정 가능하며, ‘수정’ 버튼 클릭 시,  공지내용 수정 후 공지사항 리스트 페이지로 이동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목록 버튼 클릭 시, “수정을 취소 하시겠습니까?” 라는 알람창을 띄운다.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‘확인’를 선택하면 공지사항 리스트 페이지로 이동. ‘취소’를 선택하면 현재 페이지 상태로 대기한다.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847" name="Google Shape;847;p40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관리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</a:t>
            </a:r>
            <a:r>
              <a:rPr b="1" i="0" lang="ko-KR" sz="1300" u="sng" cap="none" strike="noStrike">
                <a:solidFill>
                  <a:schemeClr val="dk1"/>
                </a:solidFill>
              </a:rPr>
              <a:t>게시판 관리</a:t>
            </a:r>
            <a:r>
              <a:rPr lang="ko-KR" sz="1300">
                <a:solidFill>
                  <a:schemeClr val="dk1"/>
                </a:solidFill>
              </a:rPr>
              <a:t> / 로그아웃</a:t>
            </a:r>
            <a:endParaRPr b="1" i="0" sz="1300" u="sng" cap="none" strike="noStrike">
              <a:solidFill>
                <a:schemeClr val="dk1"/>
              </a:solidFill>
            </a:endParaRPr>
          </a:p>
        </p:txBody>
      </p:sp>
      <p:sp>
        <p:nvSpPr>
          <p:cNvPr id="848" name="Google Shape;848;p40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40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 u="sng"/>
              <a:t>공지사항</a:t>
            </a:r>
            <a:endParaRPr b="1" sz="13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문의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게시판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50" name="Google Shape;850;p40"/>
          <p:cNvSpPr txBox="1"/>
          <p:nvPr/>
        </p:nvSpPr>
        <p:spPr>
          <a:xfrm>
            <a:off x="1141425" y="1368000"/>
            <a:ext cx="18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일반</a:t>
            </a:r>
            <a:r>
              <a:rPr lang="ko-KR" sz="1100"/>
              <a:t>회원 공지사항 수정</a:t>
            </a:r>
            <a:endParaRPr sz="1100"/>
          </a:p>
        </p:txBody>
      </p:sp>
      <p:graphicFrame>
        <p:nvGraphicFramePr>
          <p:cNvPr id="851" name="Google Shape;851;p40"/>
          <p:cNvGraphicFramePr/>
          <p:nvPr/>
        </p:nvGraphicFramePr>
        <p:xfrm>
          <a:off x="1221100" y="191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1636675"/>
                <a:gridCol w="1636675"/>
                <a:gridCol w="1636675"/>
                <a:gridCol w="1636675"/>
              </a:tblGrid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글 제목</a:t>
                      </a:r>
                      <a:endParaRPr sz="10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207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내용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9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첨부파일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sp>
        <p:nvSpPr>
          <p:cNvPr id="852" name="Google Shape;852;p40"/>
          <p:cNvSpPr/>
          <p:nvPr/>
        </p:nvSpPr>
        <p:spPr>
          <a:xfrm>
            <a:off x="7343300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목록</a:t>
            </a:r>
            <a:endParaRPr sz="1000"/>
          </a:p>
        </p:txBody>
      </p:sp>
      <p:sp>
        <p:nvSpPr>
          <p:cNvPr id="853" name="Google Shape;853;p40"/>
          <p:cNvSpPr/>
          <p:nvPr/>
        </p:nvSpPr>
        <p:spPr>
          <a:xfrm>
            <a:off x="6888775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수정</a:t>
            </a:r>
            <a:endParaRPr sz="1000"/>
          </a:p>
        </p:txBody>
      </p:sp>
      <p:sp>
        <p:nvSpPr>
          <p:cNvPr id="854" name="Google Shape;854;p40"/>
          <p:cNvSpPr/>
          <p:nvPr/>
        </p:nvSpPr>
        <p:spPr>
          <a:xfrm>
            <a:off x="7572537" y="1552725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40"/>
          <p:cNvSpPr/>
          <p:nvPr/>
        </p:nvSpPr>
        <p:spPr>
          <a:xfrm>
            <a:off x="6633462" y="586280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40"/>
          <p:cNvSpPr/>
          <p:nvPr/>
        </p:nvSpPr>
        <p:spPr>
          <a:xfrm>
            <a:off x="7797837" y="586280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4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40"/>
          <p:cNvSpPr/>
          <p:nvPr/>
        </p:nvSpPr>
        <p:spPr>
          <a:xfrm>
            <a:off x="2442212" y="488175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40"/>
          <p:cNvSpPr/>
          <p:nvPr/>
        </p:nvSpPr>
        <p:spPr>
          <a:xfrm>
            <a:off x="1141425" y="1838200"/>
            <a:ext cx="6716400" cy="5202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9" name="Google Shape;8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5487" y="4300426"/>
            <a:ext cx="3394000" cy="978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41"/>
          <p:cNvSpPr/>
          <p:nvPr/>
        </p:nvSpPr>
        <p:spPr>
          <a:xfrm>
            <a:off x="263271" y="908685"/>
            <a:ext cx="7632900" cy="554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5" name="Google Shape;865;p4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문의게시판 리스트 페이지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06 게시판 관리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 </a:t>
                      </a:r>
                      <a:r>
                        <a:rPr lang="ko-KR" sz="1500"/>
                        <a:t>&gt; 게시판 관리 &gt; </a:t>
                      </a:r>
                      <a:r>
                        <a:rPr lang="ko-KR" sz="1500"/>
                        <a:t>문의게시판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866" name="Google Shape;866;p41"/>
          <p:cNvGraphicFramePr/>
          <p:nvPr/>
        </p:nvGraphicFramePr>
        <p:xfrm>
          <a:off x="8112252" y="908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497200"/>
                <a:gridCol w="3383275"/>
              </a:tblGrid>
              <a:tr h="537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</a:tr>
              <a:tr h="8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e-Book Market 판매자회원과 일반회원의 </a:t>
                      </a:r>
                      <a:r>
                        <a:rPr lang="ko-KR" sz="1000"/>
                        <a:t>문의게시판</a:t>
                      </a:r>
                      <a:r>
                        <a:rPr lang="ko-KR" sz="1000"/>
                        <a:t>을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나타내는 페이지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(등록일자 내림차순, 글 제목 오름차순, 한페이지 리스트 5개)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72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검색 카테고리 : 전체 / 제목 / 내용 중 택1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검색버튼 클릭 시, 검색조건에 맞는 검색결과 출력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단, 검색조건을 설정하지 않고 검색버튼을 클릭하면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등록 된 모든 공지사항을 검색하여 결과 출력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72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문의게시글 제목 클릭 시, 문의게시글 상세페이지로 이동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867" name="Google Shape;867;p41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관리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</a:t>
            </a:r>
            <a:r>
              <a:rPr b="1" i="0" lang="ko-KR" sz="1300" u="sng" cap="none" strike="noStrike">
                <a:solidFill>
                  <a:schemeClr val="dk1"/>
                </a:solidFill>
              </a:rPr>
              <a:t>게시판 관리</a:t>
            </a:r>
            <a:r>
              <a:rPr lang="ko-KR" sz="1300">
                <a:solidFill>
                  <a:schemeClr val="dk1"/>
                </a:solidFill>
              </a:rPr>
              <a:t> / 로그아웃</a:t>
            </a:r>
            <a:endParaRPr b="1" i="0" sz="1300" u="sng" cap="none" strike="noStrike">
              <a:solidFill>
                <a:schemeClr val="dk1"/>
              </a:solidFill>
            </a:endParaRPr>
          </a:p>
        </p:txBody>
      </p:sp>
      <p:sp>
        <p:nvSpPr>
          <p:cNvPr id="868" name="Google Shape;868;p41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41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공지사항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/>
              <a:t>문의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/>
              <a:t>게시판</a:t>
            </a:r>
            <a:endParaRPr sz="1200"/>
          </a:p>
        </p:txBody>
      </p:sp>
      <p:sp>
        <p:nvSpPr>
          <p:cNvPr id="870" name="Google Shape;870;p41"/>
          <p:cNvSpPr txBox="1"/>
          <p:nvPr/>
        </p:nvSpPr>
        <p:spPr>
          <a:xfrm>
            <a:off x="1141425" y="1368000"/>
            <a:ext cx="165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판매자회원 문의게시판</a:t>
            </a:r>
            <a:endParaRPr sz="1100"/>
          </a:p>
        </p:txBody>
      </p:sp>
      <p:graphicFrame>
        <p:nvGraphicFramePr>
          <p:cNvPr id="871" name="Google Shape;871;p41"/>
          <p:cNvGraphicFramePr/>
          <p:nvPr/>
        </p:nvGraphicFramePr>
        <p:xfrm>
          <a:off x="1221100" y="17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16100"/>
                <a:gridCol w="796875"/>
                <a:gridCol w="700000"/>
                <a:gridCol w="1509475"/>
                <a:gridCol w="603300"/>
                <a:gridCol w="498000"/>
                <a:gridCol w="382850"/>
                <a:gridCol w="802825"/>
                <a:gridCol w="721575"/>
              </a:tblGrid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판매자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회원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문의게시글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일련번호</a:t>
                      </a:r>
                      <a:endParaRPr sz="8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글 제목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작성일</a:t>
                      </a:r>
                      <a:endParaRPr sz="10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</a:t>
                      </a:r>
                      <a:endParaRPr sz="10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0" marB="0" marR="0" marL="0" anchor="ctr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홍길동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0" marB="0" marR="0" marL="0" anchor="ctr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이순신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T="0" marB="0" marR="0" marL="0" anchor="ctr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갑돌이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/>
                    </a:p>
                  </a:txBody>
                  <a:tcPr marT="0" marB="0" marR="0" marL="0" anchor="ctr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갑순이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T="0" marB="0" marR="0" marL="0" anchor="ctr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강동원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2" name="Google Shape;872;p41"/>
          <p:cNvGraphicFramePr/>
          <p:nvPr/>
        </p:nvGraphicFramePr>
        <p:xfrm>
          <a:off x="4640063" y="144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38525"/>
                <a:gridCol w="200000"/>
              </a:tblGrid>
              <a:tr h="22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전체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▼</a:t>
                      </a:r>
                      <a:endParaRPr sz="12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873" name="Google Shape;873;p41"/>
          <p:cNvSpPr/>
          <p:nvPr/>
        </p:nvSpPr>
        <p:spPr>
          <a:xfrm>
            <a:off x="5471300" y="1440000"/>
            <a:ext cx="1749000" cy="225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B7B7B7"/>
                </a:solidFill>
              </a:rPr>
              <a:t>검색어를 입력하세요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874" name="Google Shape;874;p41"/>
          <p:cNvSpPr/>
          <p:nvPr/>
        </p:nvSpPr>
        <p:spPr>
          <a:xfrm>
            <a:off x="7313000" y="144000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검색</a:t>
            </a:r>
            <a:endParaRPr sz="1000"/>
          </a:p>
        </p:txBody>
      </p:sp>
      <p:graphicFrame>
        <p:nvGraphicFramePr>
          <p:cNvPr id="875" name="Google Shape;875;p41"/>
          <p:cNvGraphicFramePr/>
          <p:nvPr/>
        </p:nvGraphicFramePr>
        <p:xfrm>
          <a:off x="2384663" y="344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</a:tblGrid>
              <a:tr h="22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&lt;&lt;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&lt;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8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9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&gt;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&gt;&gt;</a:t>
                      </a:r>
                      <a:endParaRPr sz="10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graphicFrame>
        <p:nvGraphicFramePr>
          <p:cNvPr id="876" name="Google Shape;876;p41"/>
          <p:cNvGraphicFramePr/>
          <p:nvPr/>
        </p:nvGraphicFramePr>
        <p:xfrm>
          <a:off x="1221100" y="424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16100"/>
                <a:gridCol w="796875"/>
                <a:gridCol w="700000"/>
                <a:gridCol w="1509475"/>
                <a:gridCol w="603300"/>
                <a:gridCol w="498000"/>
                <a:gridCol w="382850"/>
                <a:gridCol w="802825"/>
                <a:gridCol w="721575"/>
              </a:tblGrid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일반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회원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문의게시글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일련번호</a:t>
                      </a:r>
                      <a:endParaRPr sz="8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글 제목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작성일</a:t>
                      </a:r>
                      <a:endParaRPr sz="10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</a:t>
                      </a:r>
                      <a:endParaRPr sz="10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0" marB="0" marR="0" marL="0" anchor="ctr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user1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0" marB="0" marR="0" marL="0" anchor="ctr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user2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T="0" marB="0" marR="0" marL="0" anchor="ctr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user3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/>
                    </a:p>
                  </a:txBody>
                  <a:tcPr marT="0" marB="0" marR="0" marL="0" anchor="ctr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user4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T="0" marB="0" marR="0" marL="0" anchor="ctr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2022-06-27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user5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7" name="Google Shape;877;p41"/>
          <p:cNvGraphicFramePr/>
          <p:nvPr/>
        </p:nvGraphicFramePr>
        <p:xfrm>
          <a:off x="4640063" y="395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538525"/>
                <a:gridCol w="200000"/>
              </a:tblGrid>
              <a:tr h="22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전체</a:t>
                      </a:r>
                      <a:endParaRPr sz="1000"/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▼</a:t>
                      </a:r>
                      <a:endParaRPr sz="12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878" name="Google Shape;878;p41"/>
          <p:cNvSpPr/>
          <p:nvPr/>
        </p:nvSpPr>
        <p:spPr>
          <a:xfrm>
            <a:off x="5471300" y="3954600"/>
            <a:ext cx="1749000" cy="225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B7B7B7"/>
                </a:solidFill>
              </a:rPr>
              <a:t>검색어를 입력하세요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879" name="Google Shape;879;p41"/>
          <p:cNvSpPr/>
          <p:nvPr/>
        </p:nvSpPr>
        <p:spPr>
          <a:xfrm>
            <a:off x="7313000" y="395460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검색</a:t>
            </a:r>
            <a:endParaRPr sz="1000"/>
          </a:p>
        </p:txBody>
      </p:sp>
      <p:graphicFrame>
        <p:nvGraphicFramePr>
          <p:cNvPr id="880" name="Google Shape;880;p41"/>
          <p:cNvGraphicFramePr/>
          <p:nvPr/>
        </p:nvGraphicFramePr>
        <p:xfrm>
          <a:off x="2384663" y="59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  <a:gridCol w="323375"/>
              </a:tblGrid>
              <a:tr h="22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&lt;&lt;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&lt;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8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9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&gt;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&gt;&gt;</a:t>
                      </a:r>
                      <a:endParaRPr sz="10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881" name="Google Shape;881;p41"/>
          <p:cNvSpPr/>
          <p:nvPr/>
        </p:nvSpPr>
        <p:spPr>
          <a:xfrm>
            <a:off x="4594750" y="1396100"/>
            <a:ext cx="3205500" cy="3021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1"/>
          <p:cNvSpPr/>
          <p:nvPr/>
        </p:nvSpPr>
        <p:spPr>
          <a:xfrm>
            <a:off x="4594750" y="3910700"/>
            <a:ext cx="3205500" cy="3021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1"/>
          <p:cNvSpPr/>
          <p:nvPr/>
        </p:nvSpPr>
        <p:spPr>
          <a:xfrm>
            <a:off x="7819512" y="132390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41"/>
          <p:cNvSpPr/>
          <p:nvPr/>
        </p:nvSpPr>
        <p:spPr>
          <a:xfrm>
            <a:off x="7812237" y="377855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41"/>
          <p:cNvSpPr/>
          <p:nvPr/>
        </p:nvSpPr>
        <p:spPr>
          <a:xfrm>
            <a:off x="1660250" y="2143000"/>
            <a:ext cx="4660200" cy="12843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1"/>
          <p:cNvSpPr/>
          <p:nvPr/>
        </p:nvSpPr>
        <p:spPr>
          <a:xfrm>
            <a:off x="1737212" y="221675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41"/>
          <p:cNvSpPr/>
          <p:nvPr/>
        </p:nvSpPr>
        <p:spPr>
          <a:xfrm>
            <a:off x="1660250" y="4657600"/>
            <a:ext cx="4660200" cy="12843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41"/>
          <p:cNvSpPr/>
          <p:nvPr/>
        </p:nvSpPr>
        <p:spPr>
          <a:xfrm>
            <a:off x="1737212" y="473135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41"/>
          <p:cNvSpPr txBox="1"/>
          <p:nvPr/>
        </p:nvSpPr>
        <p:spPr>
          <a:xfrm>
            <a:off x="1141425" y="3882600"/>
            <a:ext cx="165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일반</a:t>
            </a:r>
            <a:r>
              <a:rPr lang="ko-KR" sz="1100"/>
              <a:t>회원 문의게시판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42"/>
          <p:cNvSpPr/>
          <p:nvPr/>
        </p:nvSpPr>
        <p:spPr>
          <a:xfrm>
            <a:off x="263271" y="908685"/>
            <a:ext cx="7632900" cy="554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5" name="Google Shape;895;p4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판매자회원 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문의게시글 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상세보기 페이지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06 게시판 관리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 </a:t>
                      </a:r>
                      <a:r>
                        <a:rPr lang="ko-KR" sz="1500"/>
                        <a:t>&gt; 게시판 관리 &gt; </a:t>
                      </a:r>
                      <a:r>
                        <a:rPr lang="ko-KR" sz="1500"/>
                        <a:t>문의게시판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896" name="Google Shape;896;p42"/>
          <p:cNvGraphicFramePr/>
          <p:nvPr/>
        </p:nvGraphicFramePr>
        <p:xfrm>
          <a:off x="8112252" y="908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497200"/>
                <a:gridCol w="3383275"/>
              </a:tblGrid>
              <a:tr h="537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</a:tr>
              <a:tr h="5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작성자와 작성일은 글 등록자와 등록일자를 불러옴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540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첨부된 파일 미리보기 이미지 or 파일명 표시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483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‘</a:t>
                      </a:r>
                      <a:r>
                        <a:rPr lang="ko-KR" sz="1000"/>
                        <a:t>답글</a:t>
                      </a:r>
                      <a:r>
                        <a:rPr lang="ko-KR" sz="1000"/>
                        <a:t>’ 버튼 클릭 시,  </a:t>
                      </a:r>
                      <a:r>
                        <a:rPr lang="ko-KR" sz="1000"/>
                        <a:t>문의게시글 답글작성</a:t>
                      </a:r>
                      <a:r>
                        <a:rPr lang="ko-KR" sz="1000"/>
                        <a:t> 페이지로 이동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/>
                        <a:t>목록 버튼 클릭 시, 문의게시판 리스트 페이지로 이동.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897" name="Google Shape;897;p42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관리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</a:t>
            </a:r>
            <a:r>
              <a:rPr b="1" i="0" lang="ko-KR" sz="1300" u="sng" cap="none" strike="noStrike">
                <a:solidFill>
                  <a:schemeClr val="dk1"/>
                </a:solidFill>
              </a:rPr>
              <a:t>게시판 관리</a:t>
            </a:r>
            <a:r>
              <a:rPr lang="ko-KR" sz="1300">
                <a:solidFill>
                  <a:schemeClr val="dk1"/>
                </a:solidFill>
              </a:rPr>
              <a:t> / 로그아웃</a:t>
            </a:r>
            <a:endParaRPr b="1" i="0" sz="1300" u="sng" cap="none" strike="noStrike">
              <a:solidFill>
                <a:schemeClr val="dk1"/>
              </a:solidFill>
            </a:endParaRPr>
          </a:p>
        </p:txBody>
      </p:sp>
      <p:sp>
        <p:nvSpPr>
          <p:cNvPr id="898" name="Google Shape;898;p42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42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공지사항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/>
              <a:t>문의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/>
              <a:t>게시판</a:t>
            </a:r>
            <a:endParaRPr b="1" sz="1200" u="sng"/>
          </a:p>
        </p:txBody>
      </p:sp>
      <p:sp>
        <p:nvSpPr>
          <p:cNvPr id="900" name="Google Shape;900;p42"/>
          <p:cNvSpPr txBox="1"/>
          <p:nvPr/>
        </p:nvSpPr>
        <p:spPr>
          <a:xfrm>
            <a:off x="1141425" y="1368000"/>
            <a:ext cx="227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판매자회원 </a:t>
            </a:r>
            <a:r>
              <a:rPr lang="ko-KR" sz="1100"/>
              <a:t>문의게시글</a:t>
            </a:r>
            <a:r>
              <a:rPr lang="ko-KR" sz="1100"/>
              <a:t> 상세보기</a:t>
            </a:r>
            <a:endParaRPr sz="1100"/>
          </a:p>
        </p:txBody>
      </p:sp>
      <p:graphicFrame>
        <p:nvGraphicFramePr>
          <p:cNvPr id="901" name="Google Shape;901;p42"/>
          <p:cNvGraphicFramePr/>
          <p:nvPr/>
        </p:nvGraphicFramePr>
        <p:xfrm>
          <a:off x="1221100" y="191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1636675"/>
                <a:gridCol w="1636675"/>
                <a:gridCol w="1636675"/>
                <a:gridCol w="1636675"/>
              </a:tblGrid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글 제목</a:t>
                      </a:r>
                      <a:endParaRPr sz="10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207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내용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9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첨부파일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sp>
        <p:nvSpPr>
          <p:cNvPr id="902" name="Google Shape;902;p42"/>
          <p:cNvSpPr/>
          <p:nvPr/>
        </p:nvSpPr>
        <p:spPr>
          <a:xfrm>
            <a:off x="7343300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목록</a:t>
            </a:r>
            <a:endParaRPr sz="1000"/>
          </a:p>
        </p:txBody>
      </p:sp>
      <p:sp>
        <p:nvSpPr>
          <p:cNvPr id="903" name="Google Shape;903;p42"/>
          <p:cNvSpPr/>
          <p:nvPr/>
        </p:nvSpPr>
        <p:spPr>
          <a:xfrm>
            <a:off x="6888775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답글</a:t>
            </a:r>
            <a:endParaRPr sz="1000"/>
          </a:p>
        </p:txBody>
      </p:sp>
      <p:sp>
        <p:nvSpPr>
          <p:cNvPr id="904" name="Google Shape;904;p42"/>
          <p:cNvSpPr/>
          <p:nvPr/>
        </p:nvSpPr>
        <p:spPr>
          <a:xfrm>
            <a:off x="7572537" y="1552725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42"/>
          <p:cNvSpPr/>
          <p:nvPr/>
        </p:nvSpPr>
        <p:spPr>
          <a:xfrm>
            <a:off x="6739912" y="5711962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42"/>
          <p:cNvSpPr/>
          <p:nvPr/>
        </p:nvSpPr>
        <p:spPr>
          <a:xfrm>
            <a:off x="2442212" y="488175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42"/>
          <p:cNvSpPr/>
          <p:nvPr/>
        </p:nvSpPr>
        <p:spPr>
          <a:xfrm>
            <a:off x="1141425" y="1838200"/>
            <a:ext cx="6716400" cy="5202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2"/>
          <p:cNvSpPr/>
          <p:nvPr/>
        </p:nvSpPr>
        <p:spPr>
          <a:xfrm>
            <a:off x="7651412" y="5711962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4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263271" y="908685"/>
            <a:ext cx="7632954" cy="554469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983361" y="3070115"/>
            <a:ext cx="6696900" cy="2359200"/>
          </a:xfrm>
          <a:prstGeom prst="rect">
            <a:avLst/>
          </a:prstGeom>
          <a:solidFill>
            <a:srgbClr val="D9D9D9">
              <a:alpha val="29803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101;p1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관리자 로그인 페이지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페이지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02" name="Google Shape;102;p16"/>
          <p:cNvGraphicFramePr/>
          <p:nvPr/>
        </p:nvGraphicFramePr>
        <p:xfrm>
          <a:off x="8112252" y="1756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497200"/>
                <a:gridCol w="33832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초기 아이디, 비밀번호 제공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최고 관리자 ID : super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                  PW : ebkmk#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일반 관리자 ID : admin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                  PW : ebook#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관리자 ID와 PW를 입력 </a:t>
                      </a:r>
                      <a:r>
                        <a:rPr lang="ko-KR" sz="1100"/>
                        <a:t>후</a:t>
                      </a:r>
                      <a:r>
                        <a:rPr lang="ko-KR" sz="1100" u="none" cap="none" strike="noStrike"/>
                        <a:t>,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    </a:t>
                      </a:r>
                      <a:r>
                        <a:rPr lang="ko-KR" sz="1100"/>
                        <a:t>로그인 버튼을 누르면 </a:t>
                      </a:r>
                      <a:r>
                        <a:rPr lang="ko-KR" sz="1100" u="none" cap="none" strike="noStrike"/>
                        <a:t>관리자 메인 페이지로 이동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2-1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ID와 PW가 일치하지 않을 경우,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    ID 혹은 PW가</a:t>
                      </a:r>
                      <a:r>
                        <a:rPr lang="ko-KR" sz="1100"/>
                        <a:t> </a:t>
                      </a:r>
                      <a:r>
                        <a:rPr lang="ko-KR" sz="1100" u="none" cap="none" strike="noStrike"/>
                        <a:t>일치하지 않다는 알림 창을 띄움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103" name="Google Shape;103;p16"/>
          <p:cNvSpPr txBox="1"/>
          <p:nvPr/>
        </p:nvSpPr>
        <p:spPr>
          <a:xfrm>
            <a:off x="2351532" y="3413142"/>
            <a:ext cx="3744600" cy="36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b="0" i="0" sz="18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2351532" y="4022361"/>
            <a:ext cx="37446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 b="0" i="0" sz="18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199388" y="3413142"/>
            <a:ext cx="919544" cy="36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122525" y="4024275"/>
            <a:ext cx="115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351532" y="4632342"/>
            <a:ext cx="1152144" cy="3675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1199402" y="2405025"/>
            <a:ext cx="244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로그인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6249451" y="3697526"/>
            <a:ext cx="428700" cy="4287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647701" y="4601761"/>
            <a:ext cx="428700" cy="4287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2269" y="4909474"/>
            <a:ext cx="3600450" cy="1039841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ctr" dir="2700000" dist="76200">
              <a:srgbClr val="000000">
                <a:alpha val="49803"/>
              </a:srgbClr>
            </a:outerShdw>
          </a:effectLst>
        </p:spPr>
      </p:pic>
      <p:sp>
        <p:nvSpPr>
          <p:cNvPr id="112" name="Google Shape;112;p16"/>
          <p:cNvSpPr/>
          <p:nvPr/>
        </p:nvSpPr>
        <p:spPr>
          <a:xfrm>
            <a:off x="379571" y="980694"/>
            <a:ext cx="1395889" cy="1008126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e-Book Market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1847469" y="1268730"/>
            <a:ext cx="5904738" cy="360045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관리 / 환불 관리 / 관리 통계 / 회원 관리 / 게시판 관리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3"/>
          <p:cNvSpPr/>
          <p:nvPr/>
        </p:nvSpPr>
        <p:spPr>
          <a:xfrm>
            <a:off x="263271" y="908685"/>
            <a:ext cx="7632900" cy="554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4" name="Google Shape;914;p4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판매자회원 문의게시글 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답글작성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 페이지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06 게시판 관리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 </a:t>
                      </a:r>
                      <a:r>
                        <a:rPr lang="ko-KR" sz="1500"/>
                        <a:t>&gt; 게시판 관리 &gt; 문의게시판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915" name="Google Shape;915;p43"/>
          <p:cNvGraphicFramePr/>
          <p:nvPr/>
        </p:nvGraphicFramePr>
        <p:xfrm>
          <a:off x="8112252" y="908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497200"/>
                <a:gridCol w="3383275"/>
              </a:tblGrid>
              <a:tr h="537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</a:tr>
              <a:tr h="5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작성자와 작성일은 글 등록자와 등록일자를 불러옴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540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첨부된 파일 미리보기 이미지 or 파일명 표시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483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‘</a:t>
                      </a:r>
                      <a:r>
                        <a:rPr lang="ko-KR" sz="1000"/>
                        <a:t>저장</a:t>
                      </a:r>
                      <a:r>
                        <a:rPr lang="ko-KR" sz="1000"/>
                        <a:t>’ 버튼 클릭 시, </a:t>
                      </a:r>
                      <a:r>
                        <a:rPr lang="ko-KR" sz="1000"/>
                        <a:t>입력한 답글이 저장된다.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해당 문의게시글에 답글이 등록되고 문의게시판 리스트 페이지로 이동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목록 버튼 클릭 시, 문의게시판 리스트 페이지로 이동.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916" name="Google Shape;916;p43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관리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</a:t>
            </a:r>
            <a:r>
              <a:rPr b="1" i="0" lang="ko-KR" sz="1300" u="sng" cap="none" strike="noStrike">
                <a:solidFill>
                  <a:schemeClr val="dk1"/>
                </a:solidFill>
              </a:rPr>
              <a:t>게시판 관리</a:t>
            </a:r>
            <a:r>
              <a:rPr lang="ko-KR" sz="1300">
                <a:solidFill>
                  <a:schemeClr val="dk1"/>
                </a:solidFill>
              </a:rPr>
              <a:t> / 로그아웃</a:t>
            </a:r>
            <a:endParaRPr b="1" i="0" sz="1300" u="sng" cap="none" strike="noStrike">
              <a:solidFill>
                <a:schemeClr val="dk1"/>
              </a:solidFill>
            </a:endParaRPr>
          </a:p>
        </p:txBody>
      </p:sp>
      <p:sp>
        <p:nvSpPr>
          <p:cNvPr id="917" name="Google Shape;917;p43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43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공지사항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/>
              <a:t>문의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/>
              <a:t>게시판</a:t>
            </a:r>
            <a:endParaRPr b="1" sz="1200" u="sng"/>
          </a:p>
        </p:txBody>
      </p:sp>
      <p:sp>
        <p:nvSpPr>
          <p:cNvPr id="919" name="Google Shape;919;p43"/>
          <p:cNvSpPr txBox="1"/>
          <p:nvPr/>
        </p:nvSpPr>
        <p:spPr>
          <a:xfrm>
            <a:off x="1141425" y="1368000"/>
            <a:ext cx="227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판매자회원 문의게시글 </a:t>
            </a:r>
            <a:r>
              <a:rPr lang="ko-KR" sz="1100"/>
              <a:t>답글작성</a:t>
            </a:r>
            <a:endParaRPr sz="1100"/>
          </a:p>
        </p:txBody>
      </p:sp>
      <p:graphicFrame>
        <p:nvGraphicFramePr>
          <p:cNvPr id="920" name="Google Shape;920;p43"/>
          <p:cNvGraphicFramePr/>
          <p:nvPr/>
        </p:nvGraphicFramePr>
        <p:xfrm>
          <a:off x="1221100" y="191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1636675"/>
                <a:gridCol w="1636675"/>
                <a:gridCol w="1636675"/>
                <a:gridCol w="1636675"/>
              </a:tblGrid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글 제목</a:t>
                      </a:r>
                      <a:endParaRPr sz="10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149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내용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첨부파일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9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답글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sp>
        <p:nvSpPr>
          <p:cNvPr id="921" name="Google Shape;921;p43"/>
          <p:cNvSpPr/>
          <p:nvPr/>
        </p:nvSpPr>
        <p:spPr>
          <a:xfrm>
            <a:off x="7343300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목록</a:t>
            </a:r>
            <a:endParaRPr sz="1000"/>
          </a:p>
        </p:txBody>
      </p:sp>
      <p:sp>
        <p:nvSpPr>
          <p:cNvPr id="922" name="Google Shape;922;p43"/>
          <p:cNvSpPr/>
          <p:nvPr/>
        </p:nvSpPr>
        <p:spPr>
          <a:xfrm>
            <a:off x="6888775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저장</a:t>
            </a:r>
            <a:endParaRPr sz="1000"/>
          </a:p>
        </p:txBody>
      </p:sp>
      <p:sp>
        <p:nvSpPr>
          <p:cNvPr id="923" name="Google Shape;923;p43"/>
          <p:cNvSpPr/>
          <p:nvPr/>
        </p:nvSpPr>
        <p:spPr>
          <a:xfrm>
            <a:off x="7572537" y="1552725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43"/>
          <p:cNvSpPr/>
          <p:nvPr/>
        </p:nvSpPr>
        <p:spPr>
          <a:xfrm>
            <a:off x="6739912" y="5711962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43"/>
          <p:cNvSpPr/>
          <p:nvPr/>
        </p:nvSpPr>
        <p:spPr>
          <a:xfrm>
            <a:off x="2442212" y="419595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43"/>
          <p:cNvSpPr/>
          <p:nvPr/>
        </p:nvSpPr>
        <p:spPr>
          <a:xfrm>
            <a:off x="1141425" y="1838200"/>
            <a:ext cx="6716400" cy="5202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43"/>
          <p:cNvSpPr/>
          <p:nvPr/>
        </p:nvSpPr>
        <p:spPr>
          <a:xfrm>
            <a:off x="7651412" y="5711962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4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4"/>
          <p:cNvSpPr/>
          <p:nvPr/>
        </p:nvSpPr>
        <p:spPr>
          <a:xfrm>
            <a:off x="263271" y="908685"/>
            <a:ext cx="7632900" cy="554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3" name="Google Shape;933;p4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판매자회원 문의게시글 답글수정 페이지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06 게시판 관리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 </a:t>
                      </a:r>
                      <a:r>
                        <a:rPr lang="ko-KR" sz="1500"/>
                        <a:t>&gt; 게시판 관리 &gt; 문의게시판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934" name="Google Shape;934;p44"/>
          <p:cNvGraphicFramePr/>
          <p:nvPr/>
        </p:nvGraphicFramePr>
        <p:xfrm>
          <a:off x="8112252" y="908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497200"/>
                <a:gridCol w="3383275"/>
              </a:tblGrid>
              <a:tr h="537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</a:tr>
              <a:tr h="5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작성자와 작성일은 글 등록자와 등록일자를 불러옴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540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첨부된 파일 미리보기 이미지 or 파일명 표시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483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‘수정’ 버튼 클릭 시, 기존에 입력했던 답글이 새로 작성한 답글로 수정된다.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해당 문의게시글에 답글이 수정되어 등록되고 문의게시판 리스트 페이지로 이동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목록 버튼 클릭 시, 문의게시판 리스트 페이지로 이동.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935" name="Google Shape;935;p44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관리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</a:t>
            </a:r>
            <a:r>
              <a:rPr b="1" i="0" lang="ko-KR" sz="1300" u="sng" cap="none" strike="noStrike">
                <a:solidFill>
                  <a:schemeClr val="dk1"/>
                </a:solidFill>
              </a:rPr>
              <a:t>게시판 관리</a:t>
            </a:r>
            <a:r>
              <a:rPr lang="ko-KR" sz="1300">
                <a:solidFill>
                  <a:schemeClr val="dk1"/>
                </a:solidFill>
              </a:rPr>
              <a:t> / 로그아웃</a:t>
            </a:r>
            <a:endParaRPr b="1" i="0" sz="1300" u="sng" cap="none" strike="noStrike">
              <a:solidFill>
                <a:schemeClr val="dk1"/>
              </a:solidFill>
            </a:endParaRPr>
          </a:p>
        </p:txBody>
      </p:sp>
      <p:sp>
        <p:nvSpPr>
          <p:cNvPr id="936" name="Google Shape;936;p44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44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공지사항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/>
              <a:t>문의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/>
              <a:t>게시판</a:t>
            </a:r>
            <a:endParaRPr b="1" sz="1200" u="sng"/>
          </a:p>
        </p:txBody>
      </p:sp>
      <p:sp>
        <p:nvSpPr>
          <p:cNvPr id="938" name="Google Shape;938;p44"/>
          <p:cNvSpPr txBox="1"/>
          <p:nvPr/>
        </p:nvSpPr>
        <p:spPr>
          <a:xfrm>
            <a:off x="1141425" y="1368000"/>
            <a:ext cx="227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판매자회원 문의게시글 답글수정</a:t>
            </a:r>
            <a:endParaRPr sz="1100"/>
          </a:p>
        </p:txBody>
      </p:sp>
      <p:graphicFrame>
        <p:nvGraphicFramePr>
          <p:cNvPr id="939" name="Google Shape;939;p44"/>
          <p:cNvGraphicFramePr/>
          <p:nvPr/>
        </p:nvGraphicFramePr>
        <p:xfrm>
          <a:off x="1221100" y="191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1636675"/>
                <a:gridCol w="1636675"/>
                <a:gridCol w="1636675"/>
                <a:gridCol w="1636675"/>
              </a:tblGrid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글 제목</a:t>
                      </a:r>
                      <a:endParaRPr sz="10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149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내용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첨부파일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9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답글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sp>
        <p:nvSpPr>
          <p:cNvPr id="940" name="Google Shape;940;p44"/>
          <p:cNvSpPr/>
          <p:nvPr/>
        </p:nvSpPr>
        <p:spPr>
          <a:xfrm>
            <a:off x="7343300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목록</a:t>
            </a:r>
            <a:endParaRPr sz="1000"/>
          </a:p>
        </p:txBody>
      </p:sp>
      <p:sp>
        <p:nvSpPr>
          <p:cNvPr id="941" name="Google Shape;941;p44"/>
          <p:cNvSpPr/>
          <p:nvPr/>
        </p:nvSpPr>
        <p:spPr>
          <a:xfrm>
            <a:off x="6888775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수정</a:t>
            </a:r>
            <a:endParaRPr sz="1000"/>
          </a:p>
        </p:txBody>
      </p:sp>
      <p:sp>
        <p:nvSpPr>
          <p:cNvPr id="942" name="Google Shape;942;p44"/>
          <p:cNvSpPr/>
          <p:nvPr/>
        </p:nvSpPr>
        <p:spPr>
          <a:xfrm>
            <a:off x="7572537" y="1552725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44"/>
          <p:cNvSpPr/>
          <p:nvPr/>
        </p:nvSpPr>
        <p:spPr>
          <a:xfrm>
            <a:off x="6739912" y="5711962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44"/>
          <p:cNvSpPr/>
          <p:nvPr/>
        </p:nvSpPr>
        <p:spPr>
          <a:xfrm>
            <a:off x="2442212" y="419595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44"/>
          <p:cNvSpPr/>
          <p:nvPr/>
        </p:nvSpPr>
        <p:spPr>
          <a:xfrm>
            <a:off x="1141425" y="1838200"/>
            <a:ext cx="6716400" cy="5202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44"/>
          <p:cNvSpPr/>
          <p:nvPr/>
        </p:nvSpPr>
        <p:spPr>
          <a:xfrm>
            <a:off x="7651412" y="5711962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4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5"/>
          <p:cNvSpPr/>
          <p:nvPr/>
        </p:nvSpPr>
        <p:spPr>
          <a:xfrm>
            <a:off x="263271" y="908685"/>
            <a:ext cx="7632900" cy="554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2" name="Google Shape;952;p4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일반</a:t>
                      </a: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회원 문의게시글 상세보기 페이지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06 게시판 관리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 </a:t>
                      </a:r>
                      <a:r>
                        <a:rPr lang="ko-KR" sz="1500"/>
                        <a:t>&gt; 게시판 관리 &gt; 문의게시판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953" name="Google Shape;953;p45"/>
          <p:cNvGraphicFramePr/>
          <p:nvPr/>
        </p:nvGraphicFramePr>
        <p:xfrm>
          <a:off x="8112252" y="908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497200"/>
                <a:gridCol w="3383275"/>
              </a:tblGrid>
              <a:tr h="537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</a:tr>
              <a:tr h="5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작성자와 작성일은 글 등록자와 등록일자를 불러옴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540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첨부된 파일 미리보기 이미지 or 파일명 표시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483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‘답글’ 버튼 클릭 시,  문의게시글 답글작성 페이지로 이동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목록 버튼 클릭 시, 문의게시판 리스트 페이지로 이동.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954" name="Google Shape;954;p45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관리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</a:t>
            </a:r>
            <a:r>
              <a:rPr b="1" i="0" lang="ko-KR" sz="1300" u="sng" cap="none" strike="noStrike">
                <a:solidFill>
                  <a:schemeClr val="dk1"/>
                </a:solidFill>
              </a:rPr>
              <a:t>게시판 관리</a:t>
            </a:r>
            <a:r>
              <a:rPr lang="ko-KR" sz="1300">
                <a:solidFill>
                  <a:schemeClr val="dk1"/>
                </a:solidFill>
              </a:rPr>
              <a:t> / 로그아웃</a:t>
            </a:r>
            <a:endParaRPr b="1" i="0" sz="1300" u="sng" cap="none" strike="noStrike">
              <a:solidFill>
                <a:schemeClr val="dk1"/>
              </a:solidFill>
            </a:endParaRPr>
          </a:p>
        </p:txBody>
      </p:sp>
      <p:sp>
        <p:nvSpPr>
          <p:cNvPr id="955" name="Google Shape;955;p45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45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공지사항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/>
              <a:t>문의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/>
              <a:t>게시판</a:t>
            </a:r>
            <a:endParaRPr b="1" sz="1200" u="sng"/>
          </a:p>
        </p:txBody>
      </p:sp>
      <p:sp>
        <p:nvSpPr>
          <p:cNvPr id="957" name="Google Shape;957;p45"/>
          <p:cNvSpPr txBox="1"/>
          <p:nvPr/>
        </p:nvSpPr>
        <p:spPr>
          <a:xfrm>
            <a:off x="1141425" y="1368000"/>
            <a:ext cx="227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일반</a:t>
            </a:r>
            <a:r>
              <a:rPr lang="ko-KR" sz="1100"/>
              <a:t>회원 문의게시글 상세보기</a:t>
            </a:r>
            <a:endParaRPr sz="1100"/>
          </a:p>
        </p:txBody>
      </p:sp>
      <p:graphicFrame>
        <p:nvGraphicFramePr>
          <p:cNvPr id="958" name="Google Shape;958;p45"/>
          <p:cNvGraphicFramePr/>
          <p:nvPr/>
        </p:nvGraphicFramePr>
        <p:xfrm>
          <a:off x="1221100" y="191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1636675"/>
                <a:gridCol w="1636675"/>
                <a:gridCol w="1636675"/>
                <a:gridCol w="1636675"/>
              </a:tblGrid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글 제목</a:t>
                      </a:r>
                      <a:endParaRPr sz="10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207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내용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9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첨부파일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sp>
        <p:nvSpPr>
          <p:cNvPr id="959" name="Google Shape;959;p45"/>
          <p:cNvSpPr/>
          <p:nvPr/>
        </p:nvSpPr>
        <p:spPr>
          <a:xfrm>
            <a:off x="7343300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목록</a:t>
            </a:r>
            <a:endParaRPr sz="1000"/>
          </a:p>
        </p:txBody>
      </p:sp>
      <p:sp>
        <p:nvSpPr>
          <p:cNvPr id="960" name="Google Shape;960;p45"/>
          <p:cNvSpPr/>
          <p:nvPr/>
        </p:nvSpPr>
        <p:spPr>
          <a:xfrm>
            <a:off x="6888775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답글</a:t>
            </a:r>
            <a:endParaRPr sz="1000"/>
          </a:p>
        </p:txBody>
      </p:sp>
      <p:sp>
        <p:nvSpPr>
          <p:cNvPr id="961" name="Google Shape;961;p45"/>
          <p:cNvSpPr/>
          <p:nvPr/>
        </p:nvSpPr>
        <p:spPr>
          <a:xfrm>
            <a:off x="7572537" y="1552725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45"/>
          <p:cNvSpPr/>
          <p:nvPr/>
        </p:nvSpPr>
        <p:spPr>
          <a:xfrm>
            <a:off x="6739912" y="5711962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45"/>
          <p:cNvSpPr/>
          <p:nvPr/>
        </p:nvSpPr>
        <p:spPr>
          <a:xfrm>
            <a:off x="2442212" y="488175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45"/>
          <p:cNvSpPr/>
          <p:nvPr/>
        </p:nvSpPr>
        <p:spPr>
          <a:xfrm>
            <a:off x="1141425" y="1838200"/>
            <a:ext cx="6716400" cy="5202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45"/>
          <p:cNvSpPr/>
          <p:nvPr/>
        </p:nvSpPr>
        <p:spPr>
          <a:xfrm>
            <a:off x="7651412" y="5711962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4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6"/>
          <p:cNvSpPr/>
          <p:nvPr/>
        </p:nvSpPr>
        <p:spPr>
          <a:xfrm>
            <a:off x="263271" y="908685"/>
            <a:ext cx="7632900" cy="554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1" name="Google Shape;971;p4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일반</a:t>
                      </a: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회원 문의게시글 답글작성 페이지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06 게시판 관리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 </a:t>
                      </a:r>
                      <a:r>
                        <a:rPr lang="ko-KR" sz="1500"/>
                        <a:t>&gt; 게시판 관리 &gt; 문의게시판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972" name="Google Shape;972;p46"/>
          <p:cNvGraphicFramePr/>
          <p:nvPr/>
        </p:nvGraphicFramePr>
        <p:xfrm>
          <a:off x="8112252" y="908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497200"/>
                <a:gridCol w="3383275"/>
              </a:tblGrid>
              <a:tr h="537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</a:tr>
              <a:tr h="5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작성자와 작성일은 글 등록자와 등록일자를 불러옴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540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첨부된 파일 미리보기 이미지 or 파일명 표시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483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‘저장’ 버튼 클릭 시, 입력한 답글이 저장된다.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해당 문의게시글에 답글이 등록되고 문의게시판 리스트 페이지로 이동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목록 버튼 클릭 시, 문의게시판 리스트 페이지로 이동.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973" name="Google Shape;973;p46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관리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</a:t>
            </a:r>
            <a:r>
              <a:rPr b="1" i="0" lang="ko-KR" sz="1300" u="sng" cap="none" strike="noStrike">
                <a:solidFill>
                  <a:schemeClr val="dk1"/>
                </a:solidFill>
              </a:rPr>
              <a:t>게시판 관리</a:t>
            </a:r>
            <a:r>
              <a:rPr lang="ko-KR" sz="1300">
                <a:solidFill>
                  <a:schemeClr val="dk1"/>
                </a:solidFill>
              </a:rPr>
              <a:t> / 로그아웃</a:t>
            </a:r>
            <a:endParaRPr b="1" i="0" sz="1300" u="sng" cap="none" strike="noStrike">
              <a:solidFill>
                <a:schemeClr val="dk1"/>
              </a:solidFill>
            </a:endParaRPr>
          </a:p>
        </p:txBody>
      </p:sp>
      <p:sp>
        <p:nvSpPr>
          <p:cNvPr id="974" name="Google Shape;974;p46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46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공지사항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/>
              <a:t>문의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/>
              <a:t>게시판</a:t>
            </a:r>
            <a:endParaRPr b="1" sz="1200" u="sng"/>
          </a:p>
        </p:txBody>
      </p:sp>
      <p:sp>
        <p:nvSpPr>
          <p:cNvPr id="976" name="Google Shape;976;p46"/>
          <p:cNvSpPr txBox="1"/>
          <p:nvPr/>
        </p:nvSpPr>
        <p:spPr>
          <a:xfrm>
            <a:off x="1141425" y="1368000"/>
            <a:ext cx="227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일반</a:t>
            </a:r>
            <a:r>
              <a:rPr lang="ko-KR" sz="1100"/>
              <a:t>회원 문의게시글 답글작성</a:t>
            </a:r>
            <a:endParaRPr sz="1100"/>
          </a:p>
        </p:txBody>
      </p:sp>
      <p:graphicFrame>
        <p:nvGraphicFramePr>
          <p:cNvPr id="977" name="Google Shape;977;p46"/>
          <p:cNvGraphicFramePr/>
          <p:nvPr/>
        </p:nvGraphicFramePr>
        <p:xfrm>
          <a:off x="1221100" y="191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1636675"/>
                <a:gridCol w="1636675"/>
                <a:gridCol w="1636675"/>
                <a:gridCol w="1636675"/>
              </a:tblGrid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글 제목</a:t>
                      </a:r>
                      <a:endParaRPr sz="10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149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내용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첨부파일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9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답글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sp>
        <p:nvSpPr>
          <p:cNvPr id="978" name="Google Shape;978;p46"/>
          <p:cNvSpPr/>
          <p:nvPr/>
        </p:nvSpPr>
        <p:spPr>
          <a:xfrm>
            <a:off x="7343300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목록</a:t>
            </a:r>
            <a:endParaRPr sz="1000"/>
          </a:p>
        </p:txBody>
      </p:sp>
      <p:sp>
        <p:nvSpPr>
          <p:cNvPr id="979" name="Google Shape;979;p46"/>
          <p:cNvSpPr/>
          <p:nvPr/>
        </p:nvSpPr>
        <p:spPr>
          <a:xfrm>
            <a:off x="6888775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저장</a:t>
            </a:r>
            <a:endParaRPr sz="1000"/>
          </a:p>
        </p:txBody>
      </p:sp>
      <p:sp>
        <p:nvSpPr>
          <p:cNvPr id="980" name="Google Shape;980;p46"/>
          <p:cNvSpPr/>
          <p:nvPr/>
        </p:nvSpPr>
        <p:spPr>
          <a:xfrm>
            <a:off x="7572537" y="1552725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46"/>
          <p:cNvSpPr/>
          <p:nvPr/>
        </p:nvSpPr>
        <p:spPr>
          <a:xfrm>
            <a:off x="6739912" y="5711962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46"/>
          <p:cNvSpPr/>
          <p:nvPr/>
        </p:nvSpPr>
        <p:spPr>
          <a:xfrm>
            <a:off x="2442212" y="419595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46"/>
          <p:cNvSpPr/>
          <p:nvPr/>
        </p:nvSpPr>
        <p:spPr>
          <a:xfrm>
            <a:off x="1141425" y="1838200"/>
            <a:ext cx="6716400" cy="5202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46"/>
          <p:cNvSpPr/>
          <p:nvPr/>
        </p:nvSpPr>
        <p:spPr>
          <a:xfrm>
            <a:off x="7651412" y="5711962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4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7"/>
          <p:cNvSpPr/>
          <p:nvPr/>
        </p:nvSpPr>
        <p:spPr>
          <a:xfrm>
            <a:off x="263271" y="908685"/>
            <a:ext cx="7632900" cy="554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0" name="Google Shape;990;p4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일반</a:t>
                      </a: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회원 문의게시글 답글수정 페이지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06 게시판 관리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 </a:t>
                      </a:r>
                      <a:r>
                        <a:rPr lang="ko-KR" sz="1500"/>
                        <a:t>&gt; 게시판 관리 &gt; 문의게시판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991" name="Google Shape;991;p47"/>
          <p:cNvGraphicFramePr/>
          <p:nvPr/>
        </p:nvGraphicFramePr>
        <p:xfrm>
          <a:off x="8112252" y="908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497200"/>
                <a:gridCol w="3383275"/>
              </a:tblGrid>
              <a:tr h="537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</a:tr>
              <a:tr h="5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작성자와 작성일은 글 등록자와 등록일자를 불러옴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540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첨부된 파일 미리보기 이미지 or 파일명 표시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483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‘수정’ 버튼 클릭 시, 기존에 입력했던 답글이 새로 작성한 답글로 수정된다.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해당 문의게시글에 답글이 수정되어 등록되고 문의게시판 리스트 페이지로 이동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>
                        <a:solidFill>
                          <a:schemeClr val="dk1"/>
                        </a:solidFill>
                        <a:latin typeface="함초롬돋움"/>
                        <a:ea typeface="함초롬돋움"/>
                        <a:cs typeface="함초롬돋움"/>
                        <a:sym typeface="함초롬돋움"/>
                      </a:endParaRPr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목록 버튼 클릭 시, 문의게시판 리스트 페이지로 이동.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992" name="Google Shape;992;p47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관리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</a:t>
            </a:r>
            <a:r>
              <a:rPr b="1" i="0" lang="ko-KR" sz="1300" u="sng" cap="none" strike="noStrike">
                <a:solidFill>
                  <a:schemeClr val="dk1"/>
                </a:solidFill>
              </a:rPr>
              <a:t>게시판 관리</a:t>
            </a:r>
            <a:r>
              <a:rPr lang="ko-KR" sz="1300">
                <a:solidFill>
                  <a:schemeClr val="dk1"/>
                </a:solidFill>
              </a:rPr>
              <a:t> / 로그아웃</a:t>
            </a:r>
            <a:endParaRPr b="1" i="0" sz="1300" u="sng" cap="none" strike="noStrike">
              <a:solidFill>
                <a:schemeClr val="dk1"/>
              </a:solidFill>
            </a:endParaRPr>
          </a:p>
        </p:txBody>
      </p:sp>
      <p:sp>
        <p:nvSpPr>
          <p:cNvPr id="993" name="Google Shape;993;p47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47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공지사항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/>
              <a:t>문의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/>
              <a:t>게시판</a:t>
            </a:r>
            <a:endParaRPr b="1" sz="1200" u="sng"/>
          </a:p>
        </p:txBody>
      </p:sp>
      <p:sp>
        <p:nvSpPr>
          <p:cNvPr id="995" name="Google Shape;995;p47"/>
          <p:cNvSpPr txBox="1"/>
          <p:nvPr/>
        </p:nvSpPr>
        <p:spPr>
          <a:xfrm>
            <a:off x="1141425" y="1368000"/>
            <a:ext cx="227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일반</a:t>
            </a:r>
            <a:r>
              <a:rPr lang="ko-KR" sz="1100"/>
              <a:t>회원 문의게시글 답글수정</a:t>
            </a:r>
            <a:endParaRPr sz="1100"/>
          </a:p>
        </p:txBody>
      </p:sp>
      <p:graphicFrame>
        <p:nvGraphicFramePr>
          <p:cNvPr id="996" name="Google Shape;996;p47"/>
          <p:cNvGraphicFramePr/>
          <p:nvPr/>
        </p:nvGraphicFramePr>
        <p:xfrm>
          <a:off x="1221100" y="191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1636675"/>
                <a:gridCol w="1636675"/>
                <a:gridCol w="1636675"/>
                <a:gridCol w="1636675"/>
              </a:tblGrid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작성일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글 제목</a:t>
                      </a:r>
                      <a:endParaRPr sz="10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149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내용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첨부파일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9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답글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sp>
        <p:nvSpPr>
          <p:cNvPr id="997" name="Google Shape;997;p47"/>
          <p:cNvSpPr/>
          <p:nvPr/>
        </p:nvSpPr>
        <p:spPr>
          <a:xfrm>
            <a:off x="7343300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목록</a:t>
            </a:r>
            <a:endParaRPr sz="1000"/>
          </a:p>
        </p:txBody>
      </p:sp>
      <p:sp>
        <p:nvSpPr>
          <p:cNvPr id="998" name="Google Shape;998;p47"/>
          <p:cNvSpPr/>
          <p:nvPr/>
        </p:nvSpPr>
        <p:spPr>
          <a:xfrm>
            <a:off x="6888775" y="5984450"/>
            <a:ext cx="424500" cy="22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수정</a:t>
            </a:r>
            <a:endParaRPr sz="1000"/>
          </a:p>
        </p:txBody>
      </p:sp>
      <p:sp>
        <p:nvSpPr>
          <p:cNvPr id="999" name="Google Shape;999;p47"/>
          <p:cNvSpPr/>
          <p:nvPr/>
        </p:nvSpPr>
        <p:spPr>
          <a:xfrm>
            <a:off x="7572537" y="1552725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47"/>
          <p:cNvSpPr/>
          <p:nvPr/>
        </p:nvSpPr>
        <p:spPr>
          <a:xfrm>
            <a:off x="6739912" y="5711962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47"/>
          <p:cNvSpPr/>
          <p:nvPr/>
        </p:nvSpPr>
        <p:spPr>
          <a:xfrm>
            <a:off x="2442212" y="4195950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47"/>
          <p:cNvSpPr/>
          <p:nvPr/>
        </p:nvSpPr>
        <p:spPr>
          <a:xfrm>
            <a:off x="1141425" y="1838200"/>
            <a:ext cx="6716400" cy="5202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7"/>
          <p:cNvSpPr/>
          <p:nvPr/>
        </p:nvSpPr>
        <p:spPr>
          <a:xfrm>
            <a:off x="7651412" y="5711962"/>
            <a:ext cx="225300" cy="2253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4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Google Shape;100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432" y="488991"/>
            <a:ext cx="8319135" cy="588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48"/>
          <p:cNvSpPr txBox="1"/>
          <p:nvPr/>
        </p:nvSpPr>
        <p:spPr>
          <a:xfrm>
            <a:off x="1814131" y="2926461"/>
            <a:ext cx="856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로그</a:t>
            </a:r>
            <a:r>
              <a:rPr lang="ko-KR" sz="6000">
                <a:solidFill>
                  <a:schemeClr val="dk1"/>
                </a:solidFill>
              </a:rPr>
              <a:t>아웃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4" name="Google Shape;1014;p4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관리자 로그인 페이지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공통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페이지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015" name="Google Shape;1015;p49"/>
          <p:cNvGraphicFramePr/>
          <p:nvPr/>
        </p:nvGraphicFramePr>
        <p:xfrm>
          <a:off x="8112252" y="1756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497200"/>
                <a:gridCol w="33832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로그아웃 버튼 클릭 시, 확인하는 알림창을 출력한다.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확인 후, 로그아웃되며 로그인 페이지로 이동</a:t>
                      </a:r>
                      <a:endParaRPr sz="1000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1016" name="Google Shape;1016;p49"/>
          <p:cNvSpPr/>
          <p:nvPr/>
        </p:nvSpPr>
        <p:spPr>
          <a:xfrm>
            <a:off x="379571" y="980694"/>
            <a:ext cx="1395900" cy="1008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e-Book Market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49"/>
          <p:cNvSpPr/>
          <p:nvPr/>
        </p:nvSpPr>
        <p:spPr>
          <a:xfrm>
            <a:off x="1847469" y="12687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관리 / 환불 관리 / 관리 통계 / 회원 관리 / 게시판 관리 / </a:t>
            </a:r>
            <a:r>
              <a:rPr lang="ko-KR" sz="1300">
                <a:solidFill>
                  <a:schemeClr val="dk1"/>
                </a:solidFill>
              </a:rPr>
              <a:t>로그아웃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8" name="Google Shape;10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025" y="2938640"/>
            <a:ext cx="3394800" cy="98072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019" name="Google Shape;1019;p49"/>
          <p:cNvCxnSpPr/>
          <p:nvPr/>
        </p:nvCxnSpPr>
        <p:spPr>
          <a:xfrm flipH="1" rot="10800000">
            <a:off x="2547000" y="1547098"/>
            <a:ext cx="4499700" cy="14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49"/>
          <p:cNvCxnSpPr/>
          <p:nvPr/>
        </p:nvCxnSpPr>
        <p:spPr>
          <a:xfrm flipH="1" rot="10800000">
            <a:off x="5933550" y="1556350"/>
            <a:ext cx="1104300" cy="23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432" y="488991"/>
            <a:ext cx="8319135" cy="588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1814131" y="2926461"/>
            <a:ext cx="856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ko-KR" sz="6000">
                <a:solidFill>
                  <a:schemeClr val="dk1"/>
                </a:solidFill>
              </a:rPr>
              <a:t>창작물 관리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sng" cap="none" strike="noStrike">
                <a:solidFill>
                  <a:schemeClr val="dk1"/>
                </a:solidFill>
              </a:rPr>
              <a:t>창작물 관리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게시판 관리 / 로그아웃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ko-KR" sz="1200" u="sng"/>
              <a:t>창작물 목록</a:t>
            </a:r>
            <a:endParaRPr b="1" i="0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창작물 권한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카테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고리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변경</a:t>
            </a:r>
            <a:endParaRPr sz="1200"/>
          </a:p>
        </p:txBody>
      </p:sp>
      <p:sp>
        <p:nvSpPr>
          <p:cNvPr id="127" name="Google Shape;127;p18"/>
          <p:cNvSpPr/>
          <p:nvPr/>
        </p:nvSpPr>
        <p:spPr>
          <a:xfrm>
            <a:off x="1234052" y="1938680"/>
            <a:ext cx="6469800" cy="42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514332" y="2055993"/>
            <a:ext cx="189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2888527" y="2055999"/>
            <a:ext cx="234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18"/>
          <p:cNvCxnSpPr/>
          <p:nvPr/>
        </p:nvCxnSpPr>
        <p:spPr>
          <a:xfrm>
            <a:off x="1225579" y="1924942"/>
            <a:ext cx="6478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18"/>
          <p:cNvSpPr/>
          <p:nvPr/>
        </p:nvSpPr>
        <p:spPr>
          <a:xfrm>
            <a:off x="3163368" y="2089162"/>
            <a:ext cx="113134" cy="65010"/>
          </a:xfrm>
          <a:prstGeom prst="flowChartMerg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4756585" y="2055999"/>
            <a:ext cx="234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415002" y="2055999"/>
            <a:ext cx="468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등록일자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978616" y="2055999"/>
            <a:ext cx="351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판매자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564314" y="2508347"/>
            <a:ext cx="90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564314" y="2972166"/>
            <a:ext cx="90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500859" y="2508355"/>
            <a:ext cx="753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2019-06-27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1242000" y="1512000"/>
            <a:ext cx="2042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창작물 등록 목록 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6500859" y="2972171"/>
            <a:ext cx="753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2020-08-25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18"/>
          <p:cNvGrpSpPr/>
          <p:nvPr/>
        </p:nvGrpSpPr>
        <p:grpSpPr>
          <a:xfrm>
            <a:off x="3046880" y="6214538"/>
            <a:ext cx="2846330" cy="217333"/>
            <a:chOff x="5531342" y="6319787"/>
            <a:chExt cx="2738699" cy="203705"/>
          </a:xfrm>
        </p:grpSpPr>
        <p:pic>
          <p:nvPicPr>
            <p:cNvPr id="141" name="Google Shape;141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5817210" y="6320068"/>
              <a:ext cx="203424" cy="203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5531342" y="6319789"/>
              <a:ext cx="202074" cy="20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8067965" y="6319787"/>
              <a:ext cx="202076" cy="202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7780746" y="6320068"/>
              <a:ext cx="203424" cy="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8"/>
            <p:cNvSpPr txBox="1"/>
            <p:nvPr/>
          </p:nvSpPr>
          <p:spPr>
            <a:xfrm>
              <a:off x="6104428" y="6332997"/>
              <a:ext cx="70500" cy="14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273182" y="6356080"/>
              <a:ext cx="576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6432318" y="6356080"/>
              <a:ext cx="576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8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6591454" y="6356080"/>
              <a:ext cx="576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49" name="Google Shape;149;p18"/>
            <p:cNvSpPr txBox="1"/>
            <p:nvPr/>
          </p:nvSpPr>
          <p:spPr>
            <a:xfrm>
              <a:off x="6750590" y="6356080"/>
              <a:ext cx="576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50" name="Google Shape;150;p18"/>
            <p:cNvSpPr txBox="1"/>
            <p:nvPr/>
          </p:nvSpPr>
          <p:spPr>
            <a:xfrm>
              <a:off x="6909726" y="6356080"/>
              <a:ext cx="576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7068862" y="6356080"/>
              <a:ext cx="576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7227998" y="6356080"/>
              <a:ext cx="576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7387134" y="6356080"/>
              <a:ext cx="576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7546275" y="6356080"/>
              <a:ext cx="2256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cxnSp>
        <p:nvCxnSpPr>
          <p:cNvPr id="155" name="Google Shape;155;p18"/>
          <p:cNvCxnSpPr/>
          <p:nvPr/>
        </p:nvCxnSpPr>
        <p:spPr>
          <a:xfrm>
            <a:off x="1228617" y="2363485"/>
            <a:ext cx="6462600" cy="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8"/>
          <p:cNvCxnSpPr/>
          <p:nvPr/>
        </p:nvCxnSpPr>
        <p:spPr>
          <a:xfrm>
            <a:off x="1222048" y="2777238"/>
            <a:ext cx="6462600" cy="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8"/>
          <p:cNvCxnSpPr/>
          <p:nvPr/>
        </p:nvCxnSpPr>
        <p:spPr>
          <a:xfrm>
            <a:off x="1222048" y="3244474"/>
            <a:ext cx="6462600" cy="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18"/>
          <p:cNvSpPr/>
          <p:nvPr/>
        </p:nvSpPr>
        <p:spPr>
          <a:xfrm>
            <a:off x="6974981" y="2089162"/>
            <a:ext cx="113134" cy="65010"/>
          </a:xfrm>
          <a:prstGeom prst="flowChartMerg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2774873" y="2031070"/>
            <a:ext cx="557400" cy="22620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4814215" y="1518650"/>
            <a:ext cx="2937900" cy="32700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214675" y="3298534"/>
            <a:ext cx="234300" cy="2406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4521850" y="1553809"/>
            <a:ext cx="234300" cy="2406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3405891" y="2024036"/>
            <a:ext cx="234300" cy="2406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4" name="Google Shape;164;p18"/>
          <p:cNvGraphicFramePr/>
          <p:nvPr/>
        </p:nvGraphicFramePr>
        <p:xfrm>
          <a:off x="8112252" y="908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{4FDCC9AF-0DE6-49CD-B7A9-B80083CD0956}</a:tableStyleId>
              </a:tblPr>
              <a:tblGrid>
                <a:gridCol w="497200"/>
                <a:gridCol w="3383275"/>
              </a:tblGrid>
              <a:tr h="386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</a:tr>
              <a:tr h="77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1.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번호(No,) 판매자, 카테고리, 제목, 등록일자 별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 리스트 출력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2.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클릭 시 검색창 활성화, 판매자 검색 ,제목 검색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3.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카테고리 목록(전체, 단편소설, 시, 에세이)으 구분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4.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등록일자, 삭제일자 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클릭 시 오름차순에서 내림차순으로 변경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5.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페이지(처음, 이전, 1~10, 다음, 끝) 이동 가능한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 네비게이션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165" name="Google Shape;165;p18"/>
          <p:cNvSpPr/>
          <p:nvPr/>
        </p:nvSpPr>
        <p:spPr>
          <a:xfrm>
            <a:off x="4826523" y="1564444"/>
            <a:ext cx="2645700" cy="26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17500" rotWithShape="0" algn="t" dir="5400000" dist="38100">
              <a:srgbClr val="000000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검색을 입력하십시오.</a:t>
            </a:r>
            <a:endParaRPr b="0" i="0" sz="10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18"/>
          <p:cNvGrpSpPr/>
          <p:nvPr/>
        </p:nvGrpSpPr>
        <p:grpSpPr>
          <a:xfrm>
            <a:off x="7543773" y="1614044"/>
            <a:ext cx="153017" cy="156430"/>
            <a:chOff x="9318625" y="1320799"/>
            <a:chExt cx="481489" cy="479846"/>
          </a:xfrm>
        </p:grpSpPr>
        <p:sp>
          <p:nvSpPr>
            <p:cNvPr id="167" name="Google Shape;167;p18"/>
            <p:cNvSpPr/>
            <p:nvPr/>
          </p:nvSpPr>
          <p:spPr>
            <a:xfrm>
              <a:off x="9318625" y="1320799"/>
              <a:ext cx="388800" cy="388800"/>
            </a:xfrm>
            <a:prstGeom prst="donut">
              <a:avLst>
                <a:gd fmla="val 1218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 rot="-2700000">
              <a:off x="9684654" y="1600119"/>
              <a:ext cx="45821" cy="21595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18"/>
          <p:cNvSpPr/>
          <p:nvPr/>
        </p:nvSpPr>
        <p:spPr>
          <a:xfrm>
            <a:off x="1246049" y="4753270"/>
            <a:ext cx="6469800" cy="42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1526328" y="4870583"/>
            <a:ext cx="189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2900524" y="4870590"/>
            <a:ext cx="234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18"/>
          <p:cNvCxnSpPr/>
          <p:nvPr/>
        </p:nvCxnSpPr>
        <p:spPr>
          <a:xfrm>
            <a:off x="1237575" y="4739533"/>
            <a:ext cx="6478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18"/>
          <p:cNvSpPr/>
          <p:nvPr/>
        </p:nvSpPr>
        <p:spPr>
          <a:xfrm>
            <a:off x="3175365" y="4903753"/>
            <a:ext cx="113134" cy="65010"/>
          </a:xfrm>
          <a:prstGeom prst="flowChartMerg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4768581" y="4870590"/>
            <a:ext cx="234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6426998" y="4870590"/>
            <a:ext cx="468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</a:rPr>
              <a:t>삭제</a:t>
            </a: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일자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1990612" y="4870590"/>
            <a:ext cx="351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판매자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1576310" y="5322938"/>
            <a:ext cx="90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1576310" y="5786757"/>
            <a:ext cx="90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6512855" y="5322946"/>
            <a:ext cx="753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2019-06-27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1246034" y="4398048"/>
            <a:ext cx="2042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창작물 </a:t>
            </a:r>
            <a:r>
              <a:rPr lang="ko-KR"/>
              <a:t>삭제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목록 </a:t>
            </a:r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6512855" y="5786762"/>
            <a:ext cx="753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2020-08-25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8"/>
          <p:cNvCxnSpPr/>
          <p:nvPr/>
        </p:nvCxnSpPr>
        <p:spPr>
          <a:xfrm>
            <a:off x="1240614" y="5178075"/>
            <a:ext cx="6462600" cy="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18"/>
          <p:cNvCxnSpPr/>
          <p:nvPr/>
        </p:nvCxnSpPr>
        <p:spPr>
          <a:xfrm>
            <a:off x="1234044" y="5591829"/>
            <a:ext cx="6462600" cy="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18"/>
          <p:cNvCxnSpPr/>
          <p:nvPr/>
        </p:nvCxnSpPr>
        <p:spPr>
          <a:xfrm>
            <a:off x="1568469" y="6104665"/>
            <a:ext cx="6462600" cy="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18"/>
          <p:cNvSpPr/>
          <p:nvPr/>
        </p:nvSpPr>
        <p:spPr>
          <a:xfrm>
            <a:off x="6986977" y="4903753"/>
            <a:ext cx="113134" cy="65010"/>
          </a:xfrm>
          <a:prstGeom prst="flowChartMerg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4838520" y="4379034"/>
            <a:ext cx="2645700" cy="26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17500" rotWithShape="0" algn="t" dir="5400000" dist="38100">
              <a:srgbClr val="000000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검색을 입력하십시오.</a:t>
            </a:r>
            <a:endParaRPr b="0" i="0" sz="10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18"/>
          <p:cNvGrpSpPr/>
          <p:nvPr/>
        </p:nvGrpSpPr>
        <p:grpSpPr>
          <a:xfrm>
            <a:off x="7555770" y="4428635"/>
            <a:ext cx="153017" cy="156430"/>
            <a:chOff x="9318625" y="1320799"/>
            <a:chExt cx="481489" cy="479846"/>
          </a:xfrm>
        </p:grpSpPr>
        <p:sp>
          <p:nvSpPr>
            <p:cNvPr id="188" name="Google Shape;188;p18"/>
            <p:cNvSpPr/>
            <p:nvPr/>
          </p:nvSpPr>
          <p:spPr>
            <a:xfrm>
              <a:off x="9318625" y="1320799"/>
              <a:ext cx="388800" cy="388800"/>
            </a:xfrm>
            <a:prstGeom prst="donut">
              <a:avLst>
                <a:gd fmla="val 1218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 rot="-2700000">
              <a:off x="9684654" y="1600119"/>
              <a:ext cx="45821" cy="21595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0" name="Google Shape;1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3412" y="1999529"/>
            <a:ext cx="883749" cy="1170346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18"/>
          <p:cNvSpPr/>
          <p:nvPr/>
        </p:nvSpPr>
        <p:spPr>
          <a:xfrm>
            <a:off x="6370329" y="2031062"/>
            <a:ext cx="753900" cy="22620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7179810" y="2023977"/>
            <a:ext cx="234300" cy="2406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4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18"/>
          <p:cNvGrpSpPr/>
          <p:nvPr/>
        </p:nvGrpSpPr>
        <p:grpSpPr>
          <a:xfrm>
            <a:off x="3143905" y="3464073"/>
            <a:ext cx="2846330" cy="217333"/>
            <a:chOff x="5531342" y="6319787"/>
            <a:chExt cx="2738699" cy="203705"/>
          </a:xfrm>
        </p:grpSpPr>
        <p:pic>
          <p:nvPicPr>
            <p:cNvPr id="194" name="Google Shape;194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5817210" y="6320068"/>
              <a:ext cx="203424" cy="203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5531342" y="6319789"/>
              <a:ext cx="202074" cy="20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8067965" y="6319787"/>
              <a:ext cx="202076" cy="202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7780746" y="6320068"/>
              <a:ext cx="203424" cy="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18"/>
            <p:cNvSpPr txBox="1"/>
            <p:nvPr/>
          </p:nvSpPr>
          <p:spPr>
            <a:xfrm>
              <a:off x="6104428" y="6332997"/>
              <a:ext cx="70500" cy="14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 txBox="1"/>
            <p:nvPr/>
          </p:nvSpPr>
          <p:spPr>
            <a:xfrm>
              <a:off x="6273182" y="6356080"/>
              <a:ext cx="576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00" name="Google Shape;200;p18"/>
            <p:cNvSpPr txBox="1"/>
            <p:nvPr/>
          </p:nvSpPr>
          <p:spPr>
            <a:xfrm>
              <a:off x="6432318" y="6356080"/>
              <a:ext cx="576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8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 txBox="1"/>
            <p:nvPr/>
          </p:nvSpPr>
          <p:spPr>
            <a:xfrm>
              <a:off x="6591454" y="6356080"/>
              <a:ext cx="576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02" name="Google Shape;202;p18"/>
            <p:cNvSpPr txBox="1"/>
            <p:nvPr/>
          </p:nvSpPr>
          <p:spPr>
            <a:xfrm>
              <a:off x="6750590" y="6356080"/>
              <a:ext cx="576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03" name="Google Shape;203;p18"/>
            <p:cNvSpPr txBox="1"/>
            <p:nvPr/>
          </p:nvSpPr>
          <p:spPr>
            <a:xfrm>
              <a:off x="6909726" y="6356080"/>
              <a:ext cx="576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04" name="Google Shape;204;p18"/>
            <p:cNvSpPr txBox="1"/>
            <p:nvPr/>
          </p:nvSpPr>
          <p:spPr>
            <a:xfrm>
              <a:off x="7068862" y="6356080"/>
              <a:ext cx="576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7227998" y="6356080"/>
              <a:ext cx="576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7387134" y="6356080"/>
              <a:ext cx="576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07" name="Google Shape;207;p18"/>
            <p:cNvSpPr txBox="1"/>
            <p:nvPr/>
          </p:nvSpPr>
          <p:spPr>
            <a:xfrm>
              <a:off x="7546275" y="6356080"/>
              <a:ext cx="2256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208" name="Google Shape;208;p18"/>
          <p:cNvSpPr/>
          <p:nvPr/>
        </p:nvSpPr>
        <p:spPr>
          <a:xfrm>
            <a:off x="2843507" y="3473622"/>
            <a:ext cx="234300" cy="2406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5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3143908" y="3375646"/>
            <a:ext cx="2919300" cy="40500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1237558" y="1898087"/>
            <a:ext cx="6462600" cy="134640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1" name="Google Shape;211;p1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창작물 목록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01 메인페이지 / 02 창작물 관리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손승재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로그인 페이지 &gt; </a:t>
                      </a:r>
                      <a:r>
                        <a:rPr lang="ko-KR" sz="1500"/>
                        <a:t>창작물 관리 &gt; 창작물 목록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sng" cap="none" strike="noStrike">
                <a:solidFill>
                  <a:schemeClr val="dk1"/>
                </a:solidFill>
              </a:rPr>
              <a:t>창작물 관리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게시판 관리 / 로그아웃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창작물 목록</a:t>
            </a:r>
            <a:endParaRPr i="0" sz="1200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ko-KR" sz="1200" u="sng">
                <a:solidFill>
                  <a:schemeClr val="dk1"/>
                </a:solidFill>
              </a:rPr>
              <a:t>창작물 권한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카테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고리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변경</a:t>
            </a:r>
            <a:endParaRPr sz="1200"/>
          </a:p>
        </p:txBody>
      </p:sp>
      <p:graphicFrame>
        <p:nvGraphicFramePr>
          <p:cNvPr id="219" name="Google Shape;219;p19"/>
          <p:cNvGraphicFramePr/>
          <p:nvPr/>
        </p:nvGraphicFramePr>
        <p:xfrm>
          <a:off x="8112252" y="908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{4FDCC9AF-0DE6-49CD-B7A9-B80083CD0956}</a:tableStyleId>
              </a:tblPr>
              <a:tblGrid>
                <a:gridCol w="497200"/>
                <a:gridCol w="3383275"/>
              </a:tblGrid>
              <a:tr h="386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</a:tr>
              <a:tr h="67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1.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회원번호(No,) , 아이디, 성명, 전화번호,  게시물 일련번호, 창작물 설명, 미리보기 사진,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 파일 등록일자, 비고(승인일 강조 표시)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2.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창작물 등록 총 대기 인원 파악 가능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3.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모든 회원 선택 / 개별 회원 선택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4.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페이지 네비게이션 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19"/>
          <p:cNvSpPr txBox="1"/>
          <p:nvPr/>
        </p:nvSpPr>
        <p:spPr>
          <a:xfrm>
            <a:off x="1240335" y="1512000"/>
            <a:ext cx="145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창작물 등록 </a:t>
            </a:r>
            <a:r>
              <a:rPr lang="ko-KR"/>
              <a:t>신청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21" name="Google Shape;221;p19"/>
          <p:cNvCxnSpPr/>
          <p:nvPr/>
        </p:nvCxnSpPr>
        <p:spPr>
          <a:xfrm>
            <a:off x="1227256" y="2136225"/>
            <a:ext cx="650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19"/>
          <p:cNvCxnSpPr/>
          <p:nvPr/>
        </p:nvCxnSpPr>
        <p:spPr>
          <a:xfrm>
            <a:off x="1230564" y="2586335"/>
            <a:ext cx="6508500" cy="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19"/>
          <p:cNvCxnSpPr/>
          <p:nvPr/>
        </p:nvCxnSpPr>
        <p:spPr>
          <a:xfrm>
            <a:off x="1223948" y="3490562"/>
            <a:ext cx="6508500" cy="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19"/>
          <p:cNvCxnSpPr/>
          <p:nvPr/>
        </p:nvCxnSpPr>
        <p:spPr>
          <a:xfrm>
            <a:off x="1664952" y="2150324"/>
            <a:ext cx="0" cy="134670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19"/>
          <p:cNvSpPr/>
          <p:nvPr/>
        </p:nvSpPr>
        <p:spPr>
          <a:xfrm>
            <a:off x="1366555" y="2280646"/>
            <a:ext cx="130200" cy="13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19"/>
          <p:cNvCxnSpPr/>
          <p:nvPr/>
        </p:nvCxnSpPr>
        <p:spPr>
          <a:xfrm>
            <a:off x="1227256" y="3466094"/>
            <a:ext cx="650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19"/>
          <p:cNvSpPr/>
          <p:nvPr/>
        </p:nvSpPr>
        <p:spPr>
          <a:xfrm>
            <a:off x="1366555" y="2969051"/>
            <a:ext cx="130200" cy="13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1221100" y="2129414"/>
            <a:ext cx="6517800" cy="13467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19"/>
          <p:cNvGrpSpPr/>
          <p:nvPr/>
        </p:nvGrpSpPr>
        <p:grpSpPr>
          <a:xfrm>
            <a:off x="1243640" y="1864182"/>
            <a:ext cx="1302103" cy="176076"/>
            <a:chOff x="1911190" y="1490159"/>
            <a:chExt cx="1258800" cy="160800"/>
          </a:xfrm>
        </p:grpSpPr>
        <p:sp>
          <p:nvSpPr>
            <p:cNvPr id="230" name="Google Shape;230;p19"/>
            <p:cNvSpPr txBox="1"/>
            <p:nvPr/>
          </p:nvSpPr>
          <p:spPr>
            <a:xfrm>
              <a:off x="1937116" y="1510496"/>
              <a:ext cx="1207200" cy="1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등록대기 회원 Total : 00명</a:t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1911190" y="1490159"/>
              <a:ext cx="1258800" cy="160800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19"/>
          <p:cNvSpPr/>
          <p:nvPr/>
        </p:nvSpPr>
        <p:spPr>
          <a:xfrm>
            <a:off x="1304706" y="2208147"/>
            <a:ext cx="263700" cy="98610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19"/>
          <p:cNvGrpSpPr/>
          <p:nvPr/>
        </p:nvGrpSpPr>
        <p:grpSpPr>
          <a:xfrm>
            <a:off x="6707105" y="1788373"/>
            <a:ext cx="1026168" cy="244723"/>
            <a:chOff x="7018334" y="1573333"/>
            <a:chExt cx="992042" cy="223491"/>
          </a:xfrm>
        </p:grpSpPr>
        <p:grpSp>
          <p:nvGrpSpPr>
            <p:cNvPr id="234" name="Google Shape;234;p19"/>
            <p:cNvGrpSpPr/>
            <p:nvPr/>
          </p:nvGrpSpPr>
          <p:grpSpPr>
            <a:xfrm>
              <a:off x="7018334" y="1573333"/>
              <a:ext cx="992042" cy="223491"/>
              <a:chOff x="7018334" y="1573333"/>
              <a:chExt cx="992042" cy="223491"/>
            </a:xfrm>
          </p:grpSpPr>
          <p:sp>
            <p:nvSpPr>
              <p:cNvPr id="235" name="Google Shape;235;p19"/>
              <p:cNvSpPr/>
              <p:nvPr/>
            </p:nvSpPr>
            <p:spPr>
              <a:xfrm>
                <a:off x="7018334" y="1573924"/>
                <a:ext cx="774600" cy="2229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9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10개 보기</a:t>
                </a: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>
                <a:off x="7790476" y="1573333"/>
                <a:ext cx="219900" cy="223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7" name="Google Shape;237;p19"/>
            <p:cNvSpPr/>
            <p:nvPr/>
          </p:nvSpPr>
          <p:spPr>
            <a:xfrm flipH="1">
              <a:off x="7855023" y="1667383"/>
              <a:ext cx="89754" cy="50243"/>
            </a:xfrm>
            <a:prstGeom prst="flowChartMerg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19"/>
          <p:cNvSpPr/>
          <p:nvPr/>
        </p:nvSpPr>
        <p:spPr>
          <a:xfrm>
            <a:off x="2641865" y="1521657"/>
            <a:ext cx="211500" cy="2232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2641865" y="1855428"/>
            <a:ext cx="211500" cy="2232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1459531" y="2522970"/>
            <a:ext cx="211500" cy="2232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6425335" y="1771985"/>
            <a:ext cx="211500" cy="2232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4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2" name="Google Shape;242;p1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{4FDCC9AF-0DE6-49CD-B7A9-B80083CD0956}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>
                          <a:solidFill>
                            <a:schemeClr val="dk1"/>
                          </a:solidFill>
                        </a:rPr>
                        <a:t>창작물 권한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>
                          <a:solidFill>
                            <a:schemeClr val="dk1"/>
                          </a:solidFill>
                        </a:rPr>
                        <a:t>창작물 관리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/>
                        <a:t>로그인  &gt; </a:t>
                      </a:r>
                      <a:r>
                        <a:rPr lang="ko-KR" sz="1500"/>
                        <a:t>창작물 관리 &gt; 창작물 권한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43" name="Google Shape;243;p19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sng" cap="none" strike="noStrike">
                <a:solidFill>
                  <a:schemeClr val="dk1"/>
                </a:solidFill>
              </a:rPr>
              <a:t>창작물 관리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게시판 관리 / 로그아웃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창작물 목록</a:t>
            </a:r>
            <a:endParaRPr i="0" sz="1200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ko-KR" sz="1200" u="sng">
                <a:solidFill>
                  <a:schemeClr val="dk1"/>
                </a:solidFill>
              </a:rPr>
              <a:t>창작물 권한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카테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고리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변경</a:t>
            </a:r>
            <a:endParaRPr sz="1200"/>
          </a:p>
        </p:txBody>
      </p:sp>
      <p:cxnSp>
        <p:nvCxnSpPr>
          <p:cNvPr id="246" name="Google Shape;246;p19"/>
          <p:cNvCxnSpPr/>
          <p:nvPr/>
        </p:nvCxnSpPr>
        <p:spPr>
          <a:xfrm>
            <a:off x="1231445" y="4599319"/>
            <a:ext cx="650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19"/>
          <p:cNvCxnSpPr/>
          <p:nvPr/>
        </p:nvCxnSpPr>
        <p:spPr>
          <a:xfrm>
            <a:off x="1234754" y="5049429"/>
            <a:ext cx="6508500" cy="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19"/>
          <p:cNvCxnSpPr/>
          <p:nvPr/>
        </p:nvCxnSpPr>
        <p:spPr>
          <a:xfrm>
            <a:off x="1228137" y="5953656"/>
            <a:ext cx="6508500" cy="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19"/>
          <p:cNvCxnSpPr/>
          <p:nvPr/>
        </p:nvCxnSpPr>
        <p:spPr>
          <a:xfrm>
            <a:off x="1669142" y="4613418"/>
            <a:ext cx="0" cy="134670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19"/>
          <p:cNvSpPr/>
          <p:nvPr/>
        </p:nvSpPr>
        <p:spPr>
          <a:xfrm>
            <a:off x="1370744" y="4743739"/>
            <a:ext cx="130200" cy="13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19"/>
          <p:cNvCxnSpPr/>
          <p:nvPr/>
        </p:nvCxnSpPr>
        <p:spPr>
          <a:xfrm>
            <a:off x="1231445" y="5929188"/>
            <a:ext cx="650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19"/>
          <p:cNvSpPr/>
          <p:nvPr/>
        </p:nvSpPr>
        <p:spPr>
          <a:xfrm>
            <a:off x="1370744" y="5432145"/>
            <a:ext cx="130200" cy="13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1274673" y="4349619"/>
            <a:ext cx="1248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</a:rPr>
              <a:t>삭제</a:t>
            </a: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대기 회원 Total : 00명</a:t>
            </a:r>
            <a:endParaRPr/>
          </a:p>
        </p:txBody>
      </p:sp>
      <p:grpSp>
        <p:nvGrpSpPr>
          <p:cNvPr id="254" name="Google Shape;254;p19"/>
          <p:cNvGrpSpPr/>
          <p:nvPr/>
        </p:nvGrpSpPr>
        <p:grpSpPr>
          <a:xfrm>
            <a:off x="6711294" y="4251466"/>
            <a:ext cx="1026168" cy="244723"/>
            <a:chOff x="7018334" y="1573333"/>
            <a:chExt cx="992042" cy="223491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7018334" y="1573333"/>
              <a:ext cx="992042" cy="223491"/>
              <a:chOff x="7018334" y="1573333"/>
              <a:chExt cx="992042" cy="223491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7018334" y="1573924"/>
                <a:ext cx="774600" cy="2229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9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10개 보기</a:t>
                </a: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790476" y="1573333"/>
                <a:ext cx="219900" cy="223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 flipH="1">
              <a:off x="7855023" y="1667383"/>
              <a:ext cx="89754" cy="50243"/>
            </a:xfrm>
            <a:prstGeom prst="flowChartMerg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19"/>
          <p:cNvSpPr txBox="1"/>
          <p:nvPr/>
        </p:nvSpPr>
        <p:spPr>
          <a:xfrm>
            <a:off x="1240335" y="4011326"/>
            <a:ext cx="145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창작물 </a:t>
            </a:r>
            <a:r>
              <a:rPr lang="ko-KR"/>
              <a:t>삭제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/>
              <a:t>신청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aphicFrame>
        <p:nvGraphicFramePr>
          <p:cNvPr id="260" name="Google Shape;260;p1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창작물 권한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01 메인페이지 / 02 창작물 관리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손승재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로그인 페이지 &gt; 창작물 관리 &gt; 창작물 권한</a:t>
                      </a:r>
                      <a:endParaRPr sz="1500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61" name="Google Shape;261;p19"/>
          <p:cNvSpPr/>
          <p:nvPr/>
        </p:nvSpPr>
        <p:spPr>
          <a:xfrm>
            <a:off x="1235689" y="2150324"/>
            <a:ext cx="6503100" cy="4359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 txBox="1"/>
          <p:nvPr/>
        </p:nvSpPr>
        <p:spPr>
          <a:xfrm>
            <a:off x="1813817" y="2235963"/>
            <a:ext cx="212400" cy="2463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/>
          </a:p>
        </p:txBody>
      </p:sp>
      <p:sp>
        <p:nvSpPr>
          <p:cNvPr id="263" name="Google Shape;263;p19"/>
          <p:cNvSpPr txBox="1"/>
          <p:nvPr/>
        </p:nvSpPr>
        <p:spPr>
          <a:xfrm>
            <a:off x="5231276" y="2299770"/>
            <a:ext cx="560400" cy="1230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</a:t>
            </a:r>
            <a:r>
              <a:rPr lang="ko-KR" sz="800">
                <a:solidFill>
                  <a:schemeClr val="dk1"/>
                </a:solidFill>
              </a:rPr>
              <a:t> 제목</a:t>
            </a:r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5938279" y="2238125"/>
            <a:ext cx="424500" cy="2463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미리보기 </a:t>
            </a:r>
            <a:r>
              <a:rPr lang="ko-KR" sz="800">
                <a:solidFill>
                  <a:schemeClr val="dk1"/>
                </a:solidFill>
              </a:rPr>
              <a:t>이미지</a:t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7361002" y="2298545"/>
            <a:ext cx="212400" cy="1230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비고</a:t>
            </a:r>
            <a:endParaRPr/>
          </a:p>
        </p:txBody>
      </p:sp>
      <p:sp>
        <p:nvSpPr>
          <p:cNvPr id="266" name="Google Shape;266;p19"/>
          <p:cNvSpPr txBox="1"/>
          <p:nvPr/>
        </p:nvSpPr>
        <p:spPr>
          <a:xfrm>
            <a:off x="2191944" y="2298545"/>
            <a:ext cx="318300" cy="1230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/>
          </a:p>
        </p:txBody>
      </p:sp>
      <p:sp>
        <p:nvSpPr>
          <p:cNvPr id="267" name="Google Shape;267;p19"/>
          <p:cNvSpPr txBox="1"/>
          <p:nvPr/>
        </p:nvSpPr>
        <p:spPr>
          <a:xfrm>
            <a:off x="2676194" y="2298545"/>
            <a:ext cx="212400" cy="1230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성명</a:t>
            </a:r>
            <a:endParaRPr/>
          </a:p>
        </p:txBody>
      </p:sp>
      <p:sp>
        <p:nvSpPr>
          <p:cNvPr id="268" name="Google Shape;268;p19"/>
          <p:cNvSpPr txBox="1"/>
          <p:nvPr/>
        </p:nvSpPr>
        <p:spPr>
          <a:xfrm>
            <a:off x="3169879" y="2298545"/>
            <a:ext cx="424500" cy="1230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/>
          </a:p>
        </p:txBody>
      </p:sp>
      <p:sp>
        <p:nvSpPr>
          <p:cNvPr id="269" name="Google Shape;269;p19"/>
          <p:cNvSpPr txBox="1"/>
          <p:nvPr/>
        </p:nvSpPr>
        <p:spPr>
          <a:xfrm>
            <a:off x="6455870" y="2298545"/>
            <a:ext cx="666600" cy="1230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등록일자</a:t>
            </a:r>
            <a:endParaRPr/>
          </a:p>
        </p:txBody>
      </p:sp>
      <p:sp>
        <p:nvSpPr>
          <p:cNvPr id="270" name="Google Shape;270;p19"/>
          <p:cNvSpPr txBox="1"/>
          <p:nvPr/>
        </p:nvSpPr>
        <p:spPr>
          <a:xfrm>
            <a:off x="3848233" y="2238125"/>
            <a:ext cx="549900" cy="2463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게시물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일련번호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4524288" y="2299770"/>
            <a:ext cx="560400" cy="1230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</a:rPr>
              <a:t>카테고리</a:t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1235689" y="4626000"/>
            <a:ext cx="6503100" cy="4359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1813817" y="4711639"/>
            <a:ext cx="212400" cy="2463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/>
          </a:p>
        </p:txBody>
      </p:sp>
      <p:sp>
        <p:nvSpPr>
          <p:cNvPr id="274" name="Google Shape;274;p19"/>
          <p:cNvSpPr txBox="1"/>
          <p:nvPr/>
        </p:nvSpPr>
        <p:spPr>
          <a:xfrm>
            <a:off x="5231276" y="4775446"/>
            <a:ext cx="560400" cy="1230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</a:t>
            </a:r>
            <a:r>
              <a:rPr lang="ko-KR" sz="800">
                <a:solidFill>
                  <a:schemeClr val="dk1"/>
                </a:solidFill>
              </a:rPr>
              <a:t> 제목</a:t>
            </a:r>
            <a:endParaRPr/>
          </a:p>
        </p:txBody>
      </p:sp>
      <p:sp>
        <p:nvSpPr>
          <p:cNvPr id="275" name="Google Shape;275;p19"/>
          <p:cNvSpPr txBox="1"/>
          <p:nvPr/>
        </p:nvSpPr>
        <p:spPr>
          <a:xfrm>
            <a:off x="5938279" y="4713801"/>
            <a:ext cx="424500" cy="2463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미리보기 </a:t>
            </a:r>
            <a:r>
              <a:rPr lang="ko-KR" sz="800">
                <a:solidFill>
                  <a:schemeClr val="dk1"/>
                </a:solidFill>
              </a:rPr>
              <a:t>이미지</a:t>
            </a:r>
            <a:endParaRPr/>
          </a:p>
        </p:txBody>
      </p:sp>
      <p:sp>
        <p:nvSpPr>
          <p:cNvPr id="276" name="Google Shape;276;p19"/>
          <p:cNvSpPr txBox="1"/>
          <p:nvPr/>
        </p:nvSpPr>
        <p:spPr>
          <a:xfrm>
            <a:off x="7361002" y="4774221"/>
            <a:ext cx="212400" cy="1230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비고</a:t>
            </a:r>
            <a:endParaRPr/>
          </a:p>
        </p:txBody>
      </p:sp>
      <p:sp>
        <p:nvSpPr>
          <p:cNvPr id="277" name="Google Shape;277;p19"/>
          <p:cNvSpPr txBox="1"/>
          <p:nvPr/>
        </p:nvSpPr>
        <p:spPr>
          <a:xfrm>
            <a:off x="2191944" y="4774221"/>
            <a:ext cx="318300" cy="1230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/>
          </a:p>
        </p:txBody>
      </p:sp>
      <p:sp>
        <p:nvSpPr>
          <p:cNvPr id="278" name="Google Shape;278;p19"/>
          <p:cNvSpPr txBox="1"/>
          <p:nvPr/>
        </p:nvSpPr>
        <p:spPr>
          <a:xfrm>
            <a:off x="2676194" y="4774221"/>
            <a:ext cx="212400" cy="1230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성명</a:t>
            </a:r>
            <a:endParaRPr/>
          </a:p>
        </p:txBody>
      </p:sp>
      <p:sp>
        <p:nvSpPr>
          <p:cNvPr id="279" name="Google Shape;279;p19"/>
          <p:cNvSpPr txBox="1"/>
          <p:nvPr/>
        </p:nvSpPr>
        <p:spPr>
          <a:xfrm>
            <a:off x="3169879" y="4774221"/>
            <a:ext cx="424500" cy="1230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/>
          </a:p>
        </p:txBody>
      </p:sp>
      <p:sp>
        <p:nvSpPr>
          <p:cNvPr id="280" name="Google Shape;280;p19"/>
          <p:cNvSpPr txBox="1"/>
          <p:nvPr/>
        </p:nvSpPr>
        <p:spPr>
          <a:xfrm>
            <a:off x="6455870" y="4774221"/>
            <a:ext cx="666600" cy="1230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등록일자</a:t>
            </a:r>
            <a:endParaRPr/>
          </a:p>
        </p:txBody>
      </p:sp>
      <p:sp>
        <p:nvSpPr>
          <p:cNvPr id="281" name="Google Shape;281;p19"/>
          <p:cNvSpPr txBox="1"/>
          <p:nvPr/>
        </p:nvSpPr>
        <p:spPr>
          <a:xfrm>
            <a:off x="3848233" y="4713801"/>
            <a:ext cx="549900" cy="2463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게시물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일련번호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 txBox="1"/>
          <p:nvPr/>
        </p:nvSpPr>
        <p:spPr>
          <a:xfrm>
            <a:off x="4524288" y="4775446"/>
            <a:ext cx="560400" cy="1230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</a:rPr>
              <a:t>카테고리</a:t>
            </a:r>
            <a:endParaRPr/>
          </a:p>
        </p:txBody>
      </p:sp>
      <p:pic>
        <p:nvPicPr>
          <p:cNvPr id="283" name="Google Shape;2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378" y="4498933"/>
            <a:ext cx="822048" cy="1865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sng" cap="none" strike="noStrike">
                <a:solidFill>
                  <a:schemeClr val="dk1"/>
                </a:solidFill>
              </a:rPr>
              <a:t>창작물 관리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게시판 관리 / 로그아웃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창작물 목록</a:t>
            </a:r>
            <a:endParaRPr i="0" sz="1200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ko-KR" sz="1200" u="sng">
                <a:solidFill>
                  <a:schemeClr val="dk1"/>
                </a:solidFill>
              </a:rPr>
              <a:t>창작물 권한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카테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고리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변경</a:t>
            </a:r>
            <a:endParaRPr sz="1200"/>
          </a:p>
        </p:txBody>
      </p:sp>
      <p:graphicFrame>
        <p:nvGraphicFramePr>
          <p:cNvPr id="291" name="Google Shape;291;p20"/>
          <p:cNvGraphicFramePr/>
          <p:nvPr/>
        </p:nvGraphicFramePr>
        <p:xfrm>
          <a:off x="8134352" y="908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{4FDCC9AF-0DE6-49CD-B7A9-B80083CD0956}</a:tableStyleId>
              </a:tblPr>
              <a:tblGrid>
                <a:gridCol w="564975"/>
                <a:gridCol w="3293400"/>
              </a:tblGrid>
              <a:tr h="386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</a:tr>
              <a:tr h="71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창작물 등록 정보 확인은 최고 관리자 권한으로만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확인 및 등록, 반려 가능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</a:tr>
              <a:tr h="913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창작물제목 클릭 시, ‘창작물 등록 정보‘ 팝업창이 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‘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창작물 등록 정보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‘ 팝업창에서 등록 승인 버튼을 누르면 팝업창이 닫히면서 해당 건은 창작물 등록 승인에서 사라지고 창작물 등록 목록으로 이동 됨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</a:tr>
              <a:tr h="84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첨부파일을 다운로드하면 판매자회원이 등록한 작품을 다운로드 할 수 있음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292" name="Google Shape;292;p20"/>
          <p:cNvSpPr txBox="1"/>
          <p:nvPr/>
        </p:nvSpPr>
        <p:spPr>
          <a:xfrm>
            <a:off x="1240335" y="1512000"/>
            <a:ext cx="145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창작물 등록 </a:t>
            </a:r>
            <a:r>
              <a:rPr lang="ko-KR"/>
              <a:t>신청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1235689" y="2150324"/>
            <a:ext cx="6503100" cy="43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20"/>
          <p:cNvCxnSpPr/>
          <p:nvPr/>
        </p:nvCxnSpPr>
        <p:spPr>
          <a:xfrm>
            <a:off x="1227256" y="2136225"/>
            <a:ext cx="650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p20"/>
          <p:cNvCxnSpPr/>
          <p:nvPr/>
        </p:nvCxnSpPr>
        <p:spPr>
          <a:xfrm>
            <a:off x="1230564" y="2586335"/>
            <a:ext cx="6508500" cy="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p20"/>
          <p:cNvCxnSpPr/>
          <p:nvPr/>
        </p:nvCxnSpPr>
        <p:spPr>
          <a:xfrm>
            <a:off x="1223948" y="3490562"/>
            <a:ext cx="6508500" cy="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20"/>
          <p:cNvCxnSpPr/>
          <p:nvPr/>
        </p:nvCxnSpPr>
        <p:spPr>
          <a:xfrm>
            <a:off x="1664952" y="2150324"/>
            <a:ext cx="0" cy="134670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20"/>
          <p:cNvSpPr/>
          <p:nvPr/>
        </p:nvSpPr>
        <p:spPr>
          <a:xfrm>
            <a:off x="1366555" y="2280646"/>
            <a:ext cx="130200" cy="13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20"/>
          <p:cNvCxnSpPr/>
          <p:nvPr/>
        </p:nvCxnSpPr>
        <p:spPr>
          <a:xfrm>
            <a:off x="1227256" y="3466094"/>
            <a:ext cx="650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20"/>
          <p:cNvSpPr/>
          <p:nvPr/>
        </p:nvSpPr>
        <p:spPr>
          <a:xfrm>
            <a:off x="1366555" y="2969051"/>
            <a:ext cx="130200" cy="13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20"/>
          <p:cNvGrpSpPr/>
          <p:nvPr/>
        </p:nvGrpSpPr>
        <p:grpSpPr>
          <a:xfrm>
            <a:off x="6707105" y="1788373"/>
            <a:ext cx="1026168" cy="244723"/>
            <a:chOff x="7018334" y="1573333"/>
            <a:chExt cx="992042" cy="223491"/>
          </a:xfrm>
        </p:grpSpPr>
        <p:grpSp>
          <p:nvGrpSpPr>
            <p:cNvPr id="302" name="Google Shape;302;p20"/>
            <p:cNvGrpSpPr/>
            <p:nvPr/>
          </p:nvGrpSpPr>
          <p:grpSpPr>
            <a:xfrm>
              <a:off x="7018334" y="1573333"/>
              <a:ext cx="992042" cy="223491"/>
              <a:chOff x="7018334" y="1573333"/>
              <a:chExt cx="992042" cy="223491"/>
            </a:xfrm>
          </p:grpSpPr>
          <p:sp>
            <p:nvSpPr>
              <p:cNvPr id="303" name="Google Shape;303;p20"/>
              <p:cNvSpPr/>
              <p:nvPr/>
            </p:nvSpPr>
            <p:spPr>
              <a:xfrm>
                <a:off x="7018334" y="1573924"/>
                <a:ext cx="774600" cy="2229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9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10개 보기</a:t>
                </a:r>
                <a:endParaRPr/>
              </a:p>
            </p:txBody>
          </p:sp>
          <p:sp>
            <p:nvSpPr>
              <p:cNvPr id="304" name="Google Shape;304;p20"/>
              <p:cNvSpPr/>
              <p:nvPr/>
            </p:nvSpPr>
            <p:spPr>
              <a:xfrm>
                <a:off x="7790476" y="1573333"/>
                <a:ext cx="219900" cy="223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Google Shape;305;p20"/>
            <p:cNvSpPr/>
            <p:nvPr/>
          </p:nvSpPr>
          <p:spPr>
            <a:xfrm flipH="1">
              <a:off x="7855023" y="1667383"/>
              <a:ext cx="89754" cy="50243"/>
            </a:xfrm>
            <a:prstGeom prst="flowChartMerg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20"/>
          <p:cNvSpPr txBox="1"/>
          <p:nvPr/>
        </p:nvSpPr>
        <p:spPr>
          <a:xfrm>
            <a:off x="1270458" y="1886451"/>
            <a:ext cx="1248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등록대기 회원 Total : 00명</a:t>
            </a:r>
            <a:endParaRPr/>
          </a:p>
        </p:txBody>
      </p:sp>
      <p:sp>
        <p:nvSpPr>
          <p:cNvPr id="307" name="Google Shape;307;p20"/>
          <p:cNvSpPr txBox="1"/>
          <p:nvPr/>
        </p:nvSpPr>
        <p:spPr>
          <a:xfrm>
            <a:off x="1813817" y="2235963"/>
            <a:ext cx="212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/>
          </a:p>
        </p:txBody>
      </p:sp>
      <p:sp>
        <p:nvSpPr>
          <p:cNvPr id="308" name="Google Shape;308;p20"/>
          <p:cNvSpPr txBox="1"/>
          <p:nvPr/>
        </p:nvSpPr>
        <p:spPr>
          <a:xfrm>
            <a:off x="5231276" y="2299770"/>
            <a:ext cx="560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</a:t>
            </a:r>
            <a:r>
              <a:rPr lang="ko-KR" sz="800">
                <a:solidFill>
                  <a:schemeClr val="dk1"/>
                </a:solidFill>
              </a:rPr>
              <a:t> 제목</a:t>
            </a:r>
            <a:endParaRPr/>
          </a:p>
        </p:txBody>
      </p:sp>
      <p:sp>
        <p:nvSpPr>
          <p:cNvPr id="309" name="Google Shape;309;p20"/>
          <p:cNvSpPr txBox="1"/>
          <p:nvPr/>
        </p:nvSpPr>
        <p:spPr>
          <a:xfrm>
            <a:off x="5938279" y="2238125"/>
            <a:ext cx="424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미리보기 </a:t>
            </a:r>
            <a:r>
              <a:rPr lang="ko-KR" sz="800">
                <a:solidFill>
                  <a:schemeClr val="dk1"/>
                </a:solidFill>
              </a:rPr>
              <a:t>이미지</a:t>
            </a:r>
            <a:endParaRPr/>
          </a:p>
        </p:txBody>
      </p:sp>
      <p:sp>
        <p:nvSpPr>
          <p:cNvPr id="310" name="Google Shape;310;p20"/>
          <p:cNvSpPr txBox="1"/>
          <p:nvPr/>
        </p:nvSpPr>
        <p:spPr>
          <a:xfrm>
            <a:off x="7361002" y="2298545"/>
            <a:ext cx="212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비고</a:t>
            </a:r>
            <a:endParaRPr/>
          </a:p>
        </p:txBody>
      </p:sp>
      <p:sp>
        <p:nvSpPr>
          <p:cNvPr id="311" name="Google Shape;311;p20"/>
          <p:cNvSpPr txBox="1"/>
          <p:nvPr/>
        </p:nvSpPr>
        <p:spPr>
          <a:xfrm>
            <a:off x="2191944" y="2298545"/>
            <a:ext cx="318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/>
          </a:p>
        </p:txBody>
      </p:sp>
      <p:sp>
        <p:nvSpPr>
          <p:cNvPr id="312" name="Google Shape;312;p20"/>
          <p:cNvSpPr txBox="1"/>
          <p:nvPr/>
        </p:nvSpPr>
        <p:spPr>
          <a:xfrm>
            <a:off x="2676194" y="2298545"/>
            <a:ext cx="212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성명</a:t>
            </a:r>
            <a:endParaRPr/>
          </a:p>
        </p:txBody>
      </p:sp>
      <p:sp>
        <p:nvSpPr>
          <p:cNvPr id="313" name="Google Shape;313;p20"/>
          <p:cNvSpPr txBox="1"/>
          <p:nvPr/>
        </p:nvSpPr>
        <p:spPr>
          <a:xfrm>
            <a:off x="3169879" y="2298545"/>
            <a:ext cx="424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/>
          </a:p>
        </p:txBody>
      </p:sp>
      <p:sp>
        <p:nvSpPr>
          <p:cNvPr id="314" name="Google Shape;314;p20"/>
          <p:cNvSpPr txBox="1"/>
          <p:nvPr/>
        </p:nvSpPr>
        <p:spPr>
          <a:xfrm>
            <a:off x="6455870" y="2298545"/>
            <a:ext cx="666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등록일자</a:t>
            </a:r>
            <a:endParaRPr/>
          </a:p>
        </p:txBody>
      </p:sp>
      <p:sp>
        <p:nvSpPr>
          <p:cNvPr id="315" name="Google Shape;315;p20"/>
          <p:cNvSpPr txBox="1"/>
          <p:nvPr/>
        </p:nvSpPr>
        <p:spPr>
          <a:xfrm>
            <a:off x="3848233" y="2238125"/>
            <a:ext cx="549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게시물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일련번호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6" name="Google Shape;316;p2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{4FDCC9AF-0DE6-49CD-B7A9-B80083CD0956}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>
                          <a:solidFill>
                            <a:schemeClr val="dk1"/>
                          </a:solidFill>
                        </a:rPr>
                        <a:t>창작물 권한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>
                          <a:solidFill>
                            <a:schemeClr val="dk1"/>
                          </a:solidFill>
                        </a:rPr>
                        <a:t>창작물 관리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/>
                        <a:t>로그인  &gt; </a:t>
                      </a:r>
                      <a:r>
                        <a:rPr lang="ko-KR" sz="1500"/>
                        <a:t>창작물 관리 &gt; 창작물 권한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17" name="Google Shape;317;p20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sng" cap="none" strike="noStrike">
                <a:solidFill>
                  <a:schemeClr val="dk1"/>
                </a:solidFill>
              </a:rPr>
              <a:t>창작물 관리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게시판 관리 / 로그아웃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창작물 목록</a:t>
            </a:r>
            <a:endParaRPr i="0" sz="1200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ko-KR" sz="1200" u="sng">
                <a:solidFill>
                  <a:schemeClr val="dk1"/>
                </a:solidFill>
              </a:rPr>
              <a:t>창작물 권한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카테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고리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변경</a:t>
            </a:r>
            <a:endParaRPr sz="1200"/>
          </a:p>
        </p:txBody>
      </p:sp>
      <p:sp>
        <p:nvSpPr>
          <p:cNvPr id="320" name="Google Shape;320;p20"/>
          <p:cNvSpPr/>
          <p:nvPr/>
        </p:nvSpPr>
        <p:spPr>
          <a:xfrm>
            <a:off x="1239879" y="4613418"/>
            <a:ext cx="6503100" cy="43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20"/>
          <p:cNvCxnSpPr/>
          <p:nvPr/>
        </p:nvCxnSpPr>
        <p:spPr>
          <a:xfrm>
            <a:off x="1231445" y="4599319"/>
            <a:ext cx="650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20"/>
          <p:cNvCxnSpPr/>
          <p:nvPr/>
        </p:nvCxnSpPr>
        <p:spPr>
          <a:xfrm>
            <a:off x="1234754" y="5049429"/>
            <a:ext cx="6508500" cy="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20"/>
          <p:cNvCxnSpPr/>
          <p:nvPr/>
        </p:nvCxnSpPr>
        <p:spPr>
          <a:xfrm>
            <a:off x="1228137" y="5953656"/>
            <a:ext cx="6508500" cy="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20"/>
          <p:cNvCxnSpPr/>
          <p:nvPr/>
        </p:nvCxnSpPr>
        <p:spPr>
          <a:xfrm>
            <a:off x="1669142" y="4613418"/>
            <a:ext cx="0" cy="134670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p20"/>
          <p:cNvSpPr/>
          <p:nvPr/>
        </p:nvSpPr>
        <p:spPr>
          <a:xfrm>
            <a:off x="1370744" y="4743739"/>
            <a:ext cx="130200" cy="13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20"/>
          <p:cNvCxnSpPr/>
          <p:nvPr/>
        </p:nvCxnSpPr>
        <p:spPr>
          <a:xfrm>
            <a:off x="1231445" y="5929188"/>
            <a:ext cx="650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" name="Google Shape;327;p20"/>
          <p:cNvSpPr/>
          <p:nvPr/>
        </p:nvSpPr>
        <p:spPr>
          <a:xfrm>
            <a:off x="1370744" y="5432145"/>
            <a:ext cx="130200" cy="13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1274673" y="4349619"/>
            <a:ext cx="1248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</a:rPr>
              <a:t>삭제</a:t>
            </a: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대기 회원 Total : 00명</a:t>
            </a:r>
            <a:endParaRPr/>
          </a:p>
        </p:txBody>
      </p:sp>
      <p:grpSp>
        <p:nvGrpSpPr>
          <p:cNvPr id="329" name="Google Shape;329;p20"/>
          <p:cNvGrpSpPr/>
          <p:nvPr/>
        </p:nvGrpSpPr>
        <p:grpSpPr>
          <a:xfrm>
            <a:off x="6711294" y="4251466"/>
            <a:ext cx="1026168" cy="244723"/>
            <a:chOff x="7018334" y="1573333"/>
            <a:chExt cx="992042" cy="223491"/>
          </a:xfrm>
        </p:grpSpPr>
        <p:grpSp>
          <p:nvGrpSpPr>
            <p:cNvPr id="330" name="Google Shape;330;p20"/>
            <p:cNvGrpSpPr/>
            <p:nvPr/>
          </p:nvGrpSpPr>
          <p:grpSpPr>
            <a:xfrm>
              <a:off x="7018334" y="1573333"/>
              <a:ext cx="992042" cy="223491"/>
              <a:chOff x="7018334" y="1573333"/>
              <a:chExt cx="992042" cy="223491"/>
            </a:xfrm>
          </p:grpSpPr>
          <p:sp>
            <p:nvSpPr>
              <p:cNvPr id="331" name="Google Shape;331;p20"/>
              <p:cNvSpPr/>
              <p:nvPr/>
            </p:nvSpPr>
            <p:spPr>
              <a:xfrm>
                <a:off x="7018334" y="1573924"/>
                <a:ext cx="774600" cy="2229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9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10개 보기</a:t>
                </a:r>
                <a:endParaRPr/>
              </a:p>
            </p:txBody>
          </p:sp>
          <p:sp>
            <p:nvSpPr>
              <p:cNvPr id="332" name="Google Shape;332;p20"/>
              <p:cNvSpPr/>
              <p:nvPr/>
            </p:nvSpPr>
            <p:spPr>
              <a:xfrm>
                <a:off x="7790476" y="1573333"/>
                <a:ext cx="219900" cy="223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3" name="Google Shape;333;p20"/>
            <p:cNvSpPr/>
            <p:nvPr/>
          </p:nvSpPr>
          <p:spPr>
            <a:xfrm flipH="1">
              <a:off x="7855023" y="1667383"/>
              <a:ext cx="89754" cy="50243"/>
            </a:xfrm>
            <a:prstGeom prst="flowChartMerg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20"/>
          <p:cNvSpPr txBox="1"/>
          <p:nvPr/>
        </p:nvSpPr>
        <p:spPr>
          <a:xfrm>
            <a:off x="1818006" y="4699057"/>
            <a:ext cx="212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/>
          </a:p>
        </p:txBody>
      </p:sp>
      <p:sp>
        <p:nvSpPr>
          <p:cNvPr id="335" name="Google Shape;335;p20"/>
          <p:cNvSpPr txBox="1"/>
          <p:nvPr/>
        </p:nvSpPr>
        <p:spPr>
          <a:xfrm>
            <a:off x="4866628" y="4761639"/>
            <a:ext cx="560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 설명</a:t>
            </a:r>
            <a:endParaRPr/>
          </a:p>
        </p:txBody>
      </p:sp>
      <p:sp>
        <p:nvSpPr>
          <p:cNvPr id="336" name="Google Shape;336;p20"/>
          <p:cNvSpPr txBox="1"/>
          <p:nvPr/>
        </p:nvSpPr>
        <p:spPr>
          <a:xfrm>
            <a:off x="5537875" y="4761639"/>
            <a:ext cx="666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미리보기 사진</a:t>
            </a:r>
            <a:endParaRPr/>
          </a:p>
        </p:txBody>
      </p:sp>
      <p:sp>
        <p:nvSpPr>
          <p:cNvPr id="337" name="Google Shape;337;p20"/>
          <p:cNvSpPr txBox="1"/>
          <p:nvPr/>
        </p:nvSpPr>
        <p:spPr>
          <a:xfrm>
            <a:off x="7365191" y="4761639"/>
            <a:ext cx="212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비고</a:t>
            </a:r>
            <a:endParaRPr/>
          </a:p>
        </p:txBody>
      </p:sp>
      <p:sp>
        <p:nvSpPr>
          <p:cNvPr id="338" name="Google Shape;338;p20"/>
          <p:cNvSpPr txBox="1"/>
          <p:nvPr/>
        </p:nvSpPr>
        <p:spPr>
          <a:xfrm>
            <a:off x="2196134" y="4761639"/>
            <a:ext cx="318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/>
          </a:p>
        </p:txBody>
      </p:sp>
      <p:sp>
        <p:nvSpPr>
          <p:cNvPr id="339" name="Google Shape;339;p20"/>
          <p:cNvSpPr txBox="1"/>
          <p:nvPr/>
        </p:nvSpPr>
        <p:spPr>
          <a:xfrm>
            <a:off x="2680383" y="4761639"/>
            <a:ext cx="212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성명</a:t>
            </a:r>
            <a:endParaRPr/>
          </a:p>
        </p:txBody>
      </p:sp>
      <p:sp>
        <p:nvSpPr>
          <p:cNvPr id="340" name="Google Shape;340;p20"/>
          <p:cNvSpPr txBox="1"/>
          <p:nvPr/>
        </p:nvSpPr>
        <p:spPr>
          <a:xfrm>
            <a:off x="3174068" y="4761639"/>
            <a:ext cx="424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/>
          </a:p>
        </p:txBody>
      </p:sp>
      <p:sp>
        <p:nvSpPr>
          <p:cNvPr id="341" name="Google Shape;341;p20"/>
          <p:cNvSpPr txBox="1"/>
          <p:nvPr/>
        </p:nvSpPr>
        <p:spPr>
          <a:xfrm>
            <a:off x="6460060" y="4761639"/>
            <a:ext cx="666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 등록일자</a:t>
            </a:r>
            <a:endParaRPr/>
          </a:p>
        </p:txBody>
      </p:sp>
      <p:sp>
        <p:nvSpPr>
          <p:cNvPr id="342" name="Google Shape;342;p20"/>
          <p:cNvSpPr txBox="1"/>
          <p:nvPr/>
        </p:nvSpPr>
        <p:spPr>
          <a:xfrm>
            <a:off x="3922852" y="4761639"/>
            <a:ext cx="772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게시물 일련번호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0"/>
          <p:cNvSpPr txBox="1"/>
          <p:nvPr/>
        </p:nvSpPr>
        <p:spPr>
          <a:xfrm>
            <a:off x="1240335" y="4011326"/>
            <a:ext cx="145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창작물 </a:t>
            </a:r>
            <a:r>
              <a:rPr lang="ko-KR"/>
              <a:t>삭제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승인 </a:t>
            </a:r>
            <a:endParaRPr/>
          </a:p>
        </p:txBody>
      </p:sp>
      <p:graphicFrame>
        <p:nvGraphicFramePr>
          <p:cNvPr id="344" name="Google Shape;344;p2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창작물 권한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01 메인페이지 / 02 창작물 관리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로그인 페이지 &gt; 창작물 관리 &gt; 창작물 권한 &gt; 창작물 등록 승인</a:t>
                      </a:r>
                      <a:endParaRPr sz="1500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45" name="Google Shape;345;p20"/>
          <p:cNvSpPr/>
          <p:nvPr/>
        </p:nvSpPr>
        <p:spPr>
          <a:xfrm>
            <a:off x="5084700" y="2803675"/>
            <a:ext cx="853500" cy="4680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6" name="Google Shape;346;p20"/>
          <p:cNvGraphicFramePr/>
          <p:nvPr/>
        </p:nvGraphicFramePr>
        <p:xfrm>
          <a:off x="1726213" y="284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376700"/>
                <a:gridCol w="463900"/>
                <a:gridCol w="421125"/>
                <a:gridCol w="821700"/>
                <a:gridCol w="648625"/>
                <a:gridCol w="680600"/>
                <a:gridCol w="745425"/>
                <a:gridCol w="571575"/>
                <a:gridCol w="733475"/>
                <a:gridCol w="490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02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hong**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홍길동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010-1234-5678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단편소설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-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22.06.27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347" name="Google Shape;347;p20"/>
          <p:cNvSpPr txBox="1"/>
          <p:nvPr/>
        </p:nvSpPr>
        <p:spPr>
          <a:xfrm>
            <a:off x="4524288" y="2299770"/>
            <a:ext cx="560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</a:rPr>
              <a:t>카테고리</a:t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1534775" y="2589375"/>
            <a:ext cx="3009300" cy="440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20"/>
          <p:cNvCxnSpPr>
            <a:stCxn id="345" idx="2"/>
            <a:endCxn id="348" idx="3"/>
          </p:cNvCxnSpPr>
          <p:nvPr/>
        </p:nvCxnSpPr>
        <p:spPr>
          <a:xfrm flipH="1">
            <a:off x="4543950" y="3271675"/>
            <a:ext cx="967500" cy="152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50" name="Google Shape;350;p20"/>
          <p:cNvGraphicFramePr/>
          <p:nvPr/>
        </p:nvGraphicFramePr>
        <p:xfrm>
          <a:off x="1746750" y="32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1299450"/>
                <a:gridCol w="1299450"/>
              </a:tblGrid>
              <a:tr h="55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판매자회원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홍길동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5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제목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카테고리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단편소설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등록일시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22.06.27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첨부파일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sng">
                          <a:solidFill>
                            <a:srgbClr val="0000FF"/>
                          </a:solidFill>
                        </a:rPr>
                        <a:t>DOWNLOAD</a:t>
                      </a:r>
                      <a:endParaRPr b="1" sz="1000" u="sng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351" name="Google Shape;351;p20"/>
          <p:cNvSpPr/>
          <p:nvPr/>
        </p:nvSpPr>
        <p:spPr>
          <a:xfrm>
            <a:off x="2148625" y="6405625"/>
            <a:ext cx="772800" cy="34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등록승인</a:t>
            </a:r>
            <a:endParaRPr sz="1000"/>
          </a:p>
        </p:txBody>
      </p:sp>
      <p:sp>
        <p:nvSpPr>
          <p:cNvPr id="352" name="Google Shape;352;p20"/>
          <p:cNvSpPr/>
          <p:nvPr/>
        </p:nvSpPr>
        <p:spPr>
          <a:xfrm>
            <a:off x="3198650" y="6399400"/>
            <a:ext cx="739500" cy="34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등록반려</a:t>
            </a:r>
            <a:endParaRPr sz="1000"/>
          </a:p>
        </p:txBody>
      </p:sp>
      <p:sp>
        <p:nvSpPr>
          <p:cNvPr id="353" name="Google Shape;353;p20"/>
          <p:cNvSpPr/>
          <p:nvPr/>
        </p:nvSpPr>
        <p:spPr>
          <a:xfrm>
            <a:off x="5041077" y="2523756"/>
            <a:ext cx="211500" cy="2232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5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2268875" y="2801113"/>
            <a:ext cx="15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창작물 등록 정보</a:t>
            </a: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3099277" y="5164893"/>
            <a:ext cx="211500" cy="2232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6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sng" cap="none" strike="noStrike">
                <a:solidFill>
                  <a:schemeClr val="dk1"/>
                </a:solidFill>
              </a:rPr>
              <a:t>창작물 관리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게시판 관리 / 로그아웃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창작물 목록</a:t>
            </a:r>
            <a:endParaRPr i="0" sz="1200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ko-KR" sz="1200" u="sng">
                <a:solidFill>
                  <a:schemeClr val="dk1"/>
                </a:solidFill>
              </a:rPr>
              <a:t>창작물 권한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카테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고리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변경</a:t>
            </a:r>
            <a:endParaRPr sz="1200"/>
          </a:p>
        </p:txBody>
      </p:sp>
      <p:graphicFrame>
        <p:nvGraphicFramePr>
          <p:cNvPr id="363" name="Google Shape;363;p21"/>
          <p:cNvGraphicFramePr/>
          <p:nvPr/>
        </p:nvGraphicFramePr>
        <p:xfrm>
          <a:off x="8134352" y="908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{4FDCC9AF-0DE6-49CD-B7A9-B80083CD0956}</a:tableStyleId>
              </a:tblPr>
              <a:tblGrid>
                <a:gridCol w="564975"/>
                <a:gridCol w="3293400"/>
              </a:tblGrid>
              <a:tr h="386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</a:tr>
              <a:tr h="71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창작물 등록 정보 확인은 최고 관리자 권한으로만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확인 및 등록, 반려 가능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</a:tr>
              <a:tr h="913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7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창작물제목 클릭 시, ‘창작물 등록 정보‘ 팝업창이 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‘창작물 등록 정보‘ 팝업창에서 삭제 승인 버튼을 누르면 팝업창이 닫히면서 해당 건은 창작물 삭제 신청에서 사라지고 창작물 삭제 목록으로 이동 됨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</a:tr>
            </a:tbl>
          </a:graphicData>
        </a:graphic>
      </p:graphicFrame>
      <p:sp>
        <p:nvSpPr>
          <p:cNvPr id="364" name="Google Shape;364;p21"/>
          <p:cNvSpPr txBox="1"/>
          <p:nvPr/>
        </p:nvSpPr>
        <p:spPr>
          <a:xfrm>
            <a:off x="1240335" y="1512000"/>
            <a:ext cx="145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창작물 등록 </a:t>
            </a:r>
            <a:r>
              <a:rPr lang="ko-KR"/>
              <a:t>신청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1235689" y="2150324"/>
            <a:ext cx="6503100" cy="43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21"/>
          <p:cNvCxnSpPr/>
          <p:nvPr/>
        </p:nvCxnSpPr>
        <p:spPr>
          <a:xfrm>
            <a:off x="1227256" y="2136225"/>
            <a:ext cx="650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p21"/>
          <p:cNvCxnSpPr/>
          <p:nvPr/>
        </p:nvCxnSpPr>
        <p:spPr>
          <a:xfrm>
            <a:off x="1230564" y="2586335"/>
            <a:ext cx="6508500" cy="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21"/>
          <p:cNvCxnSpPr/>
          <p:nvPr/>
        </p:nvCxnSpPr>
        <p:spPr>
          <a:xfrm>
            <a:off x="1223948" y="3490562"/>
            <a:ext cx="6508500" cy="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" name="Google Shape;369;p21"/>
          <p:cNvCxnSpPr/>
          <p:nvPr/>
        </p:nvCxnSpPr>
        <p:spPr>
          <a:xfrm>
            <a:off x="1664952" y="2150324"/>
            <a:ext cx="0" cy="134670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0" name="Google Shape;370;p21"/>
          <p:cNvSpPr/>
          <p:nvPr/>
        </p:nvSpPr>
        <p:spPr>
          <a:xfrm>
            <a:off x="1366555" y="2280646"/>
            <a:ext cx="130200" cy="13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p21"/>
          <p:cNvCxnSpPr/>
          <p:nvPr/>
        </p:nvCxnSpPr>
        <p:spPr>
          <a:xfrm>
            <a:off x="1227256" y="3466094"/>
            <a:ext cx="650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2" name="Google Shape;372;p21"/>
          <p:cNvSpPr/>
          <p:nvPr/>
        </p:nvSpPr>
        <p:spPr>
          <a:xfrm>
            <a:off x="1366555" y="2969051"/>
            <a:ext cx="130200" cy="13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21"/>
          <p:cNvGrpSpPr/>
          <p:nvPr/>
        </p:nvGrpSpPr>
        <p:grpSpPr>
          <a:xfrm>
            <a:off x="6707105" y="1788373"/>
            <a:ext cx="1026168" cy="244723"/>
            <a:chOff x="7018334" y="1573333"/>
            <a:chExt cx="992042" cy="223491"/>
          </a:xfrm>
        </p:grpSpPr>
        <p:grpSp>
          <p:nvGrpSpPr>
            <p:cNvPr id="374" name="Google Shape;374;p21"/>
            <p:cNvGrpSpPr/>
            <p:nvPr/>
          </p:nvGrpSpPr>
          <p:grpSpPr>
            <a:xfrm>
              <a:off x="7018334" y="1573333"/>
              <a:ext cx="992042" cy="223491"/>
              <a:chOff x="7018334" y="1573333"/>
              <a:chExt cx="992042" cy="223491"/>
            </a:xfrm>
          </p:grpSpPr>
          <p:sp>
            <p:nvSpPr>
              <p:cNvPr id="375" name="Google Shape;375;p21"/>
              <p:cNvSpPr/>
              <p:nvPr/>
            </p:nvSpPr>
            <p:spPr>
              <a:xfrm>
                <a:off x="7018334" y="1573924"/>
                <a:ext cx="774600" cy="2229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9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10개 보기</a:t>
                </a:r>
                <a:endParaRPr/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>
                <a:off x="7790476" y="1573333"/>
                <a:ext cx="219900" cy="223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7" name="Google Shape;377;p21"/>
            <p:cNvSpPr/>
            <p:nvPr/>
          </p:nvSpPr>
          <p:spPr>
            <a:xfrm flipH="1">
              <a:off x="7855023" y="1667383"/>
              <a:ext cx="89754" cy="50243"/>
            </a:xfrm>
            <a:prstGeom prst="flowChartMerg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21"/>
          <p:cNvSpPr txBox="1"/>
          <p:nvPr/>
        </p:nvSpPr>
        <p:spPr>
          <a:xfrm>
            <a:off x="1270458" y="1886451"/>
            <a:ext cx="1248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등록대기 회원 Total : 00명</a:t>
            </a:r>
            <a:endParaRPr/>
          </a:p>
        </p:txBody>
      </p:sp>
      <p:sp>
        <p:nvSpPr>
          <p:cNvPr id="379" name="Google Shape;379;p21"/>
          <p:cNvSpPr txBox="1"/>
          <p:nvPr/>
        </p:nvSpPr>
        <p:spPr>
          <a:xfrm>
            <a:off x="1813817" y="2235963"/>
            <a:ext cx="212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/>
          </a:p>
        </p:txBody>
      </p:sp>
      <p:sp>
        <p:nvSpPr>
          <p:cNvPr id="380" name="Google Shape;380;p21"/>
          <p:cNvSpPr txBox="1"/>
          <p:nvPr/>
        </p:nvSpPr>
        <p:spPr>
          <a:xfrm>
            <a:off x="5231276" y="2299770"/>
            <a:ext cx="560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</a:t>
            </a:r>
            <a:r>
              <a:rPr lang="ko-KR" sz="800">
                <a:solidFill>
                  <a:schemeClr val="dk1"/>
                </a:solidFill>
              </a:rPr>
              <a:t> 제목</a:t>
            </a:r>
            <a:endParaRPr/>
          </a:p>
        </p:txBody>
      </p:sp>
      <p:sp>
        <p:nvSpPr>
          <p:cNvPr id="381" name="Google Shape;381;p21"/>
          <p:cNvSpPr txBox="1"/>
          <p:nvPr/>
        </p:nvSpPr>
        <p:spPr>
          <a:xfrm>
            <a:off x="5938279" y="2238125"/>
            <a:ext cx="424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미리보기 </a:t>
            </a:r>
            <a:r>
              <a:rPr lang="ko-KR" sz="800">
                <a:solidFill>
                  <a:schemeClr val="dk1"/>
                </a:solidFill>
              </a:rPr>
              <a:t>이미지</a:t>
            </a:r>
            <a:endParaRPr/>
          </a:p>
        </p:txBody>
      </p:sp>
      <p:sp>
        <p:nvSpPr>
          <p:cNvPr id="382" name="Google Shape;382;p21"/>
          <p:cNvSpPr txBox="1"/>
          <p:nvPr/>
        </p:nvSpPr>
        <p:spPr>
          <a:xfrm>
            <a:off x="7361002" y="2298545"/>
            <a:ext cx="212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비고</a:t>
            </a:r>
            <a:endParaRPr/>
          </a:p>
        </p:txBody>
      </p:sp>
      <p:sp>
        <p:nvSpPr>
          <p:cNvPr id="383" name="Google Shape;383;p21"/>
          <p:cNvSpPr txBox="1"/>
          <p:nvPr/>
        </p:nvSpPr>
        <p:spPr>
          <a:xfrm>
            <a:off x="2191944" y="2298545"/>
            <a:ext cx="318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/>
          </a:p>
        </p:txBody>
      </p:sp>
      <p:sp>
        <p:nvSpPr>
          <p:cNvPr id="384" name="Google Shape;384;p21"/>
          <p:cNvSpPr txBox="1"/>
          <p:nvPr/>
        </p:nvSpPr>
        <p:spPr>
          <a:xfrm>
            <a:off x="2676194" y="2298545"/>
            <a:ext cx="212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성명</a:t>
            </a:r>
            <a:endParaRPr/>
          </a:p>
        </p:txBody>
      </p:sp>
      <p:sp>
        <p:nvSpPr>
          <p:cNvPr id="385" name="Google Shape;385;p21"/>
          <p:cNvSpPr txBox="1"/>
          <p:nvPr/>
        </p:nvSpPr>
        <p:spPr>
          <a:xfrm>
            <a:off x="3169879" y="2298545"/>
            <a:ext cx="424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/>
          </a:p>
        </p:txBody>
      </p:sp>
      <p:sp>
        <p:nvSpPr>
          <p:cNvPr id="386" name="Google Shape;386;p21"/>
          <p:cNvSpPr txBox="1"/>
          <p:nvPr/>
        </p:nvSpPr>
        <p:spPr>
          <a:xfrm>
            <a:off x="6455870" y="2298545"/>
            <a:ext cx="666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등록일자</a:t>
            </a:r>
            <a:endParaRPr/>
          </a:p>
        </p:txBody>
      </p:sp>
      <p:sp>
        <p:nvSpPr>
          <p:cNvPr id="387" name="Google Shape;387;p21"/>
          <p:cNvSpPr txBox="1"/>
          <p:nvPr/>
        </p:nvSpPr>
        <p:spPr>
          <a:xfrm>
            <a:off x="3848233" y="2238125"/>
            <a:ext cx="549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게시물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일련번호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8" name="Google Shape;388;p2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{4FDCC9AF-0DE6-49CD-B7A9-B80083CD0956}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>
                          <a:solidFill>
                            <a:schemeClr val="dk1"/>
                          </a:solidFill>
                        </a:rPr>
                        <a:t>창작물 권한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>
                          <a:solidFill>
                            <a:schemeClr val="dk1"/>
                          </a:solidFill>
                        </a:rPr>
                        <a:t>창작물 관리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/>
                        <a:t>로그인  &gt; </a:t>
                      </a:r>
                      <a:r>
                        <a:rPr lang="ko-KR" sz="1500"/>
                        <a:t>창작물 관리 &gt; 창작물 권한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89" name="Google Shape;389;p21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sng" cap="none" strike="noStrike">
                <a:solidFill>
                  <a:schemeClr val="dk1"/>
                </a:solidFill>
              </a:rPr>
              <a:t>창작물 관리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게시판 관리 / 로그아웃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1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1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창작물 목록</a:t>
            </a:r>
            <a:endParaRPr i="0" sz="1200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ko-KR" sz="1200" u="sng">
                <a:solidFill>
                  <a:schemeClr val="dk1"/>
                </a:solidFill>
              </a:rPr>
              <a:t>창작물 권한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카테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고리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변경</a:t>
            </a:r>
            <a:endParaRPr sz="1200"/>
          </a:p>
        </p:txBody>
      </p:sp>
      <p:sp>
        <p:nvSpPr>
          <p:cNvPr id="392" name="Google Shape;392;p21"/>
          <p:cNvSpPr/>
          <p:nvPr/>
        </p:nvSpPr>
        <p:spPr>
          <a:xfrm>
            <a:off x="1239879" y="4656743"/>
            <a:ext cx="6503100" cy="43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21"/>
          <p:cNvCxnSpPr/>
          <p:nvPr/>
        </p:nvCxnSpPr>
        <p:spPr>
          <a:xfrm>
            <a:off x="1231445" y="4599319"/>
            <a:ext cx="650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4" name="Google Shape;394;p21"/>
          <p:cNvCxnSpPr/>
          <p:nvPr/>
        </p:nvCxnSpPr>
        <p:spPr>
          <a:xfrm>
            <a:off x="1234754" y="5049429"/>
            <a:ext cx="6508500" cy="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p21"/>
          <p:cNvCxnSpPr/>
          <p:nvPr/>
        </p:nvCxnSpPr>
        <p:spPr>
          <a:xfrm>
            <a:off x="1228137" y="5953656"/>
            <a:ext cx="6508500" cy="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21"/>
          <p:cNvCxnSpPr/>
          <p:nvPr/>
        </p:nvCxnSpPr>
        <p:spPr>
          <a:xfrm>
            <a:off x="1669142" y="4613418"/>
            <a:ext cx="0" cy="1346700"/>
          </a:xfrm>
          <a:prstGeom prst="straightConnector1">
            <a:avLst/>
          </a:prstGeom>
          <a:noFill/>
          <a:ln cap="flat" cmpd="sng" w="9525">
            <a:solidFill>
              <a:srgbClr val="D9E0E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7" name="Google Shape;397;p21"/>
          <p:cNvSpPr/>
          <p:nvPr/>
        </p:nvSpPr>
        <p:spPr>
          <a:xfrm>
            <a:off x="1370744" y="4743739"/>
            <a:ext cx="130200" cy="13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21"/>
          <p:cNvCxnSpPr/>
          <p:nvPr/>
        </p:nvCxnSpPr>
        <p:spPr>
          <a:xfrm>
            <a:off x="1231445" y="5929188"/>
            <a:ext cx="650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9" name="Google Shape;399;p21"/>
          <p:cNvSpPr/>
          <p:nvPr/>
        </p:nvSpPr>
        <p:spPr>
          <a:xfrm>
            <a:off x="1370744" y="5432145"/>
            <a:ext cx="130200" cy="13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1274673" y="4349619"/>
            <a:ext cx="1248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</a:rPr>
              <a:t>삭제</a:t>
            </a: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대기 회원 Total : 00명</a:t>
            </a:r>
            <a:endParaRPr/>
          </a:p>
        </p:txBody>
      </p:sp>
      <p:grpSp>
        <p:nvGrpSpPr>
          <p:cNvPr id="401" name="Google Shape;401;p21"/>
          <p:cNvGrpSpPr/>
          <p:nvPr/>
        </p:nvGrpSpPr>
        <p:grpSpPr>
          <a:xfrm>
            <a:off x="6711294" y="4251466"/>
            <a:ext cx="1026168" cy="244723"/>
            <a:chOff x="7018334" y="1573333"/>
            <a:chExt cx="992042" cy="223491"/>
          </a:xfrm>
        </p:grpSpPr>
        <p:grpSp>
          <p:nvGrpSpPr>
            <p:cNvPr id="402" name="Google Shape;402;p21"/>
            <p:cNvGrpSpPr/>
            <p:nvPr/>
          </p:nvGrpSpPr>
          <p:grpSpPr>
            <a:xfrm>
              <a:off x="7018334" y="1573333"/>
              <a:ext cx="992042" cy="223491"/>
              <a:chOff x="7018334" y="1573333"/>
              <a:chExt cx="992042" cy="223491"/>
            </a:xfrm>
          </p:grpSpPr>
          <p:sp>
            <p:nvSpPr>
              <p:cNvPr id="403" name="Google Shape;403;p21"/>
              <p:cNvSpPr/>
              <p:nvPr/>
            </p:nvSpPr>
            <p:spPr>
              <a:xfrm>
                <a:off x="7018334" y="1573924"/>
                <a:ext cx="774600" cy="2229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9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10개 보기</a:t>
                </a:r>
                <a:endParaRPr/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7790476" y="1573333"/>
                <a:ext cx="219900" cy="223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5" name="Google Shape;405;p21"/>
            <p:cNvSpPr/>
            <p:nvPr/>
          </p:nvSpPr>
          <p:spPr>
            <a:xfrm flipH="1">
              <a:off x="7855023" y="1667383"/>
              <a:ext cx="89754" cy="50243"/>
            </a:xfrm>
            <a:prstGeom prst="flowChartMerg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21"/>
          <p:cNvSpPr txBox="1"/>
          <p:nvPr/>
        </p:nvSpPr>
        <p:spPr>
          <a:xfrm>
            <a:off x="1240335" y="4011326"/>
            <a:ext cx="145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창작물 </a:t>
            </a:r>
            <a:r>
              <a:rPr lang="ko-KR"/>
              <a:t>삭제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/>
              <a:t>신청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aphicFrame>
        <p:nvGraphicFramePr>
          <p:cNvPr id="407" name="Google Shape;407;p2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창작물 권한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01 메인페이지 / 02 창작물 관리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김경민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로그인 페이지 &gt; 창작물 관리 &gt; 창작물 권한 &gt; 창작물 등록 승인</a:t>
                      </a:r>
                      <a:endParaRPr sz="1500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08" name="Google Shape;408;p21"/>
          <p:cNvSpPr/>
          <p:nvPr/>
        </p:nvSpPr>
        <p:spPr>
          <a:xfrm>
            <a:off x="5084700" y="5242075"/>
            <a:ext cx="853500" cy="4680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9" name="Google Shape;409;p21"/>
          <p:cNvGraphicFramePr/>
          <p:nvPr/>
        </p:nvGraphicFramePr>
        <p:xfrm>
          <a:off x="1726213" y="528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376700"/>
                <a:gridCol w="463900"/>
                <a:gridCol w="421125"/>
                <a:gridCol w="821700"/>
                <a:gridCol w="648625"/>
                <a:gridCol w="680600"/>
                <a:gridCol w="745425"/>
                <a:gridCol w="571575"/>
                <a:gridCol w="733475"/>
                <a:gridCol w="490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02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hong**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홍길동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010-1234-5678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01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단편소설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-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22.06.27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410" name="Google Shape;410;p21"/>
          <p:cNvSpPr txBox="1"/>
          <p:nvPr/>
        </p:nvSpPr>
        <p:spPr>
          <a:xfrm>
            <a:off x="4524288" y="2299770"/>
            <a:ext cx="560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</a:rPr>
              <a:t>카테고리</a:t>
            </a:r>
            <a:endParaRPr/>
          </a:p>
        </p:txBody>
      </p:sp>
      <p:cxnSp>
        <p:nvCxnSpPr>
          <p:cNvPr id="411" name="Google Shape;411;p21"/>
          <p:cNvCxnSpPr>
            <a:stCxn id="408" idx="0"/>
            <a:endCxn id="412" idx="2"/>
          </p:cNvCxnSpPr>
          <p:nvPr/>
        </p:nvCxnSpPr>
        <p:spPr>
          <a:xfrm flipH="1" rot="10800000">
            <a:off x="5511450" y="4948675"/>
            <a:ext cx="1011900" cy="29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21"/>
          <p:cNvSpPr/>
          <p:nvPr/>
        </p:nvSpPr>
        <p:spPr>
          <a:xfrm>
            <a:off x="4873202" y="5005943"/>
            <a:ext cx="211500" cy="2232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7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1235689" y="4632049"/>
            <a:ext cx="6503100" cy="4359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1"/>
          <p:cNvSpPr txBox="1"/>
          <p:nvPr/>
        </p:nvSpPr>
        <p:spPr>
          <a:xfrm>
            <a:off x="1813817" y="4717688"/>
            <a:ext cx="212400" cy="2463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/>
          </a:p>
        </p:txBody>
      </p:sp>
      <p:sp>
        <p:nvSpPr>
          <p:cNvPr id="416" name="Google Shape;416;p21"/>
          <p:cNvSpPr txBox="1"/>
          <p:nvPr/>
        </p:nvSpPr>
        <p:spPr>
          <a:xfrm>
            <a:off x="5231276" y="4781495"/>
            <a:ext cx="560400" cy="1230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창작물</a:t>
            </a:r>
            <a:r>
              <a:rPr lang="ko-KR" sz="800">
                <a:solidFill>
                  <a:schemeClr val="dk1"/>
                </a:solidFill>
              </a:rPr>
              <a:t> 제목</a:t>
            </a:r>
            <a:endParaRPr/>
          </a:p>
        </p:txBody>
      </p:sp>
      <p:sp>
        <p:nvSpPr>
          <p:cNvPr id="417" name="Google Shape;417;p21"/>
          <p:cNvSpPr txBox="1"/>
          <p:nvPr/>
        </p:nvSpPr>
        <p:spPr>
          <a:xfrm>
            <a:off x="5938279" y="4719850"/>
            <a:ext cx="424500" cy="2463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미리보기 </a:t>
            </a:r>
            <a:r>
              <a:rPr lang="ko-KR" sz="800">
                <a:solidFill>
                  <a:schemeClr val="dk1"/>
                </a:solidFill>
              </a:rPr>
              <a:t>이미지</a:t>
            </a:r>
            <a:endParaRPr/>
          </a:p>
        </p:txBody>
      </p:sp>
      <p:sp>
        <p:nvSpPr>
          <p:cNvPr id="418" name="Google Shape;418;p21"/>
          <p:cNvSpPr txBox="1"/>
          <p:nvPr/>
        </p:nvSpPr>
        <p:spPr>
          <a:xfrm>
            <a:off x="7361002" y="4780270"/>
            <a:ext cx="212400" cy="1230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비고</a:t>
            </a:r>
            <a:endParaRPr/>
          </a:p>
        </p:txBody>
      </p:sp>
      <p:sp>
        <p:nvSpPr>
          <p:cNvPr id="419" name="Google Shape;419;p21"/>
          <p:cNvSpPr txBox="1"/>
          <p:nvPr/>
        </p:nvSpPr>
        <p:spPr>
          <a:xfrm>
            <a:off x="2191944" y="4780270"/>
            <a:ext cx="318300" cy="1230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/>
          </a:p>
        </p:txBody>
      </p:sp>
      <p:sp>
        <p:nvSpPr>
          <p:cNvPr id="420" name="Google Shape;420;p21"/>
          <p:cNvSpPr txBox="1"/>
          <p:nvPr/>
        </p:nvSpPr>
        <p:spPr>
          <a:xfrm>
            <a:off x="2676194" y="4780270"/>
            <a:ext cx="212400" cy="1230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성명</a:t>
            </a:r>
            <a:endParaRPr/>
          </a:p>
        </p:txBody>
      </p:sp>
      <p:sp>
        <p:nvSpPr>
          <p:cNvPr id="421" name="Google Shape;421;p21"/>
          <p:cNvSpPr txBox="1"/>
          <p:nvPr/>
        </p:nvSpPr>
        <p:spPr>
          <a:xfrm>
            <a:off x="3169879" y="4780270"/>
            <a:ext cx="424500" cy="1230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/>
          </a:p>
        </p:txBody>
      </p:sp>
      <p:sp>
        <p:nvSpPr>
          <p:cNvPr id="422" name="Google Shape;422;p21"/>
          <p:cNvSpPr txBox="1"/>
          <p:nvPr/>
        </p:nvSpPr>
        <p:spPr>
          <a:xfrm>
            <a:off x="6455870" y="4780270"/>
            <a:ext cx="666600" cy="1230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등록일자</a:t>
            </a:r>
            <a:endParaRPr/>
          </a:p>
        </p:txBody>
      </p:sp>
      <p:sp>
        <p:nvSpPr>
          <p:cNvPr id="423" name="Google Shape;423;p21"/>
          <p:cNvSpPr txBox="1"/>
          <p:nvPr/>
        </p:nvSpPr>
        <p:spPr>
          <a:xfrm>
            <a:off x="3848233" y="4719850"/>
            <a:ext cx="549900" cy="2463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게시물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일련번호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1"/>
          <p:cNvSpPr txBox="1"/>
          <p:nvPr/>
        </p:nvSpPr>
        <p:spPr>
          <a:xfrm>
            <a:off x="4524288" y="4781495"/>
            <a:ext cx="560400" cy="1230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</a:rPr>
              <a:t>카테고리</a:t>
            </a:r>
            <a:endParaRPr/>
          </a:p>
        </p:txBody>
      </p:sp>
      <p:sp>
        <p:nvSpPr>
          <p:cNvPr id="412" name="Google Shape;412;p21"/>
          <p:cNvSpPr/>
          <p:nvPr/>
        </p:nvSpPr>
        <p:spPr>
          <a:xfrm>
            <a:off x="5018663" y="543263"/>
            <a:ext cx="3009300" cy="440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5" name="Google Shape;425;p21"/>
          <p:cNvGraphicFramePr/>
          <p:nvPr/>
        </p:nvGraphicFramePr>
        <p:xfrm>
          <a:off x="5230638" y="1235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{053D901E-F25E-410A-9D83-170E6D9AF0E5}</a:tableStyleId>
              </a:tblPr>
              <a:tblGrid>
                <a:gridCol w="1299450"/>
                <a:gridCol w="1299450"/>
              </a:tblGrid>
              <a:tr h="55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판매자회원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홍길동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5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제목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-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카테고리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단편소설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등록일시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22.06.27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첨부파일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sng">
                          <a:solidFill>
                            <a:srgbClr val="0000FF"/>
                          </a:solidFill>
                        </a:rPr>
                        <a:t>DOWNLOAD</a:t>
                      </a:r>
                      <a:endParaRPr b="1" sz="1000" u="sng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26" name="Google Shape;426;p21"/>
          <p:cNvSpPr/>
          <p:nvPr/>
        </p:nvSpPr>
        <p:spPr>
          <a:xfrm>
            <a:off x="5632513" y="4359513"/>
            <a:ext cx="772800" cy="34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삭제</a:t>
            </a:r>
            <a:r>
              <a:rPr lang="ko-KR" sz="1000"/>
              <a:t>승인</a:t>
            </a:r>
            <a:endParaRPr sz="1000"/>
          </a:p>
        </p:txBody>
      </p:sp>
      <p:sp>
        <p:nvSpPr>
          <p:cNvPr id="427" name="Google Shape;427;p21"/>
          <p:cNvSpPr/>
          <p:nvPr/>
        </p:nvSpPr>
        <p:spPr>
          <a:xfrm>
            <a:off x="6682538" y="4353288"/>
            <a:ext cx="739500" cy="34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삭제</a:t>
            </a:r>
            <a:r>
              <a:rPr lang="ko-KR" sz="1000"/>
              <a:t>반려</a:t>
            </a:r>
            <a:endParaRPr sz="1000"/>
          </a:p>
        </p:txBody>
      </p:sp>
      <p:sp>
        <p:nvSpPr>
          <p:cNvPr id="428" name="Google Shape;428;p21"/>
          <p:cNvSpPr txBox="1"/>
          <p:nvPr/>
        </p:nvSpPr>
        <p:spPr>
          <a:xfrm>
            <a:off x="5752763" y="755000"/>
            <a:ext cx="15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창작물 등록 정보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/>
          <p:nvPr/>
        </p:nvSpPr>
        <p:spPr>
          <a:xfrm>
            <a:off x="263271" y="908685"/>
            <a:ext cx="7632900" cy="554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2"/>
          <p:cNvSpPr/>
          <p:nvPr/>
        </p:nvSpPr>
        <p:spPr>
          <a:xfrm>
            <a:off x="1847469" y="963930"/>
            <a:ext cx="5904600" cy="3600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sng" cap="none" strike="noStrike">
                <a:solidFill>
                  <a:schemeClr val="dk1"/>
                </a:solidFill>
              </a:rPr>
              <a:t>창작물 관리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환불 관리 / </a:t>
            </a:r>
            <a:r>
              <a:rPr i="0" lang="ko-KR" sz="1300" cap="none" strike="noStrike">
                <a:solidFill>
                  <a:schemeClr val="dk1"/>
                </a:solidFill>
              </a:rPr>
              <a:t>관리 통계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회원 관리 / 게시판 관리 / 로그아웃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2"/>
          <p:cNvSpPr/>
          <p:nvPr/>
        </p:nvSpPr>
        <p:spPr>
          <a:xfrm>
            <a:off x="379575" y="980696"/>
            <a:ext cx="1395900" cy="3432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2"/>
          <p:cNvSpPr/>
          <p:nvPr/>
        </p:nvSpPr>
        <p:spPr>
          <a:xfrm>
            <a:off x="379575" y="1396100"/>
            <a:ext cx="658200" cy="499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/>
              <a:t>창작물 목록</a:t>
            </a:r>
            <a:endParaRPr i="0" sz="1200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창작물 권한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ko-KR" sz="1200" u="sng"/>
              <a:t>카테</a:t>
            </a:r>
            <a:endParaRPr b="1" sz="1200" u="sng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ko-KR" sz="1200" u="sng"/>
              <a:t>고리</a:t>
            </a:r>
            <a:endParaRPr b="1" sz="1200" u="sng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ko-KR" sz="1200" u="sng"/>
              <a:t>변경</a:t>
            </a:r>
            <a:endParaRPr b="1" sz="1200" u="sng"/>
          </a:p>
        </p:txBody>
      </p:sp>
      <p:graphicFrame>
        <p:nvGraphicFramePr>
          <p:cNvPr id="437" name="Google Shape;437;p22"/>
          <p:cNvGraphicFramePr/>
          <p:nvPr/>
        </p:nvGraphicFramePr>
        <p:xfrm>
          <a:off x="8112252" y="908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{4FDCC9AF-0DE6-49CD-B7A9-B80083CD0956}</a:tableStyleId>
              </a:tblPr>
              <a:tblGrid>
                <a:gridCol w="497200"/>
                <a:gridCol w="3383275"/>
              </a:tblGrid>
              <a:tr h="386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</a:tr>
              <a:tr h="67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1.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카테고리명 입력 후               버튼 클릭시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입력한 카테고리명 항목에 추가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</a:tr>
              <a:tr h="6705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2.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CE"/>
                    </a:solidFill>
                  </a:tcPr>
                </a:tc>
              </a:tr>
              <a:tr h="670550">
                <a:tc vMerge="1"/>
                <a:tc vMerge="1"/>
              </a:tr>
              <a:tr h="670550">
                <a:tc vMerge="1"/>
                <a:tc vMerge="1"/>
              </a:tr>
              <a:tr h="670550">
                <a:tc vMerge="1"/>
                <a:tc vMerge="1"/>
              </a:tr>
            </a:tbl>
          </a:graphicData>
        </a:graphic>
      </p:graphicFrame>
      <p:sp>
        <p:nvSpPr>
          <p:cNvPr id="438" name="Google Shape;438;p22"/>
          <p:cNvSpPr txBox="1"/>
          <p:nvPr/>
        </p:nvSpPr>
        <p:spPr>
          <a:xfrm>
            <a:off x="1242000" y="1512000"/>
            <a:ext cx="1126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카테고리 추가</a:t>
            </a:r>
            <a:endParaRPr/>
          </a:p>
        </p:txBody>
      </p:sp>
      <p:sp>
        <p:nvSpPr>
          <p:cNvPr id="439" name="Google Shape;439;p22"/>
          <p:cNvSpPr/>
          <p:nvPr/>
        </p:nvSpPr>
        <p:spPr>
          <a:xfrm>
            <a:off x="1232479" y="2972697"/>
            <a:ext cx="6286800" cy="39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2"/>
          <p:cNvSpPr/>
          <p:nvPr/>
        </p:nvSpPr>
        <p:spPr>
          <a:xfrm>
            <a:off x="6810918" y="4927848"/>
            <a:ext cx="529800" cy="30030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2"/>
          <p:cNvSpPr/>
          <p:nvPr/>
        </p:nvSpPr>
        <p:spPr>
          <a:xfrm>
            <a:off x="6810918" y="4928892"/>
            <a:ext cx="527700" cy="2811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3F3F3F"/>
                </a:solidFill>
              </a:rPr>
              <a:t>저 장</a:t>
            </a:r>
            <a:endParaRPr b="0" i="0" sz="105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Google Shape;442;p22"/>
          <p:cNvCxnSpPr/>
          <p:nvPr/>
        </p:nvCxnSpPr>
        <p:spPr>
          <a:xfrm>
            <a:off x="1236970" y="2958220"/>
            <a:ext cx="6282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3" name="Google Shape;443;p22"/>
          <p:cNvSpPr txBox="1"/>
          <p:nvPr/>
        </p:nvSpPr>
        <p:spPr>
          <a:xfrm>
            <a:off x="2521314" y="3108053"/>
            <a:ext cx="743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 명</a:t>
            </a:r>
            <a:endParaRPr/>
          </a:p>
        </p:txBody>
      </p:sp>
      <p:grpSp>
        <p:nvGrpSpPr>
          <p:cNvPr id="444" name="Google Shape;444;p22"/>
          <p:cNvGrpSpPr/>
          <p:nvPr/>
        </p:nvGrpSpPr>
        <p:grpSpPr>
          <a:xfrm>
            <a:off x="1221108" y="3370863"/>
            <a:ext cx="6345644" cy="1396903"/>
            <a:chOff x="1936558" y="2073363"/>
            <a:chExt cx="6345644" cy="1396903"/>
          </a:xfrm>
        </p:grpSpPr>
        <p:cxnSp>
          <p:nvCxnSpPr>
            <p:cNvPr id="445" name="Google Shape;445;p22"/>
            <p:cNvCxnSpPr/>
            <p:nvPr/>
          </p:nvCxnSpPr>
          <p:spPr>
            <a:xfrm>
              <a:off x="1942954" y="2073363"/>
              <a:ext cx="6291900" cy="0"/>
            </a:xfrm>
            <a:prstGeom prst="straightConnector1">
              <a:avLst/>
            </a:prstGeom>
            <a:noFill/>
            <a:ln cap="flat" cmpd="sng" w="9525">
              <a:solidFill>
                <a:srgbClr val="D9E0E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6" name="Google Shape;446;p22"/>
            <p:cNvCxnSpPr/>
            <p:nvPr/>
          </p:nvCxnSpPr>
          <p:spPr>
            <a:xfrm>
              <a:off x="1939756" y="2538997"/>
              <a:ext cx="6291900" cy="0"/>
            </a:xfrm>
            <a:prstGeom prst="straightConnector1">
              <a:avLst/>
            </a:prstGeom>
            <a:noFill/>
            <a:ln cap="flat" cmpd="sng" w="9525">
              <a:solidFill>
                <a:srgbClr val="D9E0E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7" name="Google Shape;447;p22"/>
            <p:cNvCxnSpPr/>
            <p:nvPr/>
          </p:nvCxnSpPr>
          <p:spPr>
            <a:xfrm>
              <a:off x="1936558" y="3004631"/>
              <a:ext cx="6291900" cy="0"/>
            </a:xfrm>
            <a:prstGeom prst="straightConnector1">
              <a:avLst/>
            </a:prstGeom>
            <a:noFill/>
            <a:ln cap="flat" cmpd="sng" w="9525">
              <a:solidFill>
                <a:srgbClr val="D9E0E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8" name="Google Shape;448;p22"/>
            <p:cNvCxnSpPr/>
            <p:nvPr/>
          </p:nvCxnSpPr>
          <p:spPr>
            <a:xfrm>
              <a:off x="1990302" y="3470266"/>
              <a:ext cx="6291900" cy="0"/>
            </a:xfrm>
            <a:prstGeom prst="straightConnector1">
              <a:avLst/>
            </a:prstGeom>
            <a:noFill/>
            <a:ln cap="flat" cmpd="sng" w="9525">
              <a:solidFill>
                <a:srgbClr val="D9E0E7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49" name="Google Shape;449;p22"/>
          <p:cNvSpPr txBox="1"/>
          <p:nvPr/>
        </p:nvSpPr>
        <p:spPr>
          <a:xfrm>
            <a:off x="6975234" y="3108053"/>
            <a:ext cx="282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순서</a:t>
            </a:r>
            <a:endParaRPr/>
          </a:p>
        </p:txBody>
      </p:sp>
      <p:sp>
        <p:nvSpPr>
          <p:cNvPr id="450" name="Google Shape;450;p22"/>
          <p:cNvSpPr/>
          <p:nvPr/>
        </p:nvSpPr>
        <p:spPr>
          <a:xfrm flipH="1">
            <a:off x="7023401" y="3556025"/>
            <a:ext cx="108851" cy="60933"/>
          </a:xfrm>
          <a:prstGeom prst="flowChartMerg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2"/>
          <p:cNvSpPr/>
          <p:nvPr/>
        </p:nvSpPr>
        <p:spPr>
          <a:xfrm flipH="1">
            <a:off x="7131413" y="4039489"/>
            <a:ext cx="108851" cy="60933"/>
          </a:xfrm>
          <a:prstGeom prst="flowChartMerg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2"/>
          <p:cNvSpPr/>
          <p:nvPr/>
        </p:nvSpPr>
        <p:spPr>
          <a:xfrm flipH="1" rot="10800000">
            <a:off x="6936103" y="4039489"/>
            <a:ext cx="108851" cy="60933"/>
          </a:xfrm>
          <a:prstGeom prst="flowChartMerg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2"/>
          <p:cNvSpPr/>
          <p:nvPr/>
        </p:nvSpPr>
        <p:spPr>
          <a:xfrm flipH="1" rot="10800000">
            <a:off x="7023401" y="4522953"/>
            <a:ext cx="108851" cy="60933"/>
          </a:xfrm>
          <a:prstGeom prst="flowChartMerg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2"/>
          <p:cNvSpPr/>
          <p:nvPr/>
        </p:nvSpPr>
        <p:spPr>
          <a:xfrm>
            <a:off x="3006318" y="1994521"/>
            <a:ext cx="527700" cy="2811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추 가</a:t>
            </a: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1376584" y="2000782"/>
            <a:ext cx="1542300" cy="270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카테고리명 입력</a:t>
            </a:r>
            <a:endParaRPr/>
          </a:p>
        </p:txBody>
      </p:sp>
      <p:sp>
        <p:nvSpPr>
          <p:cNvPr id="456" name="Google Shape;456;p22"/>
          <p:cNvSpPr txBox="1"/>
          <p:nvPr/>
        </p:nvSpPr>
        <p:spPr>
          <a:xfrm>
            <a:off x="1221108" y="2604226"/>
            <a:ext cx="1126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카테고리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2"/>
          <p:cNvSpPr txBox="1"/>
          <p:nvPr/>
        </p:nvSpPr>
        <p:spPr>
          <a:xfrm>
            <a:off x="1410781" y="3108053"/>
            <a:ext cx="282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/>
          </a:p>
        </p:txBody>
      </p:sp>
      <p:sp>
        <p:nvSpPr>
          <p:cNvPr id="458" name="Google Shape;458;p22"/>
          <p:cNvSpPr txBox="1"/>
          <p:nvPr/>
        </p:nvSpPr>
        <p:spPr>
          <a:xfrm>
            <a:off x="1508564" y="3536748"/>
            <a:ext cx="86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2"/>
          <p:cNvSpPr txBox="1"/>
          <p:nvPr/>
        </p:nvSpPr>
        <p:spPr>
          <a:xfrm>
            <a:off x="1508564" y="4011880"/>
            <a:ext cx="86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2"/>
          <p:cNvSpPr txBox="1"/>
          <p:nvPr/>
        </p:nvSpPr>
        <p:spPr>
          <a:xfrm>
            <a:off x="1494137" y="4487035"/>
            <a:ext cx="86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2"/>
          <p:cNvSpPr/>
          <p:nvPr/>
        </p:nvSpPr>
        <p:spPr>
          <a:xfrm>
            <a:off x="4548142" y="3480537"/>
            <a:ext cx="432300" cy="230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삭 제</a:t>
            </a:r>
            <a:endParaRPr/>
          </a:p>
        </p:txBody>
      </p:sp>
      <p:sp>
        <p:nvSpPr>
          <p:cNvPr id="462" name="Google Shape;462;p22"/>
          <p:cNvSpPr/>
          <p:nvPr/>
        </p:nvSpPr>
        <p:spPr>
          <a:xfrm>
            <a:off x="4075842" y="3480537"/>
            <a:ext cx="432300" cy="230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수 정</a:t>
            </a:r>
            <a:endParaRPr/>
          </a:p>
        </p:txBody>
      </p:sp>
      <p:grpSp>
        <p:nvGrpSpPr>
          <p:cNvPr id="463" name="Google Shape;463;p22"/>
          <p:cNvGrpSpPr/>
          <p:nvPr/>
        </p:nvGrpSpPr>
        <p:grpSpPr>
          <a:xfrm>
            <a:off x="2403602" y="3509274"/>
            <a:ext cx="979426" cy="172970"/>
            <a:chOff x="2263483" y="3739718"/>
            <a:chExt cx="1533948" cy="270900"/>
          </a:xfrm>
        </p:grpSpPr>
        <p:sp>
          <p:nvSpPr>
            <p:cNvPr id="464" name="Google Shape;464;p22"/>
            <p:cNvSpPr/>
            <p:nvPr/>
          </p:nvSpPr>
          <p:spPr>
            <a:xfrm>
              <a:off x="2263483" y="3739718"/>
              <a:ext cx="1269900" cy="270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카테고리 / 선택</a:t>
              </a: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3530431" y="3739718"/>
              <a:ext cx="267000" cy="270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2"/>
            <p:cNvSpPr/>
            <p:nvPr/>
          </p:nvSpPr>
          <p:spPr>
            <a:xfrm flipH="1">
              <a:off x="3608712" y="3853779"/>
              <a:ext cx="108851" cy="60933"/>
            </a:xfrm>
            <a:prstGeom prst="flowChartMerg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7" name="Google Shape;467;p22"/>
          <p:cNvSpPr/>
          <p:nvPr/>
        </p:nvSpPr>
        <p:spPr>
          <a:xfrm>
            <a:off x="4548142" y="3945599"/>
            <a:ext cx="432300" cy="230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삭 제</a:t>
            </a:r>
            <a:endParaRPr/>
          </a:p>
        </p:txBody>
      </p:sp>
      <p:sp>
        <p:nvSpPr>
          <p:cNvPr id="468" name="Google Shape;468;p22"/>
          <p:cNvSpPr/>
          <p:nvPr/>
        </p:nvSpPr>
        <p:spPr>
          <a:xfrm>
            <a:off x="1296049" y="1936671"/>
            <a:ext cx="2316000" cy="39660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2"/>
          <p:cNvSpPr/>
          <p:nvPr/>
        </p:nvSpPr>
        <p:spPr>
          <a:xfrm>
            <a:off x="4075842" y="3945599"/>
            <a:ext cx="432300" cy="230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수 정</a:t>
            </a:r>
            <a:endParaRPr/>
          </a:p>
        </p:txBody>
      </p:sp>
      <p:grpSp>
        <p:nvGrpSpPr>
          <p:cNvPr id="470" name="Google Shape;470;p22"/>
          <p:cNvGrpSpPr/>
          <p:nvPr/>
        </p:nvGrpSpPr>
        <p:grpSpPr>
          <a:xfrm>
            <a:off x="2403602" y="3974336"/>
            <a:ext cx="979426" cy="172970"/>
            <a:chOff x="2263483" y="3739718"/>
            <a:chExt cx="1533948" cy="270900"/>
          </a:xfrm>
        </p:grpSpPr>
        <p:sp>
          <p:nvSpPr>
            <p:cNvPr id="471" name="Google Shape;471;p22"/>
            <p:cNvSpPr/>
            <p:nvPr/>
          </p:nvSpPr>
          <p:spPr>
            <a:xfrm>
              <a:off x="2263483" y="3739718"/>
              <a:ext cx="1269900" cy="270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카테고리 / 선택</a:t>
              </a: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3530431" y="3739718"/>
              <a:ext cx="267000" cy="270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2"/>
            <p:cNvSpPr/>
            <p:nvPr/>
          </p:nvSpPr>
          <p:spPr>
            <a:xfrm flipH="1">
              <a:off x="3608712" y="3853779"/>
              <a:ext cx="108851" cy="60933"/>
            </a:xfrm>
            <a:prstGeom prst="flowChartMerg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22"/>
          <p:cNvSpPr/>
          <p:nvPr/>
        </p:nvSpPr>
        <p:spPr>
          <a:xfrm>
            <a:off x="4548142" y="4409367"/>
            <a:ext cx="432300" cy="230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삭 제</a:t>
            </a:r>
            <a:endParaRPr/>
          </a:p>
        </p:txBody>
      </p:sp>
      <p:sp>
        <p:nvSpPr>
          <p:cNvPr id="475" name="Google Shape;475;p22"/>
          <p:cNvSpPr/>
          <p:nvPr/>
        </p:nvSpPr>
        <p:spPr>
          <a:xfrm>
            <a:off x="4075842" y="4409367"/>
            <a:ext cx="432300" cy="230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수 정</a:t>
            </a:r>
            <a:endParaRPr/>
          </a:p>
        </p:txBody>
      </p:sp>
      <p:grpSp>
        <p:nvGrpSpPr>
          <p:cNvPr id="476" name="Google Shape;476;p22"/>
          <p:cNvGrpSpPr/>
          <p:nvPr/>
        </p:nvGrpSpPr>
        <p:grpSpPr>
          <a:xfrm>
            <a:off x="2403602" y="4438104"/>
            <a:ext cx="979426" cy="172970"/>
            <a:chOff x="2263483" y="3739718"/>
            <a:chExt cx="1533948" cy="270900"/>
          </a:xfrm>
        </p:grpSpPr>
        <p:sp>
          <p:nvSpPr>
            <p:cNvPr id="477" name="Google Shape;477;p22"/>
            <p:cNvSpPr/>
            <p:nvPr/>
          </p:nvSpPr>
          <p:spPr>
            <a:xfrm>
              <a:off x="2263483" y="3739718"/>
              <a:ext cx="1269900" cy="270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카테고리 / 선택</a:t>
              </a: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3530431" y="3739718"/>
              <a:ext cx="267000" cy="270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2"/>
            <p:cNvSpPr/>
            <p:nvPr/>
          </p:nvSpPr>
          <p:spPr>
            <a:xfrm flipH="1">
              <a:off x="3608712" y="3853779"/>
              <a:ext cx="108851" cy="60933"/>
            </a:xfrm>
            <a:prstGeom prst="flowChartMerg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0" name="Google Shape;480;p22"/>
          <p:cNvSpPr txBox="1"/>
          <p:nvPr/>
        </p:nvSpPr>
        <p:spPr>
          <a:xfrm>
            <a:off x="4388349" y="3108053"/>
            <a:ext cx="282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2"/>
          <p:cNvSpPr/>
          <p:nvPr/>
        </p:nvSpPr>
        <p:spPr>
          <a:xfrm>
            <a:off x="2341009" y="3462109"/>
            <a:ext cx="1092600" cy="120840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2"/>
          <p:cNvSpPr/>
          <p:nvPr/>
        </p:nvSpPr>
        <p:spPr>
          <a:xfrm>
            <a:off x="6810918" y="3411913"/>
            <a:ext cx="525300" cy="129540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2"/>
          <p:cNvSpPr/>
          <p:nvPr/>
        </p:nvSpPr>
        <p:spPr>
          <a:xfrm>
            <a:off x="4042660" y="3479933"/>
            <a:ext cx="996900" cy="120840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2253" y="4870335"/>
            <a:ext cx="3600450" cy="1039841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ctr" dir="2700000" dist="76200">
              <a:srgbClr val="000000">
                <a:alpha val="49410"/>
              </a:srgbClr>
            </a:outerShdw>
          </a:effectLst>
        </p:spPr>
      </p:pic>
      <p:sp>
        <p:nvSpPr>
          <p:cNvPr id="485" name="Google Shape;485;p22"/>
          <p:cNvSpPr/>
          <p:nvPr/>
        </p:nvSpPr>
        <p:spPr>
          <a:xfrm>
            <a:off x="8406130" y="5140056"/>
            <a:ext cx="2193000" cy="7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수정하시겠습니까?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삭제하시겠습니까?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저장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하시겠습니까?</a:t>
            </a:r>
            <a:endParaRPr/>
          </a:p>
        </p:txBody>
      </p:sp>
      <p:sp>
        <p:nvSpPr>
          <p:cNvPr id="486" name="Google Shape;486;p22"/>
          <p:cNvSpPr/>
          <p:nvPr/>
        </p:nvSpPr>
        <p:spPr>
          <a:xfrm>
            <a:off x="10081193" y="1359371"/>
            <a:ext cx="527700" cy="2811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추 가</a:t>
            </a:r>
            <a:endParaRPr/>
          </a:p>
        </p:txBody>
      </p:sp>
      <p:sp>
        <p:nvSpPr>
          <p:cNvPr id="487" name="Google Shape;487;p22"/>
          <p:cNvSpPr/>
          <p:nvPr/>
        </p:nvSpPr>
        <p:spPr>
          <a:xfrm>
            <a:off x="2365999" y="1521648"/>
            <a:ext cx="204600" cy="2037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2"/>
          <p:cNvSpPr/>
          <p:nvPr/>
        </p:nvSpPr>
        <p:spPr>
          <a:xfrm>
            <a:off x="2365999" y="2588448"/>
            <a:ext cx="204600" cy="203700"/>
          </a:xfrm>
          <a:prstGeom prst="ellipse">
            <a:avLst/>
          </a:prstGeom>
          <a:solidFill>
            <a:srgbClr val="538E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2"/>
          <p:cNvSpPr/>
          <p:nvPr/>
        </p:nvSpPr>
        <p:spPr>
          <a:xfrm>
            <a:off x="8774142" y="3056542"/>
            <a:ext cx="432300" cy="230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삭 제</a:t>
            </a:r>
            <a:endParaRPr/>
          </a:p>
        </p:txBody>
      </p:sp>
      <p:sp>
        <p:nvSpPr>
          <p:cNvPr id="490" name="Google Shape;490;p22"/>
          <p:cNvSpPr/>
          <p:nvPr/>
        </p:nvSpPr>
        <p:spPr>
          <a:xfrm>
            <a:off x="8774142" y="2662867"/>
            <a:ext cx="432300" cy="230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수 정</a:t>
            </a:r>
            <a:endParaRPr/>
          </a:p>
        </p:txBody>
      </p:sp>
      <p:sp>
        <p:nvSpPr>
          <p:cNvPr id="491" name="Google Shape;491;p22"/>
          <p:cNvSpPr/>
          <p:nvPr/>
        </p:nvSpPr>
        <p:spPr>
          <a:xfrm>
            <a:off x="8774149" y="3791776"/>
            <a:ext cx="427200" cy="2277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3F3F3F"/>
                </a:solidFill>
              </a:rPr>
              <a:t>저</a:t>
            </a:r>
            <a:r>
              <a:rPr b="0" i="0" lang="ko-KR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50">
                <a:solidFill>
                  <a:srgbClr val="3F3F3F"/>
                </a:solidFill>
              </a:rPr>
              <a:t>장</a:t>
            </a:r>
            <a:endParaRPr b="0" i="0" sz="105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22"/>
          <p:cNvGrpSpPr/>
          <p:nvPr/>
        </p:nvGrpSpPr>
        <p:grpSpPr>
          <a:xfrm>
            <a:off x="8774140" y="2257087"/>
            <a:ext cx="979426" cy="172970"/>
            <a:chOff x="2263483" y="3739718"/>
            <a:chExt cx="1533948" cy="270900"/>
          </a:xfrm>
        </p:grpSpPr>
        <p:sp>
          <p:nvSpPr>
            <p:cNvPr id="493" name="Google Shape;493;p22"/>
            <p:cNvSpPr/>
            <p:nvPr/>
          </p:nvSpPr>
          <p:spPr>
            <a:xfrm>
              <a:off x="2263483" y="3739718"/>
              <a:ext cx="1269900" cy="270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카테고리 / 선택</a:t>
              </a:r>
              <a:endParaRPr/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3530431" y="3739718"/>
              <a:ext cx="267000" cy="270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2"/>
            <p:cNvSpPr/>
            <p:nvPr/>
          </p:nvSpPr>
          <p:spPr>
            <a:xfrm flipH="1">
              <a:off x="3608712" y="3853779"/>
              <a:ext cx="108851" cy="60933"/>
            </a:xfrm>
            <a:prstGeom prst="flowChartMerg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22"/>
          <p:cNvSpPr txBox="1"/>
          <p:nvPr/>
        </p:nvSpPr>
        <p:spPr>
          <a:xfrm>
            <a:off x="9845978" y="2276156"/>
            <a:ext cx="1795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: 카테고리 선택 가능</a:t>
            </a:r>
            <a:endParaRPr sz="1000"/>
          </a:p>
        </p:txBody>
      </p:sp>
      <p:sp>
        <p:nvSpPr>
          <p:cNvPr id="497" name="Google Shape;497;p22"/>
          <p:cNvSpPr txBox="1"/>
          <p:nvPr/>
        </p:nvSpPr>
        <p:spPr>
          <a:xfrm>
            <a:off x="9301850" y="2701125"/>
            <a:ext cx="2124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: 버튼을 클릭 시 카테고리 이름 변경</a:t>
            </a:r>
            <a:endParaRPr sz="1000"/>
          </a:p>
        </p:txBody>
      </p:sp>
      <p:sp>
        <p:nvSpPr>
          <p:cNvPr id="498" name="Google Shape;498;p22"/>
          <p:cNvSpPr txBox="1"/>
          <p:nvPr/>
        </p:nvSpPr>
        <p:spPr>
          <a:xfrm>
            <a:off x="9301850" y="3115350"/>
            <a:ext cx="2124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: 버튼을 클릭 시 카테고리 삭제</a:t>
            </a:r>
            <a:endParaRPr sz="1000"/>
          </a:p>
        </p:txBody>
      </p:sp>
      <p:sp>
        <p:nvSpPr>
          <p:cNvPr id="499" name="Google Shape;499;p22"/>
          <p:cNvSpPr/>
          <p:nvPr/>
        </p:nvSpPr>
        <p:spPr>
          <a:xfrm flipH="1">
            <a:off x="9045663" y="3528989"/>
            <a:ext cx="108851" cy="60933"/>
          </a:xfrm>
          <a:prstGeom prst="flowChartMerg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2"/>
          <p:cNvSpPr/>
          <p:nvPr/>
        </p:nvSpPr>
        <p:spPr>
          <a:xfrm flipH="1" rot="10800000">
            <a:off x="8850353" y="3528989"/>
            <a:ext cx="108851" cy="60933"/>
          </a:xfrm>
          <a:prstGeom prst="flowChartMerg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2"/>
          <p:cNvSpPr txBox="1"/>
          <p:nvPr/>
        </p:nvSpPr>
        <p:spPr>
          <a:xfrm>
            <a:off x="9301850" y="3482513"/>
            <a:ext cx="2124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: 게시물 카테고리의 순서를 변경 적용</a:t>
            </a:r>
            <a:endParaRPr sz="1000"/>
          </a:p>
        </p:txBody>
      </p:sp>
      <p:sp>
        <p:nvSpPr>
          <p:cNvPr id="502" name="Google Shape;502;p22"/>
          <p:cNvSpPr txBox="1"/>
          <p:nvPr/>
        </p:nvSpPr>
        <p:spPr>
          <a:xfrm>
            <a:off x="9301850" y="3849688"/>
            <a:ext cx="2124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: 수정한 변경내용 최종 업데이트</a:t>
            </a:r>
            <a:endParaRPr sz="1000"/>
          </a:p>
        </p:txBody>
      </p:sp>
      <p:graphicFrame>
        <p:nvGraphicFramePr>
          <p:cNvPr id="503" name="Google Shape;503;p2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{AB69BCC7-1EAF-41A0-A140-5F5B9C04894F}</a:tableStyleId>
              </a:tblPr>
              <a:tblGrid>
                <a:gridCol w="1221100"/>
                <a:gridCol w="1221100"/>
                <a:gridCol w="1219200"/>
                <a:gridCol w="2440300"/>
                <a:gridCol w="1211575"/>
                <a:gridCol w="2440300"/>
                <a:gridCol w="1219200"/>
                <a:gridCol w="1219200"/>
              </a:tblGrid>
              <a:tr h="309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e-Book Market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카테고리 변경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01 메인페이지 / 02 창작물 관리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손승재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  <a:tr h="3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경로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로그인 페이지 &gt; 창작물 관리 &gt; 카테고리 변경</a:t>
                      </a:r>
                      <a:endParaRPr sz="1500"/>
                    </a:p>
                  </a:txBody>
                  <a:tcPr marT="45725" marB="45725" marR="91450" marL="91450">
                    <a:solidFill>
                      <a:srgbClr val="DCEF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한컴오피스">
  <a:themeElements>
    <a:clrScheme name="한컴오피스">
      <a:dk1>
        <a:srgbClr val="000000"/>
      </a:dk1>
      <a:lt1>
        <a:srgbClr val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