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43EAFB5-DF02-47AC-8D84-4698DCDA5343}">
  <a:tblStyle styleId="{F43EAFB5-DF02-47AC-8D84-4698DCDA5343}" styleName="Table_0"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fill>
          <a:solidFill>
            <a:srgbClr val="4F81BD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fill>
          <a:solidFill>
            <a:srgbClr val="4F81BD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4F81BD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4F81BD"/>
          </a:solidFill>
        </a:fill>
      </a:tcStyle>
    </a:firstRow>
    <a:neCell>
      <a:tcTxStyle b="off" i="off"/>
    </a:neCell>
    <a:nwCell>
      <a:tcTxStyle b="off" i="off"/>
    </a:nwCell>
  </a:tblStyle>
  <a:tblStyle styleId="{7015AFC3-513E-43F5-B228-812914143080}" styleName="Table_1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9F957E85-C832-40C1-876B-299350C0DE2F}" styleName="Table_2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154ED6CF-FCC8-474B-AAB8-7D9320A5529B}" styleName="Table_3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4cff22524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4cff22524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37e31d4e33_3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37e31d4e33_3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37e31d4e33_3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37e31d4e33_3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37e31d4e33_3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37e31d4e33_3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37e31d4e33_3_7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37e31d4e33_3_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37e31d4e33_3_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37e31d4e33_3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37e31d4e33_3_7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37e31d4e33_3_7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37e31d4e33_3_8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37e31d4e33_3_8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37e31d4e33_3_8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37e31d4e33_3_8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37e31d4e33_3_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37e31d4e33_3_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37e31d4e33_3_1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137e31d4e33_3_1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7e31d4e33_3_1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7e31d4e33_3_1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37e31d4e33_3_9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37e31d4e33_3_9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37e31d4e33_3_10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137e31d4e33_3_10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37e31d4e33_3_1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137e31d4e33_3_1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134cff22524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134cff22524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134cff22524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134cff22524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134cff22524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134cff22524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134cff22524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134cff22524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137e31d4e33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137e31d4e33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134cff22524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134cff22524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134cff22524_0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134cff22524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134cff22524_0_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134cff22524_0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137e31d4e33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137e31d4e33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134cff22524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134cff22524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137b97acc1c_7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137b97acc1c_7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137b97acc1c_7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137b97acc1c_7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137e31d4e3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137e31d4e3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137e31d4e33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137e31d4e33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137e31d4e33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137e31d4e33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137e31d4e33_1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137e31d4e33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g137b97acc1c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8" name="Google Shape;1178;g137b97acc1c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4cff22524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34cff22524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g137b97acc1c_9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4" name="Google Shape;1214;g137b97acc1c_9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137b97acc1c_2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2" name="Google Shape;1242;g137b97acc1c_2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g137b97acc1c_2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8" name="Google Shape;1248;g137b97acc1c_2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137b97acc1c_6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137b97acc1c_6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137b97acc1c_6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137b97acc1c_6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137b97acc1c_7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137b97acc1c_7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g137b97acc1c_7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7" name="Google Shape;1377;g137b97acc1c_7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g137b97acc1c_7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3" name="Google Shape;1413;g137b97acc1c_7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3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137b97acc1c_7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Google Shape;1445;g137b97acc1c_7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g137b97acc1c_7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0" name="Google Shape;1480;g137b97acc1c_7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4cff22524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34cff22524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7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g137b97acc1c_7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9" name="Google Shape;1519;g137b97acc1c_7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3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g137b97acc1c_7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5" name="Google Shape;1555;g137b97acc1c_7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9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g137b97acc1c_7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1" name="Google Shape;1561;g137b97acc1c_7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8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g137b97acc1c_7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0" name="Google Shape;1600;g137b97acc1c_7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8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g137b97acc1c_6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0" name="Google Shape;1630;g137b97acc1c_6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6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g137b97acc1c_7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8" name="Google Shape;1658;g137b97acc1c_7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6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g137b97acc1c_7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g137b97acc1c_7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3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g137b97acc1c_7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5" name="Google Shape;1725;g137b97acc1c_7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8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g137b97acc1c_7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0" name="Google Shape;1760;g137b97acc1c_7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6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Google Shape;1797;g137b97acc1c_7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8" name="Google Shape;1798;g137b97acc1c_7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34cff22524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34cff22524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6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Google Shape;1827;g137b97acc1c_7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Google Shape;1828;g137b97acc1c_7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5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g137b97acc1c_1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7" name="Google Shape;1857;g137b97acc1c_1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4cff22524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34cff22524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4cff22524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34cff22524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37e31d4e33_3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37e31d4e33_3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823" y="0"/>
            <a:ext cx="776835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953175" y="159375"/>
            <a:ext cx="6353700" cy="19395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800">
                <a:solidFill>
                  <a:schemeClr val="lt1"/>
                </a:solidFill>
              </a:rPr>
              <a:t>eBookMarket </a:t>
            </a:r>
            <a:endParaRPr sz="3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800">
                <a:solidFill>
                  <a:schemeClr val="lt1"/>
                </a:solidFill>
              </a:rPr>
              <a:t>사용자 페이지 </a:t>
            </a:r>
            <a:endParaRPr sz="3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800">
                <a:solidFill>
                  <a:schemeClr val="lt1"/>
                </a:solidFill>
              </a:rPr>
              <a:t>스토리 보드</a:t>
            </a:r>
            <a:endParaRPr sz="3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" name="Google Shape;215;p22"/>
          <p:cNvGraphicFramePr/>
          <p:nvPr/>
        </p:nvGraphicFramePr>
        <p:xfrm>
          <a:off x="2" y="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{F43EAFB5-DF02-47AC-8D84-4698DCDA5343}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ebookMarket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FFFFFF"/>
                          </a:solidFill>
                        </a:rPr>
                        <a:t>페이지명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로그인 페이지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02 로그인 및 회원가입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김승현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메인페이지 -&gt; 로그인</a:t>
                      </a:r>
                      <a:r>
                        <a:rPr b="1" lang="ko" sz="1000" u="none" cap="none" strike="noStrik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216" name="Google Shape;216;p22"/>
          <p:cNvSpPr/>
          <p:nvPr/>
        </p:nvSpPr>
        <p:spPr>
          <a:xfrm>
            <a:off x="155425" y="606850"/>
            <a:ext cx="4951200" cy="636600"/>
          </a:xfrm>
          <a:prstGeom prst="rect">
            <a:avLst/>
          </a:prstGeom>
          <a:solidFill>
            <a:srgbClr val="36609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cxnSp>
        <p:nvCxnSpPr>
          <p:cNvPr id="217" name="Google Shape;217;p22"/>
          <p:cNvCxnSpPr/>
          <p:nvPr/>
        </p:nvCxnSpPr>
        <p:spPr>
          <a:xfrm>
            <a:off x="910300" y="606850"/>
            <a:ext cx="7500" cy="643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" name="Google Shape;218;p22"/>
          <p:cNvSpPr txBox="1"/>
          <p:nvPr/>
        </p:nvSpPr>
        <p:spPr>
          <a:xfrm>
            <a:off x="163000" y="605500"/>
            <a:ext cx="754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ebook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Market 로고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19" name="Google Shape;219;p22"/>
          <p:cNvSpPr txBox="1"/>
          <p:nvPr/>
        </p:nvSpPr>
        <p:spPr>
          <a:xfrm>
            <a:off x="939900" y="703075"/>
            <a:ext cx="404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ebookMarket 타이틀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0" name="Google Shape;220;p22"/>
          <p:cNvSpPr/>
          <p:nvPr/>
        </p:nvSpPr>
        <p:spPr>
          <a:xfrm>
            <a:off x="162825" y="1339525"/>
            <a:ext cx="4951200" cy="364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2"/>
          <p:cNvSpPr/>
          <p:nvPr/>
        </p:nvSpPr>
        <p:spPr>
          <a:xfrm>
            <a:off x="916750" y="1586675"/>
            <a:ext cx="3575400" cy="2280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2"/>
          <p:cNvSpPr/>
          <p:nvPr/>
        </p:nvSpPr>
        <p:spPr>
          <a:xfrm>
            <a:off x="1140050" y="1916460"/>
            <a:ext cx="3102900" cy="44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2"/>
          <p:cNvSpPr/>
          <p:nvPr/>
        </p:nvSpPr>
        <p:spPr>
          <a:xfrm>
            <a:off x="1140050" y="2358360"/>
            <a:ext cx="3102900" cy="44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2"/>
          <p:cNvSpPr/>
          <p:nvPr/>
        </p:nvSpPr>
        <p:spPr>
          <a:xfrm>
            <a:off x="1140050" y="2865450"/>
            <a:ext cx="754800" cy="19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로그인 유지</a:t>
            </a:r>
            <a:endParaRPr sz="800"/>
          </a:p>
        </p:txBody>
      </p:sp>
      <p:sp>
        <p:nvSpPr>
          <p:cNvPr id="225" name="Google Shape;225;p22"/>
          <p:cNvSpPr/>
          <p:nvPr/>
        </p:nvSpPr>
        <p:spPr>
          <a:xfrm>
            <a:off x="1576100" y="3213400"/>
            <a:ext cx="2361300" cy="44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</a:t>
            </a:r>
            <a:endParaRPr/>
          </a:p>
        </p:txBody>
      </p:sp>
      <p:sp>
        <p:nvSpPr>
          <p:cNvPr id="226" name="Google Shape;226;p22"/>
          <p:cNvSpPr/>
          <p:nvPr/>
        </p:nvSpPr>
        <p:spPr>
          <a:xfrm>
            <a:off x="1591494" y="3946350"/>
            <a:ext cx="1413300" cy="19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아이디 찾기/비밀번호 찾기</a:t>
            </a:r>
            <a:endParaRPr sz="800"/>
          </a:p>
        </p:txBody>
      </p:sp>
      <p:sp>
        <p:nvSpPr>
          <p:cNvPr id="227" name="Google Shape;227;p22"/>
          <p:cNvSpPr/>
          <p:nvPr/>
        </p:nvSpPr>
        <p:spPr>
          <a:xfrm>
            <a:off x="3157354" y="3946350"/>
            <a:ext cx="754800" cy="19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회원가입</a:t>
            </a:r>
            <a:endParaRPr sz="1000"/>
          </a:p>
        </p:txBody>
      </p:sp>
      <p:sp>
        <p:nvSpPr>
          <p:cNvPr id="228" name="Google Shape;228;p22"/>
          <p:cNvSpPr/>
          <p:nvPr/>
        </p:nvSpPr>
        <p:spPr>
          <a:xfrm>
            <a:off x="246825" y="4437200"/>
            <a:ext cx="4750800" cy="44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회사소개, 이용약관, 개인정보취급방침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2"/>
          <p:cNvSpPr txBox="1"/>
          <p:nvPr/>
        </p:nvSpPr>
        <p:spPr>
          <a:xfrm>
            <a:off x="1235925" y="1854350"/>
            <a:ext cx="2890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D8D8D8"/>
                </a:solidFill>
              </a:rPr>
              <a:t>아이디를 입력해주세요 </a:t>
            </a:r>
            <a:endParaRPr sz="1100">
              <a:solidFill>
                <a:srgbClr val="D8D8D8"/>
              </a:solidFill>
            </a:endParaRPr>
          </a:p>
        </p:txBody>
      </p:sp>
      <p:sp>
        <p:nvSpPr>
          <p:cNvPr id="230" name="Google Shape;230;p22"/>
          <p:cNvSpPr txBox="1"/>
          <p:nvPr/>
        </p:nvSpPr>
        <p:spPr>
          <a:xfrm>
            <a:off x="1235925" y="2317100"/>
            <a:ext cx="2967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D8D8D8"/>
                </a:solidFill>
              </a:rPr>
              <a:t>비밀번호를 입력해주세요 </a:t>
            </a:r>
            <a:endParaRPr sz="1100">
              <a:solidFill>
                <a:srgbClr val="D8D8D8"/>
              </a:solidFill>
            </a:endParaRPr>
          </a:p>
        </p:txBody>
      </p:sp>
      <p:sp>
        <p:nvSpPr>
          <p:cNvPr id="231" name="Google Shape;231;p22"/>
          <p:cNvSpPr/>
          <p:nvPr/>
        </p:nvSpPr>
        <p:spPr>
          <a:xfrm>
            <a:off x="4203525" y="4103025"/>
            <a:ext cx="1731900" cy="9087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highlight>
                  <a:srgbClr val="366092"/>
                </a:highlight>
              </a:rPr>
              <a:t>로그인 실패</a:t>
            </a:r>
            <a:endParaRPr>
              <a:solidFill>
                <a:schemeClr val="lt1"/>
              </a:solidFill>
              <a:highlight>
                <a:srgbClr val="36609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highlight>
                  <a:srgbClr val="366092"/>
                </a:highlight>
              </a:rPr>
              <a:t>아이디와 비밀번호를 확인해주세요</a:t>
            </a:r>
            <a:endParaRPr sz="1000">
              <a:solidFill>
                <a:schemeClr val="lt1"/>
              </a:solidFill>
              <a:highlight>
                <a:srgbClr val="366092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highlight>
                  <a:schemeClr val="lt1"/>
                </a:highlight>
              </a:rPr>
              <a:t>확인</a:t>
            </a:r>
            <a:endParaRPr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cxnSp>
        <p:nvCxnSpPr>
          <p:cNvPr id="232" name="Google Shape;232;p22"/>
          <p:cNvCxnSpPr>
            <a:endCxn id="231" idx="0"/>
          </p:cNvCxnSpPr>
          <p:nvPr/>
        </p:nvCxnSpPr>
        <p:spPr>
          <a:xfrm>
            <a:off x="3848475" y="3633825"/>
            <a:ext cx="1221000" cy="469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3" name="Google Shape;233;p22"/>
          <p:cNvSpPr/>
          <p:nvPr/>
        </p:nvSpPr>
        <p:spPr>
          <a:xfrm>
            <a:off x="1339850" y="3946350"/>
            <a:ext cx="355200" cy="338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endParaRPr b="1"/>
          </a:p>
        </p:txBody>
      </p:sp>
      <p:sp>
        <p:nvSpPr>
          <p:cNvPr id="234" name="Google Shape;234;p22"/>
          <p:cNvSpPr/>
          <p:nvPr/>
        </p:nvSpPr>
        <p:spPr>
          <a:xfrm>
            <a:off x="880725" y="2103250"/>
            <a:ext cx="355200" cy="338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endParaRPr b="1"/>
          </a:p>
        </p:txBody>
      </p:sp>
      <p:sp>
        <p:nvSpPr>
          <p:cNvPr id="235" name="Google Shape;235;p22"/>
          <p:cNvSpPr/>
          <p:nvPr/>
        </p:nvSpPr>
        <p:spPr>
          <a:xfrm>
            <a:off x="3812725" y="3876900"/>
            <a:ext cx="355200" cy="338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</a:t>
            </a:r>
            <a:endParaRPr b="1"/>
          </a:p>
        </p:txBody>
      </p:sp>
      <p:sp>
        <p:nvSpPr>
          <p:cNvPr id="236" name="Google Shape;236;p22"/>
          <p:cNvSpPr/>
          <p:nvPr/>
        </p:nvSpPr>
        <p:spPr>
          <a:xfrm>
            <a:off x="3735725" y="3139375"/>
            <a:ext cx="355200" cy="338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</a:t>
            </a:r>
            <a:endParaRPr b="1"/>
          </a:p>
        </p:txBody>
      </p:sp>
      <p:graphicFrame>
        <p:nvGraphicFramePr>
          <p:cNvPr id="237" name="Google Shape;237;p22"/>
          <p:cNvGraphicFramePr/>
          <p:nvPr/>
        </p:nvGraphicFramePr>
        <p:xfrm>
          <a:off x="6261933" y="4102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{7015AFC3-513E-43F5-B228-812914143080}</a:tableStyleId>
              </a:tblPr>
              <a:tblGrid>
                <a:gridCol w="382900"/>
                <a:gridCol w="2499175"/>
              </a:tblGrid>
              <a:tr h="3023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b="1" sz="1000" u="none" cap="none" strike="noStrike">
                        <a:solidFill>
                          <a:srgbClr val="FFFFFF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</a:tr>
              <a:tr h="343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메인 페이지 -&gt; 로그인 버튼 클릭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79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회원 가입 한  아이디와 비밀번호 입력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아이디: 영문/숫자 포함  8~20자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비밀번호: 영문/숫자 포함 8~20자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3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입력한 아이디와 비밀번호 일치시 메인 페이지로 이동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(관리자 메인페이지/일반회원/판매자  메인페이지)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79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아이디 찾기/비밀번호 찾기 클릭 -&gt; 아이디 찾기 비밀번호 찾기 페이지로 이동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79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회원가입 클릭 -&gt; 회원가입 페이지로 이동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26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6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아이디/비밀번호 입력하지 않거나 불일치시 로그인 버튼 클릭 -&gt; 로그인 실패메시지창 </a:t>
                      </a:r>
                      <a:endParaRPr b="0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26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7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일반회원, 판매자회원 중 선택하고 로그인 하면 해당되는 회원권환으로 로그인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해당되지않는 권한으로 로그인시 불가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38" name="Google Shape;238;p22"/>
          <p:cNvSpPr/>
          <p:nvPr/>
        </p:nvSpPr>
        <p:spPr>
          <a:xfrm>
            <a:off x="1140054" y="1659525"/>
            <a:ext cx="754800" cy="19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일반회원</a:t>
            </a:r>
            <a:endParaRPr sz="1000"/>
          </a:p>
        </p:txBody>
      </p:sp>
      <p:sp>
        <p:nvSpPr>
          <p:cNvPr id="239" name="Google Shape;239;p22"/>
          <p:cNvSpPr/>
          <p:nvPr/>
        </p:nvSpPr>
        <p:spPr>
          <a:xfrm>
            <a:off x="1981650" y="1656337"/>
            <a:ext cx="895800" cy="19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판매자회원</a:t>
            </a:r>
            <a:endParaRPr sz="1000"/>
          </a:p>
        </p:txBody>
      </p:sp>
      <p:sp>
        <p:nvSpPr>
          <p:cNvPr id="240" name="Google Shape;240;p22"/>
          <p:cNvSpPr/>
          <p:nvPr/>
        </p:nvSpPr>
        <p:spPr>
          <a:xfrm>
            <a:off x="1743950" y="1379550"/>
            <a:ext cx="355200" cy="338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7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" name="Google Shape;245;p23"/>
          <p:cNvGraphicFramePr/>
          <p:nvPr/>
        </p:nvGraphicFramePr>
        <p:xfrm>
          <a:off x="2" y="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{F43EAFB5-DF02-47AC-8D84-4698DCDA5343}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ebookMarket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FFFFFF"/>
                          </a:solidFill>
                        </a:rPr>
                        <a:t>페이지명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아이디/비밀번호 찾기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02 로그인 및 회원가입</a:t>
                      </a:r>
                      <a:endParaRPr sz="1000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김승현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-&gt; 로그인 -&gt; 아이디/비밀번호 찾기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246" name="Google Shape;246;p23"/>
          <p:cNvSpPr/>
          <p:nvPr/>
        </p:nvSpPr>
        <p:spPr>
          <a:xfrm>
            <a:off x="155425" y="606850"/>
            <a:ext cx="4951200" cy="636600"/>
          </a:xfrm>
          <a:prstGeom prst="rect">
            <a:avLst/>
          </a:prstGeom>
          <a:solidFill>
            <a:srgbClr val="36609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cxnSp>
        <p:nvCxnSpPr>
          <p:cNvPr id="247" name="Google Shape;247;p23"/>
          <p:cNvCxnSpPr/>
          <p:nvPr/>
        </p:nvCxnSpPr>
        <p:spPr>
          <a:xfrm>
            <a:off x="910300" y="606850"/>
            <a:ext cx="7500" cy="643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" name="Google Shape;248;p23"/>
          <p:cNvSpPr txBox="1"/>
          <p:nvPr/>
        </p:nvSpPr>
        <p:spPr>
          <a:xfrm>
            <a:off x="163000" y="605500"/>
            <a:ext cx="754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ebook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Market 로고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49" name="Google Shape;249;p23"/>
          <p:cNvSpPr txBox="1"/>
          <p:nvPr/>
        </p:nvSpPr>
        <p:spPr>
          <a:xfrm>
            <a:off x="939900" y="703075"/>
            <a:ext cx="404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ebookMarket 타이틀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0" name="Google Shape;250;p23"/>
          <p:cNvSpPr/>
          <p:nvPr/>
        </p:nvSpPr>
        <p:spPr>
          <a:xfrm>
            <a:off x="162825" y="1339525"/>
            <a:ext cx="4951200" cy="364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3"/>
          <p:cNvSpPr/>
          <p:nvPr/>
        </p:nvSpPr>
        <p:spPr>
          <a:xfrm>
            <a:off x="903800" y="1557075"/>
            <a:ext cx="3575400" cy="2639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3"/>
          <p:cNvSpPr/>
          <p:nvPr/>
        </p:nvSpPr>
        <p:spPr>
          <a:xfrm>
            <a:off x="1140050" y="1833500"/>
            <a:ext cx="2471400" cy="31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D8D8D8"/>
                </a:solidFill>
              </a:rPr>
              <a:t>이름을 입력해주세요</a:t>
            </a:r>
            <a:endParaRPr sz="1100">
              <a:solidFill>
                <a:srgbClr val="D8D8D8"/>
              </a:solidFill>
            </a:endParaRPr>
          </a:p>
        </p:txBody>
      </p:sp>
      <p:sp>
        <p:nvSpPr>
          <p:cNvPr id="253" name="Google Shape;253;p23"/>
          <p:cNvSpPr/>
          <p:nvPr/>
        </p:nvSpPr>
        <p:spPr>
          <a:xfrm>
            <a:off x="246825" y="4437200"/>
            <a:ext cx="4750800" cy="44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회사소개, 이용약관, 개인정보취급방침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3"/>
          <p:cNvSpPr/>
          <p:nvPr/>
        </p:nvSpPr>
        <p:spPr>
          <a:xfrm>
            <a:off x="3758150" y="1917025"/>
            <a:ext cx="615600" cy="44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아이디 찾기</a:t>
            </a:r>
            <a:endParaRPr b="1" sz="1000"/>
          </a:p>
        </p:txBody>
      </p:sp>
      <p:sp>
        <p:nvSpPr>
          <p:cNvPr id="255" name="Google Shape;255;p23"/>
          <p:cNvSpPr/>
          <p:nvPr/>
        </p:nvSpPr>
        <p:spPr>
          <a:xfrm>
            <a:off x="1140050" y="2144300"/>
            <a:ext cx="2471400" cy="31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D8D8D8"/>
                </a:solidFill>
              </a:rPr>
              <a:t>이메일을 입력해주세요</a:t>
            </a:r>
            <a:endParaRPr sz="1100">
              <a:solidFill>
                <a:srgbClr val="D8D8D8"/>
              </a:solidFill>
            </a:endParaRPr>
          </a:p>
        </p:txBody>
      </p:sp>
      <p:sp>
        <p:nvSpPr>
          <p:cNvPr id="256" name="Google Shape;256;p23"/>
          <p:cNvSpPr/>
          <p:nvPr/>
        </p:nvSpPr>
        <p:spPr>
          <a:xfrm>
            <a:off x="1140050" y="2684925"/>
            <a:ext cx="2471400" cy="31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D8D8D8"/>
                </a:solidFill>
              </a:rPr>
              <a:t>아이디를 입력해주세요	</a:t>
            </a:r>
            <a:endParaRPr sz="1100">
              <a:solidFill>
                <a:srgbClr val="D8D8D8"/>
              </a:solidFill>
            </a:endParaRPr>
          </a:p>
        </p:txBody>
      </p:sp>
      <p:sp>
        <p:nvSpPr>
          <p:cNvPr id="257" name="Google Shape;257;p23"/>
          <p:cNvSpPr/>
          <p:nvPr/>
        </p:nvSpPr>
        <p:spPr>
          <a:xfrm>
            <a:off x="1140050" y="3004675"/>
            <a:ext cx="2471400" cy="31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D8D8D8"/>
                </a:solidFill>
              </a:rPr>
              <a:t>이름을 입력해주세요</a:t>
            </a:r>
            <a:endParaRPr sz="1100">
              <a:solidFill>
                <a:srgbClr val="D8D8D8"/>
              </a:solidFill>
            </a:endParaRPr>
          </a:p>
        </p:txBody>
      </p:sp>
      <p:sp>
        <p:nvSpPr>
          <p:cNvPr id="258" name="Google Shape;258;p23"/>
          <p:cNvSpPr/>
          <p:nvPr/>
        </p:nvSpPr>
        <p:spPr>
          <a:xfrm>
            <a:off x="1140050" y="3324425"/>
            <a:ext cx="2471400" cy="31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D8D8D8"/>
                </a:solidFill>
              </a:rPr>
              <a:t>이메일을 입력해주세요</a:t>
            </a:r>
            <a:endParaRPr sz="1100">
              <a:solidFill>
                <a:srgbClr val="D8D8D8"/>
              </a:solidFill>
            </a:endParaRPr>
          </a:p>
        </p:txBody>
      </p:sp>
      <p:sp>
        <p:nvSpPr>
          <p:cNvPr id="259" name="Google Shape;259;p23"/>
          <p:cNvSpPr/>
          <p:nvPr/>
        </p:nvSpPr>
        <p:spPr>
          <a:xfrm>
            <a:off x="3758150" y="2882525"/>
            <a:ext cx="615600" cy="44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비밀번호</a:t>
            </a:r>
            <a:endParaRPr b="1"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찾기</a:t>
            </a:r>
            <a:endParaRPr b="1" sz="800"/>
          </a:p>
        </p:txBody>
      </p:sp>
      <p:sp>
        <p:nvSpPr>
          <p:cNvPr id="260" name="Google Shape;260;p23"/>
          <p:cNvSpPr/>
          <p:nvPr/>
        </p:nvSpPr>
        <p:spPr>
          <a:xfrm>
            <a:off x="3805350" y="513175"/>
            <a:ext cx="1533300" cy="9729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highlight>
                <a:srgbClr val="366092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highlight>
                  <a:srgbClr val="366092"/>
                </a:highlight>
              </a:rPr>
              <a:t>아이디 찾기 실패</a:t>
            </a:r>
            <a:endParaRPr sz="1000">
              <a:solidFill>
                <a:schemeClr val="lt1"/>
              </a:solidFill>
              <a:highlight>
                <a:srgbClr val="366092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highlight>
                <a:srgbClr val="366092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  <a:highlight>
                  <a:srgbClr val="366092"/>
                </a:highlight>
              </a:rPr>
              <a:t>이름/이메일을 확인해주세요</a:t>
            </a:r>
            <a:endParaRPr sz="800">
              <a:solidFill>
                <a:schemeClr val="lt1"/>
              </a:solidFill>
              <a:highlight>
                <a:srgbClr val="366092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  <a:highlight>
                  <a:schemeClr val="lt1"/>
                </a:highlight>
              </a:rPr>
              <a:t>확인</a:t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261" name="Google Shape;261;p23"/>
          <p:cNvSpPr/>
          <p:nvPr/>
        </p:nvSpPr>
        <p:spPr>
          <a:xfrm>
            <a:off x="4980600" y="3717025"/>
            <a:ext cx="1458000" cy="9729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lt1"/>
              </a:solidFill>
              <a:highlight>
                <a:srgbClr val="366092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highlight>
                  <a:srgbClr val="366092"/>
                </a:highlight>
              </a:rPr>
              <a:t>아이디 찾기 성공</a:t>
            </a:r>
            <a:endParaRPr sz="1100">
              <a:solidFill>
                <a:schemeClr val="lt1"/>
              </a:solidFill>
              <a:highlight>
                <a:srgbClr val="366092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highlight>
                <a:srgbClr val="366092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  <a:highlight>
                  <a:srgbClr val="366092"/>
                </a:highlight>
              </a:rPr>
              <a:t>000님 아이디는 </a:t>
            </a:r>
            <a:endParaRPr sz="900">
              <a:solidFill>
                <a:schemeClr val="lt1"/>
              </a:solidFill>
              <a:highlight>
                <a:srgbClr val="366092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  <a:highlight>
                  <a:srgbClr val="366092"/>
                </a:highlight>
              </a:rPr>
              <a:t>000 입니다</a:t>
            </a:r>
            <a:endParaRPr sz="900">
              <a:solidFill>
                <a:schemeClr val="lt1"/>
              </a:solidFill>
              <a:highlight>
                <a:srgbClr val="366092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  <a:highlight>
                  <a:schemeClr val="lt1"/>
                </a:highlight>
              </a:rPr>
              <a:t>확인</a:t>
            </a:r>
            <a:endParaRPr b="1" sz="13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cxnSp>
        <p:nvCxnSpPr>
          <p:cNvPr id="262" name="Google Shape;262;p23"/>
          <p:cNvCxnSpPr/>
          <p:nvPr/>
        </p:nvCxnSpPr>
        <p:spPr>
          <a:xfrm>
            <a:off x="4322025" y="2286825"/>
            <a:ext cx="1056900" cy="1493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3" name="Google Shape;263;p23"/>
          <p:cNvSpPr/>
          <p:nvPr/>
        </p:nvSpPr>
        <p:spPr>
          <a:xfrm>
            <a:off x="3336950" y="3724050"/>
            <a:ext cx="1458000" cy="9729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highlight>
                  <a:srgbClr val="366092"/>
                </a:highlight>
              </a:rPr>
              <a:t>정보를 입력해주세요</a:t>
            </a:r>
            <a:endParaRPr sz="1000">
              <a:solidFill>
                <a:schemeClr val="lt1"/>
              </a:solidFill>
              <a:highlight>
                <a:srgbClr val="366092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highlight>
                <a:srgbClr val="366092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highlight>
                  <a:schemeClr val="lt1"/>
                </a:highlight>
              </a:rPr>
              <a:t>확인</a:t>
            </a:r>
            <a:endParaRPr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cxnSp>
        <p:nvCxnSpPr>
          <p:cNvPr id="264" name="Google Shape;264;p23"/>
          <p:cNvCxnSpPr/>
          <p:nvPr/>
        </p:nvCxnSpPr>
        <p:spPr>
          <a:xfrm>
            <a:off x="4270225" y="2294225"/>
            <a:ext cx="310800" cy="1546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" name="Google Shape;265;p23"/>
          <p:cNvCxnSpPr>
            <a:stCxn id="254" idx="0"/>
          </p:cNvCxnSpPr>
          <p:nvPr/>
        </p:nvCxnSpPr>
        <p:spPr>
          <a:xfrm rot="10800000">
            <a:off x="4055450" y="1406125"/>
            <a:ext cx="10500" cy="510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6" name="Google Shape;266;p23"/>
          <p:cNvSpPr/>
          <p:nvPr/>
        </p:nvSpPr>
        <p:spPr>
          <a:xfrm>
            <a:off x="903800" y="1958988"/>
            <a:ext cx="355200" cy="338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endParaRPr b="1"/>
          </a:p>
        </p:txBody>
      </p:sp>
      <p:sp>
        <p:nvSpPr>
          <p:cNvPr id="267" name="Google Shape;267;p23"/>
          <p:cNvSpPr/>
          <p:nvPr/>
        </p:nvSpPr>
        <p:spPr>
          <a:xfrm>
            <a:off x="6287600" y="3714650"/>
            <a:ext cx="355200" cy="338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endParaRPr b="1"/>
          </a:p>
        </p:txBody>
      </p:sp>
      <p:sp>
        <p:nvSpPr>
          <p:cNvPr id="268" name="Google Shape;268;p23"/>
          <p:cNvSpPr/>
          <p:nvPr/>
        </p:nvSpPr>
        <p:spPr>
          <a:xfrm>
            <a:off x="5152275" y="482425"/>
            <a:ext cx="355200" cy="338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endParaRPr b="1"/>
          </a:p>
        </p:txBody>
      </p:sp>
      <p:sp>
        <p:nvSpPr>
          <p:cNvPr id="269" name="Google Shape;269;p23"/>
          <p:cNvSpPr/>
          <p:nvPr/>
        </p:nvSpPr>
        <p:spPr>
          <a:xfrm>
            <a:off x="4603213" y="3669100"/>
            <a:ext cx="355200" cy="338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</a:t>
            </a:r>
            <a:endParaRPr b="1"/>
          </a:p>
        </p:txBody>
      </p:sp>
      <p:graphicFrame>
        <p:nvGraphicFramePr>
          <p:cNvPr id="270" name="Google Shape;270;p23"/>
          <p:cNvGraphicFramePr/>
          <p:nvPr/>
        </p:nvGraphicFramePr>
        <p:xfrm>
          <a:off x="6344458" y="4421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{7015AFC3-513E-43F5-B228-812914143080}</a:tableStyleId>
              </a:tblPr>
              <a:tblGrid>
                <a:gridCol w="300375"/>
                <a:gridCol w="2499175"/>
              </a:tblGrid>
              <a:tr h="3019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b="1" sz="1000" u="none" cap="none" strike="noStrike">
                        <a:solidFill>
                          <a:srgbClr val="FFFFFF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메인 페이지 -&gt; 로그인 -&gt; 아이디/비밀번호 찾기 클릭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아이디 찾기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이름: 한글10자이내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이메일: @포함 영문.숫자 10~50자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입력한 정보 일치시 아이디 메시지창 출력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6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입력한 정보 불일치시 실패 메시지창 출력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20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빈칸이 있을경우 정보 입력 메시지창 출력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5" name="Google Shape;275;p24"/>
          <p:cNvGraphicFramePr/>
          <p:nvPr/>
        </p:nvGraphicFramePr>
        <p:xfrm>
          <a:off x="2" y="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{F43EAFB5-DF02-47AC-8D84-4698DCDA5343}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ebookMarket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FFFFFF"/>
                          </a:solidFill>
                        </a:rPr>
                        <a:t>페이지명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아이디/비밀번호 찾기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02 로그인 및 회원가입</a:t>
                      </a:r>
                      <a:endParaRPr sz="1000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김승현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-&gt; 로그인 -&gt; 아이디/비밀번호 찾기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276" name="Google Shape;276;p24"/>
          <p:cNvSpPr/>
          <p:nvPr/>
        </p:nvSpPr>
        <p:spPr>
          <a:xfrm>
            <a:off x="155425" y="606850"/>
            <a:ext cx="4951200" cy="636600"/>
          </a:xfrm>
          <a:prstGeom prst="rect">
            <a:avLst/>
          </a:prstGeom>
          <a:solidFill>
            <a:srgbClr val="36609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cxnSp>
        <p:nvCxnSpPr>
          <p:cNvPr id="277" name="Google Shape;277;p24"/>
          <p:cNvCxnSpPr/>
          <p:nvPr/>
        </p:nvCxnSpPr>
        <p:spPr>
          <a:xfrm>
            <a:off x="910300" y="606850"/>
            <a:ext cx="7500" cy="643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" name="Google Shape;278;p24"/>
          <p:cNvSpPr txBox="1"/>
          <p:nvPr/>
        </p:nvSpPr>
        <p:spPr>
          <a:xfrm>
            <a:off x="163000" y="605500"/>
            <a:ext cx="754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ebook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Market 로고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79" name="Google Shape;279;p24"/>
          <p:cNvSpPr txBox="1"/>
          <p:nvPr/>
        </p:nvSpPr>
        <p:spPr>
          <a:xfrm>
            <a:off x="939900" y="703075"/>
            <a:ext cx="404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ebookMarket 타이틀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0" name="Google Shape;280;p24"/>
          <p:cNvSpPr/>
          <p:nvPr/>
        </p:nvSpPr>
        <p:spPr>
          <a:xfrm>
            <a:off x="162825" y="1339525"/>
            <a:ext cx="4951200" cy="364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4"/>
          <p:cNvSpPr/>
          <p:nvPr/>
        </p:nvSpPr>
        <p:spPr>
          <a:xfrm>
            <a:off x="882438" y="1557075"/>
            <a:ext cx="3575400" cy="2639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4"/>
          <p:cNvSpPr/>
          <p:nvPr/>
        </p:nvSpPr>
        <p:spPr>
          <a:xfrm>
            <a:off x="1140050" y="1833500"/>
            <a:ext cx="2471400" cy="31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D8D8D8"/>
                </a:solidFill>
              </a:rPr>
              <a:t>이름을 입력해주세요</a:t>
            </a:r>
            <a:endParaRPr sz="1100">
              <a:solidFill>
                <a:srgbClr val="D8D8D8"/>
              </a:solidFill>
            </a:endParaRPr>
          </a:p>
        </p:txBody>
      </p:sp>
      <p:sp>
        <p:nvSpPr>
          <p:cNvPr id="283" name="Google Shape;283;p24"/>
          <p:cNvSpPr/>
          <p:nvPr/>
        </p:nvSpPr>
        <p:spPr>
          <a:xfrm>
            <a:off x="246825" y="4437200"/>
            <a:ext cx="4750800" cy="44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회사소개, 이용약관, 개인정보취급방침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4"/>
          <p:cNvSpPr/>
          <p:nvPr/>
        </p:nvSpPr>
        <p:spPr>
          <a:xfrm>
            <a:off x="3758150" y="1946625"/>
            <a:ext cx="615600" cy="44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아이디 찾기</a:t>
            </a:r>
            <a:endParaRPr b="1" sz="1000"/>
          </a:p>
        </p:txBody>
      </p:sp>
      <p:sp>
        <p:nvSpPr>
          <p:cNvPr id="285" name="Google Shape;285;p24"/>
          <p:cNvSpPr/>
          <p:nvPr/>
        </p:nvSpPr>
        <p:spPr>
          <a:xfrm>
            <a:off x="1140050" y="2144300"/>
            <a:ext cx="2471400" cy="31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D8D8D8"/>
                </a:solidFill>
              </a:rPr>
              <a:t>이메일을 입력해주세요</a:t>
            </a:r>
            <a:endParaRPr sz="1100">
              <a:solidFill>
                <a:srgbClr val="D8D8D8"/>
              </a:solidFill>
            </a:endParaRPr>
          </a:p>
        </p:txBody>
      </p:sp>
      <p:sp>
        <p:nvSpPr>
          <p:cNvPr id="286" name="Google Shape;286;p24"/>
          <p:cNvSpPr/>
          <p:nvPr/>
        </p:nvSpPr>
        <p:spPr>
          <a:xfrm>
            <a:off x="1140050" y="2684925"/>
            <a:ext cx="2471400" cy="31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D8D8D8"/>
                </a:solidFill>
              </a:rPr>
              <a:t>아이디를 입력해주세요	</a:t>
            </a:r>
            <a:endParaRPr sz="1100">
              <a:solidFill>
                <a:srgbClr val="D8D8D8"/>
              </a:solidFill>
            </a:endParaRPr>
          </a:p>
        </p:txBody>
      </p:sp>
      <p:sp>
        <p:nvSpPr>
          <p:cNvPr id="287" name="Google Shape;287;p24"/>
          <p:cNvSpPr/>
          <p:nvPr/>
        </p:nvSpPr>
        <p:spPr>
          <a:xfrm>
            <a:off x="1140050" y="3004675"/>
            <a:ext cx="2471400" cy="31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D8D8D8"/>
                </a:solidFill>
              </a:rPr>
              <a:t>이름을 입력해주세요</a:t>
            </a:r>
            <a:endParaRPr sz="1100">
              <a:solidFill>
                <a:srgbClr val="D8D8D8"/>
              </a:solidFill>
            </a:endParaRPr>
          </a:p>
        </p:txBody>
      </p:sp>
      <p:sp>
        <p:nvSpPr>
          <p:cNvPr id="288" name="Google Shape;288;p24"/>
          <p:cNvSpPr/>
          <p:nvPr/>
        </p:nvSpPr>
        <p:spPr>
          <a:xfrm>
            <a:off x="1140050" y="3324425"/>
            <a:ext cx="2471400" cy="31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D8D8D8"/>
                </a:solidFill>
              </a:rPr>
              <a:t>이메일을 입력해주세요</a:t>
            </a:r>
            <a:endParaRPr sz="1100">
              <a:solidFill>
                <a:srgbClr val="D8D8D8"/>
              </a:solidFill>
            </a:endParaRPr>
          </a:p>
        </p:txBody>
      </p:sp>
      <p:sp>
        <p:nvSpPr>
          <p:cNvPr id="289" name="Google Shape;289;p24"/>
          <p:cNvSpPr/>
          <p:nvPr/>
        </p:nvSpPr>
        <p:spPr>
          <a:xfrm>
            <a:off x="3758150" y="2882525"/>
            <a:ext cx="615600" cy="44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비밀번호</a:t>
            </a:r>
            <a:endParaRPr b="1"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찾기</a:t>
            </a:r>
            <a:endParaRPr b="1" sz="800"/>
          </a:p>
        </p:txBody>
      </p:sp>
      <p:sp>
        <p:nvSpPr>
          <p:cNvPr id="290" name="Google Shape;290;p24"/>
          <p:cNvSpPr/>
          <p:nvPr/>
        </p:nvSpPr>
        <p:spPr>
          <a:xfrm>
            <a:off x="3805350" y="513175"/>
            <a:ext cx="1533300" cy="9729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highlight>
                <a:srgbClr val="366092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highlight>
                  <a:srgbClr val="366092"/>
                </a:highlight>
              </a:rPr>
              <a:t>비밀번호 찾기 실패</a:t>
            </a:r>
            <a:endParaRPr sz="1000">
              <a:solidFill>
                <a:schemeClr val="lt1"/>
              </a:solidFill>
              <a:highlight>
                <a:srgbClr val="366092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highlight>
                <a:srgbClr val="366092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  <a:highlight>
                  <a:srgbClr val="366092"/>
                </a:highlight>
              </a:rPr>
              <a:t>아이디/이름/이메일을 확인해주세요</a:t>
            </a:r>
            <a:endParaRPr sz="800">
              <a:solidFill>
                <a:schemeClr val="lt1"/>
              </a:solidFill>
              <a:highlight>
                <a:srgbClr val="366092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  <a:highlight>
                  <a:schemeClr val="lt1"/>
                </a:highlight>
              </a:rPr>
              <a:t>확인</a:t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291" name="Google Shape;291;p24"/>
          <p:cNvSpPr/>
          <p:nvPr/>
        </p:nvSpPr>
        <p:spPr>
          <a:xfrm>
            <a:off x="3299300" y="3818425"/>
            <a:ext cx="1533300" cy="9729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highlight>
                <a:srgbClr val="366092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highlight>
                  <a:srgbClr val="366092"/>
                </a:highlight>
              </a:rPr>
              <a:t>비밀번호 찾기 성공</a:t>
            </a:r>
            <a:endParaRPr sz="1000">
              <a:solidFill>
                <a:schemeClr val="lt1"/>
              </a:solidFill>
              <a:highlight>
                <a:srgbClr val="366092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highlight>
                <a:srgbClr val="366092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  <a:highlight>
                  <a:srgbClr val="366092"/>
                </a:highlight>
              </a:rPr>
              <a:t>000님 비밀번호는</a:t>
            </a:r>
            <a:endParaRPr sz="800">
              <a:solidFill>
                <a:schemeClr val="lt1"/>
              </a:solidFill>
              <a:highlight>
                <a:srgbClr val="366092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  <a:highlight>
                  <a:srgbClr val="366092"/>
                </a:highlight>
              </a:rPr>
              <a:t>0000입니다</a:t>
            </a:r>
            <a:endParaRPr sz="800">
              <a:solidFill>
                <a:schemeClr val="lt1"/>
              </a:solidFill>
              <a:highlight>
                <a:srgbClr val="366092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  <a:highlight>
                  <a:schemeClr val="lt1"/>
                </a:highlight>
              </a:rPr>
              <a:t>확인</a:t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292" name="Google Shape;292;p24"/>
          <p:cNvSpPr/>
          <p:nvPr/>
        </p:nvSpPr>
        <p:spPr>
          <a:xfrm>
            <a:off x="5006500" y="3818425"/>
            <a:ext cx="1458000" cy="9729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highlight>
                  <a:srgbClr val="366092"/>
                </a:highlight>
              </a:rPr>
              <a:t>정보를 입력해주세요</a:t>
            </a:r>
            <a:endParaRPr sz="1000">
              <a:solidFill>
                <a:schemeClr val="lt1"/>
              </a:solidFill>
              <a:highlight>
                <a:srgbClr val="366092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highlight>
                <a:srgbClr val="366092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highlight>
                  <a:schemeClr val="lt1"/>
                </a:highlight>
              </a:rPr>
              <a:t>확인</a:t>
            </a:r>
            <a:endParaRPr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cxnSp>
        <p:nvCxnSpPr>
          <p:cNvPr id="293" name="Google Shape;293;p24"/>
          <p:cNvCxnSpPr>
            <a:stCxn id="289" idx="0"/>
          </p:cNvCxnSpPr>
          <p:nvPr/>
        </p:nvCxnSpPr>
        <p:spPr>
          <a:xfrm flipH="1" rot="10800000">
            <a:off x="4065950" y="1495025"/>
            <a:ext cx="1151700" cy="1387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4" name="Google Shape;294;p24"/>
          <p:cNvCxnSpPr>
            <a:stCxn id="289" idx="2"/>
          </p:cNvCxnSpPr>
          <p:nvPr/>
        </p:nvCxnSpPr>
        <p:spPr>
          <a:xfrm>
            <a:off x="4065950" y="3324425"/>
            <a:ext cx="618900" cy="701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5" name="Google Shape;295;p24"/>
          <p:cNvCxnSpPr>
            <a:stCxn id="289" idx="3"/>
          </p:cNvCxnSpPr>
          <p:nvPr/>
        </p:nvCxnSpPr>
        <p:spPr>
          <a:xfrm>
            <a:off x="4373750" y="3103475"/>
            <a:ext cx="1184100" cy="855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6" name="Google Shape;296;p24"/>
          <p:cNvSpPr/>
          <p:nvPr/>
        </p:nvSpPr>
        <p:spPr>
          <a:xfrm>
            <a:off x="852000" y="2990725"/>
            <a:ext cx="355200" cy="338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endParaRPr b="1"/>
          </a:p>
        </p:txBody>
      </p:sp>
      <p:sp>
        <p:nvSpPr>
          <p:cNvPr id="297" name="Google Shape;297;p24"/>
          <p:cNvSpPr/>
          <p:nvPr/>
        </p:nvSpPr>
        <p:spPr>
          <a:xfrm>
            <a:off x="4625400" y="3763975"/>
            <a:ext cx="355200" cy="338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endParaRPr b="1"/>
          </a:p>
        </p:txBody>
      </p:sp>
      <p:sp>
        <p:nvSpPr>
          <p:cNvPr id="298" name="Google Shape;298;p24"/>
          <p:cNvSpPr/>
          <p:nvPr/>
        </p:nvSpPr>
        <p:spPr>
          <a:xfrm>
            <a:off x="5182500" y="482425"/>
            <a:ext cx="355200" cy="338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endParaRPr b="1"/>
          </a:p>
        </p:txBody>
      </p:sp>
      <p:sp>
        <p:nvSpPr>
          <p:cNvPr id="299" name="Google Shape;299;p24"/>
          <p:cNvSpPr/>
          <p:nvPr/>
        </p:nvSpPr>
        <p:spPr>
          <a:xfrm>
            <a:off x="6266775" y="3763975"/>
            <a:ext cx="355200" cy="338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</a:t>
            </a:r>
            <a:endParaRPr b="1"/>
          </a:p>
        </p:txBody>
      </p:sp>
      <p:graphicFrame>
        <p:nvGraphicFramePr>
          <p:cNvPr id="300" name="Google Shape;300;p24"/>
          <p:cNvGraphicFramePr/>
          <p:nvPr/>
        </p:nvGraphicFramePr>
        <p:xfrm>
          <a:off x="5937283" y="6259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{7015AFC3-513E-43F5-B228-812914143080}</a:tableStyleId>
              </a:tblPr>
              <a:tblGrid>
                <a:gridCol w="300375"/>
                <a:gridCol w="2499175"/>
              </a:tblGrid>
              <a:tr h="3019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b="1" sz="1000" u="none" cap="none" strike="noStrike">
                        <a:solidFill>
                          <a:srgbClr val="FFFFFF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메인 페이지 -&gt; 로그인 -&gt; 아이디/비밀번호 찾기 클릭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비밀번호 찾기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아이디: 영문/숫자 포함 8~20자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이름: 한글10자이내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이메일: @포함 영문.숫자 10~50자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입력한 정보 일치시 비밀번호 메시지창 출력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6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입력한 정보 불일치시 실패 메시지창 출력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20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빈칸이 있을경우 정보 입력 메시지창 출력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5" name="Google Shape;305;p25"/>
          <p:cNvGraphicFramePr/>
          <p:nvPr/>
        </p:nvGraphicFramePr>
        <p:xfrm>
          <a:off x="2" y="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{F43EAFB5-DF02-47AC-8D84-4698DCDA5343}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ebookMarket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FFFFFF"/>
                          </a:solidFill>
                        </a:rPr>
                        <a:t>페이지명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회원가입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02 로그인 및 회원가입</a:t>
                      </a:r>
                      <a:endParaRPr sz="1000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김승현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-&gt; 로그인 -&gt; 회원가입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306" name="Google Shape;306;p25"/>
          <p:cNvSpPr/>
          <p:nvPr/>
        </p:nvSpPr>
        <p:spPr>
          <a:xfrm>
            <a:off x="155425" y="606850"/>
            <a:ext cx="4951200" cy="636600"/>
          </a:xfrm>
          <a:prstGeom prst="rect">
            <a:avLst/>
          </a:prstGeom>
          <a:solidFill>
            <a:srgbClr val="36609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cxnSp>
        <p:nvCxnSpPr>
          <p:cNvPr id="307" name="Google Shape;307;p25"/>
          <p:cNvCxnSpPr/>
          <p:nvPr/>
        </p:nvCxnSpPr>
        <p:spPr>
          <a:xfrm>
            <a:off x="910300" y="606850"/>
            <a:ext cx="7500" cy="643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8" name="Google Shape;308;p25"/>
          <p:cNvSpPr txBox="1"/>
          <p:nvPr/>
        </p:nvSpPr>
        <p:spPr>
          <a:xfrm>
            <a:off x="163000" y="605500"/>
            <a:ext cx="754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ebook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Market 로고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309" name="Google Shape;309;p25"/>
          <p:cNvSpPr txBox="1"/>
          <p:nvPr/>
        </p:nvSpPr>
        <p:spPr>
          <a:xfrm>
            <a:off x="939900" y="703075"/>
            <a:ext cx="404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ebookMarket 타이틀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0" name="Google Shape;310;p25"/>
          <p:cNvSpPr/>
          <p:nvPr/>
        </p:nvSpPr>
        <p:spPr>
          <a:xfrm>
            <a:off x="162825" y="1339525"/>
            <a:ext cx="4951200" cy="364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5"/>
          <p:cNvSpPr/>
          <p:nvPr/>
        </p:nvSpPr>
        <p:spPr>
          <a:xfrm>
            <a:off x="916750" y="1586675"/>
            <a:ext cx="3575400" cy="2280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5"/>
          <p:cNvSpPr/>
          <p:nvPr/>
        </p:nvSpPr>
        <p:spPr>
          <a:xfrm>
            <a:off x="246825" y="4437200"/>
            <a:ext cx="4750800" cy="44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회사소개, 이용약관, 개인정보취급방침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5"/>
          <p:cNvSpPr/>
          <p:nvPr/>
        </p:nvSpPr>
        <p:spPr>
          <a:xfrm>
            <a:off x="1678975" y="1973325"/>
            <a:ext cx="1946700" cy="4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일반회원 회원가입</a:t>
            </a:r>
            <a:endParaRPr/>
          </a:p>
        </p:txBody>
      </p:sp>
      <p:sp>
        <p:nvSpPr>
          <p:cNvPr id="314" name="Google Shape;314;p25"/>
          <p:cNvSpPr/>
          <p:nvPr/>
        </p:nvSpPr>
        <p:spPr>
          <a:xfrm>
            <a:off x="1672475" y="2757300"/>
            <a:ext cx="1946700" cy="4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판매자 회원가입</a:t>
            </a:r>
            <a:endParaRPr/>
          </a:p>
        </p:txBody>
      </p:sp>
      <p:sp>
        <p:nvSpPr>
          <p:cNvPr id="315" name="Google Shape;315;p25"/>
          <p:cNvSpPr/>
          <p:nvPr/>
        </p:nvSpPr>
        <p:spPr>
          <a:xfrm>
            <a:off x="1435750" y="1954550"/>
            <a:ext cx="355200" cy="338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endParaRPr b="1"/>
          </a:p>
        </p:txBody>
      </p:sp>
      <p:sp>
        <p:nvSpPr>
          <p:cNvPr id="316" name="Google Shape;316;p25"/>
          <p:cNvSpPr/>
          <p:nvPr/>
        </p:nvSpPr>
        <p:spPr>
          <a:xfrm>
            <a:off x="1435750" y="2757300"/>
            <a:ext cx="355200" cy="338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endParaRPr b="1"/>
          </a:p>
        </p:txBody>
      </p:sp>
      <p:sp>
        <p:nvSpPr>
          <p:cNvPr id="317" name="Google Shape;317;p25"/>
          <p:cNvSpPr txBox="1"/>
          <p:nvPr/>
        </p:nvSpPr>
        <p:spPr>
          <a:xfrm>
            <a:off x="5364925" y="2846275"/>
            <a:ext cx="45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18" name="Google Shape;318;p25"/>
          <p:cNvGraphicFramePr/>
          <p:nvPr/>
        </p:nvGraphicFramePr>
        <p:xfrm>
          <a:off x="6344458" y="4421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{7015AFC3-513E-43F5-B228-812914143080}</a:tableStyleId>
              </a:tblPr>
              <a:tblGrid>
                <a:gridCol w="300375"/>
                <a:gridCol w="2499175"/>
              </a:tblGrid>
              <a:tr h="3019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b="1" sz="1000" u="none" cap="none" strike="noStrike">
                        <a:solidFill>
                          <a:srgbClr val="FFFFFF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메인 페이지 -&gt; 로그인 -&gt; 회원가입찾기 클릭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일반회원 회원가입 클릭 -&gt; 일반회원 회원가입 페이지로 이동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판매자 회원가입 클릭 -&gt; 판매자 회원가입 페이지로 이동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3" name="Google Shape;323;p26"/>
          <p:cNvGraphicFramePr/>
          <p:nvPr/>
        </p:nvGraphicFramePr>
        <p:xfrm>
          <a:off x="2" y="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{F43EAFB5-DF02-47AC-8D84-4698DCDA5343}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ebookMarket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FFFFFF"/>
                          </a:solidFill>
                        </a:rPr>
                        <a:t>페이지명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일반회원 회원가입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02 로그인 및 회원가입</a:t>
                      </a:r>
                      <a:endParaRPr sz="1000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김승현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-&gt; 로그인 -&gt; 회원가입-&gt;일반회원 회원가입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324" name="Google Shape;324;p26"/>
          <p:cNvSpPr/>
          <p:nvPr/>
        </p:nvSpPr>
        <p:spPr>
          <a:xfrm>
            <a:off x="155425" y="606850"/>
            <a:ext cx="4951200" cy="636600"/>
          </a:xfrm>
          <a:prstGeom prst="rect">
            <a:avLst/>
          </a:prstGeom>
          <a:solidFill>
            <a:srgbClr val="36609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cxnSp>
        <p:nvCxnSpPr>
          <p:cNvPr id="325" name="Google Shape;325;p26"/>
          <p:cNvCxnSpPr/>
          <p:nvPr/>
        </p:nvCxnSpPr>
        <p:spPr>
          <a:xfrm>
            <a:off x="910300" y="606850"/>
            <a:ext cx="7500" cy="643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6" name="Google Shape;326;p26"/>
          <p:cNvSpPr txBox="1"/>
          <p:nvPr/>
        </p:nvSpPr>
        <p:spPr>
          <a:xfrm>
            <a:off x="163000" y="605500"/>
            <a:ext cx="754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ebook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Market 로고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327" name="Google Shape;327;p26"/>
          <p:cNvSpPr txBox="1"/>
          <p:nvPr/>
        </p:nvSpPr>
        <p:spPr>
          <a:xfrm>
            <a:off x="939900" y="703075"/>
            <a:ext cx="404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ebookMarket 타이틀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8" name="Google Shape;328;p26"/>
          <p:cNvSpPr/>
          <p:nvPr/>
        </p:nvSpPr>
        <p:spPr>
          <a:xfrm>
            <a:off x="162825" y="1339525"/>
            <a:ext cx="4951200" cy="364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910300" y="1571300"/>
            <a:ext cx="3575400" cy="2639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1140050" y="1681100"/>
            <a:ext cx="2471400" cy="1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D8D8D8"/>
                </a:solidFill>
              </a:rPr>
              <a:t>이름</a:t>
            </a:r>
            <a:endParaRPr sz="1100">
              <a:solidFill>
                <a:srgbClr val="D8D8D8"/>
              </a:solidFill>
            </a:endParaRPr>
          </a:p>
        </p:txBody>
      </p:sp>
      <p:sp>
        <p:nvSpPr>
          <p:cNvPr id="331" name="Google Shape;331;p26"/>
          <p:cNvSpPr/>
          <p:nvPr/>
        </p:nvSpPr>
        <p:spPr>
          <a:xfrm>
            <a:off x="246825" y="4437200"/>
            <a:ext cx="4750800" cy="44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회사소개, 이용약관, 개인정보취급방침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3783975" y="1957100"/>
            <a:ext cx="567600" cy="1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중복확인</a:t>
            </a:r>
            <a:endParaRPr sz="700"/>
          </a:p>
        </p:txBody>
      </p:sp>
      <p:sp>
        <p:nvSpPr>
          <p:cNvPr id="333" name="Google Shape;333;p26"/>
          <p:cNvSpPr/>
          <p:nvPr/>
        </p:nvSpPr>
        <p:spPr>
          <a:xfrm>
            <a:off x="1140050" y="1874900"/>
            <a:ext cx="2471400" cy="1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D8D8D8"/>
                </a:solidFill>
              </a:rPr>
              <a:t>아이디</a:t>
            </a:r>
            <a:endParaRPr sz="1100">
              <a:solidFill>
                <a:srgbClr val="D8D8D8"/>
              </a:solidFill>
            </a:endParaRPr>
          </a:p>
        </p:txBody>
      </p:sp>
      <p:sp>
        <p:nvSpPr>
          <p:cNvPr id="334" name="Google Shape;334;p26"/>
          <p:cNvSpPr/>
          <p:nvPr/>
        </p:nvSpPr>
        <p:spPr>
          <a:xfrm>
            <a:off x="1140050" y="2079297"/>
            <a:ext cx="2471400" cy="1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D8D8D8"/>
                </a:solidFill>
              </a:rPr>
              <a:t>비밀번호</a:t>
            </a:r>
            <a:endParaRPr sz="1100">
              <a:solidFill>
                <a:srgbClr val="D8D8D8"/>
              </a:solidFill>
            </a:endParaRPr>
          </a:p>
        </p:txBody>
      </p:sp>
      <p:sp>
        <p:nvSpPr>
          <p:cNvPr id="335" name="Google Shape;335;p26"/>
          <p:cNvSpPr/>
          <p:nvPr/>
        </p:nvSpPr>
        <p:spPr>
          <a:xfrm>
            <a:off x="1140050" y="2285524"/>
            <a:ext cx="2471400" cy="1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D8D8D8"/>
                </a:solidFill>
              </a:rPr>
              <a:t>비밀번호 재확인</a:t>
            </a:r>
            <a:endParaRPr sz="1100">
              <a:solidFill>
                <a:srgbClr val="D8D8D8"/>
              </a:solidFill>
            </a:endParaRPr>
          </a:p>
        </p:txBody>
      </p:sp>
      <p:sp>
        <p:nvSpPr>
          <p:cNvPr id="336" name="Google Shape;336;p26"/>
          <p:cNvSpPr/>
          <p:nvPr/>
        </p:nvSpPr>
        <p:spPr>
          <a:xfrm>
            <a:off x="1140050" y="2489142"/>
            <a:ext cx="2471400" cy="1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D8D8D8"/>
                </a:solidFill>
              </a:rPr>
              <a:t>이메일</a:t>
            </a:r>
            <a:endParaRPr sz="1100">
              <a:solidFill>
                <a:srgbClr val="D8D8D8"/>
              </a:solidFill>
            </a:endParaRPr>
          </a:p>
        </p:txBody>
      </p:sp>
      <p:sp>
        <p:nvSpPr>
          <p:cNvPr id="337" name="Google Shape;337;p26"/>
          <p:cNvSpPr/>
          <p:nvPr/>
        </p:nvSpPr>
        <p:spPr>
          <a:xfrm>
            <a:off x="1140050" y="3194142"/>
            <a:ext cx="2471400" cy="1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컨텐츠 이용 약관</a:t>
            </a:r>
            <a:r>
              <a:rPr lang="ko" sz="1100">
                <a:solidFill>
                  <a:srgbClr val="D8D8D8"/>
                </a:solidFill>
              </a:rPr>
              <a:t>	</a:t>
            </a:r>
            <a:endParaRPr sz="1100">
              <a:solidFill>
                <a:srgbClr val="D8D8D8"/>
              </a:solidFill>
            </a:endParaRPr>
          </a:p>
        </p:txBody>
      </p:sp>
      <p:sp>
        <p:nvSpPr>
          <p:cNvPr id="338" name="Google Shape;338;p26"/>
          <p:cNvSpPr/>
          <p:nvPr/>
        </p:nvSpPr>
        <p:spPr>
          <a:xfrm>
            <a:off x="1140050" y="3391540"/>
            <a:ext cx="2471400" cy="1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  <a:highlight>
                  <a:schemeClr val="lt1"/>
                </a:highlight>
              </a:rPr>
              <a:t>개인정보 이용 약관</a:t>
            </a:r>
            <a:endParaRPr b="1" sz="11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339" name="Google Shape;339;p26"/>
          <p:cNvSpPr/>
          <p:nvPr/>
        </p:nvSpPr>
        <p:spPr>
          <a:xfrm>
            <a:off x="1140050" y="3589363"/>
            <a:ext cx="2471400" cy="1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환불 정책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340" name="Google Shape;340;p26"/>
          <p:cNvSpPr/>
          <p:nvPr/>
        </p:nvSpPr>
        <p:spPr>
          <a:xfrm>
            <a:off x="3783975" y="3197150"/>
            <a:ext cx="567600" cy="1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동의</a:t>
            </a:r>
            <a:endParaRPr sz="700"/>
          </a:p>
        </p:txBody>
      </p:sp>
      <p:sp>
        <p:nvSpPr>
          <p:cNvPr id="341" name="Google Shape;341;p26"/>
          <p:cNvSpPr/>
          <p:nvPr/>
        </p:nvSpPr>
        <p:spPr>
          <a:xfrm>
            <a:off x="3783975" y="3391550"/>
            <a:ext cx="567600" cy="1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동의</a:t>
            </a:r>
            <a:endParaRPr sz="700"/>
          </a:p>
        </p:txBody>
      </p:sp>
      <p:sp>
        <p:nvSpPr>
          <p:cNvPr id="342" name="Google Shape;342;p26"/>
          <p:cNvSpPr/>
          <p:nvPr/>
        </p:nvSpPr>
        <p:spPr>
          <a:xfrm>
            <a:off x="1744125" y="3914375"/>
            <a:ext cx="567600" cy="1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회원가입</a:t>
            </a:r>
            <a:endParaRPr sz="700"/>
          </a:p>
        </p:txBody>
      </p:sp>
      <p:sp>
        <p:nvSpPr>
          <p:cNvPr id="343" name="Google Shape;343;p26"/>
          <p:cNvSpPr/>
          <p:nvPr/>
        </p:nvSpPr>
        <p:spPr>
          <a:xfrm>
            <a:off x="4646775" y="1408123"/>
            <a:ext cx="1023900" cy="8589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  <a:highlight>
                  <a:srgbClr val="366092"/>
                </a:highlight>
              </a:rPr>
              <a:t>입력한 아이디는 사용이 가능합니다</a:t>
            </a:r>
            <a:endParaRPr sz="800">
              <a:solidFill>
                <a:schemeClr val="lt1"/>
              </a:solidFill>
              <a:highlight>
                <a:srgbClr val="366092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highlight>
                <a:srgbClr val="366092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  <a:highlight>
                  <a:schemeClr val="lt1"/>
                </a:highlight>
              </a:rPr>
              <a:t>확인</a:t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344" name="Google Shape;344;p26"/>
          <p:cNvSpPr/>
          <p:nvPr/>
        </p:nvSpPr>
        <p:spPr>
          <a:xfrm>
            <a:off x="4646750" y="2461398"/>
            <a:ext cx="1023900" cy="8589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  <a:highlight>
                  <a:srgbClr val="366092"/>
                </a:highlight>
              </a:rPr>
              <a:t>입력한 아이디는 사용이 불가능합니다</a:t>
            </a:r>
            <a:endParaRPr sz="700">
              <a:solidFill>
                <a:schemeClr val="lt1"/>
              </a:solidFill>
              <a:highlight>
                <a:srgbClr val="366092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highlight>
                <a:srgbClr val="366092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  <a:highlight>
                  <a:schemeClr val="lt1"/>
                </a:highlight>
              </a:rPr>
              <a:t>확인</a:t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cxnSp>
        <p:nvCxnSpPr>
          <p:cNvPr id="345" name="Google Shape;345;p26"/>
          <p:cNvCxnSpPr>
            <a:stCxn id="332" idx="3"/>
          </p:cNvCxnSpPr>
          <p:nvPr/>
        </p:nvCxnSpPr>
        <p:spPr>
          <a:xfrm>
            <a:off x="4351575" y="2054000"/>
            <a:ext cx="429300" cy="18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" name="Google Shape;346;p26"/>
          <p:cNvCxnSpPr>
            <a:stCxn id="332" idx="3"/>
          </p:cNvCxnSpPr>
          <p:nvPr/>
        </p:nvCxnSpPr>
        <p:spPr>
          <a:xfrm>
            <a:off x="4351575" y="2054000"/>
            <a:ext cx="399600" cy="536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7" name="Google Shape;347;p26"/>
          <p:cNvSpPr/>
          <p:nvPr/>
        </p:nvSpPr>
        <p:spPr>
          <a:xfrm>
            <a:off x="2777200" y="3914375"/>
            <a:ext cx="567600" cy="1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돌아가기</a:t>
            </a:r>
            <a:endParaRPr sz="700"/>
          </a:p>
        </p:txBody>
      </p:sp>
      <p:sp>
        <p:nvSpPr>
          <p:cNvPr id="348" name="Google Shape;348;p26"/>
          <p:cNvSpPr/>
          <p:nvPr/>
        </p:nvSpPr>
        <p:spPr>
          <a:xfrm>
            <a:off x="880675" y="1498138"/>
            <a:ext cx="355200" cy="338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endParaRPr b="1"/>
          </a:p>
        </p:txBody>
      </p:sp>
      <p:sp>
        <p:nvSpPr>
          <p:cNvPr id="349" name="Google Shape;349;p26"/>
          <p:cNvSpPr/>
          <p:nvPr/>
        </p:nvSpPr>
        <p:spPr>
          <a:xfrm>
            <a:off x="3478325" y="1846425"/>
            <a:ext cx="355200" cy="338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endParaRPr b="1"/>
          </a:p>
        </p:txBody>
      </p:sp>
      <p:sp>
        <p:nvSpPr>
          <p:cNvPr id="350" name="Google Shape;350;p26"/>
          <p:cNvSpPr/>
          <p:nvPr/>
        </p:nvSpPr>
        <p:spPr>
          <a:xfrm>
            <a:off x="843675" y="1981013"/>
            <a:ext cx="355200" cy="338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endParaRPr b="1"/>
          </a:p>
        </p:txBody>
      </p:sp>
      <p:sp>
        <p:nvSpPr>
          <p:cNvPr id="351" name="Google Shape;351;p26"/>
          <p:cNvSpPr/>
          <p:nvPr/>
        </p:nvSpPr>
        <p:spPr>
          <a:xfrm>
            <a:off x="3478325" y="2253213"/>
            <a:ext cx="355200" cy="338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</a:t>
            </a:r>
            <a:endParaRPr b="1"/>
          </a:p>
        </p:txBody>
      </p:sp>
      <p:sp>
        <p:nvSpPr>
          <p:cNvPr id="352" name="Google Shape;352;p26"/>
          <p:cNvSpPr/>
          <p:nvPr/>
        </p:nvSpPr>
        <p:spPr>
          <a:xfrm>
            <a:off x="843675" y="2444850"/>
            <a:ext cx="355200" cy="338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</a:t>
            </a:r>
            <a:endParaRPr b="1"/>
          </a:p>
        </p:txBody>
      </p:sp>
      <p:sp>
        <p:nvSpPr>
          <p:cNvPr id="353" name="Google Shape;353;p26"/>
          <p:cNvSpPr/>
          <p:nvPr/>
        </p:nvSpPr>
        <p:spPr>
          <a:xfrm>
            <a:off x="1140050" y="2689625"/>
            <a:ext cx="1023900" cy="1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D8D8D8"/>
                </a:solidFill>
              </a:rPr>
              <a:t>주민등록번호</a:t>
            </a:r>
            <a:endParaRPr sz="1100">
              <a:solidFill>
                <a:srgbClr val="D8D8D8"/>
              </a:solidFill>
            </a:endParaRPr>
          </a:p>
        </p:txBody>
      </p:sp>
      <p:sp>
        <p:nvSpPr>
          <p:cNvPr id="354" name="Google Shape;354;p26"/>
          <p:cNvSpPr/>
          <p:nvPr/>
        </p:nvSpPr>
        <p:spPr>
          <a:xfrm>
            <a:off x="3478325" y="2720613"/>
            <a:ext cx="355200" cy="338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7</a:t>
            </a:r>
            <a:endParaRPr b="1"/>
          </a:p>
        </p:txBody>
      </p:sp>
      <p:sp>
        <p:nvSpPr>
          <p:cNvPr id="355" name="Google Shape;355;p26"/>
          <p:cNvSpPr/>
          <p:nvPr/>
        </p:nvSpPr>
        <p:spPr>
          <a:xfrm>
            <a:off x="2580850" y="2691450"/>
            <a:ext cx="1023900" cy="1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D8D8D8"/>
                </a:solidFill>
              </a:rPr>
              <a:t>주민등록번호</a:t>
            </a:r>
            <a:endParaRPr sz="1100">
              <a:solidFill>
                <a:srgbClr val="D8D8D8"/>
              </a:solidFill>
            </a:endParaRPr>
          </a:p>
        </p:txBody>
      </p:sp>
      <p:sp>
        <p:nvSpPr>
          <p:cNvPr id="356" name="Google Shape;356;p26"/>
          <p:cNvSpPr/>
          <p:nvPr/>
        </p:nvSpPr>
        <p:spPr>
          <a:xfrm>
            <a:off x="2243700" y="2695134"/>
            <a:ext cx="257400" cy="1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-</a:t>
            </a:r>
            <a:endParaRPr b="1" sz="1100">
              <a:solidFill>
                <a:schemeClr val="dk1"/>
              </a:solidFill>
            </a:endParaRPr>
          </a:p>
        </p:txBody>
      </p:sp>
      <p:graphicFrame>
        <p:nvGraphicFramePr>
          <p:cNvPr id="357" name="Google Shape;357;p26"/>
          <p:cNvGraphicFramePr/>
          <p:nvPr/>
        </p:nvGraphicFramePr>
        <p:xfrm>
          <a:off x="6344458" y="4421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{7015AFC3-513E-43F5-B228-812914143080}</a:tableStyleId>
              </a:tblPr>
              <a:tblGrid>
                <a:gridCol w="300375"/>
                <a:gridCol w="2499175"/>
              </a:tblGrid>
              <a:tr h="3019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b="1" sz="1000" u="none" cap="none" strike="noStrike">
                        <a:solidFill>
                          <a:srgbClr val="FFFFFF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</a:rPr>
                        <a:t>메인 페이지 -&gt; 로그인 -&gt; 회원가입 -&gt; 일반회원 회원가입 클릭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</a:rPr>
                        <a:t>이름: 한글 10자 이내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</a:rPr>
                        <a:t>아이디: 영문/숫자 포함 8~20자 중복확인 필수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6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</a:rPr>
                        <a:t>비밀번호: 영문/숫자 8~20자 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</a:rPr>
                        <a:t>암호화(SHA-256, Bcrypt)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20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</a:rPr>
                        <a:t>비밀번호 재확인: 입력한 비밀번호와 일치해야함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34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6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</a:rPr>
                        <a:t>이메일: @포함 영문/숫자 10~50자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</a:rPr>
                        <a:t>본인 인증 수단	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34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7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</a:rPr>
                        <a:t>주민등록번호: 숫자13자리	</a:t>
                      </a:r>
                      <a:endParaRPr b="1" sz="9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2" name="Google Shape;362;p27"/>
          <p:cNvGraphicFramePr/>
          <p:nvPr/>
        </p:nvGraphicFramePr>
        <p:xfrm>
          <a:off x="2" y="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{F43EAFB5-DF02-47AC-8D84-4698DCDA5343}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ebookMarket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FFFFFF"/>
                          </a:solidFill>
                        </a:rPr>
                        <a:t>페이지명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일반회원 회원가입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02 로그인 및 회원가입</a:t>
                      </a:r>
                      <a:endParaRPr sz="1000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김승현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-&gt; 로그인 -&gt; 회원가입-&gt;일반회원 회원가입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363" name="Google Shape;363;p27"/>
          <p:cNvSpPr/>
          <p:nvPr/>
        </p:nvSpPr>
        <p:spPr>
          <a:xfrm>
            <a:off x="155425" y="606850"/>
            <a:ext cx="4951200" cy="636600"/>
          </a:xfrm>
          <a:prstGeom prst="rect">
            <a:avLst/>
          </a:prstGeom>
          <a:solidFill>
            <a:srgbClr val="36609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cxnSp>
        <p:nvCxnSpPr>
          <p:cNvPr id="364" name="Google Shape;364;p27"/>
          <p:cNvCxnSpPr/>
          <p:nvPr/>
        </p:nvCxnSpPr>
        <p:spPr>
          <a:xfrm>
            <a:off x="910300" y="606850"/>
            <a:ext cx="7500" cy="643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5" name="Google Shape;365;p27"/>
          <p:cNvSpPr txBox="1"/>
          <p:nvPr/>
        </p:nvSpPr>
        <p:spPr>
          <a:xfrm>
            <a:off x="163000" y="605500"/>
            <a:ext cx="754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ebook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Market 로고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366" name="Google Shape;366;p27"/>
          <p:cNvSpPr txBox="1"/>
          <p:nvPr/>
        </p:nvSpPr>
        <p:spPr>
          <a:xfrm>
            <a:off x="939900" y="703075"/>
            <a:ext cx="404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ebookMarket 타이틀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7" name="Google Shape;367;p27"/>
          <p:cNvSpPr/>
          <p:nvPr/>
        </p:nvSpPr>
        <p:spPr>
          <a:xfrm>
            <a:off x="162825" y="1339525"/>
            <a:ext cx="4951200" cy="364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7"/>
          <p:cNvSpPr/>
          <p:nvPr/>
        </p:nvSpPr>
        <p:spPr>
          <a:xfrm>
            <a:off x="910300" y="1571300"/>
            <a:ext cx="3575400" cy="2639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7"/>
          <p:cNvSpPr/>
          <p:nvPr/>
        </p:nvSpPr>
        <p:spPr>
          <a:xfrm>
            <a:off x="1140050" y="1681100"/>
            <a:ext cx="2471400" cy="1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D8D8D8"/>
                </a:solidFill>
              </a:rPr>
              <a:t>이름</a:t>
            </a:r>
            <a:endParaRPr sz="1100">
              <a:solidFill>
                <a:srgbClr val="D8D8D8"/>
              </a:solidFill>
            </a:endParaRPr>
          </a:p>
        </p:txBody>
      </p:sp>
      <p:sp>
        <p:nvSpPr>
          <p:cNvPr id="370" name="Google Shape;370;p27"/>
          <p:cNvSpPr/>
          <p:nvPr/>
        </p:nvSpPr>
        <p:spPr>
          <a:xfrm>
            <a:off x="246825" y="4437200"/>
            <a:ext cx="4750800" cy="44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회사소개, 이용약관, 개인정보취급방침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7"/>
          <p:cNvSpPr/>
          <p:nvPr/>
        </p:nvSpPr>
        <p:spPr>
          <a:xfrm>
            <a:off x="3783975" y="1957100"/>
            <a:ext cx="567600" cy="1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중복확인</a:t>
            </a:r>
            <a:endParaRPr sz="700"/>
          </a:p>
        </p:txBody>
      </p:sp>
      <p:sp>
        <p:nvSpPr>
          <p:cNvPr id="372" name="Google Shape;372;p27"/>
          <p:cNvSpPr/>
          <p:nvPr/>
        </p:nvSpPr>
        <p:spPr>
          <a:xfrm>
            <a:off x="1140050" y="1874900"/>
            <a:ext cx="2471400" cy="1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D8D8D8"/>
                </a:solidFill>
              </a:rPr>
              <a:t>아이디</a:t>
            </a:r>
            <a:endParaRPr sz="1100">
              <a:solidFill>
                <a:srgbClr val="D8D8D8"/>
              </a:solidFill>
            </a:endParaRPr>
          </a:p>
        </p:txBody>
      </p:sp>
      <p:sp>
        <p:nvSpPr>
          <p:cNvPr id="373" name="Google Shape;373;p27"/>
          <p:cNvSpPr/>
          <p:nvPr/>
        </p:nvSpPr>
        <p:spPr>
          <a:xfrm>
            <a:off x="1140050" y="2079297"/>
            <a:ext cx="2471400" cy="1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D8D8D8"/>
                </a:solidFill>
              </a:rPr>
              <a:t>비밀번호</a:t>
            </a:r>
            <a:endParaRPr sz="1100">
              <a:solidFill>
                <a:srgbClr val="D8D8D8"/>
              </a:solidFill>
            </a:endParaRPr>
          </a:p>
        </p:txBody>
      </p:sp>
      <p:sp>
        <p:nvSpPr>
          <p:cNvPr id="374" name="Google Shape;374;p27"/>
          <p:cNvSpPr/>
          <p:nvPr/>
        </p:nvSpPr>
        <p:spPr>
          <a:xfrm>
            <a:off x="1140050" y="2285524"/>
            <a:ext cx="2471400" cy="1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D8D8D8"/>
                </a:solidFill>
              </a:rPr>
              <a:t>비밀번호 재확인</a:t>
            </a:r>
            <a:endParaRPr sz="1100">
              <a:solidFill>
                <a:srgbClr val="D8D8D8"/>
              </a:solidFill>
            </a:endParaRPr>
          </a:p>
        </p:txBody>
      </p:sp>
      <p:sp>
        <p:nvSpPr>
          <p:cNvPr id="375" name="Google Shape;375;p27"/>
          <p:cNvSpPr/>
          <p:nvPr/>
        </p:nvSpPr>
        <p:spPr>
          <a:xfrm>
            <a:off x="1140050" y="2489142"/>
            <a:ext cx="2471400" cy="1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D8D8D8"/>
                </a:solidFill>
              </a:rPr>
              <a:t>이메일</a:t>
            </a:r>
            <a:endParaRPr sz="1100">
              <a:solidFill>
                <a:srgbClr val="D8D8D8"/>
              </a:solidFill>
            </a:endParaRPr>
          </a:p>
        </p:txBody>
      </p:sp>
      <p:sp>
        <p:nvSpPr>
          <p:cNvPr id="376" name="Google Shape;376;p27"/>
          <p:cNvSpPr/>
          <p:nvPr/>
        </p:nvSpPr>
        <p:spPr>
          <a:xfrm>
            <a:off x="1140050" y="3194142"/>
            <a:ext cx="2471400" cy="1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컨텐츠 이용 약관</a:t>
            </a:r>
            <a:r>
              <a:rPr lang="ko" sz="1100">
                <a:solidFill>
                  <a:srgbClr val="D8D8D8"/>
                </a:solidFill>
              </a:rPr>
              <a:t>	</a:t>
            </a:r>
            <a:endParaRPr sz="1100">
              <a:solidFill>
                <a:srgbClr val="D8D8D8"/>
              </a:solidFill>
            </a:endParaRPr>
          </a:p>
        </p:txBody>
      </p:sp>
      <p:sp>
        <p:nvSpPr>
          <p:cNvPr id="377" name="Google Shape;377;p27"/>
          <p:cNvSpPr/>
          <p:nvPr/>
        </p:nvSpPr>
        <p:spPr>
          <a:xfrm>
            <a:off x="1140050" y="3391540"/>
            <a:ext cx="2471400" cy="1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개인정보 이용 약관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1140050" y="3589363"/>
            <a:ext cx="2471400" cy="1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환불 정책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379" name="Google Shape;379;p27"/>
          <p:cNvSpPr/>
          <p:nvPr/>
        </p:nvSpPr>
        <p:spPr>
          <a:xfrm>
            <a:off x="3783975" y="3197150"/>
            <a:ext cx="567600" cy="1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동의</a:t>
            </a:r>
            <a:endParaRPr sz="700"/>
          </a:p>
        </p:txBody>
      </p:sp>
      <p:sp>
        <p:nvSpPr>
          <p:cNvPr id="380" name="Google Shape;380;p27"/>
          <p:cNvSpPr/>
          <p:nvPr/>
        </p:nvSpPr>
        <p:spPr>
          <a:xfrm>
            <a:off x="3783975" y="3391550"/>
            <a:ext cx="567600" cy="1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동의</a:t>
            </a:r>
            <a:endParaRPr sz="700"/>
          </a:p>
        </p:txBody>
      </p:sp>
      <p:sp>
        <p:nvSpPr>
          <p:cNvPr id="381" name="Google Shape;381;p27"/>
          <p:cNvSpPr/>
          <p:nvPr/>
        </p:nvSpPr>
        <p:spPr>
          <a:xfrm>
            <a:off x="1744125" y="3914375"/>
            <a:ext cx="567600" cy="1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회원가입</a:t>
            </a:r>
            <a:endParaRPr sz="700"/>
          </a:p>
        </p:txBody>
      </p:sp>
      <p:sp>
        <p:nvSpPr>
          <p:cNvPr id="382" name="Google Shape;382;p27"/>
          <p:cNvSpPr/>
          <p:nvPr/>
        </p:nvSpPr>
        <p:spPr>
          <a:xfrm>
            <a:off x="2777200" y="3914375"/>
            <a:ext cx="567600" cy="1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돌아가기</a:t>
            </a:r>
            <a:endParaRPr sz="700"/>
          </a:p>
        </p:txBody>
      </p:sp>
      <p:sp>
        <p:nvSpPr>
          <p:cNvPr id="383" name="Google Shape;383;p27"/>
          <p:cNvSpPr/>
          <p:nvPr/>
        </p:nvSpPr>
        <p:spPr>
          <a:xfrm>
            <a:off x="4402525" y="2947373"/>
            <a:ext cx="1023900" cy="8589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highlight>
                  <a:srgbClr val="366092"/>
                </a:highlight>
              </a:rPr>
              <a:t>회원가입 성공</a:t>
            </a:r>
            <a:endParaRPr sz="1000">
              <a:solidFill>
                <a:schemeClr val="lt1"/>
              </a:solidFill>
              <a:highlight>
                <a:srgbClr val="366092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highlight>
                <a:srgbClr val="366092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  <a:highlight>
                  <a:schemeClr val="lt1"/>
                </a:highlight>
              </a:rPr>
              <a:t>확인</a:t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cxnSp>
        <p:nvCxnSpPr>
          <p:cNvPr id="384" name="Google Shape;384;p27"/>
          <p:cNvCxnSpPr>
            <a:stCxn id="381" idx="3"/>
          </p:cNvCxnSpPr>
          <p:nvPr/>
        </p:nvCxnSpPr>
        <p:spPr>
          <a:xfrm flipH="1" rot="10800000">
            <a:off x="2311725" y="3545075"/>
            <a:ext cx="2224800" cy="466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5" name="Google Shape;385;p27"/>
          <p:cNvSpPr/>
          <p:nvPr/>
        </p:nvSpPr>
        <p:spPr>
          <a:xfrm>
            <a:off x="4402525" y="1408125"/>
            <a:ext cx="1370400" cy="8589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highlight>
                  <a:srgbClr val="366092"/>
                </a:highlight>
              </a:rPr>
              <a:t>정보를 확인해주세요</a:t>
            </a:r>
            <a:endParaRPr sz="1000">
              <a:solidFill>
                <a:schemeClr val="lt1"/>
              </a:solidFill>
              <a:highlight>
                <a:srgbClr val="366092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highlight>
                <a:srgbClr val="366092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  <a:highlight>
                  <a:schemeClr val="lt1"/>
                </a:highlight>
              </a:rPr>
              <a:t>확인</a:t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cxnSp>
        <p:nvCxnSpPr>
          <p:cNvPr id="386" name="Google Shape;386;p27"/>
          <p:cNvCxnSpPr>
            <a:stCxn id="369" idx="3"/>
          </p:cNvCxnSpPr>
          <p:nvPr/>
        </p:nvCxnSpPr>
        <p:spPr>
          <a:xfrm flipH="1" rot="10800000">
            <a:off x="3611450" y="1628300"/>
            <a:ext cx="910500" cy="149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7" name="Google Shape;387;p27"/>
          <p:cNvSpPr/>
          <p:nvPr/>
        </p:nvSpPr>
        <p:spPr>
          <a:xfrm>
            <a:off x="865900" y="2979300"/>
            <a:ext cx="355200" cy="338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8</a:t>
            </a:r>
            <a:endParaRPr b="1"/>
          </a:p>
        </p:txBody>
      </p:sp>
      <p:sp>
        <p:nvSpPr>
          <p:cNvPr id="388" name="Google Shape;388;p27"/>
          <p:cNvSpPr/>
          <p:nvPr/>
        </p:nvSpPr>
        <p:spPr>
          <a:xfrm>
            <a:off x="865900" y="3262000"/>
            <a:ext cx="355200" cy="338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9</a:t>
            </a:r>
            <a:endParaRPr b="1"/>
          </a:p>
        </p:txBody>
      </p:sp>
      <p:sp>
        <p:nvSpPr>
          <p:cNvPr id="389" name="Google Shape;389;p27"/>
          <p:cNvSpPr/>
          <p:nvPr/>
        </p:nvSpPr>
        <p:spPr>
          <a:xfrm>
            <a:off x="599450" y="3543125"/>
            <a:ext cx="621600" cy="338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10</a:t>
            </a:r>
            <a:endParaRPr b="1"/>
          </a:p>
        </p:txBody>
      </p:sp>
      <p:sp>
        <p:nvSpPr>
          <p:cNvPr id="390" name="Google Shape;390;p27"/>
          <p:cNvSpPr/>
          <p:nvPr/>
        </p:nvSpPr>
        <p:spPr>
          <a:xfrm>
            <a:off x="2474575" y="4055575"/>
            <a:ext cx="519600" cy="495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12</a:t>
            </a:r>
            <a:endParaRPr b="1" sz="1300"/>
          </a:p>
        </p:txBody>
      </p:sp>
      <p:sp>
        <p:nvSpPr>
          <p:cNvPr id="391" name="Google Shape;391;p27"/>
          <p:cNvSpPr/>
          <p:nvPr/>
        </p:nvSpPr>
        <p:spPr>
          <a:xfrm>
            <a:off x="5253325" y="2080800"/>
            <a:ext cx="519600" cy="495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13</a:t>
            </a:r>
            <a:endParaRPr b="1" sz="1300"/>
          </a:p>
        </p:txBody>
      </p:sp>
      <p:sp>
        <p:nvSpPr>
          <p:cNvPr id="392" name="Google Shape;392;p27"/>
          <p:cNvSpPr/>
          <p:nvPr/>
        </p:nvSpPr>
        <p:spPr>
          <a:xfrm>
            <a:off x="1638750" y="4068825"/>
            <a:ext cx="519600" cy="495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11</a:t>
            </a:r>
            <a:endParaRPr b="1" sz="1300"/>
          </a:p>
        </p:txBody>
      </p:sp>
      <p:sp>
        <p:nvSpPr>
          <p:cNvPr id="393" name="Google Shape;393;p27"/>
          <p:cNvSpPr/>
          <p:nvPr/>
        </p:nvSpPr>
        <p:spPr>
          <a:xfrm>
            <a:off x="1140050" y="2689625"/>
            <a:ext cx="1023900" cy="1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D8D8D8"/>
                </a:solidFill>
              </a:rPr>
              <a:t>주민등록번호</a:t>
            </a:r>
            <a:endParaRPr sz="1100">
              <a:solidFill>
                <a:srgbClr val="D8D8D8"/>
              </a:solidFill>
            </a:endParaRPr>
          </a:p>
        </p:txBody>
      </p:sp>
      <p:sp>
        <p:nvSpPr>
          <p:cNvPr id="394" name="Google Shape;394;p27"/>
          <p:cNvSpPr/>
          <p:nvPr/>
        </p:nvSpPr>
        <p:spPr>
          <a:xfrm>
            <a:off x="2580850" y="2691450"/>
            <a:ext cx="1023900" cy="1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D8D8D8"/>
                </a:solidFill>
              </a:rPr>
              <a:t>주민등록번호</a:t>
            </a:r>
            <a:endParaRPr sz="1100">
              <a:solidFill>
                <a:srgbClr val="D8D8D8"/>
              </a:solidFill>
            </a:endParaRPr>
          </a:p>
        </p:txBody>
      </p:sp>
      <p:sp>
        <p:nvSpPr>
          <p:cNvPr id="395" name="Google Shape;395;p27"/>
          <p:cNvSpPr/>
          <p:nvPr/>
        </p:nvSpPr>
        <p:spPr>
          <a:xfrm>
            <a:off x="2243700" y="2695134"/>
            <a:ext cx="257400" cy="1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-</a:t>
            </a:r>
            <a:endParaRPr b="1" sz="1100">
              <a:solidFill>
                <a:schemeClr val="dk1"/>
              </a:solidFill>
            </a:endParaRPr>
          </a:p>
        </p:txBody>
      </p:sp>
      <p:graphicFrame>
        <p:nvGraphicFramePr>
          <p:cNvPr id="396" name="Google Shape;396;p27"/>
          <p:cNvGraphicFramePr/>
          <p:nvPr/>
        </p:nvGraphicFramePr>
        <p:xfrm>
          <a:off x="6344458" y="4421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{7015AFC3-513E-43F5-B228-812914143080}</a:tableStyleId>
              </a:tblPr>
              <a:tblGrid>
                <a:gridCol w="300375"/>
                <a:gridCol w="2499175"/>
              </a:tblGrid>
              <a:tr h="3019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b="1" sz="1000" u="none" cap="none" strike="noStrike">
                        <a:solidFill>
                          <a:srgbClr val="FFFFFF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8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</a:rPr>
                        <a:t>컨텐츠 이용약관 클릭: 컨텐츠 이용약관 문서 열람 후 동의버튼 클릭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9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</a:rPr>
                        <a:t>개인정보 이용약관 클릭: 개인정보 이용약관 문서 열람 후 동의버튼 클릭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10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</a:rPr>
                        <a:t>환불 정책 열람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6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11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</a:rPr>
                        <a:t>회원가입 버튼 클릭: 회원가입 성공 메시지창 출력 후 메인 페이지로 돌아가기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20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12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</a:rPr>
                        <a:t>돌아가기 버튼 클릭: 메인 페이지로 돌아가기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34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13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</a:rPr>
                        <a:t>오타 및 빈칸이 있을시 오류 메시지창 출력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1" name="Google Shape;401;p28"/>
          <p:cNvGraphicFramePr/>
          <p:nvPr/>
        </p:nvGraphicFramePr>
        <p:xfrm>
          <a:off x="2" y="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{F43EAFB5-DF02-47AC-8D84-4698DCDA5343}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ebookMarket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FFFFFF"/>
                          </a:solidFill>
                        </a:rPr>
                        <a:t>페이지명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판매자 회원가입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02 로그인 및 회원가입</a:t>
                      </a:r>
                      <a:endParaRPr sz="1000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김승현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-&gt; 로그인 -&gt; 회원가입-&gt;판매자 회원가입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402" name="Google Shape;402;p28"/>
          <p:cNvSpPr/>
          <p:nvPr/>
        </p:nvSpPr>
        <p:spPr>
          <a:xfrm>
            <a:off x="155425" y="606850"/>
            <a:ext cx="4951200" cy="636600"/>
          </a:xfrm>
          <a:prstGeom prst="rect">
            <a:avLst/>
          </a:prstGeom>
          <a:solidFill>
            <a:srgbClr val="36609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cxnSp>
        <p:nvCxnSpPr>
          <p:cNvPr id="403" name="Google Shape;403;p28"/>
          <p:cNvCxnSpPr/>
          <p:nvPr/>
        </p:nvCxnSpPr>
        <p:spPr>
          <a:xfrm>
            <a:off x="910300" y="606850"/>
            <a:ext cx="7500" cy="643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4" name="Google Shape;404;p28"/>
          <p:cNvSpPr txBox="1"/>
          <p:nvPr/>
        </p:nvSpPr>
        <p:spPr>
          <a:xfrm>
            <a:off x="163000" y="605500"/>
            <a:ext cx="754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ebook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Market 로고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05" name="Google Shape;405;p28"/>
          <p:cNvSpPr txBox="1"/>
          <p:nvPr/>
        </p:nvSpPr>
        <p:spPr>
          <a:xfrm>
            <a:off x="939900" y="703075"/>
            <a:ext cx="404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ebookMarket 타이틀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6" name="Google Shape;406;p28"/>
          <p:cNvSpPr/>
          <p:nvPr/>
        </p:nvSpPr>
        <p:spPr>
          <a:xfrm>
            <a:off x="162825" y="1339525"/>
            <a:ext cx="4951200" cy="364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8"/>
          <p:cNvSpPr/>
          <p:nvPr/>
        </p:nvSpPr>
        <p:spPr>
          <a:xfrm>
            <a:off x="910300" y="1571300"/>
            <a:ext cx="3575400" cy="2639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8"/>
          <p:cNvSpPr/>
          <p:nvPr/>
        </p:nvSpPr>
        <p:spPr>
          <a:xfrm>
            <a:off x="1140050" y="1681100"/>
            <a:ext cx="2471400" cy="1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D8D8D8"/>
                </a:solidFill>
              </a:rPr>
              <a:t>이름</a:t>
            </a:r>
            <a:endParaRPr sz="1100">
              <a:solidFill>
                <a:srgbClr val="D8D8D8"/>
              </a:solidFill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246825" y="4437200"/>
            <a:ext cx="4750800" cy="44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회사소개, 이용약관, 개인정보취급방침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8"/>
          <p:cNvSpPr/>
          <p:nvPr/>
        </p:nvSpPr>
        <p:spPr>
          <a:xfrm>
            <a:off x="3783975" y="1957100"/>
            <a:ext cx="567600" cy="1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중복확인</a:t>
            </a:r>
            <a:endParaRPr sz="700"/>
          </a:p>
        </p:txBody>
      </p:sp>
      <p:sp>
        <p:nvSpPr>
          <p:cNvPr id="411" name="Google Shape;411;p28"/>
          <p:cNvSpPr/>
          <p:nvPr/>
        </p:nvSpPr>
        <p:spPr>
          <a:xfrm>
            <a:off x="1140050" y="1951100"/>
            <a:ext cx="2471400" cy="1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D8D8D8"/>
                </a:solidFill>
              </a:rPr>
              <a:t>아이디</a:t>
            </a:r>
            <a:endParaRPr sz="1100">
              <a:solidFill>
                <a:srgbClr val="D8D8D8"/>
              </a:solidFill>
            </a:endParaRPr>
          </a:p>
        </p:txBody>
      </p:sp>
      <p:sp>
        <p:nvSpPr>
          <p:cNvPr id="412" name="Google Shape;412;p28"/>
          <p:cNvSpPr/>
          <p:nvPr/>
        </p:nvSpPr>
        <p:spPr>
          <a:xfrm>
            <a:off x="1140050" y="2231697"/>
            <a:ext cx="2471400" cy="1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D8D8D8"/>
                </a:solidFill>
              </a:rPr>
              <a:t>비밀번호</a:t>
            </a:r>
            <a:endParaRPr sz="1100">
              <a:solidFill>
                <a:srgbClr val="D8D8D8"/>
              </a:solidFill>
            </a:endParaRPr>
          </a:p>
        </p:txBody>
      </p:sp>
      <p:sp>
        <p:nvSpPr>
          <p:cNvPr id="413" name="Google Shape;413;p28"/>
          <p:cNvSpPr/>
          <p:nvPr/>
        </p:nvSpPr>
        <p:spPr>
          <a:xfrm>
            <a:off x="1140050" y="2514124"/>
            <a:ext cx="2471400" cy="1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D8D8D8"/>
                </a:solidFill>
              </a:rPr>
              <a:t>비밀번호 재확인</a:t>
            </a:r>
            <a:endParaRPr sz="1100">
              <a:solidFill>
                <a:srgbClr val="D8D8D8"/>
              </a:solidFill>
            </a:endParaRPr>
          </a:p>
        </p:txBody>
      </p:sp>
      <p:sp>
        <p:nvSpPr>
          <p:cNvPr id="414" name="Google Shape;414;p28"/>
          <p:cNvSpPr/>
          <p:nvPr/>
        </p:nvSpPr>
        <p:spPr>
          <a:xfrm>
            <a:off x="1140050" y="2793942"/>
            <a:ext cx="2471400" cy="1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D8D8D8"/>
                </a:solidFill>
              </a:rPr>
              <a:t>이메일</a:t>
            </a:r>
            <a:endParaRPr sz="1100">
              <a:solidFill>
                <a:srgbClr val="D8D8D8"/>
              </a:solidFill>
            </a:endParaRPr>
          </a:p>
        </p:txBody>
      </p:sp>
      <p:sp>
        <p:nvSpPr>
          <p:cNvPr id="415" name="Google Shape;415;p28"/>
          <p:cNvSpPr/>
          <p:nvPr/>
        </p:nvSpPr>
        <p:spPr>
          <a:xfrm>
            <a:off x="4646775" y="1408123"/>
            <a:ext cx="1023900" cy="8589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  <a:highlight>
                  <a:srgbClr val="366092"/>
                </a:highlight>
              </a:rPr>
              <a:t>입력한 아이디는 사용이 가능합니다</a:t>
            </a:r>
            <a:endParaRPr sz="800">
              <a:solidFill>
                <a:schemeClr val="lt1"/>
              </a:solidFill>
              <a:highlight>
                <a:srgbClr val="366092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highlight>
                <a:srgbClr val="366092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  <a:highlight>
                  <a:schemeClr val="lt1"/>
                </a:highlight>
              </a:rPr>
              <a:t>확인</a:t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416" name="Google Shape;416;p28"/>
          <p:cNvSpPr/>
          <p:nvPr/>
        </p:nvSpPr>
        <p:spPr>
          <a:xfrm>
            <a:off x="4646750" y="2461398"/>
            <a:ext cx="1023900" cy="8589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  <a:highlight>
                  <a:srgbClr val="366092"/>
                </a:highlight>
              </a:rPr>
              <a:t>입력한 아이디는 사용이 불가능합니다</a:t>
            </a:r>
            <a:endParaRPr sz="700">
              <a:solidFill>
                <a:schemeClr val="lt1"/>
              </a:solidFill>
              <a:highlight>
                <a:srgbClr val="366092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highlight>
                <a:srgbClr val="366092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  <a:highlight>
                  <a:schemeClr val="lt1"/>
                </a:highlight>
              </a:rPr>
              <a:t>확인</a:t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cxnSp>
        <p:nvCxnSpPr>
          <p:cNvPr id="417" name="Google Shape;417;p28"/>
          <p:cNvCxnSpPr>
            <a:stCxn id="410" idx="3"/>
          </p:cNvCxnSpPr>
          <p:nvPr/>
        </p:nvCxnSpPr>
        <p:spPr>
          <a:xfrm>
            <a:off x="4351575" y="2054000"/>
            <a:ext cx="429300" cy="18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8" name="Google Shape;418;p28"/>
          <p:cNvCxnSpPr>
            <a:stCxn id="410" idx="3"/>
          </p:cNvCxnSpPr>
          <p:nvPr/>
        </p:nvCxnSpPr>
        <p:spPr>
          <a:xfrm>
            <a:off x="4351575" y="2054000"/>
            <a:ext cx="399600" cy="536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9" name="Google Shape;419;p28"/>
          <p:cNvSpPr/>
          <p:nvPr/>
        </p:nvSpPr>
        <p:spPr>
          <a:xfrm>
            <a:off x="1140050" y="3073029"/>
            <a:ext cx="2471400" cy="1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판매 수수료 : (변경 불가)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420" name="Google Shape;420;p28"/>
          <p:cNvSpPr/>
          <p:nvPr/>
        </p:nvSpPr>
        <p:spPr>
          <a:xfrm>
            <a:off x="858475" y="1588250"/>
            <a:ext cx="355200" cy="338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endParaRPr b="1"/>
          </a:p>
        </p:txBody>
      </p:sp>
      <p:sp>
        <p:nvSpPr>
          <p:cNvPr id="421" name="Google Shape;421;p28"/>
          <p:cNvSpPr/>
          <p:nvPr/>
        </p:nvSpPr>
        <p:spPr>
          <a:xfrm>
            <a:off x="858475" y="1883950"/>
            <a:ext cx="355200" cy="338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endParaRPr b="1"/>
          </a:p>
        </p:txBody>
      </p:sp>
      <p:sp>
        <p:nvSpPr>
          <p:cNvPr id="422" name="Google Shape;422;p28"/>
          <p:cNvSpPr/>
          <p:nvPr/>
        </p:nvSpPr>
        <p:spPr>
          <a:xfrm>
            <a:off x="858475" y="2160163"/>
            <a:ext cx="355200" cy="338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endParaRPr b="1"/>
          </a:p>
        </p:txBody>
      </p:sp>
      <p:sp>
        <p:nvSpPr>
          <p:cNvPr id="423" name="Google Shape;423;p28"/>
          <p:cNvSpPr/>
          <p:nvPr/>
        </p:nvSpPr>
        <p:spPr>
          <a:xfrm>
            <a:off x="858475" y="2440375"/>
            <a:ext cx="355200" cy="338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</a:t>
            </a:r>
            <a:endParaRPr b="1"/>
          </a:p>
        </p:txBody>
      </p:sp>
      <p:sp>
        <p:nvSpPr>
          <p:cNvPr id="424" name="Google Shape;424;p28"/>
          <p:cNvSpPr/>
          <p:nvPr/>
        </p:nvSpPr>
        <p:spPr>
          <a:xfrm>
            <a:off x="858475" y="2732100"/>
            <a:ext cx="355200" cy="338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</a:t>
            </a:r>
            <a:endParaRPr b="1"/>
          </a:p>
        </p:txBody>
      </p:sp>
      <p:sp>
        <p:nvSpPr>
          <p:cNvPr id="425" name="Google Shape;425;p28"/>
          <p:cNvSpPr/>
          <p:nvPr/>
        </p:nvSpPr>
        <p:spPr>
          <a:xfrm>
            <a:off x="858475" y="3012725"/>
            <a:ext cx="355200" cy="338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7</a:t>
            </a:r>
            <a:endParaRPr b="1"/>
          </a:p>
        </p:txBody>
      </p:sp>
      <p:sp>
        <p:nvSpPr>
          <p:cNvPr id="426" name="Google Shape;426;p28"/>
          <p:cNvSpPr/>
          <p:nvPr/>
        </p:nvSpPr>
        <p:spPr>
          <a:xfrm>
            <a:off x="858475" y="3352100"/>
            <a:ext cx="355200" cy="338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8</a:t>
            </a:r>
            <a:endParaRPr b="1"/>
          </a:p>
        </p:txBody>
      </p:sp>
      <p:sp>
        <p:nvSpPr>
          <p:cNvPr id="427" name="Google Shape;427;p28"/>
          <p:cNvSpPr/>
          <p:nvPr/>
        </p:nvSpPr>
        <p:spPr>
          <a:xfrm>
            <a:off x="1143400" y="3392938"/>
            <a:ext cx="1023900" cy="1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D8D8D8"/>
                </a:solidFill>
              </a:rPr>
              <a:t>주민등록번호</a:t>
            </a:r>
            <a:endParaRPr sz="1100">
              <a:solidFill>
                <a:srgbClr val="D8D8D8"/>
              </a:solidFill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2584200" y="3394763"/>
            <a:ext cx="1023900" cy="1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D8D8D8"/>
                </a:solidFill>
              </a:rPr>
              <a:t>주민등록번호</a:t>
            </a:r>
            <a:endParaRPr sz="1100">
              <a:solidFill>
                <a:srgbClr val="D8D8D8"/>
              </a:solidFill>
            </a:endParaRPr>
          </a:p>
        </p:txBody>
      </p:sp>
      <p:sp>
        <p:nvSpPr>
          <p:cNvPr id="429" name="Google Shape;429;p28"/>
          <p:cNvSpPr/>
          <p:nvPr/>
        </p:nvSpPr>
        <p:spPr>
          <a:xfrm>
            <a:off x="2247050" y="3398446"/>
            <a:ext cx="257400" cy="1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-</a:t>
            </a:r>
            <a:endParaRPr b="1" sz="1100">
              <a:solidFill>
                <a:schemeClr val="dk1"/>
              </a:solidFill>
            </a:endParaRPr>
          </a:p>
        </p:txBody>
      </p:sp>
      <p:graphicFrame>
        <p:nvGraphicFramePr>
          <p:cNvPr id="430" name="Google Shape;430;p28"/>
          <p:cNvGraphicFramePr/>
          <p:nvPr/>
        </p:nvGraphicFramePr>
        <p:xfrm>
          <a:off x="6344458" y="4411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{7015AFC3-513E-43F5-B228-812914143080}</a:tableStyleId>
              </a:tblPr>
              <a:tblGrid>
                <a:gridCol w="300375"/>
                <a:gridCol w="2499175"/>
              </a:tblGrid>
              <a:tr h="3019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b="1" sz="1000" u="none" cap="none" strike="noStrike">
                        <a:solidFill>
                          <a:srgbClr val="FFFFFF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</a:rPr>
                        <a:t>메인 페이지 -&gt; 로그인 -&gt; 회원가입 -&gt; 판매자 회원가입 클릭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</a:rPr>
                        <a:t>이름: 한글 10자 이내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</a:rPr>
                        <a:t>아이디: 영문/숫자 포함 8~20자 중복확인 필수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6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</a:rPr>
                        <a:t>비밀번호: 영문/숫자 8~20자 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</a:rPr>
                        <a:t>암호화(SHA-256, Bcrypt)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20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</a:rPr>
                        <a:t>비밀번호 재확인: 입력한 비밀번호와 일치해야함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34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6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</a:rPr>
                        <a:t>이메일: @포함 영문/숫자 10~50자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</a:rPr>
                        <a:t>본인 인증 수단	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34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7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</a:rPr>
                        <a:t>판매 수수료 확인 : (변경 불가)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34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8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</a:rPr>
                        <a:t>주민등록번호: 13자리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5" name="Google Shape;435;p29"/>
          <p:cNvGraphicFramePr/>
          <p:nvPr/>
        </p:nvGraphicFramePr>
        <p:xfrm>
          <a:off x="2" y="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{F43EAFB5-DF02-47AC-8D84-4698DCDA5343}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ebookMarket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FFFFFF"/>
                          </a:solidFill>
                        </a:rPr>
                        <a:t>페이지명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판매자 회원가입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02 로그인 및 회원가입</a:t>
                      </a:r>
                      <a:endParaRPr sz="1000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김승현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-&gt; 로그인 -&gt; 회원가입-&gt;판매자 회원가입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436" name="Google Shape;436;p29"/>
          <p:cNvSpPr/>
          <p:nvPr/>
        </p:nvSpPr>
        <p:spPr>
          <a:xfrm>
            <a:off x="162825" y="569850"/>
            <a:ext cx="4951200" cy="441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9"/>
          <p:cNvSpPr/>
          <p:nvPr/>
        </p:nvSpPr>
        <p:spPr>
          <a:xfrm>
            <a:off x="916600" y="687688"/>
            <a:ext cx="3575400" cy="350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9"/>
          <p:cNvSpPr/>
          <p:nvPr/>
        </p:nvSpPr>
        <p:spPr>
          <a:xfrm>
            <a:off x="1140050" y="859600"/>
            <a:ext cx="2471400" cy="1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판매자 약관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439" name="Google Shape;439;p29"/>
          <p:cNvSpPr/>
          <p:nvPr/>
        </p:nvSpPr>
        <p:spPr>
          <a:xfrm>
            <a:off x="246825" y="4437200"/>
            <a:ext cx="4750800" cy="44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회사소개, 이용약관, 개인정보취급방침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9"/>
          <p:cNvSpPr/>
          <p:nvPr/>
        </p:nvSpPr>
        <p:spPr>
          <a:xfrm>
            <a:off x="1744125" y="3914375"/>
            <a:ext cx="567600" cy="1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회원가입</a:t>
            </a:r>
            <a:endParaRPr sz="700"/>
          </a:p>
        </p:txBody>
      </p:sp>
      <p:sp>
        <p:nvSpPr>
          <p:cNvPr id="441" name="Google Shape;441;p29"/>
          <p:cNvSpPr/>
          <p:nvPr/>
        </p:nvSpPr>
        <p:spPr>
          <a:xfrm>
            <a:off x="2777200" y="3914375"/>
            <a:ext cx="567600" cy="1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돌아가기</a:t>
            </a:r>
            <a:endParaRPr sz="700"/>
          </a:p>
        </p:txBody>
      </p:sp>
      <p:sp>
        <p:nvSpPr>
          <p:cNvPr id="442" name="Google Shape;442;p29"/>
          <p:cNvSpPr/>
          <p:nvPr/>
        </p:nvSpPr>
        <p:spPr>
          <a:xfrm>
            <a:off x="1140050" y="1053400"/>
            <a:ext cx="2471400" cy="1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</a:pPr>
            <a:r>
              <a:rPr b="1" lang="ko" sz="700">
                <a:solidFill>
                  <a:schemeClr val="dk1"/>
                </a:solidFill>
              </a:rPr>
              <a:t>작품 등록 후 판매가 이루어지면 탈퇴 불가</a:t>
            </a:r>
            <a:endParaRPr b="1" sz="700">
              <a:solidFill>
                <a:schemeClr val="dk1"/>
              </a:solidFill>
            </a:endParaRPr>
          </a:p>
        </p:txBody>
      </p:sp>
      <p:sp>
        <p:nvSpPr>
          <p:cNvPr id="443" name="Google Shape;443;p29"/>
          <p:cNvSpPr/>
          <p:nvPr/>
        </p:nvSpPr>
        <p:spPr>
          <a:xfrm>
            <a:off x="1140050" y="1259875"/>
            <a:ext cx="2471400" cy="1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</a:pPr>
            <a:r>
              <a:rPr b="1" lang="ko" sz="700">
                <a:solidFill>
                  <a:schemeClr val="dk1"/>
                </a:solidFill>
              </a:rPr>
              <a:t>콘텐츠 등록 약관</a:t>
            </a:r>
            <a:endParaRPr b="1" sz="700">
              <a:solidFill>
                <a:schemeClr val="dk1"/>
              </a:solidFill>
            </a:endParaRPr>
          </a:p>
        </p:txBody>
      </p:sp>
      <p:sp>
        <p:nvSpPr>
          <p:cNvPr id="444" name="Google Shape;444;p29"/>
          <p:cNvSpPr/>
          <p:nvPr/>
        </p:nvSpPr>
        <p:spPr>
          <a:xfrm>
            <a:off x="1140050" y="1466350"/>
            <a:ext cx="2471400" cy="1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</a:pPr>
            <a:r>
              <a:rPr b="1" lang="ko" sz="700">
                <a:solidFill>
                  <a:schemeClr val="dk1"/>
                </a:solidFill>
              </a:rPr>
              <a:t>개인정보 이용 약관	</a:t>
            </a:r>
            <a:endParaRPr b="1" sz="700">
              <a:solidFill>
                <a:schemeClr val="dk1"/>
              </a:solidFill>
            </a:endParaRPr>
          </a:p>
        </p:txBody>
      </p:sp>
      <p:sp>
        <p:nvSpPr>
          <p:cNvPr id="445" name="Google Shape;445;p29"/>
          <p:cNvSpPr/>
          <p:nvPr/>
        </p:nvSpPr>
        <p:spPr>
          <a:xfrm>
            <a:off x="1140050" y="1660513"/>
            <a:ext cx="2471400" cy="1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</a:pPr>
            <a:r>
              <a:rPr b="1" lang="ko" sz="700">
                <a:solidFill>
                  <a:schemeClr val="dk1"/>
                </a:solidFill>
              </a:rPr>
              <a:t>정산 관련 약관</a:t>
            </a:r>
            <a:endParaRPr b="1" sz="700">
              <a:solidFill>
                <a:schemeClr val="dk1"/>
              </a:solidFill>
            </a:endParaRPr>
          </a:p>
        </p:txBody>
      </p:sp>
      <p:sp>
        <p:nvSpPr>
          <p:cNvPr id="446" name="Google Shape;446;p29"/>
          <p:cNvSpPr/>
          <p:nvPr/>
        </p:nvSpPr>
        <p:spPr>
          <a:xfrm>
            <a:off x="1140050" y="1851825"/>
            <a:ext cx="2471400" cy="1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●"/>
            </a:pPr>
            <a:r>
              <a:rPr b="1" lang="ko" sz="600">
                <a:solidFill>
                  <a:schemeClr val="dk1"/>
                </a:solidFill>
              </a:rPr>
              <a:t>판매자 회원은 구매자 회원의 모든 권한이 없음을 고지</a:t>
            </a:r>
            <a:endParaRPr b="1" sz="600">
              <a:solidFill>
                <a:schemeClr val="dk1"/>
              </a:solidFill>
            </a:endParaRPr>
          </a:p>
        </p:txBody>
      </p:sp>
      <p:sp>
        <p:nvSpPr>
          <p:cNvPr id="447" name="Google Shape;447;p29"/>
          <p:cNvSpPr/>
          <p:nvPr/>
        </p:nvSpPr>
        <p:spPr>
          <a:xfrm>
            <a:off x="1140050" y="2177263"/>
            <a:ext cx="2471400" cy="1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D8D8D8"/>
                </a:solidFill>
              </a:rPr>
              <a:t>은행명</a:t>
            </a:r>
            <a:endParaRPr sz="1100">
              <a:solidFill>
                <a:srgbClr val="D8D8D8"/>
              </a:solidFill>
            </a:endParaRPr>
          </a:p>
        </p:txBody>
      </p:sp>
      <p:sp>
        <p:nvSpPr>
          <p:cNvPr id="448" name="Google Shape;448;p29"/>
          <p:cNvSpPr/>
          <p:nvPr/>
        </p:nvSpPr>
        <p:spPr>
          <a:xfrm>
            <a:off x="1140050" y="2455774"/>
            <a:ext cx="2471400" cy="1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D8D8D8"/>
                </a:solidFill>
              </a:rPr>
              <a:t>계좌번호</a:t>
            </a:r>
            <a:endParaRPr sz="1100">
              <a:solidFill>
                <a:srgbClr val="D8D8D8"/>
              </a:solidFill>
            </a:endParaRPr>
          </a:p>
        </p:txBody>
      </p:sp>
      <p:sp>
        <p:nvSpPr>
          <p:cNvPr id="449" name="Google Shape;449;p29"/>
          <p:cNvSpPr/>
          <p:nvPr/>
        </p:nvSpPr>
        <p:spPr>
          <a:xfrm>
            <a:off x="1140050" y="2724599"/>
            <a:ext cx="2471400" cy="1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D8D8D8"/>
                </a:solidFill>
              </a:rPr>
              <a:t>휴대폰 번호</a:t>
            </a:r>
            <a:endParaRPr sz="1100">
              <a:solidFill>
                <a:srgbClr val="D8D8D8"/>
              </a:solidFill>
            </a:endParaRPr>
          </a:p>
        </p:txBody>
      </p:sp>
      <p:sp>
        <p:nvSpPr>
          <p:cNvPr id="450" name="Google Shape;450;p29"/>
          <p:cNvSpPr/>
          <p:nvPr/>
        </p:nvSpPr>
        <p:spPr>
          <a:xfrm>
            <a:off x="1140050" y="3003704"/>
            <a:ext cx="2471400" cy="1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자격증 세부사항 및 증빙자료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451" name="Google Shape;451;p29"/>
          <p:cNvSpPr/>
          <p:nvPr/>
        </p:nvSpPr>
        <p:spPr>
          <a:xfrm>
            <a:off x="1140050" y="3185074"/>
            <a:ext cx="2471400" cy="1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D8D8D8"/>
                </a:solidFill>
              </a:rPr>
              <a:t>자격증 세부사항 기입</a:t>
            </a:r>
            <a:endParaRPr sz="1100">
              <a:solidFill>
                <a:srgbClr val="D8D8D8"/>
              </a:solidFill>
            </a:endParaRPr>
          </a:p>
        </p:txBody>
      </p:sp>
      <p:sp>
        <p:nvSpPr>
          <p:cNvPr id="452" name="Google Shape;452;p29"/>
          <p:cNvSpPr/>
          <p:nvPr/>
        </p:nvSpPr>
        <p:spPr>
          <a:xfrm>
            <a:off x="1140050" y="3467749"/>
            <a:ext cx="2471400" cy="1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경력&amp;수상이력 세부사항 및 증빙자료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453" name="Google Shape;453;p29"/>
          <p:cNvSpPr/>
          <p:nvPr/>
        </p:nvSpPr>
        <p:spPr>
          <a:xfrm>
            <a:off x="1140050" y="3652963"/>
            <a:ext cx="2471400" cy="1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D8D8D8"/>
                </a:solidFill>
              </a:rPr>
              <a:t>경력&amp;수상이력 세부사항 기입</a:t>
            </a:r>
            <a:endParaRPr sz="1100">
              <a:solidFill>
                <a:srgbClr val="D8D8D8"/>
              </a:solidFill>
            </a:endParaRPr>
          </a:p>
        </p:txBody>
      </p:sp>
      <p:sp>
        <p:nvSpPr>
          <p:cNvPr id="454" name="Google Shape;454;p29"/>
          <p:cNvSpPr/>
          <p:nvPr/>
        </p:nvSpPr>
        <p:spPr>
          <a:xfrm>
            <a:off x="3746975" y="1259875"/>
            <a:ext cx="567600" cy="1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동의</a:t>
            </a:r>
            <a:endParaRPr sz="700"/>
          </a:p>
        </p:txBody>
      </p:sp>
      <p:sp>
        <p:nvSpPr>
          <p:cNvPr id="455" name="Google Shape;455;p29"/>
          <p:cNvSpPr/>
          <p:nvPr/>
        </p:nvSpPr>
        <p:spPr>
          <a:xfrm>
            <a:off x="3746975" y="1466350"/>
            <a:ext cx="567600" cy="1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동의</a:t>
            </a:r>
            <a:endParaRPr sz="700"/>
          </a:p>
        </p:txBody>
      </p:sp>
      <p:sp>
        <p:nvSpPr>
          <p:cNvPr id="456" name="Google Shape;456;p29"/>
          <p:cNvSpPr/>
          <p:nvPr/>
        </p:nvSpPr>
        <p:spPr>
          <a:xfrm>
            <a:off x="3746975" y="1672825"/>
            <a:ext cx="567600" cy="1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동의</a:t>
            </a:r>
            <a:endParaRPr sz="700"/>
          </a:p>
        </p:txBody>
      </p:sp>
      <p:sp>
        <p:nvSpPr>
          <p:cNvPr id="457" name="Google Shape;457;p29"/>
          <p:cNvSpPr/>
          <p:nvPr/>
        </p:nvSpPr>
        <p:spPr>
          <a:xfrm>
            <a:off x="3708325" y="3003700"/>
            <a:ext cx="567600" cy="1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첨부</a:t>
            </a:r>
            <a:endParaRPr sz="700"/>
          </a:p>
        </p:txBody>
      </p:sp>
      <p:sp>
        <p:nvSpPr>
          <p:cNvPr id="458" name="Google Shape;458;p29"/>
          <p:cNvSpPr/>
          <p:nvPr/>
        </p:nvSpPr>
        <p:spPr>
          <a:xfrm>
            <a:off x="3708325" y="3467750"/>
            <a:ext cx="567600" cy="1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첨부</a:t>
            </a:r>
            <a:endParaRPr sz="700"/>
          </a:p>
        </p:txBody>
      </p:sp>
      <p:sp>
        <p:nvSpPr>
          <p:cNvPr id="459" name="Google Shape;459;p29"/>
          <p:cNvSpPr/>
          <p:nvPr/>
        </p:nvSpPr>
        <p:spPr>
          <a:xfrm>
            <a:off x="4387963" y="1327975"/>
            <a:ext cx="1370400" cy="8589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highlight>
                  <a:srgbClr val="366092"/>
                </a:highlight>
              </a:rPr>
              <a:t>정보를 확인해주세요</a:t>
            </a:r>
            <a:endParaRPr sz="1000">
              <a:solidFill>
                <a:schemeClr val="lt1"/>
              </a:solidFill>
              <a:highlight>
                <a:srgbClr val="366092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highlight>
                <a:srgbClr val="366092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  <a:highlight>
                  <a:schemeClr val="lt1"/>
                </a:highlight>
              </a:rPr>
              <a:t>확인</a:t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cxnSp>
        <p:nvCxnSpPr>
          <p:cNvPr id="460" name="Google Shape;460;p29"/>
          <p:cNvCxnSpPr>
            <a:stCxn id="447" idx="3"/>
          </p:cNvCxnSpPr>
          <p:nvPr/>
        </p:nvCxnSpPr>
        <p:spPr>
          <a:xfrm flipH="1" rot="10800000">
            <a:off x="3611450" y="1983463"/>
            <a:ext cx="940200" cy="290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1" name="Google Shape;461;p29"/>
          <p:cNvSpPr/>
          <p:nvPr/>
        </p:nvSpPr>
        <p:spPr>
          <a:xfrm>
            <a:off x="3559775" y="3982848"/>
            <a:ext cx="1023900" cy="8589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highlight>
                  <a:srgbClr val="366092"/>
                </a:highlight>
              </a:rPr>
              <a:t>회원가입 성공</a:t>
            </a:r>
            <a:endParaRPr sz="1000">
              <a:solidFill>
                <a:schemeClr val="lt1"/>
              </a:solidFill>
              <a:highlight>
                <a:srgbClr val="366092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highlight>
                <a:srgbClr val="366092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  <a:highlight>
                  <a:schemeClr val="lt1"/>
                </a:highlight>
              </a:rPr>
              <a:t>확인</a:t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cxnSp>
        <p:nvCxnSpPr>
          <p:cNvPr id="462" name="Google Shape;462;p29"/>
          <p:cNvCxnSpPr>
            <a:stCxn id="440" idx="3"/>
            <a:endCxn id="461" idx="1"/>
          </p:cNvCxnSpPr>
          <p:nvPr/>
        </p:nvCxnSpPr>
        <p:spPr>
          <a:xfrm>
            <a:off x="2311725" y="4011275"/>
            <a:ext cx="1248000" cy="401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3" name="Google Shape;463;p29"/>
          <p:cNvSpPr/>
          <p:nvPr/>
        </p:nvSpPr>
        <p:spPr>
          <a:xfrm>
            <a:off x="762250" y="733313"/>
            <a:ext cx="488400" cy="44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10</a:t>
            </a:r>
            <a:endParaRPr b="1" sz="1000"/>
          </a:p>
        </p:txBody>
      </p:sp>
      <p:sp>
        <p:nvSpPr>
          <p:cNvPr id="464" name="Google Shape;464;p29"/>
          <p:cNvSpPr/>
          <p:nvPr/>
        </p:nvSpPr>
        <p:spPr>
          <a:xfrm>
            <a:off x="762250" y="1934100"/>
            <a:ext cx="488400" cy="44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11</a:t>
            </a:r>
            <a:endParaRPr b="1" sz="1000"/>
          </a:p>
        </p:txBody>
      </p:sp>
      <p:sp>
        <p:nvSpPr>
          <p:cNvPr id="465" name="Google Shape;465;p29"/>
          <p:cNvSpPr/>
          <p:nvPr/>
        </p:nvSpPr>
        <p:spPr>
          <a:xfrm>
            <a:off x="762250" y="2303713"/>
            <a:ext cx="488400" cy="44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12</a:t>
            </a:r>
            <a:endParaRPr b="1" sz="1000"/>
          </a:p>
        </p:txBody>
      </p:sp>
      <p:sp>
        <p:nvSpPr>
          <p:cNvPr id="466" name="Google Shape;466;p29"/>
          <p:cNvSpPr/>
          <p:nvPr/>
        </p:nvSpPr>
        <p:spPr>
          <a:xfrm>
            <a:off x="762250" y="2628350"/>
            <a:ext cx="488400" cy="44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13</a:t>
            </a:r>
            <a:endParaRPr b="1" sz="1000"/>
          </a:p>
        </p:txBody>
      </p:sp>
      <p:sp>
        <p:nvSpPr>
          <p:cNvPr id="467" name="Google Shape;467;p29"/>
          <p:cNvSpPr/>
          <p:nvPr/>
        </p:nvSpPr>
        <p:spPr>
          <a:xfrm>
            <a:off x="762250" y="2972125"/>
            <a:ext cx="488400" cy="44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14</a:t>
            </a:r>
            <a:endParaRPr b="1" sz="1000"/>
          </a:p>
        </p:txBody>
      </p:sp>
      <p:sp>
        <p:nvSpPr>
          <p:cNvPr id="468" name="Google Shape;468;p29"/>
          <p:cNvSpPr/>
          <p:nvPr/>
        </p:nvSpPr>
        <p:spPr>
          <a:xfrm>
            <a:off x="762250" y="3456850"/>
            <a:ext cx="488400" cy="44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15</a:t>
            </a:r>
            <a:endParaRPr b="1" sz="1000"/>
          </a:p>
        </p:txBody>
      </p:sp>
      <p:sp>
        <p:nvSpPr>
          <p:cNvPr id="469" name="Google Shape;469;p29"/>
          <p:cNvSpPr/>
          <p:nvPr/>
        </p:nvSpPr>
        <p:spPr>
          <a:xfrm>
            <a:off x="1402800" y="3982850"/>
            <a:ext cx="488400" cy="44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16</a:t>
            </a:r>
            <a:endParaRPr b="1" sz="1000"/>
          </a:p>
        </p:txBody>
      </p:sp>
      <p:sp>
        <p:nvSpPr>
          <p:cNvPr id="470" name="Google Shape;470;p29"/>
          <p:cNvSpPr/>
          <p:nvPr/>
        </p:nvSpPr>
        <p:spPr>
          <a:xfrm>
            <a:off x="2481288" y="4051950"/>
            <a:ext cx="488400" cy="44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17</a:t>
            </a:r>
            <a:endParaRPr b="1" sz="1000"/>
          </a:p>
        </p:txBody>
      </p:sp>
      <p:sp>
        <p:nvSpPr>
          <p:cNvPr id="471" name="Google Shape;471;p29"/>
          <p:cNvSpPr/>
          <p:nvPr/>
        </p:nvSpPr>
        <p:spPr>
          <a:xfrm>
            <a:off x="4216450" y="2007738"/>
            <a:ext cx="488400" cy="44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18</a:t>
            </a:r>
            <a:endParaRPr b="1" sz="1000"/>
          </a:p>
        </p:txBody>
      </p:sp>
      <p:graphicFrame>
        <p:nvGraphicFramePr>
          <p:cNvPr id="472" name="Google Shape;472;p29"/>
          <p:cNvGraphicFramePr/>
          <p:nvPr/>
        </p:nvGraphicFramePr>
        <p:xfrm>
          <a:off x="6344458" y="43437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{7015AFC3-513E-43F5-B228-812914143080}</a:tableStyleId>
              </a:tblPr>
              <a:tblGrid>
                <a:gridCol w="300375"/>
                <a:gridCol w="2499175"/>
              </a:tblGrid>
              <a:tr h="3019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b="1" sz="1000" u="none" cap="none" strike="noStrike">
                        <a:solidFill>
                          <a:srgbClr val="FFFFFF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9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</a:rPr>
                        <a:t>메인페이지 -&gt; 로그인 -&gt; 회원가입 -&gt; 판매자 회원가입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10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</a:rPr>
                        <a:t>판매자 약관 문서 열람후 동의: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</a:rPr>
                        <a:t>콘텐츠 등록 약관, 개인정보 이용 약관,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</a:rPr>
                        <a:t>정산 관련 약관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11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</a:rPr>
                        <a:t>은행명 : 10자 이내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6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12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</a:rPr>
                        <a:t>계좌번호 : 숫자 20자 이내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20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13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</a:rPr>
                        <a:t>휴대폰 번호 : 000-0000-0000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34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14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</a:rPr>
                        <a:t>자격증 세부사항 및 증빙자료 : 세부사항 기입 및 증빙자료 첨부	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34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15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</a:rPr>
                        <a:t>경력&amp;수상이력 세부사항 및 증빙자료 : 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</a:rPr>
                        <a:t>세부사항 기입 및 증빙자료 첨부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34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16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</a:rPr>
                        <a:t>회원가입 버튼 클릭: 회원가입 성공 메시지창 출력 후 메인 페이지로 돌아가기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34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17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</a:rPr>
                        <a:t>돌아가기 버튼 클릭: 메인 페이지로 돌아가기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34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18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</a:rPr>
                        <a:t>오타 및 빈칸이 있을시 오류 메시지창 출력</a:t>
                      </a:r>
                      <a:endParaRPr b="1" sz="9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7" name="Google Shape;4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823" y="0"/>
            <a:ext cx="776835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30"/>
          <p:cNvSpPr txBox="1"/>
          <p:nvPr/>
        </p:nvSpPr>
        <p:spPr>
          <a:xfrm>
            <a:off x="953175" y="159375"/>
            <a:ext cx="6353700" cy="13545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800">
                <a:solidFill>
                  <a:schemeClr val="lt1"/>
                </a:solidFill>
              </a:rPr>
              <a:t>eBookMarket</a:t>
            </a:r>
            <a:endParaRPr sz="3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800">
                <a:solidFill>
                  <a:schemeClr val="lt1"/>
                </a:solidFill>
              </a:rPr>
              <a:t>게시글 조회 및 구매</a:t>
            </a:r>
            <a:endParaRPr sz="3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3" name="Google Shape;483;p31"/>
          <p:cNvGraphicFramePr/>
          <p:nvPr/>
        </p:nvGraphicFramePr>
        <p:xfrm>
          <a:off x="2" y="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{F43EAFB5-DF02-47AC-8D84-4698DCDA5343}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ebookMarket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FFFFFF"/>
                          </a:solidFill>
                        </a:rPr>
                        <a:t>페이지명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게시글 리스트 페이지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03 게시글 조회 및 구매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이어진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메인페이지 &gt; 카테고리, 인기순위, 신작별 게시글 리스트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cxnSp>
        <p:nvCxnSpPr>
          <p:cNvPr id="484" name="Google Shape;484;p31"/>
          <p:cNvCxnSpPr/>
          <p:nvPr/>
        </p:nvCxnSpPr>
        <p:spPr>
          <a:xfrm>
            <a:off x="6939050" y="1042200"/>
            <a:ext cx="144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485" name="Google Shape;485;p31"/>
          <p:cNvGraphicFramePr/>
          <p:nvPr/>
        </p:nvGraphicFramePr>
        <p:xfrm>
          <a:off x="6344446" y="4406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{7015AFC3-513E-43F5-B228-812914143080}</a:tableStyleId>
              </a:tblPr>
              <a:tblGrid>
                <a:gridCol w="300375"/>
                <a:gridCol w="2499175"/>
              </a:tblGrid>
              <a:tr h="3019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b="1" sz="1000" u="none" cap="none" strike="noStrike">
                        <a:solidFill>
                          <a:srgbClr val="FFFFFF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</a:tr>
              <a:tr h="16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미리보기 이미지나 제목</a:t>
                      </a:r>
                      <a:r>
                        <a:rPr b="0" lang="ko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 클릭 시 </a:t>
                      </a: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상세페이지로 이동</a:t>
                      </a:r>
                      <a:endParaRPr b="0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86" name="Google Shape;486;p31"/>
          <p:cNvSpPr/>
          <p:nvPr/>
        </p:nvSpPr>
        <p:spPr>
          <a:xfrm>
            <a:off x="581200" y="603375"/>
            <a:ext cx="4915800" cy="42465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1"/>
          <p:cNvSpPr/>
          <p:nvPr/>
        </p:nvSpPr>
        <p:spPr>
          <a:xfrm>
            <a:off x="697644" y="725790"/>
            <a:ext cx="4669500" cy="4060200"/>
          </a:xfrm>
          <a:prstGeom prst="rect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8" name="Google Shape;488;p31"/>
          <p:cNvCxnSpPr/>
          <p:nvPr/>
        </p:nvCxnSpPr>
        <p:spPr>
          <a:xfrm flipH="1" rot="10800000">
            <a:off x="713308" y="1219687"/>
            <a:ext cx="4666800" cy="7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9" name="Google Shape;489;p31"/>
          <p:cNvCxnSpPr/>
          <p:nvPr/>
        </p:nvCxnSpPr>
        <p:spPr>
          <a:xfrm flipH="1" rot="10800000">
            <a:off x="703323" y="4223316"/>
            <a:ext cx="4677000" cy="4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0" name="Google Shape;490;p31"/>
          <p:cNvSpPr/>
          <p:nvPr/>
        </p:nvSpPr>
        <p:spPr>
          <a:xfrm>
            <a:off x="1507291" y="1295335"/>
            <a:ext cx="3774600" cy="2874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31"/>
          <p:cNvSpPr/>
          <p:nvPr/>
        </p:nvSpPr>
        <p:spPr>
          <a:xfrm>
            <a:off x="774372" y="1301150"/>
            <a:ext cx="885600" cy="287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31"/>
          <p:cNvSpPr/>
          <p:nvPr/>
        </p:nvSpPr>
        <p:spPr>
          <a:xfrm>
            <a:off x="788025" y="1800575"/>
            <a:ext cx="871800" cy="23748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카테고리,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인기순위,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신작,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고객센터,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마이페이지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493" name="Google Shape;493;p31"/>
          <p:cNvCxnSpPr/>
          <p:nvPr/>
        </p:nvCxnSpPr>
        <p:spPr>
          <a:xfrm>
            <a:off x="5621953" y="1458523"/>
            <a:ext cx="15000" cy="4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4" name="Google Shape;494;p31"/>
          <p:cNvCxnSpPr/>
          <p:nvPr/>
        </p:nvCxnSpPr>
        <p:spPr>
          <a:xfrm rot="10800000">
            <a:off x="1428785" y="723415"/>
            <a:ext cx="0" cy="428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5" name="Google Shape;495;p31"/>
          <p:cNvSpPr txBox="1"/>
          <p:nvPr/>
        </p:nvSpPr>
        <p:spPr>
          <a:xfrm>
            <a:off x="713275" y="737775"/>
            <a:ext cx="715500" cy="4896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LOGO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496" name="Google Shape;496;p31"/>
          <p:cNvSpPr txBox="1"/>
          <p:nvPr/>
        </p:nvSpPr>
        <p:spPr>
          <a:xfrm>
            <a:off x="1709300" y="760625"/>
            <a:ext cx="2731200" cy="3540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검색창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497" name="Google Shape;497;p31"/>
          <p:cNvSpPr txBox="1"/>
          <p:nvPr/>
        </p:nvSpPr>
        <p:spPr>
          <a:xfrm>
            <a:off x="819225" y="1324225"/>
            <a:ext cx="795900" cy="4284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로그인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498" name="Google Shape;498;p31"/>
          <p:cNvSpPr/>
          <p:nvPr/>
        </p:nvSpPr>
        <p:spPr>
          <a:xfrm>
            <a:off x="705450" y="4223325"/>
            <a:ext cx="4653900" cy="556200"/>
          </a:xfrm>
          <a:prstGeom prst="rect">
            <a:avLst/>
          </a:prstGeom>
          <a:solidFill>
            <a:srgbClr val="0B5394"/>
          </a:solidFill>
          <a:ln cap="flat" cmpd="sng" w="25400">
            <a:solidFill>
              <a:srgbClr val="1D1B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회사소개 / </a:t>
            </a:r>
            <a:r>
              <a:rPr lang="ko" sz="1200">
                <a:solidFill>
                  <a:schemeClr val="lt1"/>
                </a:solidFill>
              </a:rPr>
              <a:t>이용 약관</a:t>
            </a:r>
            <a:r>
              <a:rPr b="0" i="0" lang="ko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ko" sz="1200">
                <a:solidFill>
                  <a:schemeClr val="lt1"/>
                </a:solidFill>
              </a:rPr>
              <a:t>개인정보취급방침</a:t>
            </a:r>
            <a:r>
              <a:rPr b="0" i="0" lang="ko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31"/>
          <p:cNvSpPr txBox="1"/>
          <p:nvPr/>
        </p:nvSpPr>
        <p:spPr>
          <a:xfrm>
            <a:off x="1934238" y="1391425"/>
            <a:ext cx="2980200" cy="25551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게시글 리스트(카테고리, 인기순위, 신작)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500" name="Google Shape;500;p31"/>
          <p:cNvSpPr txBox="1"/>
          <p:nvPr/>
        </p:nvSpPr>
        <p:spPr>
          <a:xfrm>
            <a:off x="2046400" y="1800575"/>
            <a:ext cx="95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1.</a:t>
            </a:r>
            <a:r>
              <a:rPr lang="ko" sz="1200">
                <a:solidFill>
                  <a:schemeClr val="lt1"/>
                </a:solidFill>
              </a:rPr>
              <a:t>미리보기 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이미지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501" name="Google Shape;501;p31"/>
          <p:cNvSpPr txBox="1"/>
          <p:nvPr/>
        </p:nvSpPr>
        <p:spPr>
          <a:xfrm>
            <a:off x="2999788" y="1800575"/>
            <a:ext cx="1743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1.</a:t>
            </a:r>
            <a:r>
              <a:rPr lang="ko" sz="1200">
                <a:solidFill>
                  <a:schemeClr val="lt1"/>
                </a:solidFill>
              </a:rPr>
              <a:t>제목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작가, 게시물 소개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502" name="Google Shape;502;p31"/>
          <p:cNvSpPr txBox="1"/>
          <p:nvPr/>
        </p:nvSpPr>
        <p:spPr>
          <a:xfrm>
            <a:off x="2076150" y="2248075"/>
            <a:ext cx="95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미리보기 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이미지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503" name="Google Shape;503;p31"/>
          <p:cNvSpPr txBox="1"/>
          <p:nvPr/>
        </p:nvSpPr>
        <p:spPr>
          <a:xfrm>
            <a:off x="3029538" y="2248075"/>
            <a:ext cx="1743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제목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작가, 게시물 소개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504" name="Google Shape;504;p31"/>
          <p:cNvSpPr txBox="1"/>
          <p:nvPr/>
        </p:nvSpPr>
        <p:spPr>
          <a:xfrm>
            <a:off x="2046400" y="2673600"/>
            <a:ext cx="95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미리보기 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이미지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505" name="Google Shape;505;p31"/>
          <p:cNvSpPr txBox="1"/>
          <p:nvPr/>
        </p:nvSpPr>
        <p:spPr>
          <a:xfrm>
            <a:off x="2999788" y="2673600"/>
            <a:ext cx="1743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제목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작가, 게시물 소개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506" name="Google Shape;506;p31"/>
          <p:cNvSpPr txBox="1"/>
          <p:nvPr/>
        </p:nvSpPr>
        <p:spPr>
          <a:xfrm>
            <a:off x="2076150" y="3172450"/>
            <a:ext cx="95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미리보기 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이미지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507" name="Google Shape;507;p31"/>
          <p:cNvSpPr txBox="1"/>
          <p:nvPr/>
        </p:nvSpPr>
        <p:spPr>
          <a:xfrm>
            <a:off x="3029538" y="3172450"/>
            <a:ext cx="1743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제목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작가, 게시물 소개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823" y="0"/>
            <a:ext cx="776835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953175" y="159375"/>
            <a:ext cx="6353700" cy="13545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800">
                <a:solidFill>
                  <a:schemeClr val="lt1"/>
                </a:solidFill>
              </a:rPr>
              <a:t>eBookMarket </a:t>
            </a:r>
            <a:endParaRPr sz="3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800">
                <a:solidFill>
                  <a:schemeClr val="lt1"/>
                </a:solidFill>
              </a:rPr>
              <a:t>메인 페이지</a:t>
            </a:r>
            <a:endParaRPr sz="3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" name="Google Shape;512;p32"/>
          <p:cNvGraphicFramePr/>
          <p:nvPr/>
        </p:nvGraphicFramePr>
        <p:xfrm>
          <a:off x="2" y="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{F43EAFB5-DF02-47AC-8D84-4698DCDA5343}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ebookMarket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FFFFFF"/>
                          </a:solidFill>
                        </a:rPr>
                        <a:t>페이지명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책 상세보기 페이지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03 게시글 조회 및 구매</a:t>
                      </a:r>
                      <a:endParaRPr sz="1000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김승현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rgbClr val="0C0C0C"/>
                          </a:solidFill>
                        </a:rPr>
                        <a:t>검색 -&gt; 책 클릭 -&gt; 책 상세보기 페이지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513" name="Google Shape;513;p32"/>
          <p:cNvSpPr/>
          <p:nvPr/>
        </p:nvSpPr>
        <p:spPr>
          <a:xfrm>
            <a:off x="581200" y="603375"/>
            <a:ext cx="4915800" cy="42465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2"/>
          <p:cNvSpPr/>
          <p:nvPr/>
        </p:nvSpPr>
        <p:spPr>
          <a:xfrm>
            <a:off x="697644" y="725790"/>
            <a:ext cx="4669500" cy="4060200"/>
          </a:xfrm>
          <a:prstGeom prst="rect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5" name="Google Shape;515;p32"/>
          <p:cNvCxnSpPr/>
          <p:nvPr/>
        </p:nvCxnSpPr>
        <p:spPr>
          <a:xfrm flipH="1" rot="10800000">
            <a:off x="708420" y="1254025"/>
            <a:ext cx="4666800" cy="7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" name="Google Shape;516;p32"/>
          <p:cNvCxnSpPr/>
          <p:nvPr/>
        </p:nvCxnSpPr>
        <p:spPr>
          <a:xfrm flipH="1" rot="10800000">
            <a:off x="703323" y="4223316"/>
            <a:ext cx="4677000" cy="4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7" name="Google Shape;517;p32"/>
          <p:cNvSpPr/>
          <p:nvPr/>
        </p:nvSpPr>
        <p:spPr>
          <a:xfrm>
            <a:off x="1842624" y="1301250"/>
            <a:ext cx="3439200" cy="287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2"/>
          <p:cNvSpPr/>
          <p:nvPr/>
        </p:nvSpPr>
        <p:spPr>
          <a:xfrm>
            <a:off x="774375" y="1301150"/>
            <a:ext cx="987300" cy="287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9" name="Google Shape;519;p32"/>
          <p:cNvCxnSpPr/>
          <p:nvPr/>
        </p:nvCxnSpPr>
        <p:spPr>
          <a:xfrm>
            <a:off x="5621953" y="1458523"/>
            <a:ext cx="15000" cy="4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0" name="Google Shape;520;p32"/>
          <p:cNvCxnSpPr/>
          <p:nvPr/>
        </p:nvCxnSpPr>
        <p:spPr>
          <a:xfrm rot="10800000">
            <a:off x="1428785" y="723415"/>
            <a:ext cx="0" cy="428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1" name="Google Shape;521;p32"/>
          <p:cNvSpPr txBox="1"/>
          <p:nvPr/>
        </p:nvSpPr>
        <p:spPr>
          <a:xfrm>
            <a:off x="713300" y="738625"/>
            <a:ext cx="794400" cy="5232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 LOGO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522" name="Google Shape;522;p32"/>
          <p:cNvSpPr txBox="1"/>
          <p:nvPr/>
        </p:nvSpPr>
        <p:spPr>
          <a:xfrm>
            <a:off x="1507700" y="739350"/>
            <a:ext cx="3867600" cy="5232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검색창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523" name="Google Shape;523;p32"/>
          <p:cNvSpPr txBox="1"/>
          <p:nvPr/>
        </p:nvSpPr>
        <p:spPr>
          <a:xfrm>
            <a:off x="809475" y="1390525"/>
            <a:ext cx="864900" cy="2769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lt1"/>
                </a:solidFill>
              </a:rPr>
              <a:t>로그인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524" name="Google Shape;524;p32"/>
          <p:cNvSpPr/>
          <p:nvPr/>
        </p:nvSpPr>
        <p:spPr>
          <a:xfrm>
            <a:off x="713300" y="4229825"/>
            <a:ext cx="4653900" cy="556200"/>
          </a:xfrm>
          <a:prstGeom prst="rect">
            <a:avLst/>
          </a:prstGeom>
          <a:solidFill>
            <a:srgbClr val="0B5394"/>
          </a:solidFill>
          <a:ln cap="flat" cmpd="sng" w="25400">
            <a:solidFill>
              <a:srgbClr val="1D1B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" sz="1200">
                <a:solidFill>
                  <a:srgbClr val="FFFFFF"/>
                </a:solidFill>
              </a:rPr>
              <a:t>회사소개/</a:t>
            </a:r>
            <a:r>
              <a:rPr lang="ko" sz="1200">
                <a:solidFill>
                  <a:schemeClr val="lt1"/>
                </a:solidFill>
              </a:rPr>
              <a:t> 이용약관/</a:t>
            </a:r>
            <a:r>
              <a:rPr lang="ko" sz="1200">
                <a:solidFill>
                  <a:srgbClr val="FFFFFF"/>
                </a:solidFill>
              </a:rPr>
              <a:t>개인정보취급방침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32"/>
          <p:cNvSpPr txBox="1"/>
          <p:nvPr/>
        </p:nvSpPr>
        <p:spPr>
          <a:xfrm>
            <a:off x="827000" y="1800575"/>
            <a:ext cx="847500" cy="22626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카테고리,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인기순위,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신작,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고객센터,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마이페이지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526" name="Google Shape;526;p32"/>
          <p:cNvSpPr txBox="1"/>
          <p:nvPr/>
        </p:nvSpPr>
        <p:spPr>
          <a:xfrm>
            <a:off x="2046900" y="1458525"/>
            <a:ext cx="3074400" cy="25530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527" name="Google Shape;527;p32"/>
          <p:cNvSpPr txBox="1"/>
          <p:nvPr/>
        </p:nvSpPr>
        <p:spPr>
          <a:xfrm>
            <a:off x="2143075" y="1504600"/>
            <a:ext cx="1039200" cy="67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표지 이미지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528" name="Google Shape;528;p32"/>
          <p:cNvSpPr txBox="1"/>
          <p:nvPr/>
        </p:nvSpPr>
        <p:spPr>
          <a:xfrm>
            <a:off x="3311950" y="1510977"/>
            <a:ext cx="1594800" cy="600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highlight>
                  <a:schemeClr val="lt1"/>
                </a:highlight>
              </a:rPr>
              <a:t>책설명</a:t>
            </a:r>
            <a:endParaRPr sz="9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529" name="Google Shape;529;p32"/>
          <p:cNvSpPr/>
          <p:nvPr/>
        </p:nvSpPr>
        <p:spPr>
          <a:xfrm>
            <a:off x="2188546" y="2622539"/>
            <a:ext cx="495900" cy="27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목차</a:t>
            </a:r>
            <a:endParaRPr sz="1000"/>
          </a:p>
        </p:txBody>
      </p:sp>
      <p:sp>
        <p:nvSpPr>
          <p:cNvPr id="530" name="Google Shape;530;p32"/>
          <p:cNvSpPr/>
          <p:nvPr/>
        </p:nvSpPr>
        <p:spPr>
          <a:xfrm>
            <a:off x="2690846" y="2614652"/>
            <a:ext cx="495900" cy="27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저자 소개</a:t>
            </a:r>
            <a:endParaRPr sz="800"/>
          </a:p>
        </p:txBody>
      </p:sp>
      <p:sp>
        <p:nvSpPr>
          <p:cNvPr id="531" name="Google Shape;531;p32"/>
          <p:cNvSpPr/>
          <p:nvPr/>
        </p:nvSpPr>
        <p:spPr>
          <a:xfrm>
            <a:off x="3178749" y="2615138"/>
            <a:ext cx="495900" cy="27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책소개</a:t>
            </a:r>
            <a:endParaRPr sz="800"/>
          </a:p>
        </p:txBody>
      </p:sp>
      <p:sp>
        <p:nvSpPr>
          <p:cNvPr id="532" name="Google Shape;532;p32"/>
          <p:cNvSpPr/>
          <p:nvPr/>
        </p:nvSpPr>
        <p:spPr>
          <a:xfrm>
            <a:off x="2190625" y="2893675"/>
            <a:ext cx="2767800" cy="102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목차, 저자소개, 책소개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(미리보기 이미지)</a:t>
            </a:r>
            <a:endParaRPr/>
          </a:p>
        </p:txBody>
      </p:sp>
      <p:sp>
        <p:nvSpPr>
          <p:cNvPr id="533" name="Google Shape;533;p32"/>
          <p:cNvSpPr/>
          <p:nvPr/>
        </p:nvSpPr>
        <p:spPr>
          <a:xfrm>
            <a:off x="4529250" y="2249825"/>
            <a:ext cx="429300" cy="3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구매</a:t>
            </a:r>
            <a:endParaRPr sz="800"/>
          </a:p>
        </p:txBody>
      </p:sp>
      <p:sp>
        <p:nvSpPr>
          <p:cNvPr id="534" name="Google Shape;534;p32"/>
          <p:cNvSpPr/>
          <p:nvPr/>
        </p:nvSpPr>
        <p:spPr>
          <a:xfrm>
            <a:off x="4022975" y="2240650"/>
            <a:ext cx="429300" cy="3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가격</a:t>
            </a:r>
            <a:endParaRPr sz="800"/>
          </a:p>
        </p:txBody>
      </p:sp>
      <p:sp>
        <p:nvSpPr>
          <p:cNvPr id="535" name="Google Shape;535;p32"/>
          <p:cNvSpPr/>
          <p:nvPr/>
        </p:nvSpPr>
        <p:spPr>
          <a:xfrm>
            <a:off x="3464925" y="2247713"/>
            <a:ext cx="429300" cy="3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평점</a:t>
            </a:r>
            <a:endParaRPr sz="800"/>
          </a:p>
        </p:txBody>
      </p:sp>
      <p:sp>
        <p:nvSpPr>
          <p:cNvPr id="536" name="Google Shape;536;p32"/>
          <p:cNvSpPr/>
          <p:nvPr/>
        </p:nvSpPr>
        <p:spPr>
          <a:xfrm>
            <a:off x="2612450" y="2284729"/>
            <a:ext cx="747600" cy="20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다운로드 횟수</a:t>
            </a:r>
            <a:endParaRPr sz="700"/>
          </a:p>
        </p:txBody>
      </p:sp>
      <p:sp>
        <p:nvSpPr>
          <p:cNvPr id="537" name="Google Shape;537;p32"/>
          <p:cNvSpPr/>
          <p:nvPr/>
        </p:nvSpPr>
        <p:spPr>
          <a:xfrm>
            <a:off x="6109725" y="442175"/>
            <a:ext cx="3034200" cy="480900"/>
          </a:xfrm>
          <a:prstGeom prst="rect">
            <a:avLst/>
          </a:prstGeom>
          <a:solidFill>
            <a:srgbClr val="4F81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lang="ko" sz="1000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Description</a:t>
            </a:r>
            <a:endParaRPr/>
          </a:p>
        </p:txBody>
      </p:sp>
      <p:sp>
        <p:nvSpPr>
          <p:cNvPr id="538" name="Google Shape;538;p32"/>
          <p:cNvSpPr/>
          <p:nvPr/>
        </p:nvSpPr>
        <p:spPr>
          <a:xfrm>
            <a:off x="6672600" y="1589012"/>
            <a:ext cx="2471400" cy="31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표지 이미지: (png, jpg 10MB이하)</a:t>
            </a:r>
            <a:endParaRPr b="1" sz="900"/>
          </a:p>
        </p:txBody>
      </p:sp>
      <p:sp>
        <p:nvSpPr>
          <p:cNvPr id="539" name="Google Shape;539;p32"/>
          <p:cNvSpPr/>
          <p:nvPr/>
        </p:nvSpPr>
        <p:spPr>
          <a:xfrm>
            <a:off x="6109700" y="1581612"/>
            <a:ext cx="567600" cy="325800"/>
          </a:xfrm>
          <a:prstGeom prst="rect">
            <a:avLst/>
          </a:prstGeom>
          <a:solidFill>
            <a:srgbClr val="4F81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3</a:t>
            </a:r>
            <a:endParaRPr sz="700"/>
          </a:p>
        </p:txBody>
      </p:sp>
      <p:sp>
        <p:nvSpPr>
          <p:cNvPr id="540" name="Google Shape;540;p32"/>
          <p:cNvSpPr/>
          <p:nvPr/>
        </p:nvSpPr>
        <p:spPr>
          <a:xfrm>
            <a:off x="6672550" y="1922112"/>
            <a:ext cx="2471400" cy="31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다운로드 횟수: 00회</a:t>
            </a:r>
            <a:endParaRPr b="1" sz="900"/>
          </a:p>
        </p:txBody>
      </p:sp>
      <p:sp>
        <p:nvSpPr>
          <p:cNvPr id="541" name="Google Shape;541;p32"/>
          <p:cNvSpPr/>
          <p:nvPr/>
        </p:nvSpPr>
        <p:spPr>
          <a:xfrm>
            <a:off x="6109650" y="1914712"/>
            <a:ext cx="567600" cy="325800"/>
          </a:xfrm>
          <a:prstGeom prst="rect">
            <a:avLst/>
          </a:prstGeom>
          <a:solidFill>
            <a:srgbClr val="4F81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4</a:t>
            </a:r>
            <a:endParaRPr sz="700"/>
          </a:p>
        </p:txBody>
      </p:sp>
      <p:sp>
        <p:nvSpPr>
          <p:cNvPr id="542" name="Google Shape;542;p32"/>
          <p:cNvSpPr/>
          <p:nvPr/>
        </p:nvSpPr>
        <p:spPr>
          <a:xfrm>
            <a:off x="6672550" y="2247812"/>
            <a:ext cx="2471400" cy="31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평점: 0~5점</a:t>
            </a:r>
            <a:endParaRPr b="1" sz="900"/>
          </a:p>
        </p:txBody>
      </p:sp>
      <p:sp>
        <p:nvSpPr>
          <p:cNvPr id="543" name="Google Shape;543;p32"/>
          <p:cNvSpPr/>
          <p:nvPr/>
        </p:nvSpPr>
        <p:spPr>
          <a:xfrm>
            <a:off x="6109650" y="2240412"/>
            <a:ext cx="567600" cy="325800"/>
          </a:xfrm>
          <a:prstGeom prst="rect">
            <a:avLst/>
          </a:prstGeom>
          <a:solidFill>
            <a:srgbClr val="4F81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5</a:t>
            </a:r>
            <a:endParaRPr sz="700"/>
          </a:p>
        </p:txBody>
      </p:sp>
      <p:sp>
        <p:nvSpPr>
          <p:cNvPr id="544" name="Google Shape;544;p32"/>
          <p:cNvSpPr/>
          <p:nvPr/>
        </p:nvSpPr>
        <p:spPr>
          <a:xfrm>
            <a:off x="6672550" y="2549137"/>
            <a:ext cx="2471400" cy="31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가격: 100~20,000원</a:t>
            </a:r>
            <a:endParaRPr b="1" sz="900"/>
          </a:p>
        </p:txBody>
      </p:sp>
      <p:sp>
        <p:nvSpPr>
          <p:cNvPr id="545" name="Google Shape;545;p32"/>
          <p:cNvSpPr/>
          <p:nvPr/>
        </p:nvSpPr>
        <p:spPr>
          <a:xfrm>
            <a:off x="6109650" y="2541737"/>
            <a:ext cx="567600" cy="325800"/>
          </a:xfrm>
          <a:prstGeom prst="rect">
            <a:avLst/>
          </a:prstGeom>
          <a:solidFill>
            <a:srgbClr val="4F81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6</a:t>
            </a:r>
            <a:endParaRPr sz="700"/>
          </a:p>
        </p:txBody>
      </p:sp>
      <p:sp>
        <p:nvSpPr>
          <p:cNvPr id="546" name="Google Shape;546;p32"/>
          <p:cNvSpPr/>
          <p:nvPr/>
        </p:nvSpPr>
        <p:spPr>
          <a:xfrm>
            <a:off x="6672550" y="2858287"/>
            <a:ext cx="2471400" cy="31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구매 버튼 클릭: 구매 페이지로 이동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,비로그인 상태일시 로그인페이지로 이동	</a:t>
            </a:r>
            <a:endParaRPr b="1" sz="900"/>
          </a:p>
        </p:txBody>
      </p:sp>
      <p:sp>
        <p:nvSpPr>
          <p:cNvPr id="547" name="Google Shape;547;p32"/>
          <p:cNvSpPr/>
          <p:nvPr/>
        </p:nvSpPr>
        <p:spPr>
          <a:xfrm>
            <a:off x="6109650" y="2850887"/>
            <a:ext cx="567600" cy="325800"/>
          </a:xfrm>
          <a:prstGeom prst="rect">
            <a:avLst/>
          </a:prstGeom>
          <a:solidFill>
            <a:srgbClr val="4F81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7</a:t>
            </a:r>
            <a:endParaRPr sz="700"/>
          </a:p>
        </p:txBody>
      </p:sp>
      <p:sp>
        <p:nvSpPr>
          <p:cNvPr id="548" name="Google Shape;548;p32"/>
          <p:cNvSpPr/>
          <p:nvPr/>
        </p:nvSpPr>
        <p:spPr>
          <a:xfrm>
            <a:off x="6672575" y="934647"/>
            <a:ext cx="2471400" cy="31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검색 -&gt; 책클릭 -&gt; 책 상세보기 페이지</a:t>
            </a:r>
            <a:endParaRPr b="1" sz="900"/>
          </a:p>
        </p:txBody>
      </p:sp>
      <p:sp>
        <p:nvSpPr>
          <p:cNvPr id="549" name="Google Shape;549;p32"/>
          <p:cNvSpPr/>
          <p:nvPr/>
        </p:nvSpPr>
        <p:spPr>
          <a:xfrm>
            <a:off x="6109675" y="927247"/>
            <a:ext cx="567600" cy="325800"/>
          </a:xfrm>
          <a:prstGeom prst="rect">
            <a:avLst/>
          </a:prstGeom>
          <a:solidFill>
            <a:srgbClr val="4F81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1</a:t>
            </a:r>
            <a:endParaRPr sz="700"/>
          </a:p>
        </p:txBody>
      </p:sp>
      <p:sp>
        <p:nvSpPr>
          <p:cNvPr id="550" name="Google Shape;550;p32"/>
          <p:cNvSpPr/>
          <p:nvPr/>
        </p:nvSpPr>
        <p:spPr>
          <a:xfrm>
            <a:off x="6672550" y="3183462"/>
            <a:ext cx="2471400" cy="31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목차: 150자 미만</a:t>
            </a:r>
            <a:endParaRPr b="1" sz="900"/>
          </a:p>
        </p:txBody>
      </p:sp>
      <p:sp>
        <p:nvSpPr>
          <p:cNvPr id="551" name="Google Shape;551;p32"/>
          <p:cNvSpPr/>
          <p:nvPr/>
        </p:nvSpPr>
        <p:spPr>
          <a:xfrm>
            <a:off x="6109650" y="3176062"/>
            <a:ext cx="567600" cy="325800"/>
          </a:xfrm>
          <a:prstGeom prst="rect">
            <a:avLst/>
          </a:prstGeom>
          <a:solidFill>
            <a:srgbClr val="4F81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8</a:t>
            </a:r>
            <a:endParaRPr sz="700"/>
          </a:p>
        </p:txBody>
      </p:sp>
      <p:sp>
        <p:nvSpPr>
          <p:cNvPr id="552" name="Google Shape;552;p32"/>
          <p:cNvSpPr/>
          <p:nvPr/>
        </p:nvSpPr>
        <p:spPr>
          <a:xfrm>
            <a:off x="6672575" y="3515937"/>
            <a:ext cx="2471400" cy="31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저자소개: 500자 미만</a:t>
            </a:r>
            <a:endParaRPr b="1" sz="900"/>
          </a:p>
        </p:txBody>
      </p:sp>
      <p:sp>
        <p:nvSpPr>
          <p:cNvPr id="553" name="Google Shape;553;p32"/>
          <p:cNvSpPr/>
          <p:nvPr/>
        </p:nvSpPr>
        <p:spPr>
          <a:xfrm>
            <a:off x="6109675" y="3508537"/>
            <a:ext cx="567600" cy="325800"/>
          </a:xfrm>
          <a:prstGeom prst="rect">
            <a:avLst/>
          </a:prstGeom>
          <a:solidFill>
            <a:srgbClr val="4F81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9</a:t>
            </a:r>
            <a:endParaRPr sz="700"/>
          </a:p>
        </p:txBody>
      </p:sp>
      <p:sp>
        <p:nvSpPr>
          <p:cNvPr id="554" name="Google Shape;554;p32"/>
          <p:cNvSpPr/>
          <p:nvPr/>
        </p:nvSpPr>
        <p:spPr>
          <a:xfrm>
            <a:off x="6672575" y="1257122"/>
            <a:ext cx="2471400" cy="31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책설명: 제목, 저자 출간일, 카테고리, 연령등급, 파일크기, 전자책 유형</a:t>
            </a:r>
            <a:endParaRPr b="1" sz="900"/>
          </a:p>
        </p:txBody>
      </p:sp>
      <p:sp>
        <p:nvSpPr>
          <p:cNvPr id="555" name="Google Shape;555;p32"/>
          <p:cNvSpPr/>
          <p:nvPr/>
        </p:nvSpPr>
        <p:spPr>
          <a:xfrm>
            <a:off x="6109675" y="1249722"/>
            <a:ext cx="567600" cy="325800"/>
          </a:xfrm>
          <a:prstGeom prst="rect">
            <a:avLst/>
          </a:prstGeom>
          <a:solidFill>
            <a:srgbClr val="4F81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2</a:t>
            </a:r>
            <a:endParaRPr sz="700"/>
          </a:p>
        </p:txBody>
      </p:sp>
      <p:sp>
        <p:nvSpPr>
          <p:cNvPr id="556" name="Google Shape;556;p32"/>
          <p:cNvSpPr/>
          <p:nvPr/>
        </p:nvSpPr>
        <p:spPr>
          <a:xfrm>
            <a:off x="6672575" y="3848412"/>
            <a:ext cx="2471400" cy="31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책 소개: 1000자 미만 </a:t>
            </a:r>
            <a:endParaRPr b="1" sz="900"/>
          </a:p>
        </p:txBody>
      </p:sp>
      <p:sp>
        <p:nvSpPr>
          <p:cNvPr id="557" name="Google Shape;557;p32"/>
          <p:cNvSpPr/>
          <p:nvPr/>
        </p:nvSpPr>
        <p:spPr>
          <a:xfrm>
            <a:off x="6109675" y="3841012"/>
            <a:ext cx="567600" cy="325800"/>
          </a:xfrm>
          <a:prstGeom prst="rect">
            <a:avLst/>
          </a:prstGeom>
          <a:solidFill>
            <a:srgbClr val="4F81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10</a:t>
            </a:r>
            <a:endParaRPr sz="700"/>
          </a:p>
        </p:txBody>
      </p:sp>
      <p:sp>
        <p:nvSpPr>
          <p:cNvPr id="558" name="Google Shape;558;p32"/>
          <p:cNvSpPr/>
          <p:nvPr/>
        </p:nvSpPr>
        <p:spPr>
          <a:xfrm>
            <a:off x="6672575" y="4180887"/>
            <a:ext cx="2471400" cy="31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미리보기 이미지는 책소개에 포함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(png, jpg 10MB이하) </a:t>
            </a:r>
            <a:endParaRPr b="1" sz="900"/>
          </a:p>
        </p:txBody>
      </p:sp>
      <p:sp>
        <p:nvSpPr>
          <p:cNvPr id="559" name="Google Shape;559;p32"/>
          <p:cNvSpPr/>
          <p:nvPr/>
        </p:nvSpPr>
        <p:spPr>
          <a:xfrm>
            <a:off x="6109675" y="4173487"/>
            <a:ext cx="567600" cy="325800"/>
          </a:xfrm>
          <a:prstGeom prst="rect">
            <a:avLst/>
          </a:prstGeom>
          <a:solidFill>
            <a:srgbClr val="4F81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11</a:t>
            </a:r>
            <a:endParaRPr sz="700"/>
          </a:p>
        </p:txBody>
      </p:sp>
      <p:sp>
        <p:nvSpPr>
          <p:cNvPr id="560" name="Google Shape;560;p32"/>
          <p:cNvSpPr/>
          <p:nvPr/>
        </p:nvSpPr>
        <p:spPr>
          <a:xfrm>
            <a:off x="2006200" y="1369463"/>
            <a:ext cx="333000" cy="32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3</a:t>
            </a:r>
            <a:endParaRPr b="1" sz="1000"/>
          </a:p>
        </p:txBody>
      </p:sp>
      <p:sp>
        <p:nvSpPr>
          <p:cNvPr id="561" name="Google Shape;561;p32"/>
          <p:cNvSpPr/>
          <p:nvPr/>
        </p:nvSpPr>
        <p:spPr>
          <a:xfrm>
            <a:off x="3224300" y="1365763"/>
            <a:ext cx="333000" cy="32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</a:t>
            </a:r>
            <a:endParaRPr b="1" sz="1000"/>
          </a:p>
        </p:txBody>
      </p:sp>
      <p:sp>
        <p:nvSpPr>
          <p:cNvPr id="562" name="Google Shape;562;p32"/>
          <p:cNvSpPr/>
          <p:nvPr/>
        </p:nvSpPr>
        <p:spPr>
          <a:xfrm>
            <a:off x="2339200" y="2225025"/>
            <a:ext cx="333000" cy="32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4</a:t>
            </a:r>
            <a:endParaRPr b="1" sz="1000"/>
          </a:p>
        </p:txBody>
      </p:sp>
      <p:sp>
        <p:nvSpPr>
          <p:cNvPr id="563" name="Google Shape;563;p32"/>
          <p:cNvSpPr/>
          <p:nvPr/>
        </p:nvSpPr>
        <p:spPr>
          <a:xfrm>
            <a:off x="3275000" y="2073675"/>
            <a:ext cx="333000" cy="32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5</a:t>
            </a:r>
            <a:endParaRPr b="1" sz="1000"/>
          </a:p>
        </p:txBody>
      </p:sp>
      <p:sp>
        <p:nvSpPr>
          <p:cNvPr id="564" name="Google Shape;564;p32"/>
          <p:cNvSpPr/>
          <p:nvPr/>
        </p:nvSpPr>
        <p:spPr>
          <a:xfrm>
            <a:off x="3868050" y="2073675"/>
            <a:ext cx="333000" cy="32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6</a:t>
            </a:r>
            <a:endParaRPr b="1" sz="1000"/>
          </a:p>
        </p:txBody>
      </p:sp>
      <p:sp>
        <p:nvSpPr>
          <p:cNvPr id="565" name="Google Shape;565;p32"/>
          <p:cNvSpPr/>
          <p:nvPr/>
        </p:nvSpPr>
        <p:spPr>
          <a:xfrm>
            <a:off x="4340513" y="2073675"/>
            <a:ext cx="333000" cy="32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7</a:t>
            </a:r>
            <a:endParaRPr b="1" sz="1000"/>
          </a:p>
        </p:txBody>
      </p:sp>
      <p:sp>
        <p:nvSpPr>
          <p:cNvPr id="566" name="Google Shape;566;p32"/>
          <p:cNvSpPr/>
          <p:nvPr/>
        </p:nvSpPr>
        <p:spPr>
          <a:xfrm>
            <a:off x="2006200" y="2548450"/>
            <a:ext cx="333000" cy="32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8</a:t>
            </a:r>
            <a:endParaRPr b="1" sz="1000"/>
          </a:p>
        </p:txBody>
      </p:sp>
      <p:sp>
        <p:nvSpPr>
          <p:cNvPr id="567" name="Google Shape;567;p32"/>
          <p:cNvSpPr/>
          <p:nvPr/>
        </p:nvSpPr>
        <p:spPr>
          <a:xfrm>
            <a:off x="1674375" y="2993600"/>
            <a:ext cx="333000" cy="32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9</a:t>
            </a:r>
            <a:endParaRPr b="1" sz="1000"/>
          </a:p>
        </p:txBody>
      </p:sp>
      <p:cxnSp>
        <p:nvCxnSpPr>
          <p:cNvPr id="568" name="Google Shape;568;p32"/>
          <p:cNvCxnSpPr>
            <a:stCxn id="567" idx="6"/>
          </p:cNvCxnSpPr>
          <p:nvPr/>
        </p:nvCxnSpPr>
        <p:spPr>
          <a:xfrm flipH="1" rot="10800000">
            <a:off x="2007375" y="2827100"/>
            <a:ext cx="782700" cy="329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9" name="Google Shape;569;p32"/>
          <p:cNvSpPr/>
          <p:nvPr/>
        </p:nvSpPr>
        <p:spPr>
          <a:xfrm>
            <a:off x="3608000" y="2583288"/>
            <a:ext cx="495900" cy="32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10</a:t>
            </a:r>
            <a:endParaRPr b="1" sz="1000"/>
          </a:p>
        </p:txBody>
      </p:sp>
      <p:sp>
        <p:nvSpPr>
          <p:cNvPr id="570" name="Google Shape;570;p32"/>
          <p:cNvSpPr/>
          <p:nvPr/>
        </p:nvSpPr>
        <p:spPr>
          <a:xfrm>
            <a:off x="4673525" y="2758213"/>
            <a:ext cx="495900" cy="32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11</a:t>
            </a:r>
            <a:endParaRPr b="1" sz="1000"/>
          </a:p>
        </p:txBody>
      </p:sp>
      <p:sp>
        <p:nvSpPr>
          <p:cNvPr id="571" name="Google Shape;571;p32"/>
          <p:cNvSpPr/>
          <p:nvPr/>
        </p:nvSpPr>
        <p:spPr>
          <a:xfrm>
            <a:off x="6672575" y="4513362"/>
            <a:ext cx="2471400" cy="31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목차,저자소개,책소개 클릭시 내용 나옴</a:t>
            </a:r>
            <a:endParaRPr b="1" sz="900"/>
          </a:p>
        </p:txBody>
      </p:sp>
      <p:sp>
        <p:nvSpPr>
          <p:cNvPr id="572" name="Google Shape;572;p32"/>
          <p:cNvSpPr/>
          <p:nvPr/>
        </p:nvSpPr>
        <p:spPr>
          <a:xfrm>
            <a:off x="6109675" y="4505962"/>
            <a:ext cx="567600" cy="325800"/>
          </a:xfrm>
          <a:prstGeom prst="rect">
            <a:avLst/>
          </a:prstGeom>
          <a:solidFill>
            <a:srgbClr val="4F81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12</a:t>
            </a:r>
            <a:endParaRPr sz="700"/>
          </a:p>
        </p:txBody>
      </p:sp>
      <p:sp>
        <p:nvSpPr>
          <p:cNvPr id="573" name="Google Shape;573;p32"/>
          <p:cNvSpPr/>
          <p:nvPr/>
        </p:nvSpPr>
        <p:spPr>
          <a:xfrm>
            <a:off x="4201038" y="3392550"/>
            <a:ext cx="495900" cy="32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12</a:t>
            </a:r>
            <a:endParaRPr b="1" sz="1000"/>
          </a:p>
        </p:txBody>
      </p:sp>
      <p:graphicFrame>
        <p:nvGraphicFramePr>
          <p:cNvPr id="574" name="Google Shape;574;p32"/>
          <p:cNvGraphicFramePr/>
          <p:nvPr/>
        </p:nvGraphicFramePr>
        <p:xfrm>
          <a:off x="4388325" y="5239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{154ED6CF-FCC8-474B-AAB8-7D9320A5529B}</a:tableStyleId>
              </a:tblPr>
              <a:tblGrid>
                <a:gridCol w="823925"/>
                <a:gridCol w="823925"/>
              </a:tblGrid>
              <a:tr h="385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chemeClr val="lt1"/>
                          </a:solidFill>
                        </a:rPr>
                        <a:t>제목: </a:t>
                      </a:r>
                      <a:endParaRPr sz="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700">
                          <a:solidFill>
                            <a:schemeClr val="lt1"/>
                          </a:solidFill>
                        </a:rPr>
                        <a:t>저자: </a:t>
                      </a:r>
                      <a:endParaRPr sz="7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</a:tr>
              <a:tr h="231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chemeClr val="lt1"/>
                          </a:solidFill>
                        </a:rPr>
                        <a:t>출간일: </a:t>
                      </a:r>
                      <a:endParaRPr sz="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700">
                          <a:solidFill>
                            <a:schemeClr val="lt1"/>
                          </a:solidFill>
                        </a:rPr>
                        <a:t>등급: </a:t>
                      </a:r>
                      <a:endParaRPr sz="7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</a:tr>
              <a:tr h="166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700">
                          <a:solidFill>
                            <a:schemeClr val="lt1"/>
                          </a:solidFill>
                        </a:rPr>
                        <a:t>카테고리: </a:t>
                      </a:r>
                      <a:endParaRPr sz="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700">
                          <a:solidFill>
                            <a:schemeClr val="lt1"/>
                          </a:solidFill>
                        </a:rPr>
                        <a:t>전자책 유형:</a:t>
                      </a:r>
                      <a:endParaRPr sz="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</a:tr>
              <a:tr h="166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700">
                          <a:solidFill>
                            <a:schemeClr val="lt1"/>
                          </a:solidFill>
                        </a:rPr>
                        <a:t>파일 크기:</a:t>
                      </a:r>
                      <a:endParaRPr sz="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</a:tr>
            </a:tbl>
          </a:graphicData>
        </a:graphic>
      </p:graphicFrame>
      <p:cxnSp>
        <p:nvCxnSpPr>
          <p:cNvPr id="575" name="Google Shape;575;p32"/>
          <p:cNvCxnSpPr/>
          <p:nvPr/>
        </p:nvCxnSpPr>
        <p:spPr>
          <a:xfrm flipH="1" rot="10800000">
            <a:off x="3983450" y="1315600"/>
            <a:ext cx="369900" cy="266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3"/>
          <p:cNvSpPr/>
          <p:nvPr/>
        </p:nvSpPr>
        <p:spPr>
          <a:xfrm>
            <a:off x="583925" y="615150"/>
            <a:ext cx="4915800" cy="42465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33"/>
          <p:cNvSpPr/>
          <p:nvPr/>
        </p:nvSpPr>
        <p:spPr>
          <a:xfrm>
            <a:off x="697644" y="725790"/>
            <a:ext cx="4669500" cy="4060200"/>
          </a:xfrm>
          <a:prstGeom prst="rect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2" name="Google Shape;582;p33"/>
          <p:cNvCxnSpPr/>
          <p:nvPr/>
        </p:nvCxnSpPr>
        <p:spPr>
          <a:xfrm flipH="1" rot="10800000">
            <a:off x="708420" y="1254025"/>
            <a:ext cx="4666800" cy="7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3" name="Google Shape;583;p33"/>
          <p:cNvCxnSpPr/>
          <p:nvPr/>
        </p:nvCxnSpPr>
        <p:spPr>
          <a:xfrm flipH="1" rot="10800000">
            <a:off x="703323" y="4223316"/>
            <a:ext cx="4677000" cy="4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4" name="Google Shape;584;p33"/>
          <p:cNvSpPr/>
          <p:nvPr/>
        </p:nvSpPr>
        <p:spPr>
          <a:xfrm>
            <a:off x="1842624" y="1301250"/>
            <a:ext cx="3439200" cy="287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33"/>
          <p:cNvSpPr/>
          <p:nvPr/>
        </p:nvSpPr>
        <p:spPr>
          <a:xfrm>
            <a:off x="774375" y="1301150"/>
            <a:ext cx="987300" cy="287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6" name="Google Shape;586;p33"/>
          <p:cNvCxnSpPr/>
          <p:nvPr/>
        </p:nvCxnSpPr>
        <p:spPr>
          <a:xfrm>
            <a:off x="5621953" y="1458523"/>
            <a:ext cx="15000" cy="4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7" name="Google Shape;587;p33"/>
          <p:cNvCxnSpPr/>
          <p:nvPr/>
        </p:nvCxnSpPr>
        <p:spPr>
          <a:xfrm rot="10800000">
            <a:off x="1428785" y="723415"/>
            <a:ext cx="0" cy="428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8" name="Google Shape;588;p33"/>
          <p:cNvSpPr txBox="1"/>
          <p:nvPr/>
        </p:nvSpPr>
        <p:spPr>
          <a:xfrm>
            <a:off x="713300" y="738625"/>
            <a:ext cx="794400" cy="5232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 LOGO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589" name="Google Shape;589;p33"/>
          <p:cNvSpPr txBox="1"/>
          <p:nvPr/>
        </p:nvSpPr>
        <p:spPr>
          <a:xfrm>
            <a:off x="1507700" y="739350"/>
            <a:ext cx="3867600" cy="5232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검색창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590" name="Google Shape;590;p33"/>
          <p:cNvSpPr txBox="1"/>
          <p:nvPr/>
        </p:nvSpPr>
        <p:spPr>
          <a:xfrm>
            <a:off x="809475" y="1390525"/>
            <a:ext cx="864900" cy="3693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lt1"/>
                </a:solidFill>
              </a:rPr>
              <a:t>회원정보</a:t>
            </a:r>
            <a:endParaRPr sz="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lt1"/>
                </a:solidFill>
              </a:rPr>
              <a:t>로그아웃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591" name="Google Shape;591;p33"/>
          <p:cNvSpPr/>
          <p:nvPr/>
        </p:nvSpPr>
        <p:spPr>
          <a:xfrm>
            <a:off x="713300" y="4229825"/>
            <a:ext cx="4653900" cy="556200"/>
          </a:xfrm>
          <a:prstGeom prst="rect">
            <a:avLst/>
          </a:prstGeom>
          <a:solidFill>
            <a:srgbClr val="0B5394"/>
          </a:solidFill>
          <a:ln cap="flat" cmpd="sng" w="25400">
            <a:solidFill>
              <a:srgbClr val="1D1B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" sz="1200">
                <a:solidFill>
                  <a:srgbClr val="FFFFFF"/>
                </a:solidFill>
              </a:rPr>
              <a:t>회사소개/</a:t>
            </a:r>
            <a:r>
              <a:rPr lang="ko" sz="1200">
                <a:solidFill>
                  <a:schemeClr val="lt1"/>
                </a:solidFill>
              </a:rPr>
              <a:t> 이용약관/</a:t>
            </a:r>
            <a:r>
              <a:rPr lang="ko" sz="1200">
                <a:solidFill>
                  <a:srgbClr val="FFFFFF"/>
                </a:solidFill>
              </a:rPr>
              <a:t>개인정보취급방침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33"/>
          <p:cNvSpPr txBox="1"/>
          <p:nvPr/>
        </p:nvSpPr>
        <p:spPr>
          <a:xfrm>
            <a:off x="827000" y="1800575"/>
            <a:ext cx="847500" cy="22626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카테고리,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인기순위,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신작,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고객센터,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마이페이지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593" name="Google Shape;593;p33"/>
          <p:cNvSpPr txBox="1"/>
          <p:nvPr/>
        </p:nvSpPr>
        <p:spPr>
          <a:xfrm>
            <a:off x="2046900" y="1458525"/>
            <a:ext cx="3074400" cy="25530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  <p:graphicFrame>
        <p:nvGraphicFramePr>
          <p:cNvPr id="594" name="Google Shape;594;p33"/>
          <p:cNvGraphicFramePr/>
          <p:nvPr/>
        </p:nvGraphicFramePr>
        <p:xfrm>
          <a:off x="2" y="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{F43EAFB5-DF02-47AC-8D84-4698DCDA5343}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ebookMarket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FFFFFF"/>
                          </a:solidFill>
                        </a:rPr>
                        <a:t>페이지명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책 구매 페이지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03 게시글 조회 및 구매</a:t>
                      </a:r>
                      <a:endParaRPr sz="1000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김승현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rgbClr val="0C0C0C"/>
                          </a:solidFill>
                        </a:rPr>
                        <a:t>검색 -&gt; 책 클릭 -&gt; 책 상세보기 페이지 -&gt; 구매 클릭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595" name="Google Shape;595;p33"/>
          <p:cNvSpPr/>
          <p:nvPr/>
        </p:nvSpPr>
        <p:spPr>
          <a:xfrm>
            <a:off x="2064800" y="1509750"/>
            <a:ext cx="695700" cy="19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결제하기</a:t>
            </a:r>
            <a:endParaRPr sz="900"/>
          </a:p>
        </p:txBody>
      </p:sp>
      <p:sp>
        <p:nvSpPr>
          <p:cNvPr id="596" name="Google Shape;596;p33"/>
          <p:cNvSpPr/>
          <p:nvPr/>
        </p:nvSpPr>
        <p:spPr>
          <a:xfrm>
            <a:off x="2079600" y="1776175"/>
            <a:ext cx="577200" cy="44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표지 이미지</a:t>
            </a:r>
            <a:endParaRPr sz="1000"/>
          </a:p>
        </p:txBody>
      </p:sp>
      <p:sp>
        <p:nvSpPr>
          <p:cNvPr id="597" name="Google Shape;597;p33"/>
          <p:cNvSpPr/>
          <p:nvPr/>
        </p:nvSpPr>
        <p:spPr>
          <a:xfrm>
            <a:off x="2699351" y="1800575"/>
            <a:ext cx="431100" cy="19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제목</a:t>
            </a:r>
            <a:endParaRPr sz="900"/>
          </a:p>
        </p:txBody>
      </p:sp>
      <p:sp>
        <p:nvSpPr>
          <p:cNvPr id="598" name="Google Shape;598;p33"/>
          <p:cNvSpPr/>
          <p:nvPr/>
        </p:nvSpPr>
        <p:spPr>
          <a:xfrm>
            <a:off x="2693975" y="2025775"/>
            <a:ext cx="431100" cy="19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저자</a:t>
            </a:r>
            <a:endParaRPr sz="900"/>
          </a:p>
        </p:txBody>
      </p:sp>
      <p:sp>
        <p:nvSpPr>
          <p:cNvPr id="599" name="Google Shape;599;p33"/>
          <p:cNvSpPr/>
          <p:nvPr/>
        </p:nvSpPr>
        <p:spPr>
          <a:xfrm>
            <a:off x="3289426" y="1800575"/>
            <a:ext cx="431100" cy="19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가격</a:t>
            </a:r>
            <a:endParaRPr sz="900"/>
          </a:p>
        </p:txBody>
      </p:sp>
      <p:sp>
        <p:nvSpPr>
          <p:cNvPr id="600" name="Google Shape;600;p33"/>
          <p:cNvSpPr/>
          <p:nvPr/>
        </p:nvSpPr>
        <p:spPr>
          <a:xfrm>
            <a:off x="3289424" y="2040000"/>
            <a:ext cx="847500" cy="19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ex)100원</a:t>
            </a:r>
            <a:endParaRPr sz="900"/>
          </a:p>
        </p:txBody>
      </p:sp>
      <p:sp>
        <p:nvSpPr>
          <p:cNvPr id="601" name="Google Shape;601;p33"/>
          <p:cNvSpPr/>
          <p:nvPr/>
        </p:nvSpPr>
        <p:spPr>
          <a:xfrm>
            <a:off x="2094400" y="2279425"/>
            <a:ext cx="2397600" cy="102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이용약관 동의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/>
              <a:t>서비스 이용 약관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/>
              <a:t>만 14세이상 이용 약관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/>
              <a:t>개인정보 보호 약관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/>
              <a:t>기타등등</a:t>
            </a:r>
            <a:endParaRPr sz="1000"/>
          </a:p>
        </p:txBody>
      </p:sp>
      <p:sp>
        <p:nvSpPr>
          <p:cNvPr id="602" name="Google Shape;602;p33"/>
          <p:cNvSpPr/>
          <p:nvPr/>
        </p:nvSpPr>
        <p:spPr>
          <a:xfrm>
            <a:off x="4573650" y="2523650"/>
            <a:ext cx="473700" cy="19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동의</a:t>
            </a:r>
            <a:endParaRPr sz="1000"/>
          </a:p>
        </p:txBody>
      </p:sp>
      <p:sp>
        <p:nvSpPr>
          <p:cNvPr id="603" name="Google Shape;603;p33"/>
          <p:cNvSpPr/>
          <p:nvPr/>
        </p:nvSpPr>
        <p:spPr>
          <a:xfrm>
            <a:off x="4573650" y="2715950"/>
            <a:ext cx="473700" cy="19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동의</a:t>
            </a:r>
            <a:endParaRPr sz="1000"/>
          </a:p>
        </p:txBody>
      </p:sp>
      <p:sp>
        <p:nvSpPr>
          <p:cNvPr id="604" name="Google Shape;604;p33"/>
          <p:cNvSpPr/>
          <p:nvPr/>
        </p:nvSpPr>
        <p:spPr>
          <a:xfrm>
            <a:off x="4573650" y="2908250"/>
            <a:ext cx="473700" cy="19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동의</a:t>
            </a:r>
            <a:endParaRPr sz="1000"/>
          </a:p>
        </p:txBody>
      </p:sp>
      <p:sp>
        <p:nvSpPr>
          <p:cNvPr id="605" name="Google Shape;605;p33"/>
          <p:cNvSpPr/>
          <p:nvPr/>
        </p:nvSpPr>
        <p:spPr>
          <a:xfrm>
            <a:off x="2198025" y="3400400"/>
            <a:ext cx="1176600" cy="25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총결제 금액:ex)100원</a:t>
            </a:r>
            <a:endParaRPr sz="400"/>
          </a:p>
        </p:txBody>
      </p:sp>
      <p:sp>
        <p:nvSpPr>
          <p:cNvPr id="606" name="Google Shape;606;p33"/>
          <p:cNvSpPr/>
          <p:nvPr/>
        </p:nvSpPr>
        <p:spPr>
          <a:xfrm>
            <a:off x="3458625" y="3705201"/>
            <a:ext cx="847500" cy="25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결제 하기</a:t>
            </a:r>
            <a:endParaRPr sz="600"/>
          </a:p>
        </p:txBody>
      </p:sp>
      <p:sp>
        <p:nvSpPr>
          <p:cNvPr id="607" name="Google Shape;607;p33"/>
          <p:cNvSpPr/>
          <p:nvPr/>
        </p:nvSpPr>
        <p:spPr>
          <a:xfrm>
            <a:off x="6109725" y="459425"/>
            <a:ext cx="3034200" cy="480900"/>
          </a:xfrm>
          <a:prstGeom prst="rect">
            <a:avLst/>
          </a:prstGeom>
          <a:solidFill>
            <a:srgbClr val="4F81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lang="ko" sz="1000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Description</a:t>
            </a:r>
            <a:endParaRPr/>
          </a:p>
        </p:txBody>
      </p:sp>
      <p:sp>
        <p:nvSpPr>
          <p:cNvPr id="608" name="Google Shape;608;p33"/>
          <p:cNvSpPr/>
          <p:nvPr/>
        </p:nvSpPr>
        <p:spPr>
          <a:xfrm>
            <a:off x="6672600" y="1270538"/>
            <a:ext cx="2471400" cy="53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이용약관 동의 문서 열람후 동의: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서비스 이용 약관, 만14세 이상 이용 약관,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개인정보 보호 약관, 기타등등</a:t>
            </a:r>
            <a:endParaRPr b="1" sz="900"/>
          </a:p>
        </p:txBody>
      </p:sp>
      <p:sp>
        <p:nvSpPr>
          <p:cNvPr id="609" name="Google Shape;609;p33"/>
          <p:cNvSpPr/>
          <p:nvPr/>
        </p:nvSpPr>
        <p:spPr>
          <a:xfrm>
            <a:off x="6109700" y="1253225"/>
            <a:ext cx="567600" cy="543900"/>
          </a:xfrm>
          <a:prstGeom prst="rect">
            <a:avLst/>
          </a:prstGeom>
          <a:solidFill>
            <a:srgbClr val="4F81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2</a:t>
            </a:r>
            <a:endParaRPr sz="700"/>
          </a:p>
        </p:txBody>
      </p:sp>
      <p:sp>
        <p:nvSpPr>
          <p:cNvPr id="610" name="Google Shape;610;p33"/>
          <p:cNvSpPr/>
          <p:nvPr/>
        </p:nvSpPr>
        <p:spPr>
          <a:xfrm>
            <a:off x="6672575" y="1809800"/>
            <a:ext cx="2471400" cy="31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총 결제 금액에서 결제금액 확인</a:t>
            </a:r>
            <a:endParaRPr b="1" sz="900"/>
          </a:p>
        </p:txBody>
      </p:sp>
      <p:sp>
        <p:nvSpPr>
          <p:cNvPr id="611" name="Google Shape;611;p33"/>
          <p:cNvSpPr/>
          <p:nvPr/>
        </p:nvSpPr>
        <p:spPr>
          <a:xfrm>
            <a:off x="6109675" y="1802400"/>
            <a:ext cx="567600" cy="325800"/>
          </a:xfrm>
          <a:prstGeom prst="rect">
            <a:avLst/>
          </a:prstGeom>
          <a:solidFill>
            <a:srgbClr val="4F81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3</a:t>
            </a:r>
            <a:endParaRPr sz="700"/>
          </a:p>
        </p:txBody>
      </p:sp>
      <p:sp>
        <p:nvSpPr>
          <p:cNvPr id="612" name="Google Shape;612;p33"/>
          <p:cNvSpPr/>
          <p:nvPr/>
        </p:nvSpPr>
        <p:spPr>
          <a:xfrm>
            <a:off x="6672575" y="2139023"/>
            <a:ext cx="2471400" cy="469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결제하기 버튼 클릭: 결제 완료 메시지창 출력후  ,완료버튼 클릭 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결제완료 페이지로 이동</a:t>
            </a:r>
            <a:endParaRPr b="1" sz="900"/>
          </a:p>
        </p:txBody>
      </p:sp>
      <p:sp>
        <p:nvSpPr>
          <p:cNvPr id="613" name="Google Shape;613;p33"/>
          <p:cNvSpPr/>
          <p:nvPr/>
        </p:nvSpPr>
        <p:spPr>
          <a:xfrm>
            <a:off x="6109675" y="2128100"/>
            <a:ext cx="567600" cy="480900"/>
          </a:xfrm>
          <a:prstGeom prst="rect">
            <a:avLst/>
          </a:prstGeom>
          <a:solidFill>
            <a:srgbClr val="4F81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4</a:t>
            </a:r>
            <a:endParaRPr sz="700"/>
          </a:p>
        </p:txBody>
      </p:sp>
      <p:sp>
        <p:nvSpPr>
          <p:cNvPr id="614" name="Google Shape;614;p33"/>
          <p:cNvSpPr/>
          <p:nvPr/>
        </p:nvSpPr>
        <p:spPr>
          <a:xfrm>
            <a:off x="6672600" y="944224"/>
            <a:ext cx="2471400" cy="31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검색 -&gt; 책클릭 -&gt; 책 상세보기 페이지 -&gt; 구매 클릭</a:t>
            </a:r>
            <a:endParaRPr b="1" sz="900"/>
          </a:p>
        </p:txBody>
      </p:sp>
      <p:sp>
        <p:nvSpPr>
          <p:cNvPr id="615" name="Google Shape;615;p33"/>
          <p:cNvSpPr/>
          <p:nvPr/>
        </p:nvSpPr>
        <p:spPr>
          <a:xfrm>
            <a:off x="6109675" y="944497"/>
            <a:ext cx="567600" cy="325800"/>
          </a:xfrm>
          <a:prstGeom prst="rect">
            <a:avLst/>
          </a:prstGeom>
          <a:solidFill>
            <a:srgbClr val="4F81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1</a:t>
            </a:r>
            <a:endParaRPr sz="700"/>
          </a:p>
        </p:txBody>
      </p:sp>
      <p:cxnSp>
        <p:nvCxnSpPr>
          <p:cNvPr id="616" name="Google Shape;616;p33"/>
          <p:cNvCxnSpPr>
            <a:stCxn id="606" idx="2"/>
          </p:cNvCxnSpPr>
          <p:nvPr/>
        </p:nvCxnSpPr>
        <p:spPr>
          <a:xfrm>
            <a:off x="3882375" y="3956901"/>
            <a:ext cx="484200" cy="157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7" name="Google Shape;617;p33"/>
          <p:cNvSpPr/>
          <p:nvPr/>
        </p:nvSpPr>
        <p:spPr>
          <a:xfrm>
            <a:off x="4306125" y="4078473"/>
            <a:ext cx="1023900" cy="8589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  <a:highlight>
                  <a:srgbClr val="366092"/>
                </a:highlight>
              </a:rPr>
              <a:t>구매가 완료되었습니다</a:t>
            </a:r>
            <a:endParaRPr sz="900">
              <a:solidFill>
                <a:schemeClr val="lt1"/>
              </a:solidFill>
              <a:highlight>
                <a:srgbClr val="366092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highlight>
                <a:srgbClr val="366092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  <a:highlight>
                  <a:schemeClr val="lt1"/>
                </a:highlight>
              </a:rPr>
              <a:t>확인</a:t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618" name="Google Shape;618;p33"/>
          <p:cNvSpPr/>
          <p:nvPr/>
        </p:nvSpPr>
        <p:spPr>
          <a:xfrm>
            <a:off x="3077650" y="3705200"/>
            <a:ext cx="431100" cy="32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4</a:t>
            </a:r>
            <a:endParaRPr b="1" sz="1000"/>
          </a:p>
        </p:txBody>
      </p:sp>
      <p:sp>
        <p:nvSpPr>
          <p:cNvPr id="619" name="Google Shape;619;p33"/>
          <p:cNvSpPr/>
          <p:nvPr/>
        </p:nvSpPr>
        <p:spPr>
          <a:xfrm>
            <a:off x="1761675" y="2218075"/>
            <a:ext cx="431100" cy="32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</a:t>
            </a:r>
            <a:endParaRPr b="1" sz="1000"/>
          </a:p>
        </p:txBody>
      </p:sp>
      <p:sp>
        <p:nvSpPr>
          <p:cNvPr id="620" name="Google Shape;620;p33"/>
          <p:cNvSpPr/>
          <p:nvPr/>
        </p:nvSpPr>
        <p:spPr>
          <a:xfrm>
            <a:off x="1894425" y="3400400"/>
            <a:ext cx="431100" cy="32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3</a:t>
            </a:r>
            <a:endParaRPr b="1" sz="1000"/>
          </a:p>
        </p:txBody>
      </p:sp>
      <p:sp>
        <p:nvSpPr>
          <p:cNvPr id="621" name="Google Shape;621;p33"/>
          <p:cNvSpPr/>
          <p:nvPr/>
        </p:nvSpPr>
        <p:spPr>
          <a:xfrm>
            <a:off x="4432500" y="3705200"/>
            <a:ext cx="525900" cy="25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취소</a:t>
            </a:r>
            <a:endParaRPr sz="600"/>
          </a:p>
        </p:txBody>
      </p:sp>
      <p:sp>
        <p:nvSpPr>
          <p:cNvPr id="622" name="Google Shape;622;p33"/>
          <p:cNvSpPr/>
          <p:nvPr/>
        </p:nvSpPr>
        <p:spPr>
          <a:xfrm>
            <a:off x="4824725" y="3705200"/>
            <a:ext cx="431100" cy="32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5</a:t>
            </a:r>
            <a:endParaRPr b="1" sz="1000"/>
          </a:p>
        </p:txBody>
      </p:sp>
      <p:sp>
        <p:nvSpPr>
          <p:cNvPr id="623" name="Google Shape;623;p33"/>
          <p:cNvSpPr/>
          <p:nvPr/>
        </p:nvSpPr>
        <p:spPr>
          <a:xfrm>
            <a:off x="6672575" y="2630573"/>
            <a:ext cx="2471400" cy="469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취소 버튼 클릭: 메인 페이지로 이동</a:t>
            </a:r>
            <a:endParaRPr b="1" sz="900"/>
          </a:p>
        </p:txBody>
      </p:sp>
      <p:sp>
        <p:nvSpPr>
          <p:cNvPr id="624" name="Google Shape;624;p33"/>
          <p:cNvSpPr/>
          <p:nvPr/>
        </p:nvSpPr>
        <p:spPr>
          <a:xfrm>
            <a:off x="6109675" y="2619650"/>
            <a:ext cx="567600" cy="480900"/>
          </a:xfrm>
          <a:prstGeom prst="rect">
            <a:avLst/>
          </a:prstGeom>
          <a:solidFill>
            <a:srgbClr val="4F81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5</a:t>
            </a:r>
            <a:endParaRPr sz="7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9" name="Google Shape;629;p34"/>
          <p:cNvGraphicFramePr/>
          <p:nvPr/>
        </p:nvGraphicFramePr>
        <p:xfrm>
          <a:off x="2" y="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{F43EAFB5-DF02-47AC-8D84-4698DCDA5343}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ebookMarket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FFFFFF"/>
                          </a:solidFill>
                        </a:rPr>
                        <a:t>페이지명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결제 완료 페이지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03 게시글 조회 및 구매</a:t>
                      </a:r>
                      <a:endParaRPr sz="1000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김승현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rgbClr val="0C0C0C"/>
                          </a:solidFill>
                        </a:rPr>
                        <a:t>검색 -&gt; 책 클릭 -&gt; 책 상세보기 페이지 -&gt; 구매 클릭 -&gt; 구매페이지 결제하기 클릭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630" name="Google Shape;630;p34"/>
          <p:cNvSpPr/>
          <p:nvPr/>
        </p:nvSpPr>
        <p:spPr>
          <a:xfrm>
            <a:off x="583925" y="615150"/>
            <a:ext cx="4915800" cy="42465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34"/>
          <p:cNvSpPr/>
          <p:nvPr/>
        </p:nvSpPr>
        <p:spPr>
          <a:xfrm>
            <a:off x="697644" y="725790"/>
            <a:ext cx="4669500" cy="4060200"/>
          </a:xfrm>
          <a:prstGeom prst="rect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2" name="Google Shape;632;p34"/>
          <p:cNvCxnSpPr/>
          <p:nvPr/>
        </p:nvCxnSpPr>
        <p:spPr>
          <a:xfrm flipH="1" rot="10800000">
            <a:off x="708420" y="1254025"/>
            <a:ext cx="4666800" cy="7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3" name="Google Shape;633;p34"/>
          <p:cNvCxnSpPr/>
          <p:nvPr/>
        </p:nvCxnSpPr>
        <p:spPr>
          <a:xfrm flipH="1" rot="10800000">
            <a:off x="703323" y="4223316"/>
            <a:ext cx="4677000" cy="4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4" name="Google Shape;634;p34"/>
          <p:cNvSpPr/>
          <p:nvPr/>
        </p:nvSpPr>
        <p:spPr>
          <a:xfrm>
            <a:off x="1842624" y="1301250"/>
            <a:ext cx="3439200" cy="287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34"/>
          <p:cNvSpPr/>
          <p:nvPr/>
        </p:nvSpPr>
        <p:spPr>
          <a:xfrm>
            <a:off x="774375" y="1301150"/>
            <a:ext cx="987300" cy="287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6" name="Google Shape;636;p34"/>
          <p:cNvCxnSpPr/>
          <p:nvPr/>
        </p:nvCxnSpPr>
        <p:spPr>
          <a:xfrm>
            <a:off x="5621953" y="1458523"/>
            <a:ext cx="15000" cy="4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7" name="Google Shape;637;p34"/>
          <p:cNvCxnSpPr/>
          <p:nvPr/>
        </p:nvCxnSpPr>
        <p:spPr>
          <a:xfrm rot="10800000">
            <a:off x="1428785" y="723415"/>
            <a:ext cx="0" cy="428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8" name="Google Shape;638;p34"/>
          <p:cNvSpPr txBox="1"/>
          <p:nvPr/>
        </p:nvSpPr>
        <p:spPr>
          <a:xfrm>
            <a:off x="713300" y="738625"/>
            <a:ext cx="794400" cy="5232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 LOGO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639" name="Google Shape;639;p34"/>
          <p:cNvSpPr txBox="1"/>
          <p:nvPr/>
        </p:nvSpPr>
        <p:spPr>
          <a:xfrm>
            <a:off x="1507700" y="739350"/>
            <a:ext cx="3867600" cy="5232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검색창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640" name="Google Shape;640;p34"/>
          <p:cNvSpPr txBox="1"/>
          <p:nvPr/>
        </p:nvSpPr>
        <p:spPr>
          <a:xfrm>
            <a:off x="809475" y="1390525"/>
            <a:ext cx="864900" cy="3693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lt1"/>
                </a:solidFill>
              </a:rPr>
              <a:t>회원정보</a:t>
            </a:r>
            <a:endParaRPr sz="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lt1"/>
                </a:solidFill>
              </a:rPr>
              <a:t>로그아웃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641" name="Google Shape;641;p34"/>
          <p:cNvSpPr/>
          <p:nvPr/>
        </p:nvSpPr>
        <p:spPr>
          <a:xfrm>
            <a:off x="713300" y="4229825"/>
            <a:ext cx="4653900" cy="556200"/>
          </a:xfrm>
          <a:prstGeom prst="rect">
            <a:avLst/>
          </a:prstGeom>
          <a:solidFill>
            <a:srgbClr val="0B5394"/>
          </a:solidFill>
          <a:ln cap="flat" cmpd="sng" w="25400">
            <a:solidFill>
              <a:srgbClr val="1D1B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" sz="1200">
                <a:solidFill>
                  <a:srgbClr val="FFFFFF"/>
                </a:solidFill>
              </a:rPr>
              <a:t>회사소개/</a:t>
            </a:r>
            <a:r>
              <a:rPr lang="ko" sz="1200">
                <a:solidFill>
                  <a:schemeClr val="lt1"/>
                </a:solidFill>
              </a:rPr>
              <a:t> 이용약관/</a:t>
            </a:r>
            <a:r>
              <a:rPr lang="ko" sz="1200">
                <a:solidFill>
                  <a:srgbClr val="FFFFFF"/>
                </a:solidFill>
              </a:rPr>
              <a:t>개인정보취급방침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34"/>
          <p:cNvSpPr txBox="1"/>
          <p:nvPr/>
        </p:nvSpPr>
        <p:spPr>
          <a:xfrm>
            <a:off x="827000" y="1800575"/>
            <a:ext cx="847500" cy="22626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카테고리,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인기순위,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신작,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고객센터,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마이페이지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643" name="Google Shape;643;p34"/>
          <p:cNvSpPr txBox="1"/>
          <p:nvPr/>
        </p:nvSpPr>
        <p:spPr>
          <a:xfrm>
            <a:off x="2046900" y="1458525"/>
            <a:ext cx="3074400" cy="25530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644" name="Google Shape;644;p34"/>
          <p:cNvSpPr/>
          <p:nvPr/>
        </p:nvSpPr>
        <p:spPr>
          <a:xfrm>
            <a:off x="2079600" y="2233375"/>
            <a:ext cx="577200" cy="44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표지 이미지</a:t>
            </a:r>
            <a:endParaRPr sz="1000"/>
          </a:p>
        </p:txBody>
      </p:sp>
      <p:sp>
        <p:nvSpPr>
          <p:cNvPr id="645" name="Google Shape;645;p34"/>
          <p:cNvSpPr/>
          <p:nvPr/>
        </p:nvSpPr>
        <p:spPr>
          <a:xfrm>
            <a:off x="2699351" y="2257775"/>
            <a:ext cx="431100" cy="19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제목</a:t>
            </a:r>
            <a:endParaRPr sz="900"/>
          </a:p>
        </p:txBody>
      </p:sp>
      <p:sp>
        <p:nvSpPr>
          <p:cNvPr id="646" name="Google Shape;646;p34"/>
          <p:cNvSpPr/>
          <p:nvPr/>
        </p:nvSpPr>
        <p:spPr>
          <a:xfrm>
            <a:off x="2693975" y="2482975"/>
            <a:ext cx="431100" cy="19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저자</a:t>
            </a:r>
            <a:endParaRPr sz="900"/>
          </a:p>
        </p:txBody>
      </p:sp>
      <p:sp>
        <p:nvSpPr>
          <p:cNvPr id="647" name="Google Shape;647;p34"/>
          <p:cNvSpPr/>
          <p:nvPr/>
        </p:nvSpPr>
        <p:spPr>
          <a:xfrm>
            <a:off x="3289426" y="2257775"/>
            <a:ext cx="431100" cy="19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가격</a:t>
            </a:r>
            <a:endParaRPr sz="900"/>
          </a:p>
        </p:txBody>
      </p:sp>
      <p:sp>
        <p:nvSpPr>
          <p:cNvPr id="648" name="Google Shape;648;p34"/>
          <p:cNvSpPr/>
          <p:nvPr/>
        </p:nvSpPr>
        <p:spPr>
          <a:xfrm>
            <a:off x="3289424" y="2497200"/>
            <a:ext cx="847500" cy="19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ex)100원</a:t>
            </a:r>
            <a:endParaRPr sz="900"/>
          </a:p>
        </p:txBody>
      </p:sp>
      <p:sp>
        <p:nvSpPr>
          <p:cNvPr id="649" name="Google Shape;649;p34"/>
          <p:cNvSpPr/>
          <p:nvPr/>
        </p:nvSpPr>
        <p:spPr>
          <a:xfrm>
            <a:off x="6109725" y="442175"/>
            <a:ext cx="3034200" cy="480900"/>
          </a:xfrm>
          <a:prstGeom prst="rect">
            <a:avLst/>
          </a:prstGeom>
          <a:solidFill>
            <a:srgbClr val="4F81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lang="ko" sz="1000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Description</a:t>
            </a:r>
            <a:endParaRPr/>
          </a:p>
        </p:txBody>
      </p:sp>
      <p:sp>
        <p:nvSpPr>
          <p:cNvPr id="650" name="Google Shape;650;p34"/>
          <p:cNvSpPr/>
          <p:nvPr/>
        </p:nvSpPr>
        <p:spPr>
          <a:xfrm>
            <a:off x="6672600" y="1253288"/>
            <a:ext cx="2471400" cy="53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결제 내역: 주문한 상품+ 주문 금액</a:t>
            </a:r>
            <a:endParaRPr b="1" sz="900"/>
          </a:p>
        </p:txBody>
      </p:sp>
      <p:sp>
        <p:nvSpPr>
          <p:cNvPr id="651" name="Google Shape;651;p34"/>
          <p:cNvSpPr/>
          <p:nvPr/>
        </p:nvSpPr>
        <p:spPr>
          <a:xfrm>
            <a:off x="6109700" y="1235975"/>
            <a:ext cx="567600" cy="543900"/>
          </a:xfrm>
          <a:prstGeom prst="rect">
            <a:avLst/>
          </a:prstGeom>
          <a:solidFill>
            <a:srgbClr val="4F81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2</a:t>
            </a:r>
            <a:endParaRPr sz="700"/>
          </a:p>
        </p:txBody>
      </p:sp>
      <p:sp>
        <p:nvSpPr>
          <p:cNvPr id="652" name="Google Shape;652;p34"/>
          <p:cNvSpPr/>
          <p:nvPr/>
        </p:nvSpPr>
        <p:spPr>
          <a:xfrm>
            <a:off x="6672575" y="1792550"/>
            <a:ext cx="2471400" cy="31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작품 보기 클릭: 마이페이지 구매내역으로 이동</a:t>
            </a:r>
            <a:endParaRPr b="1" sz="900"/>
          </a:p>
        </p:txBody>
      </p:sp>
      <p:sp>
        <p:nvSpPr>
          <p:cNvPr id="653" name="Google Shape;653;p34"/>
          <p:cNvSpPr/>
          <p:nvPr/>
        </p:nvSpPr>
        <p:spPr>
          <a:xfrm>
            <a:off x="6109675" y="1785150"/>
            <a:ext cx="567600" cy="325800"/>
          </a:xfrm>
          <a:prstGeom prst="rect">
            <a:avLst/>
          </a:prstGeom>
          <a:solidFill>
            <a:srgbClr val="4F81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3</a:t>
            </a:r>
            <a:endParaRPr sz="700"/>
          </a:p>
        </p:txBody>
      </p:sp>
      <p:sp>
        <p:nvSpPr>
          <p:cNvPr id="654" name="Google Shape;654;p34"/>
          <p:cNvSpPr/>
          <p:nvPr/>
        </p:nvSpPr>
        <p:spPr>
          <a:xfrm>
            <a:off x="6672600" y="926974"/>
            <a:ext cx="2471400" cy="31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검색 -&gt; 책클릭 -&gt; 책 상세보기 페이지 -&gt; 구매 클릭-&gt; 구매페이지 결제하기 클릭</a:t>
            </a:r>
            <a:endParaRPr b="1" sz="900"/>
          </a:p>
        </p:txBody>
      </p:sp>
      <p:sp>
        <p:nvSpPr>
          <p:cNvPr id="655" name="Google Shape;655;p34"/>
          <p:cNvSpPr/>
          <p:nvPr/>
        </p:nvSpPr>
        <p:spPr>
          <a:xfrm>
            <a:off x="6109675" y="927247"/>
            <a:ext cx="567600" cy="325800"/>
          </a:xfrm>
          <a:prstGeom prst="rect">
            <a:avLst/>
          </a:prstGeom>
          <a:solidFill>
            <a:srgbClr val="4F81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1</a:t>
            </a:r>
            <a:endParaRPr sz="700"/>
          </a:p>
        </p:txBody>
      </p:sp>
      <p:sp>
        <p:nvSpPr>
          <p:cNvPr id="656" name="Google Shape;656;p34"/>
          <p:cNvSpPr/>
          <p:nvPr/>
        </p:nvSpPr>
        <p:spPr>
          <a:xfrm>
            <a:off x="2064800" y="1509750"/>
            <a:ext cx="695700" cy="19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결제내역</a:t>
            </a:r>
            <a:endParaRPr sz="900"/>
          </a:p>
        </p:txBody>
      </p:sp>
      <p:sp>
        <p:nvSpPr>
          <p:cNvPr id="657" name="Google Shape;657;p34"/>
          <p:cNvSpPr/>
          <p:nvPr/>
        </p:nvSpPr>
        <p:spPr>
          <a:xfrm>
            <a:off x="2079600" y="2784550"/>
            <a:ext cx="695700" cy="19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작품 보기</a:t>
            </a:r>
            <a:endParaRPr sz="900"/>
          </a:p>
        </p:txBody>
      </p:sp>
      <p:sp>
        <p:nvSpPr>
          <p:cNvPr id="658" name="Google Shape;658;p34"/>
          <p:cNvSpPr/>
          <p:nvPr/>
        </p:nvSpPr>
        <p:spPr>
          <a:xfrm>
            <a:off x="2693975" y="1368300"/>
            <a:ext cx="431100" cy="32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</a:t>
            </a:r>
            <a:endParaRPr b="1" sz="1000"/>
          </a:p>
        </p:txBody>
      </p:sp>
      <p:sp>
        <p:nvSpPr>
          <p:cNvPr id="659" name="Google Shape;659;p34"/>
          <p:cNvSpPr/>
          <p:nvPr/>
        </p:nvSpPr>
        <p:spPr>
          <a:xfrm>
            <a:off x="2699350" y="2631975"/>
            <a:ext cx="431100" cy="32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3</a:t>
            </a:r>
            <a:endParaRPr b="1" sz="1000"/>
          </a:p>
        </p:txBody>
      </p:sp>
      <p:sp>
        <p:nvSpPr>
          <p:cNvPr id="660" name="Google Shape;660;p34"/>
          <p:cNvSpPr/>
          <p:nvPr/>
        </p:nvSpPr>
        <p:spPr>
          <a:xfrm>
            <a:off x="2697425" y="1797075"/>
            <a:ext cx="1594200" cy="31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결제를 완료했습니다</a:t>
            </a:r>
            <a:endParaRPr b="1" sz="1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" name="Google Shape;66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823" y="0"/>
            <a:ext cx="776835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35"/>
          <p:cNvSpPr txBox="1"/>
          <p:nvPr/>
        </p:nvSpPr>
        <p:spPr>
          <a:xfrm>
            <a:off x="953175" y="159375"/>
            <a:ext cx="6353700" cy="19395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800">
                <a:solidFill>
                  <a:schemeClr val="lt1"/>
                </a:solidFill>
              </a:rPr>
              <a:t>eBookMarket</a:t>
            </a:r>
            <a:endParaRPr sz="3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800">
                <a:solidFill>
                  <a:schemeClr val="lt1"/>
                </a:solidFill>
              </a:rPr>
              <a:t>일반회원 </a:t>
            </a:r>
            <a:endParaRPr sz="3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800">
                <a:solidFill>
                  <a:schemeClr val="lt1"/>
                </a:solidFill>
              </a:rPr>
              <a:t>마이페이지</a:t>
            </a:r>
            <a:endParaRPr sz="3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1" name="Google Shape;671;p36"/>
          <p:cNvCxnSpPr/>
          <p:nvPr/>
        </p:nvCxnSpPr>
        <p:spPr>
          <a:xfrm>
            <a:off x="6939050" y="1042200"/>
            <a:ext cx="144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672" name="Google Shape;672;p36"/>
          <p:cNvGraphicFramePr/>
          <p:nvPr/>
        </p:nvGraphicFramePr>
        <p:xfrm>
          <a:off x="2" y="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{F43EAFB5-DF02-47AC-8D84-4698DCDA5343}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ebookMarket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FFFFFF"/>
                          </a:solidFill>
                        </a:rPr>
                        <a:t>페이지명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일반회원 마이페이지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04 일반회원 </a:t>
                      </a:r>
                      <a:r>
                        <a:rPr lang="ko" sz="1000"/>
                        <a:t>마이</a:t>
                      </a:r>
                      <a:r>
                        <a:rPr lang="ko" sz="1000"/>
                        <a:t>페이지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이어진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메인페이지 &gt; (일반회원 로그인)마이페이지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673" name="Google Shape;673;p36"/>
          <p:cNvGraphicFramePr/>
          <p:nvPr/>
        </p:nvGraphicFramePr>
        <p:xfrm>
          <a:off x="6261921" y="4496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{7015AFC3-513E-43F5-B228-812914143080}</a:tableStyleId>
              </a:tblPr>
              <a:tblGrid>
                <a:gridCol w="382900"/>
                <a:gridCol w="2499175"/>
              </a:tblGrid>
              <a:tr h="3352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b="1" sz="1000" u="none" cap="none" strike="noStrike">
                        <a:solidFill>
                          <a:srgbClr val="FFFFFF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</a:tr>
              <a:tr h="1017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구매내역 :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ko" sz="1200"/>
                        <a:t>구매 상품 다운로드 페이지로 이동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ko" sz="1200"/>
                        <a:t>환불 신청 페이지로 이동</a:t>
                      </a:r>
                      <a:endParaRPr sz="12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53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Dotum"/>
                          <a:ea typeface="Dotum"/>
                          <a:cs typeface="Dotum"/>
                          <a:sym typeface="Dotum"/>
                        </a:rPr>
                        <a:t>환불내역 : 환불내역 페이지로 이동</a:t>
                      </a:r>
                      <a:endParaRPr sz="12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83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계정관리 : 계정 정보 페이지로 이동</a:t>
                      </a:r>
                      <a:endParaRPr sz="120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83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회원탈퇴 : 회원 탈퇴 페이지로 이동</a:t>
                      </a:r>
                      <a:endParaRPr sz="120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74" name="Google Shape;674;p36"/>
          <p:cNvSpPr/>
          <p:nvPr/>
        </p:nvSpPr>
        <p:spPr>
          <a:xfrm>
            <a:off x="390575" y="528600"/>
            <a:ext cx="5309700" cy="45375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36"/>
          <p:cNvSpPr/>
          <p:nvPr/>
        </p:nvSpPr>
        <p:spPr>
          <a:xfrm>
            <a:off x="516349" y="659407"/>
            <a:ext cx="5043600" cy="4338600"/>
          </a:xfrm>
          <a:prstGeom prst="rect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6" name="Google Shape;676;p36"/>
          <p:cNvCxnSpPr/>
          <p:nvPr/>
        </p:nvCxnSpPr>
        <p:spPr>
          <a:xfrm flipH="1" rot="10800000">
            <a:off x="527989" y="1224091"/>
            <a:ext cx="5040900" cy="8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36"/>
          <p:cNvCxnSpPr/>
          <p:nvPr/>
        </p:nvCxnSpPr>
        <p:spPr>
          <a:xfrm flipH="1" rot="10800000">
            <a:off x="522484" y="4396700"/>
            <a:ext cx="5051700" cy="4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8" name="Google Shape;678;p36"/>
          <p:cNvSpPr/>
          <p:nvPr/>
        </p:nvSpPr>
        <p:spPr>
          <a:xfrm>
            <a:off x="1753076" y="1274319"/>
            <a:ext cx="3714600" cy="30714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36"/>
          <p:cNvSpPr/>
          <p:nvPr/>
        </p:nvSpPr>
        <p:spPr>
          <a:xfrm>
            <a:off x="599229" y="1274212"/>
            <a:ext cx="1066500" cy="30714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0" name="Google Shape;680;p36"/>
          <p:cNvCxnSpPr/>
          <p:nvPr/>
        </p:nvCxnSpPr>
        <p:spPr>
          <a:xfrm>
            <a:off x="5835236" y="1442374"/>
            <a:ext cx="16200" cy="4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1" name="Google Shape;681;p36"/>
          <p:cNvCxnSpPr/>
          <p:nvPr/>
        </p:nvCxnSpPr>
        <p:spPr>
          <a:xfrm rot="10800000">
            <a:off x="1306076" y="656840"/>
            <a:ext cx="0" cy="457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2" name="Google Shape;682;p36"/>
          <p:cNvSpPr txBox="1"/>
          <p:nvPr/>
        </p:nvSpPr>
        <p:spPr>
          <a:xfrm>
            <a:off x="533260" y="673122"/>
            <a:ext cx="858000" cy="5232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 LOGO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683" name="Google Shape;683;p36"/>
          <p:cNvSpPr txBox="1"/>
          <p:nvPr/>
        </p:nvSpPr>
        <p:spPr>
          <a:xfrm>
            <a:off x="1952441" y="763522"/>
            <a:ext cx="2836800" cy="3540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검색창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684" name="Google Shape;684;p36"/>
          <p:cNvSpPr txBox="1"/>
          <p:nvPr/>
        </p:nvSpPr>
        <p:spPr>
          <a:xfrm>
            <a:off x="637141" y="1369714"/>
            <a:ext cx="934200" cy="4617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회원 정보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로그아웃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685" name="Google Shape;685;p36"/>
          <p:cNvSpPr/>
          <p:nvPr/>
        </p:nvSpPr>
        <p:spPr>
          <a:xfrm>
            <a:off x="533260" y="4403667"/>
            <a:ext cx="5026800" cy="594300"/>
          </a:xfrm>
          <a:prstGeom prst="rect">
            <a:avLst/>
          </a:prstGeom>
          <a:solidFill>
            <a:srgbClr val="0B5394"/>
          </a:solidFill>
          <a:ln cap="flat" cmpd="sng" w="25400">
            <a:solidFill>
              <a:srgbClr val="1D1B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" sz="1200">
                <a:solidFill>
                  <a:srgbClr val="FFFFFF"/>
                </a:solidFill>
              </a:rPr>
              <a:t>회사소개/</a:t>
            </a:r>
            <a:r>
              <a:rPr lang="ko" sz="1200">
                <a:solidFill>
                  <a:schemeClr val="lt1"/>
                </a:solidFill>
              </a:rPr>
              <a:t> 이용약관/</a:t>
            </a:r>
            <a:r>
              <a:rPr lang="ko" sz="1200">
                <a:solidFill>
                  <a:srgbClr val="FFFFFF"/>
                </a:solidFill>
              </a:rPr>
              <a:t>개인정보취급방침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36"/>
          <p:cNvSpPr txBox="1"/>
          <p:nvPr/>
        </p:nvSpPr>
        <p:spPr>
          <a:xfrm>
            <a:off x="674671" y="1902039"/>
            <a:ext cx="915600" cy="23397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마이페이지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1.구매내역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-다운로드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-환불신청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2.환불내역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3.계정관리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4.회원탈퇴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687" name="Google Shape;687;p36"/>
          <p:cNvSpPr txBox="1"/>
          <p:nvPr/>
        </p:nvSpPr>
        <p:spPr>
          <a:xfrm>
            <a:off x="1973720" y="1442376"/>
            <a:ext cx="3219000" cy="27243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lt1"/>
                </a:solidFill>
              </a:rPr>
              <a:t> &lt;main-content&gt;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688" name="Google Shape;688;p36"/>
          <p:cNvSpPr txBox="1"/>
          <p:nvPr/>
        </p:nvSpPr>
        <p:spPr>
          <a:xfrm>
            <a:off x="2096911" y="1902059"/>
            <a:ext cx="188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3" name="Google Shape;693;p37"/>
          <p:cNvCxnSpPr/>
          <p:nvPr/>
        </p:nvCxnSpPr>
        <p:spPr>
          <a:xfrm>
            <a:off x="6939050" y="1042200"/>
            <a:ext cx="144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694" name="Google Shape;694;p37"/>
          <p:cNvGraphicFramePr/>
          <p:nvPr/>
        </p:nvGraphicFramePr>
        <p:xfrm>
          <a:off x="2" y="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{F43EAFB5-DF02-47AC-8D84-4698DCDA5343}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ebookMarket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FFFFFF"/>
                          </a:solidFill>
                        </a:rPr>
                        <a:t>페이지명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일반회원 구매 상품 다운로드 페이지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04 일반회원 마이페이지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이어진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메인페이지 &gt; (일반회원 로그인)마이페이지 &gt; </a:t>
                      </a:r>
                      <a:r>
                        <a:rPr b="1" lang="ko" sz="100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구매 상품 다운로드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695" name="Google Shape;695;p37"/>
          <p:cNvGraphicFramePr/>
          <p:nvPr/>
        </p:nvGraphicFramePr>
        <p:xfrm>
          <a:off x="6261921" y="4421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{7015AFC3-513E-43F5-B228-812914143080}</a:tableStyleId>
              </a:tblPr>
              <a:tblGrid>
                <a:gridCol w="382900"/>
                <a:gridCol w="2499175"/>
              </a:tblGrid>
              <a:tr h="2635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b="1" sz="1000" u="none" cap="none" strike="noStrike">
                        <a:solidFill>
                          <a:srgbClr val="FFFFFF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</a:tr>
              <a:tr h="734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구매한 창작물 제목(링크)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클릭시 상세페이지로 이동</a:t>
                      </a:r>
                      <a:endParaRPr sz="12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9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Dotum"/>
                          <a:ea typeface="Dotum"/>
                          <a:cs typeface="Dotum"/>
                          <a:sym typeface="Dotum"/>
                        </a:rPr>
                        <a:t>결제완료된 창작물 다운로드(링크)</a:t>
                      </a:r>
                      <a:endParaRPr sz="12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Dotum"/>
                          <a:ea typeface="Dotum"/>
                          <a:cs typeface="Dotum"/>
                          <a:sym typeface="Dotum"/>
                        </a:rPr>
                        <a:t>클릭시 첨부파일 다운로드</a:t>
                      </a:r>
                      <a:endParaRPr sz="12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Dotum"/>
                          <a:ea typeface="Dotum"/>
                          <a:cs typeface="Dotum"/>
                          <a:sym typeface="Dotum"/>
                        </a:rPr>
                        <a:t>(다운로드시 환불불가)</a:t>
                      </a:r>
                      <a:endParaRPr sz="12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59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한페이지에 20개의 내역 출력</a:t>
                      </a:r>
                      <a:endParaRPr sz="120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페이징 네비게이션</a:t>
                      </a:r>
                      <a:endParaRPr sz="120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59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구매자가 다운로드시 평점을 넣을수있음</a:t>
                      </a:r>
                      <a:endParaRPr sz="120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96" name="Google Shape;696;p37"/>
          <p:cNvSpPr/>
          <p:nvPr/>
        </p:nvSpPr>
        <p:spPr>
          <a:xfrm>
            <a:off x="390575" y="528600"/>
            <a:ext cx="5309700" cy="45375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37"/>
          <p:cNvSpPr/>
          <p:nvPr/>
        </p:nvSpPr>
        <p:spPr>
          <a:xfrm>
            <a:off x="516349" y="659407"/>
            <a:ext cx="5043600" cy="4338600"/>
          </a:xfrm>
          <a:prstGeom prst="rect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8" name="Google Shape;698;p37"/>
          <p:cNvCxnSpPr/>
          <p:nvPr/>
        </p:nvCxnSpPr>
        <p:spPr>
          <a:xfrm flipH="1" rot="10800000">
            <a:off x="527989" y="1224091"/>
            <a:ext cx="5040900" cy="8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9" name="Google Shape;699;p37"/>
          <p:cNvCxnSpPr/>
          <p:nvPr/>
        </p:nvCxnSpPr>
        <p:spPr>
          <a:xfrm flipH="1" rot="10800000">
            <a:off x="522484" y="4396700"/>
            <a:ext cx="5051700" cy="4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0" name="Google Shape;700;p37"/>
          <p:cNvSpPr/>
          <p:nvPr/>
        </p:nvSpPr>
        <p:spPr>
          <a:xfrm>
            <a:off x="1753076" y="1274319"/>
            <a:ext cx="3714600" cy="30714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37"/>
          <p:cNvSpPr/>
          <p:nvPr/>
        </p:nvSpPr>
        <p:spPr>
          <a:xfrm>
            <a:off x="599229" y="1274212"/>
            <a:ext cx="1066500" cy="30714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2" name="Google Shape;702;p37"/>
          <p:cNvCxnSpPr/>
          <p:nvPr/>
        </p:nvCxnSpPr>
        <p:spPr>
          <a:xfrm>
            <a:off x="5835236" y="1442374"/>
            <a:ext cx="16200" cy="4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3" name="Google Shape;703;p37"/>
          <p:cNvCxnSpPr/>
          <p:nvPr/>
        </p:nvCxnSpPr>
        <p:spPr>
          <a:xfrm rot="10800000">
            <a:off x="1306076" y="656840"/>
            <a:ext cx="0" cy="457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4" name="Google Shape;704;p37"/>
          <p:cNvSpPr txBox="1"/>
          <p:nvPr/>
        </p:nvSpPr>
        <p:spPr>
          <a:xfrm>
            <a:off x="533260" y="673122"/>
            <a:ext cx="858000" cy="5232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 LOGO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705" name="Google Shape;705;p37"/>
          <p:cNvSpPr txBox="1"/>
          <p:nvPr/>
        </p:nvSpPr>
        <p:spPr>
          <a:xfrm>
            <a:off x="1952441" y="763522"/>
            <a:ext cx="2836800" cy="3540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검색창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706" name="Google Shape;706;p37"/>
          <p:cNvSpPr txBox="1"/>
          <p:nvPr/>
        </p:nvSpPr>
        <p:spPr>
          <a:xfrm>
            <a:off x="637141" y="1369714"/>
            <a:ext cx="934200" cy="4617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회원 정보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로그아웃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707" name="Google Shape;707;p37"/>
          <p:cNvSpPr/>
          <p:nvPr/>
        </p:nvSpPr>
        <p:spPr>
          <a:xfrm>
            <a:off x="533260" y="4403667"/>
            <a:ext cx="5026800" cy="594300"/>
          </a:xfrm>
          <a:prstGeom prst="rect">
            <a:avLst/>
          </a:prstGeom>
          <a:solidFill>
            <a:srgbClr val="0B5394"/>
          </a:solidFill>
          <a:ln cap="flat" cmpd="sng" w="25400">
            <a:solidFill>
              <a:srgbClr val="1D1B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" sz="1200">
                <a:solidFill>
                  <a:srgbClr val="FFFFFF"/>
                </a:solidFill>
              </a:rPr>
              <a:t>회사소개/</a:t>
            </a:r>
            <a:r>
              <a:rPr lang="ko" sz="1200">
                <a:solidFill>
                  <a:schemeClr val="lt1"/>
                </a:solidFill>
              </a:rPr>
              <a:t> 이용약관/</a:t>
            </a:r>
            <a:r>
              <a:rPr lang="ko" sz="1200">
                <a:solidFill>
                  <a:srgbClr val="FFFFFF"/>
                </a:solidFill>
              </a:rPr>
              <a:t>개인정보취급방침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37"/>
          <p:cNvSpPr txBox="1"/>
          <p:nvPr/>
        </p:nvSpPr>
        <p:spPr>
          <a:xfrm>
            <a:off x="674671" y="1902039"/>
            <a:ext cx="915600" cy="23703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마이페이지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구매내역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-</a:t>
            </a:r>
            <a:r>
              <a:rPr b="1" lang="ko" sz="1300" u="sng">
                <a:solidFill>
                  <a:schemeClr val="lt1"/>
                </a:solidFill>
              </a:rPr>
              <a:t>다운로드</a:t>
            </a:r>
            <a:endParaRPr b="1" sz="1300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-환불신청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환불내역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계정관리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회원탈퇴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709" name="Google Shape;709;p37"/>
          <p:cNvSpPr txBox="1"/>
          <p:nvPr/>
        </p:nvSpPr>
        <p:spPr>
          <a:xfrm>
            <a:off x="2096911" y="1902059"/>
            <a:ext cx="188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710" name="Google Shape;710;p37"/>
          <p:cNvSpPr txBox="1"/>
          <p:nvPr/>
        </p:nvSpPr>
        <p:spPr>
          <a:xfrm>
            <a:off x="1881375" y="1490875"/>
            <a:ext cx="3459300" cy="25113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                            &lt;main-content&gt;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구매 상품 리스트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711" name="Google Shape;711;p37"/>
          <p:cNvSpPr txBox="1"/>
          <p:nvPr/>
        </p:nvSpPr>
        <p:spPr>
          <a:xfrm>
            <a:off x="1880025" y="4081100"/>
            <a:ext cx="3459300" cy="2367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                                        3. 페이징</a:t>
            </a:r>
            <a:endParaRPr sz="900">
              <a:solidFill>
                <a:schemeClr val="lt1"/>
              </a:solidFill>
            </a:endParaRPr>
          </a:p>
        </p:txBody>
      </p:sp>
      <p:graphicFrame>
        <p:nvGraphicFramePr>
          <p:cNvPr id="712" name="Google Shape;712;p37"/>
          <p:cNvGraphicFramePr/>
          <p:nvPr/>
        </p:nvGraphicFramePr>
        <p:xfrm>
          <a:off x="1880025" y="20035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{154ED6CF-FCC8-474B-AAB8-7D9320A5529B}</a:tableStyleId>
              </a:tblPr>
              <a:tblGrid>
                <a:gridCol w="382850"/>
                <a:gridCol w="732650"/>
                <a:gridCol w="826675"/>
                <a:gridCol w="1124700"/>
                <a:gridCol w="392475"/>
              </a:tblGrid>
              <a:tr h="45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F2F2F2"/>
                          </a:solidFill>
                        </a:rPr>
                        <a:t>no</a:t>
                      </a:r>
                      <a:endParaRPr sz="900">
                        <a:solidFill>
                          <a:srgbClr val="F2F2F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F2F2F2"/>
                          </a:solidFill>
                        </a:rPr>
                        <a:t>1.</a:t>
                      </a:r>
                      <a:r>
                        <a:rPr lang="ko" sz="900">
                          <a:solidFill>
                            <a:srgbClr val="F2F2F2"/>
                          </a:solidFill>
                        </a:rPr>
                        <a:t>제목</a:t>
                      </a:r>
                      <a:endParaRPr sz="900">
                        <a:solidFill>
                          <a:srgbClr val="F2F2F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F2F2F2"/>
                          </a:solidFill>
                        </a:rPr>
                        <a:t>구매 일시</a:t>
                      </a:r>
                      <a:endParaRPr sz="900">
                        <a:solidFill>
                          <a:srgbClr val="F2F2F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F2F2F2"/>
                          </a:solidFill>
                        </a:rPr>
                        <a:t>2.</a:t>
                      </a:r>
                      <a:r>
                        <a:rPr lang="ko" sz="900">
                          <a:solidFill>
                            <a:srgbClr val="F2F2F2"/>
                          </a:solidFill>
                        </a:rPr>
                        <a:t>다운로드링크</a:t>
                      </a:r>
                      <a:endParaRPr sz="900">
                        <a:solidFill>
                          <a:srgbClr val="F2F2F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2F2F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0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7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0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0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13" name="Google Shape;713;p37"/>
          <p:cNvSpPr/>
          <p:nvPr/>
        </p:nvSpPr>
        <p:spPr>
          <a:xfrm>
            <a:off x="4856350" y="2032463"/>
            <a:ext cx="435300" cy="3693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4" name="Google Shape;714;p37"/>
          <p:cNvCxnSpPr>
            <a:stCxn id="713" idx="7"/>
          </p:cNvCxnSpPr>
          <p:nvPr/>
        </p:nvCxnSpPr>
        <p:spPr>
          <a:xfrm flipH="1" rot="10800000">
            <a:off x="5227902" y="1798245"/>
            <a:ext cx="130200" cy="288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5" name="Google Shape;715;p37"/>
          <p:cNvSpPr txBox="1"/>
          <p:nvPr/>
        </p:nvSpPr>
        <p:spPr>
          <a:xfrm>
            <a:off x="4965875" y="1502350"/>
            <a:ext cx="571800" cy="3387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4.</a:t>
            </a:r>
            <a:r>
              <a:rPr lang="ko" sz="1000"/>
              <a:t>평점</a:t>
            </a:r>
            <a:endParaRPr sz="1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0" name="Google Shape;720;p38"/>
          <p:cNvCxnSpPr/>
          <p:nvPr/>
        </p:nvCxnSpPr>
        <p:spPr>
          <a:xfrm>
            <a:off x="6939050" y="1042200"/>
            <a:ext cx="144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721" name="Google Shape;721;p38"/>
          <p:cNvGraphicFramePr/>
          <p:nvPr/>
        </p:nvGraphicFramePr>
        <p:xfrm>
          <a:off x="2" y="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{F43EAFB5-DF02-47AC-8D84-4698DCDA5343}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ebookMarket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FFFFFF"/>
                          </a:solidFill>
                        </a:rPr>
                        <a:t>페이지명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일반회원 환불 신청 페이지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04 일반회원 마이페이지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이어진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메인페이지 &gt; (일반회원 로그인)마이페이지 &gt; 환불 신청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722" name="Google Shape;722;p38"/>
          <p:cNvGraphicFramePr/>
          <p:nvPr/>
        </p:nvGraphicFramePr>
        <p:xfrm>
          <a:off x="6261921" y="4421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{7015AFC3-513E-43F5-B228-812914143080}</a:tableStyleId>
              </a:tblPr>
              <a:tblGrid>
                <a:gridCol w="382900"/>
                <a:gridCol w="2499175"/>
              </a:tblGrid>
              <a:tr h="2635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b="1" sz="1000" u="none" cap="none" strike="noStrike">
                        <a:solidFill>
                          <a:srgbClr val="FFFFFF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</a:tr>
              <a:tr h="734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구매후 영업일기준 7일이네,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첨부파일을 다운로드 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받지 않았을 시 환불 신청가능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링크 클릭시 환불신청 상세 페이지로 이동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9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Dotum"/>
                          <a:ea typeface="Dotum"/>
                          <a:cs typeface="Dotum"/>
                          <a:sym typeface="Dotum"/>
                        </a:rPr>
                        <a:t>판매자가 환불승인시 환불완료</a:t>
                      </a:r>
                      <a:endParaRPr sz="12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Dotum"/>
                          <a:ea typeface="Dotum"/>
                          <a:cs typeface="Dotum"/>
                          <a:sym typeface="Dotum"/>
                        </a:rPr>
                        <a:t>판매자가 환불거부시 관리자 </a:t>
                      </a:r>
                      <a:endParaRPr sz="12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Dotum"/>
                          <a:ea typeface="Dotum"/>
                          <a:cs typeface="Dotum"/>
                          <a:sym typeface="Dotum"/>
                        </a:rPr>
                        <a:t>검토 후 승인 혹은 반려 </a:t>
                      </a:r>
                      <a:endParaRPr sz="12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Dotum"/>
                          <a:ea typeface="Dotum"/>
                          <a:cs typeface="Dotum"/>
                          <a:sym typeface="Dotum"/>
                        </a:rPr>
                        <a:t>처리 현황 출력</a:t>
                      </a:r>
                      <a:endParaRPr sz="12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59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한페이지에 20개의 내역 출력</a:t>
                      </a:r>
                      <a:endParaRPr sz="120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페이징 네비게이션</a:t>
                      </a:r>
                      <a:endParaRPr sz="120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59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제목 텍스트 클릭시 신청했던 정보 간단 표기</a:t>
                      </a:r>
                      <a:endParaRPr sz="120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23" name="Google Shape;723;p38"/>
          <p:cNvSpPr/>
          <p:nvPr/>
        </p:nvSpPr>
        <p:spPr>
          <a:xfrm>
            <a:off x="390575" y="452400"/>
            <a:ext cx="5309700" cy="45375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38"/>
          <p:cNvSpPr/>
          <p:nvPr/>
        </p:nvSpPr>
        <p:spPr>
          <a:xfrm>
            <a:off x="516349" y="659407"/>
            <a:ext cx="5043600" cy="4338600"/>
          </a:xfrm>
          <a:prstGeom prst="rect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5" name="Google Shape;725;p38"/>
          <p:cNvCxnSpPr/>
          <p:nvPr/>
        </p:nvCxnSpPr>
        <p:spPr>
          <a:xfrm flipH="1" rot="10800000">
            <a:off x="527989" y="1224091"/>
            <a:ext cx="5040900" cy="8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6" name="Google Shape;726;p38"/>
          <p:cNvCxnSpPr/>
          <p:nvPr/>
        </p:nvCxnSpPr>
        <p:spPr>
          <a:xfrm flipH="1" rot="10800000">
            <a:off x="522484" y="4396700"/>
            <a:ext cx="5051700" cy="4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7" name="Google Shape;727;p38"/>
          <p:cNvSpPr/>
          <p:nvPr/>
        </p:nvSpPr>
        <p:spPr>
          <a:xfrm>
            <a:off x="1753076" y="1274319"/>
            <a:ext cx="3714600" cy="30714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38"/>
          <p:cNvSpPr/>
          <p:nvPr/>
        </p:nvSpPr>
        <p:spPr>
          <a:xfrm>
            <a:off x="599229" y="1274212"/>
            <a:ext cx="1066500" cy="30714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9" name="Google Shape;729;p38"/>
          <p:cNvCxnSpPr/>
          <p:nvPr/>
        </p:nvCxnSpPr>
        <p:spPr>
          <a:xfrm>
            <a:off x="5835236" y="1442374"/>
            <a:ext cx="16200" cy="4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0" name="Google Shape;730;p38"/>
          <p:cNvCxnSpPr/>
          <p:nvPr/>
        </p:nvCxnSpPr>
        <p:spPr>
          <a:xfrm rot="10800000">
            <a:off x="1306076" y="656840"/>
            <a:ext cx="0" cy="457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1" name="Google Shape;731;p38"/>
          <p:cNvSpPr txBox="1"/>
          <p:nvPr/>
        </p:nvSpPr>
        <p:spPr>
          <a:xfrm>
            <a:off x="533260" y="673122"/>
            <a:ext cx="858000" cy="5232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 LOGO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732" name="Google Shape;732;p38"/>
          <p:cNvSpPr txBox="1"/>
          <p:nvPr/>
        </p:nvSpPr>
        <p:spPr>
          <a:xfrm>
            <a:off x="1952441" y="763522"/>
            <a:ext cx="2836800" cy="3540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검색창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733" name="Google Shape;733;p38"/>
          <p:cNvSpPr txBox="1"/>
          <p:nvPr/>
        </p:nvSpPr>
        <p:spPr>
          <a:xfrm>
            <a:off x="637141" y="1369714"/>
            <a:ext cx="934200" cy="4617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회원 정보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로그아웃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734" name="Google Shape;734;p38"/>
          <p:cNvSpPr/>
          <p:nvPr/>
        </p:nvSpPr>
        <p:spPr>
          <a:xfrm>
            <a:off x="533260" y="4403667"/>
            <a:ext cx="5026800" cy="594300"/>
          </a:xfrm>
          <a:prstGeom prst="rect">
            <a:avLst/>
          </a:prstGeom>
          <a:solidFill>
            <a:srgbClr val="0B5394"/>
          </a:solidFill>
          <a:ln cap="flat" cmpd="sng" w="25400">
            <a:solidFill>
              <a:srgbClr val="1D1B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" sz="1200">
                <a:solidFill>
                  <a:srgbClr val="FFFFFF"/>
                </a:solidFill>
              </a:rPr>
              <a:t>회사소개/</a:t>
            </a:r>
            <a:r>
              <a:rPr lang="ko" sz="1200">
                <a:solidFill>
                  <a:schemeClr val="lt1"/>
                </a:solidFill>
              </a:rPr>
              <a:t> 이용약관/</a:t>
            </a:r>
            <a:r>
              <a:rPr lang="ko" sz="1200">
                <a:solidFill>
                  <a:srgbClr val="FFFFFF"/>
                </a:solidFill>
              </a:rPr>
              <a:t>개인정보취급방침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38"/>
          <p:cNvSpPr txBox="1"/>
          <p:nvPr/>
        </p:nvSpPr>
        <p:spPr>
          <a:xfrm>
            <a:off x="674671" y="1902039"/>
            <a:ext cx="915600" cy="23703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마이페이지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구매내역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-다운로드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-</a:t>
            </a:r>
            <a:r>
              <a:rPr b="1" lang="ko" sz="1300" u="sng">
                <a:solidFill>
                  <a:schemeClr val="lt1"/>
                </a:solidFill>
              </a:rPr>
              <a:t>환불신청</a:t>
            </a:r>
            <a:endParaRPr b="1" sz="1300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환불내역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계정관리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회원탈퇴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736" name="Google Shape;736;p38"/>
          <p:cNvSpPr txBox="1"/>
          <p:nvPr/>
        </p:nvSpPr>
        <p:spPr>
          <a:xfrm>
            <a:off x="2096911" y="1902059"/>
            <a:ext cx="188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737" name="Google Shape;737;p38"/>
          <p:cNvSpPr txBox="1"/>
          <p:nvPr/>
        </p:nvSpPr>
        <p:spPr>
          <a:xfrm>
            <a:off x="1980325" y="1299125"/>
            <a:ext cx="3260100" cy="25113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                            &lt;main-content&gt;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환불 신청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738" name="Google Shape;738;p38"/>
          <p:cNvSpPr txBox="1"/>
          <p:nvPr/>
        </p:nvSpPr>
        <p:spPr>
          <a:xfrm>
            <a:off x="1979125" y="3992050"/>
            <a:ext cx="3262500" cy="2367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                                        페이징</a:t>
            </a:r>
            <a:endParaRPr sz="900">
              <a:solidFill>
                <a:schemeClr val="lt1"/>
              </a:solidFill>
            </a:endParaRPr>
          </a:p>
        </p:txBody>
      </p:sp>
      <p:graphicFrame>
        <p:nvGraphicFramePr>
          <p:cNvPr id="739" name="Google Shape;739;p38"/>
          <p:cNvGraphicFramePr/>
          <p:nvPr/>
        </p:nvGraphicFramePr>
        <p:xfrm>
          <a:off x="1980325" y="1816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{154ED6CF-FCC8-474B-AAB8-7D9320A5529B}</a:tableStyleId>
              </a:tblPr>
              <a:tblGrid>
                <a:gridCol w="357775"/>
                <a:gridCol w="522300"/>
                <a:gridCol w="768525"/>
                <a:gridCol w="805750"/>
                <a:gridCol w="805750"/>
              </a:tblGrid>
              <a:tr h="42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F2F2F2"/>
                          </a:solidFill>
                        </a:rPr>
                        <a:t>no</a:t>
                      </a:r>
                      <a:endParaRPr sz="900">
                        <a:solidFill>
                          <a:srgbClr val="F2F2F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F2F2F2"/>
                          </a:solidFill>
                        </a:rPr>
                        <a:t>제목</a:t>
                      </a:r>
                      <a:endParaRPr sz="900">
                        <a:solidFill>
                          <a:srgbClr val="F2F2F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F2F2F2"/>
                          </a:solidFill>
                        </a:rPr>
                        <a:t>구매 일시</a:t>
                      </a:r>
                      <a:endParaRPr sz="900">
                        <a:solidFill>
                          <a:srgbClr val="F2F2F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F2F2F2"/>
                          </a:solidFill>
                        </a:rPr>
                        <a:t>환불신청</a:t>
                      </a:r>
                      <a:endParaRPr sz="900">
                        <a:solidFill>
                          <a:srgbClr val="F2F2F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F2F2F2"/>
                          </a:solidFill>
                        </a:rPr>
                        <a:t>처리현황</a:t>
                      </a:r>
                      <a:endParaRPr sz="900">
                        <a:solidFill>
                          <a:srgbClr val="F2F2F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7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40" name="Google Shape;740;p38"/>
          <p:cNvSpPr/>
          <p:nvPr/>
        </p:nvSpPr>
        <p:spPr>
          <a:xfrm>
            <a:off x="4317200" y="1665350"/>
            <a:ext cx="392400" cy="236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endParaRPr/>
          </a:p>
        </p:txBody>
      </p:sp>
      <p:sp>
        <p:nvSpPr>
          <p:cNvPr id="741" name="Google Shape;741;p38"/>
          <p:cNvSpPr/>
          <p:nvPr/>
        </p:nvSpPr>
        <p:spPr>
          <a:xfrm>
            <a:off x="2895725" y="3950325"/>
            <a:ext cx="392400" cy="236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endParaRPr/>
          </a:p>
        </p:txBody>
      </p:sp>
      <p:sp>
        <p:nvSpPr>
          <p:cNvPr id="742" name="Google Shape;742;p38"/>
          <p:cNvSpPr/>
          <p:nvPr/>
        </p:nvSpPr>
        <p:spPr>
          <a:xfrm>
            <a:off x="3467550" y="1665350"/>
            <a:ext cx="392400" cy="236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" name="Google Shape;747;p39"/>
          <p:cNvGraphicFramePr/>
          <p:nvPr/>
        </p:nvGraphicFramePr>
        <p:xfrm>
          <a:off x="2" y="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{F43EAFB5-DF02-47AC-8D84-4698DCDA5343}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ebookMarket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FFFFFF"/>
                          </a:solidFill>
                        </a:rPr>
                        <a:t>페이지명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환불신청 상세페이지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04 일반회원 마이페이지</a:t>
                      </a:r>
                      <a:endParaRPr sz="1000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서동민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메인페이지 &gt; (일반회원 로그인)마이페이지 &gt; 환불 신청</a:t>
                      </a:r>
                      <a:endParaRPr sz="10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748" name="Google Shape;748;p39"/>
          <p:cNvSpPr/>
          <p:nvPr/>
        </p:nvSpPr>
        <p:spPr>
          <a:xfrm>
            <a:off x="1554250" y="646300"/>
            <a:ext cx="4915800" cy="42465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39"/>
          <p:cNvSpPr/>
          <p:nvPr/>
        </p:nvSpPr>
        <p:spPr>
          <a:xfrm>
            <a:off x="1670694" y="768715"/>
            <a:ext cx="4669500" cy="4060200"/>
          </a:xfrm>
          <a:prstGeom prst="rect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0" name="Google Shape;750;p39"/>
          <p:cNvCxnSpPr/>
          <p:nvPr/>
        </p:nvCxnSpPr>
        <p:spPr>
          <a:xfrm flipH="1" rot="10800000">
            <a:off x="1686358" y="1262612"/>
            <a:ext cx="4666800" cy="7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1" name="Google Shape;751;p39"/>
          <p:cNvCxnSpPr/>
          <p:nvPr/>
        </p:nvCxnSpPr>
        <p:spPr>
          <a:xfrm flipH="1" rot="10800000">
            <a:off x="1676373" y="4266241"/>
            <a:ext cx="4677000" cy="4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2" name="Google Shape;752;p39"/>
          <p:cNvSpPr/>
          <p:nvPr/>
        </p:nvSpPr>
        <p:spPr>
          <a:xfrm>
            <a:off x="2504491" y="1331185"/>
            <a:ext cx="3774600" cy="2874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39"/>
          <p:cNvSpPr/>
          <p:nvPr/>
        </p:nvSpPr>
        <p:spPr>
          <a:xfrm>
            <a:off x="1747422" y="1344075"/>
            <a:ext cx="885600" cy="287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4" name="Google Shape;754;p39"/>
          <p:cNvCxnSpPr/>
          <p:nvPr/>
        </p:nvCxnSpPr>
        <p:spPr>
          <a:xfrm rot="10800000">
            <a:off x="2401835" y="766340"/>
            <a:ext cx="0" cy="428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5" name="Google Shape;755;p39"/>
          <p:cNvSpPr txBox="1"/>
          <p:nvPr/>
        </p:nvSpPr>
        <p:spPr>
          <a:xfrm>
            <a:off x="1686325" y="780700"/>
            <a:ext cx="715500" cy="4896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1.LOGO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756" name="Google Shape;756;p39"/>
          <p:cNvSpPr txBox="1"/>
          <p:nvPr/>
        </p:nvSpPr>
        <p:spPr>
          <a:xfrm>
            <a:off x="2682350" y="803550"/>
            <a:ext cx="2731200" cy="3540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2.검색창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757" name="Google Shape;757;p39"/>
          <p:cNvSpPr/>
          <p:nvPr/>
        </p:nvSpPr>
        <p:spPr>
          <a:xfrm>
            <a:off x="1678500" y="4266250"/>
            <a:ext cx="4653900" cy="556200"/>
          </a:xfrm>
          <a:prstGeom prst="rect">
            <a:avLst/>
          </a:prstGeom>
          <a:solidFill>
            <a:srgbClr val="366092"/>
          </a:solidFill>
          <a:ln cap="flat" cmpd="sng" w="25400">
            <a:solidFill>
              <a:srgbClr val="1D1B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회사소개 / 개인정보취급방침 / 이용 약관   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39"/>
          <p:cNvSpPr txBox="1"/>
          <p:nvPr/>
        </p:nvSpPr>
        <p:spPr>
          <a:xfrm>
            <a:off x="3803475" y="1262600"/>
            <a:ext cx="688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환불 신청</a:t>
            </a:r>
            <a:endParaRPr sz="900"/>
          </a:p>
        </p:txBody>
      </p:sp>
      <p:sp>
        <p:nvSpPr>
          <p:cNvPr id="759" name="Google Shape;759;p39"/>
          <p:cNvSpPr txBox="1"/>
          <p:nvPr/>
        </p:nvSpPr>
        <p:spPr>
          <a:xfrm>
            <a:off x="2820600" y="1550075"/>
            <a:ext cx="634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구매자ID</a:t>
            </a:r>
            <a:endParaRPr sz="800"/>
          </a:p>
        </p:txBody>
      </p:sp>
      <p:sp>
        <p:nvSpPr>
          <p:cNvPr id="760" name="Google Shape;760;p39"/>
          <p:cNvSpPr/>
          <p:nvPr/>
        </p:nvSpPr>
        <p:spPr>
          <a:xfrm>
            <a:off x="3443425" y="1610675"/>
            <a:ext cx="1756800" cy="21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39"/>
          <p:cNvSpPr txBox="1"/>
          <p:nvPr/>
        </p:nvSpPr>
        <p:spPr>
          <a:xfrm>
            <a:off x="2633025" y="2250375"/>
            <a:ext cx="831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환불 상세 내역</a:t>
            </a:r>
            <a:endParaRPr sz="700"/>
          </a:p>
        </p:txBody>
      </p:sp>
      <p:sp>
        <p:nvSpPr>
          <p:cNvPr id="762" name="Google Shape;762;p39"/>
          <p:cNvSpPr/>
          <p:nvPr/>
        </p:nvSpPr>
        <p:spPr>
          <a:xfrm>
            <a:off x="3447175" y="2322875"/>
            <a:ext cx="1756800" cy="6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39"/>
          <p:cNvSpPr txBox="1"/>
          <p:nvPr/>
        </p:nvSpPr>
        <p:spPr>
          <a:xfrm>
            <a:off x="5881350" y="1151825"/>
            <a:ext cx="32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64" name="Google Shape;764;p39"/>
          <p:cNvGraphicFramePr/>
          <p:nvPr/>
        </p:nvGraphicFramePr>
        <p:xfrm>
          <a:off x="6846525" y="44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{9F957E85-C832-40C1-876B-299350C0DE2F}</a:tableStyleId>
              </a:tblPr>
              <a:tblGrid>
                <a:gridCol w="852925"/>
                <a:gridCol w="1444400"/>
              </a:tblGrid>
              <a:tr h="32417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>
                          <a:solidFill>
                            <a:srgbClr val="FFFFFF"/>
                          </a:solidFill>
                        </a:rPr>
                        <a:t>Description</a:t>
                      </a:r>
                      <a:endParaRPr b="1" i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</a:tr>
              <a:tr h="846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/>
                        <a:t>1</a:t>
                      </a:r>
                      <a:endParaRPr b="1"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" sz="800"/>
                        <a:t>aside는 고정 </a:t>
                      </a:r>
                      <a:endParaRPr i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i="1" lang="ko" sz="800"/>
                        <a:t>section부분만 변경</a:t>
                      </a:r>
                      <a:endParaRPr i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30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/>
                        <a:t>2</a:t>
                      </a:r>
                      <a:endParaRPr b="1"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" sz="700"/>
                        <a:t>&lt;h2&gt;환불신청&lt;/h2&gt;</a:t>
                      </a:r>
                      <a:endParaRPr i="1" sz="7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i="1" lang="ko" sz="700"/>
                        <a:t>width: 100% height:10%</a:t>
                      </a:r>
                      <a:endParaRPr i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30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/>
                        <a:t>3</a:t>
                      </a:r>
                      <a:endParaRPr b="1"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i="1" lang="ko" sz="700"/>
                        <a:t>환불을 위한 상세 내역과 아이디 창작물 제목을 등록후 환불 신청</a:t>
                      </a:r>
                      <a:endParaRPr i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65" name="Google Shape;765;p39"/>
          <p:cNvSpPr txBox="1"/>
          <p:nvPr/>
        </p:nvSpPr>
        <p:spPr>
          <a:xfrm>
            <a:off x="4436025" y="3875925"/>
            <a:ext cx="634500" cy="3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뒤로가기</a:t>
            </a:r>
            <a:endParaRPr sz="800"/>
          </a:p>
        </p:txBody>
      </p:sp>
      <p:sp>
        <p:nvSpPr>
          <p:cNvPr id="766" name="Google Shape;766;p39"/>
          <p:cNvSpPr txBox="1"/>
          <p:nvPr/>
        </p:nvSpPr>
        <p:spPr>
          <a:xfrm>
            <a:off x="2682350" y="1900225"/>
            <a:ext cx="772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창작물 제목</a:t>
            </a:r>
            <a:endParaRPr sz="800"/>
          </a:p>
        </p:txBody>
      </p:sp>
      <p:sp>
        <p:nvSpPr>
          <p:cNvPr id="767" name="Google Shape;767;p39"/>
          <p:cNvSpPr/>
          <p:nvPr/>
        </p:nvSpPr>
        <p:spPr>
          <a:xfrm>
            <a:off x="3443425" y="1930525"/>
            <a:ext cx="1756800" cy="21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39"/>
          <p:cNvSpPr txBox="1"/>
          <p:nvPr/>
        </p:nvSpPr>
        <p:spPr>
          <a:xfrm>
            <a:off x="3688200" y="3875925"/>
            <a:ext cx="634500" cy="3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환불신청</a:t>
            </a:r>
            <a:endParaRPr sz="800"/>
          </a:p>
        </p:txBody>
      </p:sp>
      <p:sp>
        <p:nvSpPr>
          <p:cNvPr id="769" name="Google Shape;769;p39"/>
          <p:cNvSpPr/>
          <p:nvPr/>
        </p:nvSpPr>
        <p:spPr>
          <a:xfrm>
            <a:off x="6091625" y="1103600"/>
            <a:ext cx="431100" cy="32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</a:t>
            </a:r>
            <a:endParaRPr b="1" sz="1000"/>
          </a:p>
        </p:txBody>
      </p:sp>
      <p:sp>
        <p:nvSpPr>
          <p:cNvPr id="770" name="Google Shape;770;p39"/>
          <p:cNvSpPr/>
          <p:nvPr/>
        </p:nvSpPr>
        <p:spPr>
          <a:xfrm>
            <a:off x="3318975" y="3799700"/>
            <a:ext cx="431100" cy="32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3</a:t>
            </a:r>
            <a:endParaRPr b="1" sz="1000"/>
          </a:p>
        </p:txBody>
      </p:sp>
      <p:sp>
        <p:nvSpPr>
          <p:cNvPr id="771" name="Google Shape;771;p39"/>
          <p:cNvSpPr txBox="1"/>
          <p:nvPr/>
        </p:nvSpPr>
        <p:spPr>
          <a:xfrm>
            <a:off x="1717425" y="1930525"/>
            <a:ext cx="915600" cy="22821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마이페이지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구매내역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-다운로드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-</a:t>
            </a:r>
            <a:r>
              <a:rPr b="1" lang="ko" sz="1300" u="sng">
                <a:solidFill>
                  <a:schemeClr val="lt1"/>
                </a:solidFill>
              </a:rPr>
              <a:t>환불신청</a:t>
            </a:r>
            <a:endParaRPr b="1" sz="1300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환불내역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계정관리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회원탈퇴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772" name="Google Shape;772;p39"/>
          <p:cNvSpPr txBox="1"/>
          <p:nvPr/>
        </p:nvSpPr>
        <p:spPr>
          <a:xfrm>
            <a:off x="1698816" y="1369602"/>
            <a:ext cx="934200" cy="4617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회원 정보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로그아웃</a:t>
            </a:r>
            <a:endParaRPr sz="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7" name="Google Shape;777;p40"/>
          <p:cNvCxnSpPr/>
          <p:nvPr/>
        </p:nvCxnSpPr>
        <p:spPr>
          <a:xfrm>
            <a:off x="6939050" y="1042200"/>
            <a:ext cx="144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778" name="Google Shape;778;p40"/>
          <p:cNvGraphicFramePr/>
          <p:nvPr/>
        </p:nvGraphicFramePr>
        <p:xfrm>
          <a:off x="2" y="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{F43EAFB5-DF02-47AC-8D84-4698DCDA5343}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ebookMarket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FFFFFF"/>
                          </a:solidFill>
                        </a:rPr>
                        <a:t>페이지명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일반회원 환불 내역 페이지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04 일반회원 마이페이지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이어진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메인페이지 &gt; (일반회원 로그인)마이페이지 &gt; 환불 내역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779" name="Google Shape;779;p40"/>
          <p:cNvGraphicFramePr/>
          <p:nvPr/>
        </p:nvGraphicFramePr>
        <p:xfrm>
          <a:off x="6261921" y="4421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{7015AFC3-513E-43F5-B228-812914143080}</a:tableStyleId>
              </a:tblPr>
              <a:tblGrid>
                <a:gridCol w="382900"/>
                <a:gridCol w="2499175"/>
              </a:tblGrid>
              <a:tr h="2635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b="1" sz="1000" u="none" cap="none" strike="noStrike">
                        <a:solidFill>
                          <a:srgbClr val="FFFFFF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</a:tr>
              <a:tr h="59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Dotum"/>
                          <a:ea typeface="Dotum"/>
                          <a:cs typeface="Dotum"/>
                          <a:sym typeface="Dotum"/>
                        </a:rPr>
                        <a:t>판매자가 환불승인시 환불완료</a:t>
                      </a:r>
                      <a:endParaRPr sz="12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Dotum"/>
                          <a:ea typeface="Dotum"/>
                          <a:cs typeface="Dotum"/>
                          <a:sym typeface="Dotum"/>
                        </a:rPr>
                        <a:t>판매자가 환불거부시 관리자 </a:t>
                      </a:r>
                      <a:endParaRPr sz="12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Dotum"/>
                          <a:ea typeface="Dotum"/>
                          <a:cs typeface="Dotum"/>
                          <a:sym typeface="Dotum"/>
                        </a:rPr>
                        <a:t>검토 후 승인 혹은 반려</a:t>
                      </a:r>
                      <a:endParaRPr sz="12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Dotum"/>
                          <a:ea typeface="Dotum"/>
                          <a:cs typeface="Dotum"/>
                          <a:sym typeface="Dotum"/>
                        </a:rPr>
                        <a:t>환불 신청 최종 결과 출력</a:t>
                      </a:r>
                      <a:endParaRPr sz="12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59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한페이지에 20개의 내역 출력</a:t>
                      </a:r>
                      <a:endParaRPr sz="120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페이징 네비게이션</a:t>
                      </a:r>
                      <a:endParaRPr sz="120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59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제목 클릭시 환불신청 내역 간단히 표기</a:t>
                      </a:r>
                      <a:endParaRPr sz="120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80" name="Google Shape;780;p40"/>
          <p:cNvSpPr/>
          <p:nvPr/>
        </p:nvSpPr>
        <p:spPr>
          <a:xfrm>
            <a:off x="390575" y="528600"/>
            <a:ext cx="5309700" cy="45375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40"/>
          <p:cNvSpPr/>
          <p:nvPr/>
        </p:nvSpPr>
        <p:spPr>
          <a:xfrm>
            <a:off x="516349" y="659407"/>
            <a:ext cx="5043600" cy="4338600"/>
          </a:xfrm>
          <a:prstGeom prst="rect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2" name="Google Shape;782;p40"/>
          <p:cNvCxnSpPr/>
          <p:nvPr/>
        </p:nvCxnSpPr>
        <p:spPr>
          <a:xfrm flipH="1" rot="10800000">
            <a:off x="527989" y="1224091"/>
            <a:ext cx="5040900" cy="8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3" name="Google Shape;783;p40"/>
          <p:cNvCxnSpPr/>
          <p:nvPr/>
        </p:nvCxnSpPr>
        <p:spPr>
          <a:xfrm flipH="1" rot="10800000">
            <a:off x="522484" y="4396700"/>
            <a:ext cx="5051700" cy="4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4" name="Google Shape;784;p40"/>
          <p:cNvSpPr/>
          <p:nvPr/>
        </p:nvSpPr>
        <p:spPr>
          <a:xfrm>
            <a:off x="1753076" y="1274319"/>
            <a:ext cx="3714600" cy="30714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40"/>
          <p:cNvSpPr/>
          <p:nvPr/>
        </p:nvSpPr>
        <p:spPr>
          <a:xfrm>
            <a:off x="599229" y="1274212"/>
            <a:ext cx="1066500" cy="30714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6" name="Google Shape;786;p40"/>
          <p:cNvCxnSpPr/>
          <p:nvPr/>
        </p:nvCxnSpPr>
        <p:spPr>
          <a:xfrm>
            <a:off x="5835236" y="1442374"/>
            <a:ext cx="16200" cy="4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7" name="Google Shape;787;p40"/>
          <p:cNvCxnSpPr/>
          <p:nvPr/>
        </p:nvCxnSpPr>
        <p:spPr>
          <a:xfrm rot="10800000">
            <a:off x="1306076" y="656840"/>
            <a:ext cx="0" cy="457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8" name="Google Shape;788;p40"/>
          <p:cNvSpPr txBox="1"/>
          <p:nvPr/>
        </p:nvSpPr>
        <p:spPr>
          <a:xfrm>
            <a:off x="533260" y="673122"/>
            <a:ext cx="858000" cy="5232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 LOGO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789" name="Google Shape;789;p40"/>
          <p:cNvSpPr txBox="1"/>
          <p:nvPr/>
        </p:nvSpPr>
        <p:spPr>
          <a:xfrm>
            <a:off x="1952441" y="763522"/>
            <a:ext cx="2836800" cy="3540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검색창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790" name="Google Shape;790;p40"/>
          <p:cNvSpPr txBox="1"/>
          <p:nvPr/>
        </p:nvSpPr>
        <p:spPr>
          <a:xfrm>
            <a:off x="637141" y="1369714"/>
            <a:ext cx="934200" cy="4617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회원 정보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로그아웃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791" name="Google Shape;791;p40"/>
          <p:cNvSpPr/>
          <p:nvPr/>
        </p:nvSpPr>
        <p:spPr>
          <a:xfrm>
            <a:off x="533260" y="4403667"/>
            <a:ext cx="5026800" cy="594300"/>
          </a:xfrm>
          <a:prstGeom prst="rect">
            <a:avLst/>
          </a:prstGeom>
          <a:solidFill>
            <a:srgbClr val="0B5394"/>
          </a:solidFill>
          <a:ln cap="flat" cmpd="sng" w="25400">
            <a:solidFill>
              <a:srgbClr val="1D1B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" sz="1200">
                <a:solidFill>
                  <a:srgbClr val="FFFFFF"/>
                </a:solidFill>
              </a:rPr>
              <a:t>회사소개/</a:t>
            </a:r>
            <a:r>
              <a:rPr lang="ko" sz="1200">
                <a:solidFill>
                  <a:schemeClr val="lt1"/>
                </a:solidFill>
              </a:rPr>
              <a:t> 이용약관/</a:t>
            </a:r>
            <a:r>
              <a:rPr lang="ko" sz="1200">
                <a:solidFill>
                  <a:srgbClr val="FFFFFF"/>
                </a:solidFill>
              </a:rPr>
              <a:t>개인정보취급방침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40"/>
          <p:cNvSpPr txBox="1"/>
          <p:nvPr/>
        </p:nvSpPr>
        <p:spPr>
          <a:xfrm>
            <a:off x="674671" y="1902039"/>
            <a:ext cx="915600" cy="23703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마이페이지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구매내역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-다운로드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-</a:t>
            </a:r>
            <a:r>
              <a:rPr lang="ko" sz="1100">
                <a:solidFill>
                  <a:schemeClr val="lt1"/>
                </a:solidFill>
              </a:rPr>
              <a:t>환불신청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 u="sng">
                <a:solidFill>
                  <a:schemeClr val="lt1"/>
                </a:solidFill>
              </a:rPr>
              <a:t>환불내역</a:t>
            </a:r>
            <a:endParaRPr b="1" sz="1300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계정관리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회원탈퇴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793" name="Google Shape;793;p40"/>
          <p:cNvSpPr txBox="1"/>
          <p:nvPr/>
        </p:nvSpPr>
        <p:spPr>
          <a:xfrm>
            <a:off x="2096911" y="1902059"/>
            <a:ext cx="188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794" name="Google Shape;794;p40"/>
          <p:cNvSpPr txBox="1"/>
          <p:nvPr/>
        </p:nvSpPr>
        <p:spPr>
          <a:xfrm>
            <a:off x="1980325" y="1501463"/>
            <a:ext cx="3260100" cy="25113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                            &lt;main-content&gt;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환불 내역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795" name="Google Shape;795;p40"/>
          <p:cNvSpPr txBox="1"/>
          <p:nvPr/>
        </p:nvSpPr>
        <p:spPr>
          <a:xfrm>
            <a:off x="1979125" y="3992050"/>
            <a:ext cx="3262500" cy="2367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                                        2. 페이징</a:t>
            </a:r>
            <a:endParaRPr sz="900">
              <a:solidFill>
                <a:schemeClr val="lt1"/>
              </a:solidFill>
            </a:endParaRPr>
          </a:p>
        </p:txBody>
      </p:sp>
      <p:graphicFrame>
        <p:nvGraphicFramePr>
          <p:cNvPr id="796" name="Google Shape;796;p40"/>
          <p:cNvGraphicFramePr/>
          <p:nvPr/>
        </p:nvGraphicFramePr>
        <p:xfrm>
          <a:off x="1979125" y="2014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{154ED6CF-FCC8-474B-AAB8-7D9320A5529B}</a:tableStyleId>
              </a:tblPr>
              <a:tblGrid>
                <a:gridCol w="475225"/>
                <a:gridCol w="693775"/>
                <a:gridCol w="1020825"/>
                <a:gridCol w="1070275"/>
              </a:tblGrid>
              <a:tr h="4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F2F2F2"/>
                          </a:solidFill>
                        </a:rPr>
                        <a:t>no</a:t>
                      </a:r>
                      <a:endParaRPr sz="900">
                        <a:solidFill>
                          <a:srgbClr val="F2F2F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F2F2F2"/>
                          </a:solidFill>
                        </a:rPr>
                        <a:t>제목</a:t>
                      </a:r>
                      <a:endParaRPr sz="900">
                        <a:solidFill>
                          <a:srgbClr val="F2F2F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F2F2F2"/>
                          </a:solidFill>
                        </a:rPr>
                        <a:t>환불 </a:t>
                      </a:r>
                      <a:r>
                        <a:rPr lang="ko" sz="900">
                          <a:solidFill>
                            <a:srgbClr val="F2F2F2"/>
                          </a:solidFill>
                        </a:rPr>
                        <a:t>일시</a:t>
                      </a:r>
                      <a:endParaRPr sz="900">
                        <a:solidFill>
                          <a:srgbClr val="F2F2F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F2F2F2"/>
                          </a:solidFill>
                        </a:rPr>
                        <a:t>1.환불신청 결과</a:t>
                      </a:r>
                      <a:endParaRPr sz="900">
                        <a:solidFill>
                          <a:srgbClr val="F2F2F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97" name="Google Shape;797;p40"/>
          <p:cNvSpPr/>
          <p:nvPr/>
        </p:nvSpPr>
        <p:spPr>
          <a:xfrm>
            <a:off x="2415525" y="2412625"/>
            <a:ext cx="732600" cy="5232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8" name="Google Shape;798;p40"/>
          <p:cNvCxnSpPr/>
          <p:nvPr/>
        </p:nvCxnSpPr>
        <p:spPr>
          <a:xfrm rot="10800000">
            <a:off x="1952450" y="1902050"/>
            <a:ext cx="677100" cy="577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9" name="Google Shape;799;p40"/>
          <p:cNvSpPr/>
          <p:nvPr/>
        </p:nvSpPr>
        <p:spPr>
          <a:xfrm>
            <a:off x="414575" y="626725"/>
            <a:ext cx="1435800" cy="2309100"/>
          </a:xfrm>
          <a:prstGeom prst="rect">
            <a:avLst/>
          </a:prstGeom>
          <a:solidFill>
            <a:srgbClr val="3660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40"/>
          <p:cNvSpPr/>
          <p:nvPr/>
        </p:nvSpPr>
        <p:spPr>
          <a:xfrm>
            <a:off x="584775" y="819150"/>
            <a:ext cx="1066500" cy="23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구매자ID</a:t>
            </a:r>
            <a:endParaRPr sz="900"/>
          </a:p>
        </p:txBody>
      </p:sp>
      <p:sp>
        <p:nvSpPr>
          <p:cNvPr id="801" name="Google Shape;801;p40"/>
          <p:cNvSpPr/>
          <p:nvPr/>
        </p:nvSpPr>
        <p:spPr>
          <a:xfrm>
            <a:off x="577375" y="1278000"/>
            <a:ext cx="1066500" cy="23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창작물제목</a:t>
            </a:r>
            <a:endParaRPr sz="900"/>
          </a:p>
        </p:txBody>
      </p:sp>
      <p:sp>
        <p:nvSpPr>
          <p:cNvPr id="802" name="Google Shape;802;p40"/>
          <p:cNvSpPr/>
          <p:nvPr/>
        </p:nvSpPr>
        <p:spPr>
          <a:xfrm>
            <a:off x="592175" y="1810850"/>
            <a:ext cx="1066500" cy="96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환불 상세내역</a:t>
            </a:r>
            <a:endParaRPr sz="700"/>
          </a:p>
        </p:txBody>
      </p:sp>
      <p:sp>
        <p:nvSpPr>
          <p:cNvPr id="803" name="Google Shape;803;p40"/>
          <p:cNvSpPr/>
          <p:nvPr/>
        </p:nvSpPr>
        <p:spPr>
          <a:xfrm>
            <a:off x="2508850" y="2301088"/>
            <a:ext cx="336900" cy="236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8" name="Google Shape;808;p41"/>
          <p:cNvCxnSpPr/>
          <p:nvPr/>
        </p:nvCxnSpPr>
        <p:spPr>
          <a:xfrm>
            <a:off x="6939050" y="1042200"/>
            <a:ext cx="144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809" name="Google Shape;809;p41"/>
          <p:cNvGraphicFramePr/>
          <p:nvPr/>
        </p:nvGraphicFramePr>
        <p:xfrm>
          <a:off x="2" y="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{F43EAFB5-DF02-47AC-8D84-4698DCDA5343}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ebookMarket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FFFFFF"/>
                          </a:solidFill>
                        </a:rPr>
                        <a:t>페이지명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일반회원 계정 관리 페이지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04 일반회원 마이페이지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이어진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메인페이지 &gt; (일반회원 로그인)마이페이지 &gt; 계정 관리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810" name="Google Shape;810;p41"/>
          <p:cNvGraphicFramePr/>
          <p:nvPr/>
        </p:nvGraphicFramePr>
        <p:xfrm>
          <a:off x="6261921" y="4421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{7015AFC3-513E-43F5-B228-812914143080}</a:tableStyleId>
              </a:tblPr>
              <a:tblGrid>
                <a:gridCol w="382900"/>
                <a:gridCol w="2499175"/>
              </a:tblGrid>
              <a:tr h="4013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b="1" sz="1000" u="none" cap="none" strike="noStrike">
                        <a:solidFill>
                          <a:srgbClr val="FFFFFF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</a:tr>
              <a:tr h="939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Dotum"/>
                          <a:ea typeface="Dotum"/>
                          <a:cs typeface="Dotum"/>
                          <a:sym typeface="Dotum"/>
                        </a:rPr>
                        <a:t>기존 비밀번호 인증</a:t>
                      </a:r>
                      <a:endParaRPr sz="12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Dotum"/>
                          <a:ea typeface="Dotum"/>
                          <a:cs typeface="Dotum"/>
                          <a:sym typeface="Dotum"/>
                        </a:rPr>
                        <a:t>일치 하지 않을 시 수정 불가</a:t>
                      </a:r>
                      <a:endParaRPr sz="12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939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Dotum"/>
                          <a:ea typeface="Dotum"/>
                          <a:cs typeface="Dotum"/>
                          <a:sym typeface="Dotum"/>
                        </a:rPr>
                        <a:t>변경할 비밀번호 입력</a:t>
                      </a:r>
                      <a:endParaRPr sz="12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99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변경할 이메일 입력</a:t>
                      </a:r>
                      <a:endParaRPr sz="120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99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 인증과 변경정보 입력후</a:t>
                      </a:r>
                      <a:endParaRPr sz="120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버튼 클릭시 계정 정보 수정</a:t>
                      </a:r>
                      <a:endParaRPr sz="120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99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버튼 클릭시 입력내용 초기화</a:t>
                      </a:r>
                      <a:endParaRPr sz="120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11" name="Google Shape;811;p41"/>
          <p:cNvSpPr/>
          <p:nvPr/>
        </p:nvSpPr>
        <p:spPr>
          <a:xfrm>
            <a:off x="390575" y="528600"/>
            <a:ext cx="5309700" cy="45375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41"/>
          <p:cNvSpPr/>
          <p:nvPr/>
        </p:nvSpPr>
        <p:spPr>
          <a:xfrm>
            <a:off x="516349" y="659407"/>
            <a:ext cx="5043600" cy="4338600"/>
          </a:xfrm>
          <a:prstGeom prst="rect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3" name="Google Shape;813;p41"/>
          <p:cNvCxnSpPr/>
          <p:nvPr/>
        </p:nvCxnSpPr>
        <p:spPr>
          <a:xfrm flipH="1" rot="10800000">
            <a:off x="527989" y="1224091"/>
            <a:ext cx="5040900" cy="8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4" name="Google Shape;814;p41"/>
          <p:cNvCxnSpPr/>
          <p:nvPr/>
        </p:nvCxnSpPr>
        <p:spPr>
          <a:xfrm flipH="1" rot="10800000">
            <a:off x="522484" y="4396700"/>
            <a:ext cx="5051700" cy="4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5" name="Google Shape;815;p41"/>
          <p:cNvSpPr/>
          <p:nvPr/>
        </p:nvSpPr>
        <p:spPr>
          <a:xfrm>
            <a:off x="1753076" y="1274319"/>
            <a:ext cx="3714600" cy="30714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41"/>
          <p:cNvSpPr/>
          <p:nvPr/>
        </p:nvSpPr>
        <p:spPr>
          <a:xfrm>
            <a:off x="599229" y="1274212"/>
            <a:ext cx="1066500" cy="30714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7" name="Google Shape;817;p41"/>
          <p:cNvCxnSpPr/>
          <p:nvPr/>
        </p:nvCxnSpPr>
        <p:spPr>
          <a:xfrm>
            <a:off x="5835236" y="1442374"/>
            <a:ext cx="16200" cy="4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8" name="Google Shape;818;p41"/>
          <p:cNvCxnSpPr/>
          <p:nvPr/>
        </p:nvCxnSpPr>
        <p:spPr>
          <a:xfrm rot="10800000">
            <a:off x="1306076" y="656840"/>
            <a:ext cx="0" cy="457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9" name="Google Shape;819;p41"/>
          <p:cNvSpPr txBox="1"/>
          <p:nvPr/>
        </p:nvSpPr>
        <p:spPr>
          <a:xfrm>
            <a:off x="533260" y="673122"/>
            <a:ext cx="858000" cy="5232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 LOGO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820" name="Google Shape;820;p41"/>
          <p:cNvSpPr txBox="1"/>
          <p:nvPr/>
        </p:nvSpPr>
        <p:spPr>
          <a:xfrm>
            <a:off x="1952441" y="763522"/>
            <a:ext cx="2836800" cy="3540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검색창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821" name="Google Shape;821;p41"/>
          <p:cNvSpPr txBox="1"/>
          <p:nvPr/>
        </p:nvSpPr>
        <p:spPr>
          <a:xfrm>
            <a:off x="637141" y="1369714"/>
            <a:ext cx="934200" cy="4617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회원 정보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로그아웃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822" name="Google Shape;822;p41"/>
          <p:cNvSpPr/>
          <p:nvPr/>
        </p:nvSpPr>
        <p:spPr>
          <a:xfrm>
            <a:off x="533260" y="4403667"/>
            <a:ext cx="5026800" cy="594300"/>
          </a:xfrm>
          <a:prstGeom prst="rect">
            <a:avLst/>
          </a:prstGeom>
          <a:solidFill>
            <a:srgbClr val="0B5394"/>
          </a:solidFill>
          <a:ln cap="flat" cmpd="sng" w="25400">
            <a:solidFill>
              <a:srgbClr val="1D1B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" sz="1200">
                <a:solidFill>
                  <a:srgbClr val="FFFFFF"/>
                </a:solidFill>
              </a:rPr>
              <a:t>회사소개/</a:t>
            </a:r>
            <a:r>
              <a:rPr lang="ko" sz="1200">
                <a:solidFill>
                  <a:schemeClr val="lt1"/>
                </a:solidFill>
              </a:rPr>
              <a:t> 이용약관/</a:t>
            </a:r>
            <a:r>
              <a:rPr lang="ko" sz="1200">
                <a:solidFill>
                  <a:srgbClr val="FFFFFF"/>
                </a:solidFill>
              </a:rPr>
              <a:t>개인정보취급방침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41"/>
          <p:cNvSpPr txBox="1"/>
          <p:nvPr/>
        </p:nvSpPr>
        <p:spPr>
          <a:xfrm>
            <a:off x="674671" y="1902039"/>
            <a:ext cx="915600" cy="23703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마이페이지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구매내역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-다운로드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-환불신청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환불내역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 u="sng">
                <a:solidFill>
                  <a:schemeClr val="lt1"/>
                </a:solidFill>
              </a:rPr>
              <a:t>계정관리</a:t>
            </a:r>
            <a:endParaRPr b="1" sz="1300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회원탈퇴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824" name="Google Shape;824;p41"/>
          <p:cNvSpPr txBox="1"/>
          <p:nvPr/>
        </p:nvSpPr>
        <p:spPr>
          <a:xfrm>
            <a:off x="2096911" y="1902059"/>
            <a:ext cx="188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825" name="Google Shape;825;p41"/>
          <p:cNvSpPr txBox="1"/>
          <p:nvPr/>
        </p:nvSpPr>
        <p:spPr>
          <a:xfrm>
            <a:off x="1980325" y="1501463"/>
            <a:ext cx="3260100" cy="25113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                            &lt;main-content&gt;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계정 정보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826" name="Google Shape;826;p41"/>
          <p:cNvSpPr/>
          <p:nvPr/>
        </p:nvSpPr>
        <p:spPr>
          <a:xfrm>
            <a:off x="2668300" y="2107275"/>
            <a:ext cx="1823700" cy="1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이름(수정불가)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827" name="Google Shape;827;p41"/>
          <p:cNvSpPr/>
          <p:nvPr/>
        </p:nvSpPr>
        <p:spPr>
          <a:xfrm>
            <a:off x="2668300" y="2377277"/>
            <a:ext cx="1823700" cy="1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아이디(수정불가)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828" name="Google Shape;828;p41"/>
          <p:cNvSpPr/>
          <p:nvPr/>
        </p:nvSpPr>
        <p:spPr>
          <a:xfrm>
            <a:off x="2668300" y="2657876"/>
            <a:ext cx="1823700" cy="1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1.기존 </a:t>
            </a:r>
            <a:r>
              <a:rPr lang="ko" sz="1100">
                <a:solidFill>
                  <a:schemeClr val="dk1"/>
                </a:solidFill>
              </a:rPr>
              <a:t>비밀번호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829" name="Google Shape;829;p41"/>
          <p:cNvSpPr/>
          <p:nvPr/>
        </p:nvSpPr>
        <p:spPr>
          <a:xfrm>
            <a:off x="2668300" y="2940304"/>
            <a:ext cx="1823700" cy="1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2.변경할 비밀번호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830" name="Google Shape;830;p41"/>
          <p:cNvSpPr/>
          <p:nvPr/>
        </p:nvSpPr>
        <p:spPr>
          <a:xfrm>
            <a:off x="2668300" y="3220124"/>
            <a:ext cx="1823700" cy="1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3.</a:t>
            </a:r>
            <a:r>
              <a:rPr lang="ko" sz="1100">
                <a:solidFill>
                  <a:schemeClr val="dk1"/>
                </a:solidFill>
              </a:rPr>
              <a:t>이메일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831" name="Google Shape;831;p41"/>
          <p:cNvSpPr/>
          <p:nvPr/>
        </p:nvSpPr>
        <p:spPr>
          <a:xfrm>
            <a:off x="2472850" y="3563500"/>
            <a:ext cx="1066500" cy="297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4.계정 정보 변경</a:t>
            </a:r>
            <a:endParaRPr sz="900"/>
          </a:p>
        </p:txBody>
      </p:sp>
      <p:sp>
        <p:nvSpPr>
          <p:cNvPr id="832" name="Google Shape;832;p41"/>
          <p:cNvSpPr/>
          <p:nvPr/>
        </p:nvSpPr>
        <p:spPr>
          <a:xfrm>
            <a:off x="3705125" y="3563500"/>
            <a:ext cx="934200" cy="297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5.초기화</a:t>
            </a:r>
            <a:endParaRPr sz="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5"/>
          <p:cNvCxnSpPr/>
          <p:nvPr/>
        </p:nvCxnSpPr>
        <p:spPr>
          <a:xfrm>
            <a:off x="6939050" y="1042200"/>
            <a:ext cx="144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67" name="Google Shape;67;p15"/>
          <p:cNvGraphicFramePr/>
          <p:nvPr/>
        </p:nvGraphicFramePr>
        <p:xfrm>
          <a:off x="2" y="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{F43EAFB5-DF02-47AC-8D84-4698DCDA5343}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ebookMarket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FFFFFF"/>
                          </a:solidFill>
                        </a:rPr>
                        <a:t>페이지명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/>
                        <a:t>메인 페이지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/>
                        <a:t>01 메인</a:t>
                      </a:r>
                      <a:r>
                        <a:rPr lang="ko" sz="1000"/>
                        <a:t>페이지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이어진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68" name="Google Shape;68;p15"/>
          <p:cNvGraphicFramePr/>
          <p:nvPr/>
        </p:nvGraphicFramePr>
        <p:xfrm>
          <a:off x="6344446" y="4406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{7015AFC3-513E-43F5-B228-812914143080}</a:tableStyleId>
              </a:tblPr>
              <a:tblGrid>
                <a:gridCol w="300375"/>
                <a:gridCol w="2499175"/>
              </a:tblGrid>
              <a:tr h="3019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b="1" sz="1000" u="none" cap="none" strike="noStrike">
                        <a:solidFill>
                          <a:srgbClr val="FFFFFF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</a:tr>
              <a:tr h="16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Header : width : 100%, height : 1</a:t>
                      </a: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  <a:r>
                        <a:rPr b="0" lang="ko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%</a:t>
                      </a:r>
                      <a:endParaRPr b="0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로고 클릭 시 메인 페이지로 이동</a:t>
                      </a:r>
                      <a:endParaRPr b="0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LOGO : width : </a:t>
                      </a:r>
                      <a:r>
                        <a:rPr b="0" lang="ko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r>
                        <a:rPr b="0" lang="ko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0%, height : </a:t>
                      </a:r>
                      <a:r>
                        <a:rPr b="0" lang="ko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r>
                        <a:rPr b="0" lang="ko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%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검색창</a:t>
                      </a:r>
                      <a:endParaRPr b="0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</a:t>
                      </a: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6</a:t>
                      </a:r>
                      <a:r>
                        <a:rPr b="0" lang="ko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0%, height : </a:t>
                      </a: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7</a:t>
                      </a:r>
                      <a:r>
                        <a:rPr b="0" lang="ko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%</a:t>
                      </a:r>
                      <a:endParaRPr b="0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게시물 검색</a:t>
                      </a:r>
                      <a:r>
                        <a:rPr lang="ko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(작품명, 작가명),</a:t>
                      </a: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버튼클릭시 결과페이지로 이동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로그인 </a:t>
                      </a:r>
                      <a:r>
                        <a:rPr b="0" lang="ko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1</a:t>
                      </a: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8</a:t>
                      </a:r>
                      <a:r>
                        <a:rPr b="0" lang="ko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%, height : </a:t>
                      </a: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10</a:t>
                      </a:r>
                      <a:r>
                        <a:rPr b="0" lang="ko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%</a:t>
                      </a:r>
                      <a:endParaRPr b="0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로그인 클릭시 로그인 페이지로 이동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로그인후 유저정보 출력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6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사이드 메뉴</a:t>
                      </a:r>
                      <a:r>
                        <a:rPr b="0" lang="ko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 width ; </a:t>
                      </a: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18</a:t>
                      </a:r>
                      <a:r>
                        <a:rPr b="0" lang="ko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% height : </a:t>
                      </a: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65</a:t>
                      </a:r>
                      <a:r>
                        <a:rPr b="0" lang="ko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%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버튼 클릭시 각 메뉴 확장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세부메뉴 클릭시 해당 페이지로 이동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20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게시글 리스트</a:t>
                      </a:r>
                      <a:r>
                        <a:rPr b="0" lang="ko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 width ; </a:t>
                      </a: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80</a:t>
                      </a:r>
                      <a:r>
                        <a:rPr b="0" lang="ko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% height : 7</a:t>
                      </a: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  <a:r>
                        <a:rPr b="0" lang="ko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%</a:t>
                      </a:r>
                      <a:endParaRPr b="0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인기순위 게시글 리스트를 기본으로 출력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34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6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lang="ko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Footer </a:t>
                      </a:r>
                      <a:r>
                        <a:rPr lang="ko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: width : 100%, height : 10%</a:t>
                      </a:r>
                      <a:endParaRPr sz="100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회사소개 : 회사소개 페이지로 이동</a:t>
                      </a:r>
                      <a:endParaRPr sz="100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lang="ko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이용약관 : 이용약관 페이지로 이동</a:t>
                      </a:r>
                      <a:endParaRPr b="0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lang="ko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개인정보취급방침 : 개인정보취급방침 페이지로 이동</a:t>
                      </a:r>
                      <a:endParaRPr b="0"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9" name="Google Shape;69;p15"/>
          <p:cNvSpPr/>
          <p:nvPr/>
        </p:nvSpPr>
        <p:spPr>
          <a:xfrm>
            <a:off x="581200" y="603375"/>
            <a:ext cx="4915800" cy="42465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697644" y="725790"/>
            <a:ext cx="4669500" cy="4060200"/>
          </a:xfrm>
          <a:prstGeom prst="rect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" name="Google Shape;71;p15"/>
          <p:cNvCxnSpPr/>
          <p:nvPr/>
        </p:nvCxnSpPr>
        <p:spPr>
          <a:xfrm flipH="1" rot="10800000">
            <a:off x="708420" y="1254025"/>
            <a:ext cx="4666800" cy="7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5"/>
          <p:cNvCxnSpPr/>
          <p:nvPr/>
        </p:nvCxnSpPr>
        <p:spPr>
          <a:xfrm flipH="1" rot="10800000">
            <a:off x="703323" y="4223316"/>
            <a:ext cx="4677000" cy="4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" name="Google Shape;73;p15"/>
          <p:cNvSpPr/>
          <p:nvPr/>
        </p:nvSpPr>
        <p:spPr>
          <a:xfrm>
            <a:off x="1842624" y="1301250"/>
            <a:ext cx="3439200" cy="287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774375" y="1301150"/>
            <a:ext cx="987300" cy="287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" name="Google Shape;75;p15"/>
          <p:cNvCxnSpPr/>
          <p:nvPr/>
        </p:nvCxnSpPr>
        <p:spPr>
          <a:xfrm>
            <a:off x="5621953" y="1458523"/>
            <a:ext cx="15000" cy="4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5"/>
          <p:cNvCxnSpPr/>
          <p:nvPr/>
        </p:nvCxnSpPr>
        <p:spPr>
          <a:xfrm rot="10800000">
            <a:off x="1428785" y="723415"/>
            <a:ext cx="0" cy="428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5"/>
          <p:cNvSpPr txBox="1"/>
          <p:nvPr/>
        </p:nvSpPr>
        <p:spPr>
          <a:xfrm>
            <a:off x="713300" y="738625"/>
            <a:ext cx="794400" cy="5232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1. LOGO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027200" y="823225"/>
            <a:ext cx="2626500" cy="3540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2.검색창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809475" y="1390525"/>
            <a:ext cx="864900" cy="3231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3.로그인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713300" y="4229825"/>
            <a:ext cx="4653900" cy="556200"/>
          </a:xfrm>
          <a:prstGeom prst="rect">
            <a:avLst/>
          </a:prstGeom>
          <a:solidFill>
            <a:srgbClr val="0B5394"/>
          </a:solidFill>
          <a:ln cap="flat" cmpd="sng" w="25400">
            <a:solidFill>
              <a:srgbClr val="1D1B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" sz="1200">
                <a:solidFill>
                  <a:srgbClr val="FFFFFF"/>
                </a:solidFill>
              </a:rPr>
              <a:t>6.회사소개/</a:t>
            </a:r>
            <a:r>
              <a:rPr lang="ko" sz="1200">
                <a:solidFill>
                  <a:schemeClr val="lt1"/>
                </a:solidFill>
              </a:rPr>
              <a:t> 이용약관/</a:t>
            </a:r>
            <a:r>
              <a:rPr lang="ko" sz="1200">
                <a:solidFill>
                  <a:srgbClr val="FFFFFF"/>
                </a:solidFill>
              </a:rPr>
              <a:t>개인정보취급방침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827000" y="1800575"/>
            <a:ext cx="847500" cy="22626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4</a:t>
            </a:r>
            <a:r>
              <a:rPr lang="ko" sz="900">
                <a:solidFill>
                  <a:schemeClr val="lt1"/>
                </a:solidFill>
              </a:rPr>
              <a:t>.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카테고리,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인기순위,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신작,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고객센터,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마이페이지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2046900" y="1458525"/>
            <a:ext cx="2980200" cy="25551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5.게시글 리스트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2143125" y="1865600"/>
            <a:ext cx="95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미리보기 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이미지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3096513" y="1865600"/>
            <a:ext cx="1743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제목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작가, 게시물 소개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7" name="Google Shape;837;p42"/>
          <p:cNvCxnSpPr/>
          <p:nvPr/>
        </p:nvCxnSpPr>
        <p:spPr>
          <a:xfrm>
            <a:off x="6939050" y="1042200"/>
            <a:ext cx="144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838" name="Google Shape;838;p42"/>
          <p:cNvGraphicFramePr/>
          <p:nvPr/>
        </p:nvGraphicFramePr>
        <p:xfrm>
          <a:off x="2" y="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{F43EAFB5-DF02-47AC-8D84-4698DCDA5343}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ebookMarket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FFFFFF"/>
                          </a:solidFill>
                        </a:rPr>
                        <a:t>페이지명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일반회원 계정 탈퇴 페이지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04 일반회원 마이페이지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이어진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메인페이지 &gt; (일반회원 로그인)마이페이지 &gt; 계정 탈퇴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839" name="Google Shape;839;p42"/>
          <p:cNvGraphicFramePr/>
          <p:nvPr/>
        </p:nvGraphicFramePr>
        <p:xfrm>
          <a:off x="6261921" y="4421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{7015AFC3-513E-43F5-B228-812914143080}</a:tableStyleId>
              </a:tblPr>
              <a:tblGrid>
                <a:gridCol w="382900"/>
                <a:gridCol w="2499175"/>
              </a:tblGrid>
              <a:tr h="4013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b="1" sz="1000" u="none" cap="none" strike="noStrike">
                        <a:solidFill>
                          <a:srgbClr val="FFFFFF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</a:tr>
              <a:tr h="939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Dotum"/>
                          <a:ea typeface="Dotum"/>
                          <a:cs typeface="Dotum"/>
                          <a:sym typeface="Dotum"/>
                        </a:rPr>
                        <a:t>탈퇴 사유 입력 (선택사항)</a:t>
                      </a:r>
                      <a:endParaRPr sz="12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Dotum"/>
                          <a:ea typeface="Dotum"/>
                          <a:cs typeface="Dotum"/>
                          <a:sym typeface="Dotum"/>
                        </a:rPr>
                        <a:t>미입력 가능</a:t>
                      </a:r>
                      <a:endParaRPr sz="12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99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 , 이메일 확인</a:t>
                      </a:r>
                      <a:endParaRPr sz="120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일치하지 않을시 탈퇴 불가</a:t>
                      </a:r>
                      <a:endParaRPr sz="120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99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환불 대기 중인 회원은 탈퇴 불가</a:t>
                      </a:r>
                      <a:endParaRPr sz="120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99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탈퇴 조건상 문제가 없을 시 버튼 클릭으로 회원탈퇴</a:t>
                      </a:r>
                      <a:endParaRPr sz="120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40" name="Google Shape;840;p42"/>
          <p:cNvSpPr/>
          <p:nvPr/>
        </p:nvSpPr>
        <p:spPr>
          <a:xfrm>
            <a:off x="390575" y="528600"/>
            <a:ext cx="5309700" cy="45375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42"/>
          <p:cNvSpPr/>
          <p:nvPr/>
        </p:nvSpPr>
        <p:spPr>
          <a:xfrm>
            <a:off x="516349" y="659407"/>
            <a:ext cx="5043600" cy="4338600"/>
          </a:xfrm>
          <a:prstGeom prst="rect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2" name="Google Shape;842;p42"/>
          <p:cNvCxnSpPr/>
          <p:nvPr/>
        </p:nvCxnSpPr>
        <p:spPr>
          <a:xfrm flipH="1" rot="10800000">
            <a:off x="527989" y="1224091"/>
            <a:ext cx="5040900" cy="8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3" name="Google Shape;843;p42"/>
          <p:cNvCxnSpPr/>
          <p:nvPr/>
        </p:nvCxnSpPr>
        <p:spPr>
          <a:xfrm flipH="1" rot="10800000">
            <a:off x="522484" y="4396700"/>
            <a:ext cx="5051700" cy="4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4" name="Google Shape;844;p42"/>
          <p:cNvSpPr/>
          <p:nvPr/>
        </p:nvSpPr>
        <p:spPr>
          <a:xfrm>
            <a:off x="1753076" y="1274319"/>
            <a:ext cx="3714600" cy="30714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42"/>
          <p:cNvSpPr/>
          <p:nvPr/>
        </p:nvSpPr>
        <p:spPr>
          <a:xfrm>
            <a:off x="599229" y="1274212"/>
            <a:ext cx="1066500" cy="30714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6" name="Google Shape;846;p42"/>
          <p:cNvCxnSpPr/>
          <p:nvPr/>
        </p:nvCxnSpPr>
        <p:spPr>
          <a:xfrm>
            <a:off x="5835236" y="1442374"/>
            <a:ext cx="16200" cy="4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7" name="Google Shape;847;p42"/>
          <p:cNvCxnSpPr/>
          <p:nvPr/>
        </p:nvCxnSpPr>
        <p:spPr>
          <a:xfrm rot="10800000">
            <a:off x="1306076" y="656840"/>
            <a:ext cx="0" cy="457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8" name="Google Shape;848;p42"/>
          <p:cNvSpPr txBox="1"/>
          <p:nvPr/>
        </p:nvSpPr>
        <p:spPr>
          <a:xfrm>
            <a:off x="533260" y="673122"/>
            <a:ext cx="858000" cy="5232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 LOGO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849" name="Google Shape;849;p42"/>
          <p:cNvSpPr txBox="1"/>
          <p:nvPr/>
        </p:nvSpPr>
        <p:spPr>
          <a:xfrm>
            <a:off x="1952441" y="763522"/>
            <a:ext cx="2836800" cy="3540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검색창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850" name="Google Shape;850;p42"/>
          <p:cNvSpPr txBox="1"/>
          <p:nvPr/>
        </p:nvSpPr>
        <p:spPr>
          <a:xfrm>
            <a:off x="637141" y="1369714"/>
            <a:ext cx="934200" cy="4617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회원 정보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로그아웃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851" name="Google Shape;851;p42"/>
          <p:cNvSpPr/>
          <p:nvPr/>
        </p:nvSpPr>
        <p:spPr>
          <a:xfrm>
            <a:off x="533260" y="4403667"/>
            <a:ext cx="5026800" cy="594300"/>
          </a:xfrm>
          <a:prstGeom prst="rect">
            <a:avLst/>
          </a:prstGeom>
          <a:solidFill>
            <a:srgbClr val="0B5394"/>
          </a:solidFill>
          <a:ln cap="flat" cmpd="sng" w="25400">
            <a:solidFill>
              <a:srgbClr val="1D1B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" sz="1200">
                <a:solidFill>
                  <a:srgbClr val="FFFFFF"/>
                </a:solidFill>
              </a:rPr>
              <a:t>회사소개/</a:t>
            </a:r>
            <a:r>
              <a:rPr lang="ko" sz="1200">
                <a:solidFill>
                  <a:schemeClr val="lt1"/>
                </a:solidFill>
              </a:rPr>
              <a:t> 이용약관/</a:t>
            </a:r>
            <a:r>
              <a:rPr lang="ko" sz="1200">
                <a:solidFill>
                  <a:srgbClr val="FFFFFF"/>
                </a:solidFill>
              </a:rPr>
              <a:t>개인정보취급방침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42"/>
          <p:cNvSpPr txBox="1"/>
          <p:nvPr/>
        </p:nvSpPr>
        <p:spPr>
          <a:xfrm>
            <a:off x="674671" y="1902039"/>
            <a:ext cx="915600" cy="23703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마이페이지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구매내역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-다운로드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-환불신청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환불내역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계정관리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 u="sng">
                <a:solidFill>
                  <a:schemeClr val="lt1"/>
                </a:solidFill>
              </a:rPr>
              <a:t>회원탈퇴</a:t>
            </a:r>
            <a:endParaRPr b="1" sz="1300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853" name="Google Shape;853;p42"/>
          <p:cNvSpPr txBox="1"/>
          <p:nvPr/>
        </p:nvSpPr>
        <p:spPr>
          <a:xfrm>
            <a:off x="2096911" y="1902059"/>
            <a:ext cx="188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854" name="Google Shape;854;p42"/>
          <p:cNvSpPr txBox="1"/>
          <p:nvPr/>
        </p:nvSpPr>
        <p:spPr>
          <a:xfrm>
            <a:off x="1980325" y="1501463"/>
            <a:ext cx="3260100" cy="25113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                            &lt;main-content&gt;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회원 탈퇴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855" name="Google Shape;855;p42"/>
          <p:cNvSpPr/>
          <p:nvPr/>
        </p:nvSpPr>
        <p:spPr>
          <a:xfrm>
            <a:off x="2668300" y="2107275"/>
            <a:ext cx="1823700" cy="1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1.탈퇴 사유 입력 ( 선택 )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856" name="Google Shape;856;p42"/>
          <p:cNvSpPr/>
          <p:nvPr/>
        </p:nvSpPr>
        <p:spPr>
          <a:xfrm>
            <a:off x="2668300" y="2382576"/>
            <a:ext cx="1823700" cy="1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2.</a:t>
            </a:r>
            <a:r>
              <a:rPr lang="ko" sz="1100">
                <a:solidFill>
                  <a:schemeClr val="dk1"/>
                </a:solidFill>
              </a:rPr>
              <a:t>비밀번호 입력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857" name="Google Shape;857;p42"/>
          <p:cNvSpPr/>
          <p:nvPr/>
        </p:nvSpPr>
        <p:spPr>
          <a:xfrm>
            <a:off x="2668300" y="2665004"/>
            <a:ext cx="1823700" cy="1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2.이메일 입력	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858" name="Google Shape;858;p42"/>
          <p:cNvSpPr/>
          <p:nvPr/>
        </p:nvSpPr>
        <p:spPr>
          <a:xfrm>
            <a:off x="2668300" y="2944824"/>
            <a:ext cx="1823700" cy="1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3.탈퇴시 주의 사항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859" name="Google Shape;859;p42"/>
          <p:cNvSpPr/>
          <p:nvPr/>
        </p:nvSpPr>
        <p:spPr>
          <a:xfrm>
            <a:off x="3045200" y="3616900"/>
            <a:ext cx="934200" cy="297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4. 회원 탈퇴</a:t>
            </a:r>
            <a:endParaRPr sz="9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4" name="Google Shape;86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823" y="0"/>
            <a:ext cx="776835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5" name="Google Shape;865;p43"/>
          <p:cNvSpPr txBox="1"/>
          <p:nvPr/>
        </p:nvSpPr>
        <p:spPr>
          <a:xfrm>
            <a:off x="953175" y="159375"/>
            <a:ext cx="6353700" cy="19395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800">
                <a:solidFill>
                  <a:schemeClr val="lt1"/>
                </a:solidFill>
              </a:rPr>
              <a:t>eBookMarket</a:t>
            </a:r>
            <a:endParaRPr sz="3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800">
                <a:solidFill>
                  <a:schemeClr val="lt1"/>
                </a:solidFill>
              </a:rPr>
              <a:t>판매자회원</a:t>
            </a:r>
            <a:endParaRPr sz="3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800">
                <a:solidFill>
                  <a:schemeClr val="lt1"/>
                </a:solidFill>
              </a:rPr>
              <a:t>마이페이지</a:t>
            </a:r>
            <a:endParaRPr sz="3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0" name="Google Shape;870;p44"/>
          <p:cNvCxnSpPr/>
          <p:nvPr/>
        </p:nvCxnSpPr>
        <p:spPr>
          <a:xfrm>
            <a:off x="6939050" y="1042200"/>
            <a:ext cx="144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871" name="Google Shape;871;p44"/>
          <p:cNvGraphicFramePr/>
          <p:nvPr/>
        </p:nvGraphicFramePr>
        <p:xfrm>
          <a:off x="2" y="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{F43EAFB5-DF02-47AC-8D84-4698DCDA5343}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ebookMarket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FFFFFF"/>
                          </a:solidFill>
                        </a:rPr>
                        <a:t>페이지명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판매자 </a:t>
                      </a:r>
                      <a:r>
                        <a:rPr lang="ko" sz="10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05 판매자회원 마이페이지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이어진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메인페이지 &gt; (판매자 회원 로그인)마이페이지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872" name="Google Shape;872;p44"/>
          <p:cNvGraphicFramePr/>
          <p:nvPr/>
        </p:nvGraphicFramePr>
        <p:xfrm>
          <a:off x="6344446" y="4406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{7015AFC3-513E-43F5-B228-812914143080}</a:tableStyleId>
              </a:tblPr>
              <a:tblGrid>
                <a:gridCol w="300375"/>
                <a:gridCol w="2499175"/>
              </a:tblGrid>
              <a:tr h="3019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b="1" sz="1000" u="none" cap="none" strike="noStrike">
                        <a:solidFill>
                          <a:srgbClr val="FFFFFF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</a:tr>
              <a:tr h="84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창작물 관리 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ko" sz="1200"/>
                        <a:t>등록내역 : 등록한 창작물 리스트 페이지로 이동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ko" sz="1200"/>
                        <a:t>창작물 등록 :</a:t>
                      </a:r>
                      <a:endParaRPr sz="1200"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등록 페이지로 이동</a:t>
                      </a:r>
                      <a:endParaRPr sz="1200"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Dotum"/>
                          <a:ea typeface="Dotum"/>
                          <a:cs typeface="Dotum"/>
                          <a:sym typeface="Dotum"/>
                        </a:rPr>
                        <a:t>환불관리 : 환불 내역 페이지로 이동</a:t>
                      </a:r>
                      <a:endParaRPr sz="12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Dotum"/>
                          <a:ea typeface="Dotum"/>
                          <a:cs typeface="Dotum"/>
                          <a:sym typeface="Dotum"/>
                        </a:rPr>
                        <a:t>정산관리 :</a:t>
                      </a:r>
                      <a:endParaRPr sz="12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Dotum"/>
                        <a:buChar char="-"/>
                      </a:pPr>
                      <a:r>
                        <a:rPr lang="ko" sz="1200">
                          <a:latin typeface="Dotum"/>
                          <a:ea typeface="Dotum"/>
                          <a:cs typeface="Dotum"/>
                          <a:sym typeface="Dotum"/>
                        </a:rPr>
                        <a:t>판매내역 : </a:t>
                      </a:r>
                      <a:endParaRPr sz="12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Dotum"/>
                          <a:ea typeface="Dotum"/>
                          <a:cs typeface="Dotum"/>
                          <a:sym typeface="Dotum"/>
                        </a:rPr>
                        <a:t>월별 판매내역, 작품별 판매내역 페이지로 이동</a:t>
                      </a:r>
                      <a:endParaRPr sz="12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Dotum"/>
                        <a:buChar char="-"/>
                      </a:pPr>
                      <a:r>
                        <a:rPr lang="ko" sz="1200">
                          <a:latin typeface="Dotum"/>
                          <a:ea typeface="Dotum"/>
                          <a:cs typeface="Dotum"/>
                          <a:sym typeface="Dotum"/>
                        </a:rPr>
                        <a:t>수익 계산서 :</a:t>
                      </a:r>
                      <a:endParaRPr sz="12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Dotum"/>
                          <a:ea typeface="Dotum"/>
                          <a:cs typeface="Dotum"/>
                          <a:sym typeface="Dotum"/>
                        </a:rPr>
                        <a:t>정산 예정 페이지로 이동</a:t>
                      </a:r>
                      <a:endParaRPr sz="12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Dotum"/>
                          <a:ea typeface="Dotum"/>
                          <a:cs typeface="Dotum"/>
                          <a:sym typeface="Dotum"/>
                        </a:rPr>
                        <a:t>계정 관리 : </a:t>
                      </a:r>
                      <a:r>
                        <a:rPr lang="ko" sz="12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계정 정보 페이지로 이동</a:t>
                      </a:r>
                      <a:endParaRPr sz="120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회원탈퇴 : 회원 탈퇴 페이지로 이동</a:t>
                      </a:r>
                      <a:endParaRPr sz="120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73" name="Google Shape;873;p44"/>
          <p:cNvSpPr/>
          <p:nvPr/>
        </p:nvSpPr>
        <p:spPr>
          <a:xfrm>
            <a:off x="581200" y="603375"/>
            <a:ext cx="4915800" cy="42465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44"/>
          <p:cNvSpPr/>
          <p:nvPr/>
        </p:nvSpPr>
        <p:spPr>
          <a:xfrm>
            <a:off x="697644" y="725790"/>
            <a:ext cx="4669500" cy="4060200"/>
          </a:xfrm>
          <a:prstGeom prst="rect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5" name="Google Shape;875;p44"/>
          <p:cNvCxnSpPr/>
          <p:nvPr/>
        </p:nvCxnSpPr>
        <p:spPr>
          <a:xfrm flipH="1" rot="10800000">
            <a:off x="708420" y="1254025"/>
            <a:ext cx="4666800" cy="7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6" name="Google Shape;876;p44"/>
          <p:cNvCxnSpPr/>
          <p:nvPr/>
        </p:nvCxnSpPr>
        <p:spPr>
          <a:xfrm flipH="1" rot="10800000">
            <a:off x="703323" y="4223316"/>
            <a:ext cx="4677000" cy="4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7" name="Google Shape;877;p44"/>
          <p:cNvSpPr/>
          <p:nvPr/>
        </p:nvSpPr>
        <p:spPr>
          <a:xfrm>
            <a:off x="1842624" y="1301250"/>
            <a:ext cx="3439200" cy="287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44"/>
          <p:cNvSpPr/>
          <p:nvPr/>
        </p:nvSpPr>
        <p:spPr>
          <a:xfrm>
            <a:off x="774375" y="1301150"/>
            <a:ext cx="987300" cy="287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9" name="Google Shape;879;p44"/>
          <p:cNvCxnSpPr/>
          <p:nvPr/>
        </p:nvCxnSpPr>
        <p:spPr>
          <a:xfrm>
            <a:off x="5621953" y="1458523"/>
            <a:ext cx="15000" cy="4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44"/>
          <p:cNvCxnSpPr/>
          <p:nvPr/>
        </p:nvCxnSpPr>
        <p:spPr>
          <a:xfrm rot="10800000">
            <a:off x="1428785" y="723415"/>
            <a:ext cx="0" cy="428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1" name="Google Shape;881;p44"/>
          <p:cNvSpPr txBox="1"/>
          <p:nvPr/>
        </p:nvSpPr>
        <p:spPr>
          <a:xfrm>
            <a:off x="713300" y="738625"/>
            <a:ext cx="794400" cy="5232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 LOGO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882" name="Google Shape;882;p44"/>
          <p:cNvSpPr txBox="1"/>
          <p:nvPr/>
        </p:nvSpPr>
        <p:spPr>
          <a:xfrm>
            <a:off x="2027200" y="823225"/>
            <a:ext cx="2626500" cy="3540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검색창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883" name="Google Shape;883;p44"/>
          <p:cNvSpPr txBox="1"/>
          <p:nvPr/>
        </p:nvSpPr>
        <p:spPr>
          <a:xfrm>
            <a:off x="835575" y="1304125"/>
            <a:ext cx="864900" cy="3231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로그인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884" name="Google Shape;884;p44"/>
          <p:cNvSpPr/>
          <p:nvPr/>
        </p:nvSpPr>
        <p:spPr>
          <a:xfrm>
            <a:off x="713300" y="4229825"/>
            <a:ext cx="4653900" cy="556200"/>
          </a:xfrm>
          <a:prstGeom prst="rect">
            <a:avLst/>
          </a:prstGeom>
          <a:solidFill>
            <a:srgbClr val="0B5394"/>
          </a:solidFill>
          <a:ln cap="flat" cmpd="sng" w="25400">
            <a:solidFill>
              <a:srgbClr val="1D1B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" sz="1200">
                <a:solidFill>
                  <a:srgbClr val="FFFFFF"/>
                </a:solidFill>
              </a:rPr>
              <a:t>회사소개/</a:t>
            </a:r>
            <a:r>
              <a:rPr lang="ko" sz="1200">
                <a:solidFill>
                  <a:schemeClr val="lt1"/>
                </a:solidFill>
              </a:rPr>
              <a:t> 이용약관/</a:t>
            </a:r>
            <a:r>
              <a:rPr lang="ko" sz="1200">
                <a:solidFill>
                  <a:srgbClr val="FFFFFF"/>
                </a:solidFill>
              </a:rPr>
              <a:t>개인정보취급방침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44"/>
          <p:cNvSpPr txBox="1"/>
          <p:nvPr/>
        </p:nvSpPr>
        <p:spPr>
          <a:xfrm>
            <a:off x="800625" y="1681725"/>
            <a:ext cx="934800" cy="24936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마이페이지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1.창작물관리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-등록 내역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-창작물등록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2.환불관리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3.정산관리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-판매 내역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-수익 계산서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4.계정관리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5.회원탈퇴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886" name="Google Shape;886;p44"/>
          <p:cNvSpPr txBox="1"/>
          <p:nvPr/>
        </p:nvSpPr>
        <p:spPr>
          <a:xfrm>
            <a:off x="2046900" y="1458525"/>
            <a:ext cx="2980200" cy="25551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lt1"/>
                </a:solidFill>
              </a:rPr>
              <a:t>&lt;main-content&gt;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1" name="Google Shape;891;p45"/>
          <p:cNvCxnSpPr/>
          <p:nvPr/>
        </p:nvCxnSpPr>
        <p:spPr>
          <a:xfrm>
            <a:off x="6939050" y="1042200"/>
            <a:ext cx="144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892" name="Google Shape;892;p45"/>
          <p:cNvGraphicFramePr/>
          <p:nvPr/>
        </p:nvGraphicFramePr>
        <p:xfrm>
          <a:off x="2" y="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{F43EAFB5-DF02-47AC-8D84-4698DCDA5343}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ebookMarket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FFFFFF"/>
                          </a:solidFill>
                        </a:rPr>
                        <a:t>페이지명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판매자회원 창작물 등록 내역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05 판매자회원 마이페이지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이어진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메인페이지 &gt; (</a:t>
                      </a:r>
                      <a:r>
                        <a:rPr b="1" lang="ko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판매자</a:t>
                      </a:r>
                      <a:r>
                        <a:rPr b="1" lang="ko" sz="100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로그인)마이페이지 &gt; </a:t>
                      </a:r>
                      <a:r>
                        <a:rPr b="1" lang="ko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창작물 등록 내역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893" name="Google Shape;893;p45"/>
          <p:cNvGraphicFramePr/>
          <p:nvPr/>
        </p:nvGraphicFramePr>
        <p:xfrm>
          <a:off x="6261921" y="4421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{7015AFC3-513E-43F5-B228-812914143080}</a:tableStyleId>
              </a:tblPr>
              <a:tblGrid>
                <a:gridCol w="382900"/>
                <a:gridCol w="2499175"/>
              </a:tblGrid>
              <a:tr h="4013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b="1" sz="1000" u="none" cap="none" strike="noStrike">
                        <a:solidFill>
                          <a:srgbClr val="FFFFFF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</a:tr>
              <a:tr h="939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Dotum"/>
                          <a:ea typeface="Dotum"/>
                          <a:cs typeface="Dotum"/>
                          <a:sym typeface="Dotum"/>
                        </a:rPr>
                        <a:t>판매자 아이디의 창작물 관리 리스트 창작물 번호로 관리 </a:t>
                      </a:r>
                      <a:endParaRPr sz="12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99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창작물 제목 클릭시 상세보기</a:t>
                      </a:r>
                      <a:endParaRPr sz="120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99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창작물 등록 버튼 클릭시 등ㄺ 페이지로 넘어감</a:t>
                      </a:r>
                      <a:endParaRPr sz="120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99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업로드한 작품은 관리자의 승인하에 등록 </a:t>
                      </a:r>
                      <a:endParaRPr sz="120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94" name="Google Shape;894;p45"/>
          <p:cNvSpPr/>
          <p:nvPr/>
        </p:nvSpPr>
        <p:spPr>
          <a:xfrm>
            <a:off x="390575" y="528600"/>
            <a:ext cx="5309700" cy="45375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45"/>
          <p:cNvSpPr/>
          <p:nvPr/>
        </p:nvSpPr>
        <p:spPr>
          <a:xfrm>
            <a:off x="516349" y="659407"/>
            <a:ext cx="5043600" cy="4338600"/>
          </a:xfrm>
          <a:prstGeom prst="rect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96" name="Google Shape;896;p45"/>
          <p:cNvCxnSpPr/>
          <p:nvPr/>
        </p:nvCxnSpPr>
        <p:spPr>
          <a:xfrm flipH="1" rot="10800000">
            <a:off x="527989" y="1224091"/>
            <a:ext cx="5040900" cy="8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7" name="Google Shape;897;p45"/>
          <p:cNvCxnSpPr/>
          <p:nvPr/>
        </p:nvCxnSpPr>
        <p:spPr>
          <a:xfrm flipH="1" rot="10800000">
            <a:off x="522484" y="4396700"/>
            <a:ext cx="5051700" cy="4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8" name="Google Shape;898;p45"/>
          <p:cNvSpPr/>
          <p:nvPr/>
        </p:nvSpPr>
        <p:spPr>
          <a:xfrm>
            <a:off x="1753076" y="1274319"/>
            <a:ext cx="3714600" cy="30714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45"/>
          <p:cNvSpPr/>
          <p:nvPr/>
        </p:nvSpPr>
        <p:spPr>
          <a:xfrm>
            <a:off x="599229" y="1274212"/>
            <a:ext cx="1066500" cy="30714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0" name="Google Shape;900;p45"/>
          <p:cNvCxnSpPr/>
          <p:nvPr/>
        </p:nvCxnSpPr>
        <p:spPr>
          <a:xfrm>
            <a:off x="5835236" y="1442374"/>
            <a:ext cx="16200" cy="4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1" name="Google Shape;901;p45"/>
          <p:cNvCxnSpPr/>
          <p:nvPr/>
        </p:nvCxnSpPr>
        <p:spPr>
          <a:xfrm rot="10800000">
            <a:off x="1306076" y="656840"/>
            <a:ext cx="0" cy="457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2" name="Google Shape;902;p45"/>
          <p:cNvSpPr txBox="1"/>
          <p:nvPr/>
        </p:nvSpPr>
        <p:spPr>
          <a:xfrm>
            <a:off x="533260" y="673122"/>
            <a:ext cx="858000" cy="5232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 LOGO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903" name="Google Shape;903;p45"/>
          <p:cNvSpPr txBox="1"/>
          <p:nvPr/>
        </p:nvSpPr>
        <p:spPr>
          <a:xfrm>
            <a:off x="1952441" y="763522"/>
            <a:ext cx="2836800" cy="3540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검색창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904" name="Google Shape;904;p45"/>
          <p:cNvSpPr txBox="1"/>
          <p:nvPr/>
        </p:nvSpPr>
        <p:spPr>
          <a:xfrm>
            <a:off x="637141" y="1280439"/>
            <a:ext cx="934200" cy="4617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회원 정보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로그아웃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905" name="Google Shape;905;p45"/>
          <p:cNvSpPr/>
          <p:nvPr/>
        </p:nvSpPr>
        <p:spPr>
          <a:xfrm>
            <a:off x="533260" y="4403667"/>
            <a:ext cx="5026800" cy="594300"/>
          </a:xfrm>
          <a:prstGeom prst="rect">
            <a:avLst/>
          </a:prstGeom>
          <a:solidFill>
            <a:srgbClr val="0B5394"/>
          </a:solidFill>
          <a:ln cap="flat" cmpd="sng" w="25400">
            <a:solidFill>
              <a:srgbClr val="1D1B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" sz="1200">
                <a:solidFill>
                  <a:srgbClr val="FFFFFF"/>
                </a:solidFill>
              </a:rPr>
              <a:t>회사소개/</a:t>
            </a:r>
            <a:r>
              <a:rPr lang="ko" sz="1200">
                <a:solidFill>
                  <a:schemeClr val="lt1"/>
                </a:solidFill>
              </a:rPr>
              <a:t> 이용약관/</a:t>
            </a:r>
            <a:r>
              <a:rPr lang="ko" sz="1200">
                <a:solidFill>
                  <a:srgbClr val="FFFFFF"/>
                </a:solidFill>
              </a:rPr>
              <a:t>개인정보취급방침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p45"/>
          <p:cNvSpPr txBox="1"/>
          <p:nvPr/>
        </p:nvSpPr>
        <p:spPr>
          <a:xfrm>
            <a:off x="2096911" y="1902059"/>
            <a:ext cx="188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907" name="Google Shape;907;p45"/>
          <p:cNvSpPr txBox="1"/>
          <p:nvPr/>
        </p:nvSpPr>
        <p:spPr>
          <a:xfrm>
            <a:off x="1753075" y="1300825"/>
            <a:ext cx="3714600" cy="30342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                            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908" name="Google Shape;908;p45"/>
          <p:cNvSpPr txBox="1"/>
          <p:nvPr/>
        </p:nvSpPr>
        <p:spPr>
          <a:xfrm>
            <a:off x="636850" y="1790400"/>
            <a:ext cx="934800" cy="25551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마이페이지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창작물관리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-</a:t>
            </a:r>
            <a:r>
              <a:rPr b="1" lang="ko" sz="1200" u="sng">
                <a:solidFill>
                  <a:schemeClr val="lt1"/>
                </a:solidFill>
              </a:rPr>
              <a:t>등록 내역</a:t>
            </a:r>
            <a:endParaRPr b="1" sz="1200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-창작물등록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환불관리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정산관리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-판매 내역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-수익 계산서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계정관리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lt1"/>
                </a:solidFill>
              </a:rPr>
              <a:t>회원탈퇴</a:t>
            </a:r>
            <a:endParaRPr b="1" sz="900">
              <a:solidFill>
                <a:schemeClr val="lt1"/>
              </a:solidFill>
            </a:endParaRPr>
          </a:p>
        </p:txBody>
      </p:sp>
      <p:graphicFrame>
        <p:nvGraphicFramePr>
          <p:cNvPr id="909" name="Google Shape;909;p45"/>
          <p:cNvGraphicFramePr/>
          <p:nvPr/>
        </p:nvGraphicFramePr>
        <p:xfrm>
          <a:off x="1736075" y="1599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{154ED6CF-FCC8-474B-AAB8-7D9320A5529B}</a:tableStyleId>
              </a:tblPr>
              <a:tblGrid>
                <a:gridCol w="567775"/>
                <a:gridCol w="824300"/>
                <a:gridCol w="851250"/>
                <a:gridCol w="980050"/>
                <a:gridCol w="525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10" name="Google Shape;910;p45"/>
          <p:cNvSpPr txBox="1"/>
          <p:nvPr/>
        </p:nvSpPr>
        <p:spPr>
          <a:xfrm>
            <a:off x="2690725" y="1309688"/>
            <a:ext cx="18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창작물 등록 내역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11" name="Google Shape;911;p45"/>
          <p:cNvSpPr txBox="1"/>
          <p:nvPr/>
        </p:nvSpPr>
        <p:spPr>
          <a:xfrm>
            <a:off x="980400" y="954738"/>
            <a:ext cx="1066500" cy="32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게시물 </a:t>
            </a:r>
            <a:r>
              <a:rPr lang="ko" sz="900">
                <a:solidFill>
                  <a:schemeClr val="dk1"/>
                </a:solidFill>
              </a:rPr>
              <a:t>번호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912" name="Google Shape;912;p45"/>
          <p:cNvSpPr txBox="1"/>
          <p:nvPr/>
        </p:nvSpPr>
        <p:spPr>
          <a:xfrm>
            <a:off x="3022238" y="1599375"/>
            <a:ext cx="117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게시물 내용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913" name="Google Shape;913;p45"/>
          <p:cNvSpPr txBox="1"/>
          <p:nvPr/>
        </p:nvSpPr>
        <p:spPr>
          <a:xfrm>
            <a:off x="2303850" y="1614675"/>
            <a:ext cx="1010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게시물 제목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914" name="Google Shape;914;p45"/>
          <p:cNvSpPr txBox="1"/>
          <p:nvPr/>
        </p:nvSpPr>
        <p:spPr>
          <a:xfrm>
            <a:off x="4046450" y="1599375"/>
            <a:ext cx="85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등록일자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915" name="Google Shape;915;p45"/>
          <p:cNvSpPr/>
          <p:nvPr/>
        </p:nvSpPr>
        <p:spPr>
          <a:xfrm>
            <a:off x="819325" y="814225"/>
            <a:ext cx="373200" cy="25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endParaRPr/>
          </a:p>
        </p:txBody>
      </p:sp>
      <p:sp>
        <p:nvSpPr>
          <p:cNvPr id="916" name="Google Shape;916;p45"/>
          <p:cNvSpPr txBox="1"/>
          <p:nvPr/>
        </p:nvSpPr>
        <p:spPr>
          <a:xfrm>
            <a:off x="4291375" y="2868650"/>
            <a:ext cx="1176300" cy="36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창작물 등록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17" name="Google Shape;917;p45"/>
          <p:cNvSpPr/>
          <p:nvPr/>
        </p:nvSpPr>
        <p:spPr>
          <a:xfrm>
            <a:off x="2454200" y="2014125"/>
            <a:ext cx="373200" cy="25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endParaRPr/>
          </a:p>
        </p:txBody>
      </p:sp>
      <p:sp>
        <p:nvSpPr>
          <p:cNvPr id="918" name="Google Shape;918;p45"/>
          <p:cNvSpPr/>
          <p:nvPr/>
        </p:nvSpPr>
        <p:spPr>
          <a:xfrm>
            <a:off x="4062700" y="2772775"/>
            <a:ext cx="373200" cy="25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endParaRPr/>
          </a:p>
        </p:txBody>
      </p:sp>
      <p:cxnSp>
        <p:nvCxnSpPr>
          <p:cNvPr id="919" name="Google Shape;919;p45"/>
          <p:cNvCxnSpPr/>
          <p:nvPr/>
        </p:nvCxnSpPr>
        <p:spPr>
          <a:xfrm rot="10800000">
            <a:off x="1873975" y="1356225"/>
            <a:ext cx="332700" cy="421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0" name="Google Shape;920;p45"/>
          <p:cNvSpPr txBox="1"/>
          <p:nvPr/>
        </p:nvSpPr>
        <p:spPr>
          <a:xfrm>
            <a:off x="5020388" y="820675"/>
            <a:ext cx="1010400" cy="4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승인여부</a:t>
            </a:r>
            <a:endParaRPr/>
          </a:p>
        </p:txBody>
      </p:sp>
      <p:cxnSp>
        <p:nvCxnSpPr>
          <p:cNvPr id="921" name="Google Shape;921;p45"/>
          <p:cNvCxnSpPr>
            <a:endCxn id="920" idx="2"/>
          </p:cNvCxnSpPr>
          <p:nvPr/>
        </p:nvCxnSpPr>
        <p:spPr>
          <a:xfrm flipH="1" rot="10800000">
            <a:off x="5393588" y="1220875"/>
            <a:ext cx="132000" cy="589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2" name="Google Shape;922;p45"/>
          <p:cNvSpPr/>
          <p:nvPr/>
        </p:nvSpPr>
        <p:spPr>
          <a:xfrm>
            <a:off x="4789250" y="706838"/>
            <a:ext cx="373200" cy="25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7" name="Google Shape;927;p46"/>
          <p:cNvCxnSpPr/>
          <p:nvPr/>
        </p:nvCxnSpPr>
        <p:spPr>
          <a:xfrm>
            <a:off x="6939050" y="1042200"/>
            <a:ext cx="144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928" name="Google Shape;928;p46"/>
          <p:cNvGraphicFramePr/>
          <p:nvPr/>
        </p:nvGraphicFramePr>
        <p:xfrm>
          <a:off x="2" y="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{F43EAFB5-DF02-47AC-8D84-4698DCDA5343}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ebookMarket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FFFFFF"/>
                          </a:solidFill>
                        </a:rPr>
                        <a:t>페이지명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창작물 등록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05 판매자회원 마이페이지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이어진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메인페이지 &gt; </a:t>
                      </a:r>
                      <a:r>
                        <a:rPr b="1" lang="ko" sz="100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b="1" lang="ko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판매자</a:t>
                      </a:r>
                      <a:r>
                        <a:rPr b="1" lang="ko" sz="100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로그인)마이페이지</a:t>
                      </a:r>
                      <a:r>
                        <a:rPr b="1" lang="ko" sz="100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&gt; 창작물등록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929" name="Google Shape;929;p46"/>
          <p:cNvGraphicFramePr/>
          <p:nvPr/>
        </p:nvGraphicFramePr>
        <p:xfrm>
          <a:off x="6261921" y="4421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{7015AFC3-513E-43F5-B228-812914143080}</a:tableStyleId>
              </a:tblPr>
              <a:tblGrid>
                <a:gridCol w="382900"/>
                <a:gridCol w="2499175"/>
              </a:tblGrid>
              <a:tr h="3605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b="1" sz="1000" u="none" cap="none" strike="noStrike">
                        <a:solidFill>
                          <a:srgbClr val="FFFFFF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</a:tr>
              <a:tr h="1200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100"/>
                        <a:t>제목,카테고리,관람연령 등 제시된 내용 작성</a:t>
                      </a:r>
                      <a:endParaRPr sz="11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27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첨부파일 크기 제한(500MB이하)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미리보기 이미지 (png,jpg 10MB 2개 필수)</a:t>
                      </a:r>
                      <a:endParaRPr sz="1000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27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등록후 삭제 및 수정이 불가하다는 권고문 안내</a:t>
                      </a:r>
                      <a:endParaRPr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27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최소 판매금액 1원,100단위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 </a:t>
                      </a:r>
                      <a:endParaRPr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30" name="Google Shape;930;p46"/>
          <p:cNvSpPr/>
          <p:nvPr/>
        </p:nvSpPr>
        <p:spPr>
          <a:xfrm>
            <a:off x="390575" y="528600"/>
            <a:ext cx="5309700" cy="45375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46"/>
          <p:cNvSpPr/>
          <p:nvPr/>
        </p:nvSpPr>
        <p:spPr>
          <a:xfrm>
            <a:off x="516349" y="659407"/>
            <a:ext cx="5043600" cy="4338600"/>
          </a:xfrm>
          <a:prstGeom prst="rect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2" name="Google Shape;932;p46"/>
          <p:cNvCxnSpPr/>
          <p:nvPr/>
        </p:nvCxnSpPr>
        <p:spPr>
          <a:xfrm flipH="1" rot="10800000">
            <a:off x="527989" y="1224091"/>
            <a:ext cx="5040900" cy="8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3" name="Google Shape;933;p46"/>
          <p:cNvCxnSpPr/>
          <p:nvPr/>
        </p:nvCxnSpPr>
        <p:spPr>
          <a:xfrm flipH="1" rot="10800000">
            <a:off x="522484" y="4396700"/>
            <a:ext cx="5051700" cy="4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4" name="Google Shape;934;p46"/>
          <p:cNvSpPr/>
          <p:nvPr/>
        </p:nvSpPr>
        <p:spPr>
          <a:xfrm>
            <a:off x="1753076" y="1274319"/>
            <a:ext cx="3714600" cy="30714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46"/>
          <p:cNvSpPr/>
          <p:nvPr/>
        </p:nvSpPr>
        <p:spPr>
          <a:xfrm>
            <a:off x="599229" y="1274212"/>
            <a:ext cx="1066500" cy="30714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6" name="Google Shape;936;p46"/>
          <p:cNvCxnSpPr/>
          <p:nvPr/>
        </p:nvCxnSpPr>
        <p:spPr>
          <a:xfrm>
            <a:off x="5835236" y="1442374"/>
            <a:ext cx="16200" cy="4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7" name="Google Shape;937;p46"/>
          <p:cNvCxnSpPr/>
          <p:nvPr/>
        </p:nvCxnSpPr>
        <p:spPr>
          <a:xfrm rot="10800000">
            <a:off x="1306076" y="656840"/>
            <a:ext cx="0" cy="457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8" name="Google Shape;938;p46"/>
          <p:cNvSpPr txBox="1"/>
          <p:nvPr/>
        </p:nvSpPr>
        <p:spPr>
          <a:xfrm>
            <a:off x="533260" y="673122"/>
            <a:ext cx="858000" cy="5232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 LOGO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939" name="Google Shape;939;p46"/>
          <p:cNvSpPr txBox="1"/>
          <p:nvPr/>
        </p:nvSpPr>
        <p:spPr>
          <a:xfrm>
            <a:off x="1952441" y="763522"/>
            <a:ext cx="2836800" cy="3540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검색창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940" name="Google Shape;940;p46"/>
          <p:cNvSpPr txBox="1"/>
          <p:nvPr/>
        </p:nvSpPr>
        <p:spPr>
          <a:xfrm>
            <a:off x="637141" y="1280439"/>
            <a:ext cx="934200" cy="4617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회원 정보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로그아웃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941" name="Google Shape;941;p46"/>
          <p:cNvSpPr/>
          <p:nvPr/>
        </p:nvSpPr>
        <p:spPr>
          <a:xfrm>
            <a:off x="533260" y="4403667"/>
            <a:ext cx="5026800" cy="594300"/>
          </a:xfrm>
          <a:prstGeom prst="rect">
            <a:avLst/>
          </a:prstGeom>
          <a:solidFill>
            <a:srgbClr val="0B5394"/>
          </a:solidFill>
          <a:ln cap="flat" cmpd="sng" w="25400">
            <a:solidFill>
              <a:srgbClr val="1D1B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" sz="1200">
                <a:solidFill>
                  <a:srgbClr val="FFFFFF"/>
                </a:solidFill>
              </a:rPr>
              <a:t>회사소개/</a:t>
            </a:r>
            <a:r>
              <a:rPr lang="ko" sz="1200">
                <a:solidFill>
                  <a:schemeClr val="lt1"/>
                </a:solidFill>
              </a:rPr>
              <a:t> 이용약관/</a:t>
            </a:r>
            <a:r>
              <a:rPr lang="ko" sz="1200">
                <a:solidFill>
                  <a:srgbClr val="FFFFFF"/>
                </a:solidFill>
              </a:rPr>
              <a:t>개인정보취급방침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46"/>
          <p:cNvSpPr txBox="1"/>
          <p:nvPr/>
        </p:nvSpPr>
        <p:spPr>
          <a:xfrm>
            <a:off x="2096911" y="1902059"/>
            <a:ext cx="188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943" name="Google Shape;943;p46"/>
          <p:cNvSpPr txBox="1"/>
          <p:nvPr/>
        </p:nvSpPr>
        <p:spPr>
          <a:xfrm>
            <a:off x="1980325" y="1370687"/>
            <a:ext cx="3260100" cy="28803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                            &lt;main-content&gt;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창작물 등록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944" name="Google Shape;944;p46"/>
          <p:cNvSpPr txBox="1"/>
          <p:nvPr/>
        </p:nvSpPr>
        <p:spPr>
          <a:xfrm>
            <a:off x="636850" y="1790400"/>
            <a:ext cx="934800" cy="24936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마이페이지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창작물관리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-등록 내역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-</a:t>
            </a:r>
            <a:r>
              <a:rPr b="1" lang="ko" sz="1000" u="sng">
                <a:solidFill>
                  <a:schemeClr val="lt1"/>
                </a:solidFill>
              </a:rPr>
              <a:t>창작물등록</a:t>
            </a:r>
            <a:endParaRPr b="1" sz="1000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환불관리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정산관리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-판매 내역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-수익 계산서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계정관리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회원탈퇴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945" name="Google Shape;945;p46"/>
          <p:cNvSpPr/>
          <p:nvPr/>
        </p:nvSpPr>
        <p:spPr>
          <a:xfrm>
            <a:off x="3568550" y="2811100"/>
            <a:ext cx="1331700" cy="67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7.미리보기 이미지 첨부(선택)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946" name="Google Shape;946;p46"/>
          <p:cNvSpPr/>
          <p:nvPr/>
        </p:nvSpPr>
        <p:spPr>
          <a:xfrm>
            <a:off x="2027550" y="3261122"/>
            <a:ext cx="1404900" cy="46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8.등록후 수정삭제 안내 권고문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947" name="Google Shape;947;p46"/>
          <p:cNvSpPr/>
          <p:nvPr/>
        </p:nvSpPr>
        <p:spPr>
          <a:xfrm>
            <a:off x="2046900" y="1989800"/>
            <a:ext cx="934800" cy="1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1.제목 입력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948" name="Google Shape;948;p46"/>
          <p:cNvSpPr/>
          <p:nvPr/>
        </p:nvSpPr>
        <p:spPr>
          <a:xfrm>
            <a:off x="2046900" y="2271342"/>
            <a:ext cx="1366200" cy="1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3.관람연령 선택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949" name="Google Shape;949;p46"/>
          <p:cNvSpPr/>
          <p:nvPr/>
        </p:nvSpPr>
        <p:spPr>
          <a:xfrm>
            <a:off x="2046900" y="2552900"/>
            <a:ext cx="3072300" cy="1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5.창작물 소개글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950" name="Google Shape;950;p46"/>
          <p:cNvSpPr/>
          <p:nvPr/>
        </p:nvSpPr>
        <p:spPr>
          <a:xfrm>
            <a:off x="2453200" y="3880500"/>
            <a:ext cx="1066500" cy="297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등록하기</a:t>
            </a:r>
            <a:endParaRPr sz="900"/>
          </a:p>
        </p:txBody>
      </p:sp>
      <p:sp>
        <p:nvSpPr>
          <p:cNvPr id="951" name="Google Shape;951;p46"/>
          <p:cNvSpPr/>
          <p:nvPr/>
        </p:nvSpPr>
        <p:spPr>
          <a:xfrm>
            <a:off x="3656000" y="3880500"/>
            <a:ext cx="934200" cy="297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뒤로가기</a:t>
            </a:r>
            <a:endParaRPr sz="900"/>
          </a:p>
        </p:txBody>
      </p:sp>
      <p:sp>
        <p:nvSpPr>
          <p:cNvPr id="952" name="Google Shape;952;p46"/>
          <p:cNvSpPr/>
          <p:nvPr/>
        </p:nvSpPr>
        <p:spPr>
          <a:xfrm>
            <a:off x="3125800" y="1989800"/>
            <a:ext cx="1214400" cy="1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2.카테고리선택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953" name="Google Shape;953;p46"/>
          <p:cNvSpPr/>
          <p:nvPr/>
        </p:nvSpPr>
        <p:spPr>
          <a:xfrm>
            <a:off x="3519700" y="2271350"/>
            <a:ext cx="1541100" cy="1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4.판매자 소개글 입력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954" name="Google Shape;954;p46"/>
          <p:cNvSpPr/>
          <p:nvPr/>
        </p:nvSpPr>
        <p:spPr>
          <a:xfrm>
            <a:off x="2046900" y="2909614"/>
            <a:ext cx="1366200" cy="1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6.첨부파일 첨부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955" name="Google Shape;955;p46"/>
          <p:cNvSpPr/>
          <p:nvPr/>
        </p:nvSpPr>
        <p:spPr>
          <a:xfrm>
            <a:off x="3612300" y="3556000"/>
            <a:ext cx="1214400" cy="25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9.판매금액 입력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956" name="Google Shape;956;p46"/>
          <p:cNvCxnSpPr/>
          <p:nvPr/>
        </p:nvCxnSpPr>
        <p:spPr>
          <a:xfrm flipH="1" rot="10800000">
            <a:off x="2027550" y="1926763"/>
            <a:ext cx="3148200" cy="8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7" name="Google Shape;957;p46"/>
          <p:cNvCxnSpPr/>
          <p:nvPr/>
        </p:nvCxnSpPr>
        <p:spPr>
          <a:xfrm>
            <a:off x="2038800" y="1926200"/>
            <a:ext cx="13800" cy="888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8" name="Google Shape;958;p46"/>
          <p:cNvCxnSpPr/>
          <p:nvPr/>
        </p:nvCxnSpPr>
        <p:spPr>
          <a:xfrm flipH="1" rot="10800000">
            <a:off x="2047725" y="2807275"/>
            <a:ext cx="3152400" cy="14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9" name="Google Shape;959;p46"/>
          <p:cNvCxnSpPr/>
          <p:nvPr/>
        </p:nvCxnSpPr>
        <p:spPr>
          <a:xfrm>
            <a:off x="5175750" y="1934850"/>
            <a:ext cx="24300" cy="878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0" name="Google Shape;960;p46"/>
          <p:cNvSpPr/>
          <p:nvPr/>
        </p:nvSpPr>
        <p:spPr>
          <a:xfrm>
            <a:off x="4390975" y="1836088"/>
            <a:ext cx="373200" cy="25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endParaRPr/>
          </a:p>
        </p:txBody>
      </p:sp>
      <p:sp>
        <p:nvSpPr>
          <p:cNvPr id="961" name="Google Shape;961;p46"/>
          <p:cNvSpPr/>
          <p:nvPr/>
        </p:nvSpPr>
        <p:spPr>
          <a:xfrm>
            <a:off x="1753075" y="2807275"/>
            <a:ext cx="3507300" cy="4419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46"/>
          <p:cNvSpPr/>
          <p:nvPr/>
        </p:nvSpPr>
        <p:spPr>
          <a:xfrm>
            <a:off x="1735825" y="2834450"/>
            <a:ext cx="373200" cy="25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endParaRPr/>
          </a:p>
        </p:txBody>
      </p:sp>
      <p:sp>
        <p:nvSpPr>
          <p:cNvPr id="963" name="Google Shape;963;p46"/>
          <p:cNvSpPr/>
          <p:nvPr/>
        </p:nvSpPr>
        <p:spPr>
          <a:xfrm>
            <a:off x="1735825" y="3266350"/>
            <a:ext cx="373200" cy="25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endParaRPr/>
          </a:p>
        </p:txBody>
      </p:sp>
      <p:sp>
        <p:nvSpPr>
          <p:cNvPr id="964" name="Google Shape;964;p46"/>
          <p:cNvSpPr/>
          <p:nvPr/>
        </p:nvSpPr>
        <p:spPr>
          <a:xfrm>
            <a:off x="3320125" y="3486375"/>
            <a:ext cx="373200" cy="25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9" name="Google Shape;969;p47"/>
          <p:cNvGraphicFramePr/>
          <p:nvPr/>
        </p:nvGraphicFramePr>
        <p:xfrm>
          <a:off x="2" y="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{F43EAFB5-DF02-47AC-8D84-4698DCDA5343}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ebookMarket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FFFFFF"/>
                          </a:solidFill>
                        </a:rPr>
                        <a:t>페이지명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환불 관리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05 판매자회원 마이페이지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서동민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메인페이지 &gt; (</a:t>
                      </a:r>
                      <a:r>
                        <a:rPr b="1" lang="ko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판매자</a:t>
                      </a:r>
                      <a:r>
                        <a:rPr b="1" lang="ko" sz="100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로그인)마이페이지 &gt; </a:t>
                      </a:r>
                      <a:r>
                        <a:rPr b="1" lang="ko" sz="100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환불 관리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970" name="Google Shape;970;p47"/>
          <p:cNvSpPr/>
          <p:nvPr/>
        </p:nvSpPr>
        <p:spPr>
          <a:xfrm>
            <a:off x="390575" y="528600"/>
            <a:ext cx="5309700" cy="45375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47"/>
          <p:cNvSpPr/>
          <p:nvPr/>
        </p:nvSpPr>
        <p:spPr>
          <a:xfrm>
            <a:off x="516349" y="659407"/>
            <a:ext cx="5043600" cy="4338600"/>
          </a:xfrm>
          <a:prstGeom prst="rect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2" name="Google Shape;972;p47"/>
          <p:cNvCxnSpPr/>
          <p:nvPr/>
        </p:nvCxnSpPr>
        <p:spPr>
          <a:xfrm flipH="1" rot="10800000">
            <a:off x="527989" y="1224091"/>
            <a:ext cx="5040900" cy="8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3" name="Google Shape;973;p47"/>
          <p:cNvSpPr/>
          <p:nvPr/>
        </p:nvSpPr>
        <p:spPr>
          <a:xfrm>
            <a:off x="1753076" y="1274319"/>
            <a:ext cx="3714600" cy="30714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47"/>
          <p:cNvSpPr/>
          <p:nvPr/>
        </p:nvSpPr>
        <p:spPr>
          <a:xfrm>
            <a:off x="599229" y="1274212"/>
            <a:ext cx="1066500" cy="30714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5" name="Google Shape;975;p47"/>
          <p:cNvCxnSpPr/>
          <p:nvPr/>
        </p:nvCxnSpPr>
        <p:spPr>
          <a:xfrm>
            <a:off x="5835236" y="1442374"/>
            <a:ext cx="16200" cy="4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6" name="Google Shape;976;p47"/>
          <p:cNvCxnSpPr/>
          <p:nvPr/>
        </p:nvCxnSpPr>
        <p:spPr>
          <a:xfrm rot="10800000">
            <a:off x="1306076" y="656840"/>
            <a:ext cx="0" cy="457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7" name="Google Shape;977;p47"/>
          <p:cNvSpPr txBox="1"/>
          <p:nvPr/>
        </p:nvSpPr>
        <p:spPr>
          <a:xfrm>
            <a:off x="533260" y="673122"/>
            <a:ext cx="858000" cy="5232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 LOGO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978" name="Google Shape;978;p47"/>
          <p:cNvSpPr txBox="1"/>
          <p:nvPr/>
        </p:nvSpPr>
        <p:spPr>
          <a:xfrm>
            <a:off x="1952441" y="763522"/>
            <a:ext cx="2836800" cy="3540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검색창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979" name="Google Shape;979;p47"/>
          <p:cNvSpPr txBox="1"/>
          <p:nvPr/>
        </p:nvSpPr>
        <p:spPr>
          <a:xfrm>
            <a:off x="637141" y="1280439"/>
            <a:ext cx="934200" cy="4617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회원 정보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로그아웃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980" name="Google Shape;980;p47"/>
          <p:cNvSpPr txBox="1"/>
          <p:nvPr/>
        </p:nvSpPr>
        <p:spPr>
          <a:xfrm>
            <a:off x="2096911" y="1902059"/>
            <a:ext cx="188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981" name="Google Shape;981;p47"/>
          <p:cNvSpPr txBox="1"/>
          <p:nvPr/>
        </p:nvSpPr>
        <p:spPr>
          <a:xfrm>
            <a:off x="1753075" y="1300825"/>
            <a:ext cx="3714600" cy="26757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                            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982" name="Google Shape;982;p47"/>
          <p:cNvSpPr txBox="1"/>
          <p:nvPr/>
        </p:nvSpPr>
        <p:spPr>
          <a:xfrm>
            <a:off x="636850" y="1790400"/>
            <a:ext cx="934800" cy="2570400"/>
          </a:xfrm>
          <a:prstGeom prst="rect">
            <a:avLst/>
          </a:prstGeom>
          <a:solidFill>
            <a:srgbClr val="0B5394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마이페이지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창작물관리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-등록 내역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-창작물등록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u="sng">
                <a:solidFill>
                  <a:schemeClr val="lt1"/>
                </a:solidFill>
              </a:rPr>
              <a:t>환불관리</a:t>
            </a:r>
            <a:endParaRPr sz="1300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정산관리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-</a:t>
            </a:r>
            <a:r>
              <a:rPr b="1" lang="ko" sz="900">
                <a:solidFill>
                  <a:schemeClr val="lt1"/>
                </a:solidFill>
              </a:rPr>
              <a:t>판매 내역</a:t>
            </a:r>
            <a:endParaRPr b="1"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-수익 계산서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계정관리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lt1"/>
                </a:solidFill>
              </a:rPr>
              <a:t>회원탈퇴</a:t>
            </a:r>
            <a:endParaRPr b="1" sz="900">
              <a:solidFill>
                <a:schemeClr val="lt1"/>
              </a:solidFill>
            </a:endParaRPr>
          </a:p>
        </p:txBody>
      </p:sp>
      <p:graphicFrame>
        <p:nvGraphicFramePr>
          <p:cNvPr id="983" name="Google Shape;983;p47"/>
          <p:cNvGraphicFramePr/>
          <p:nvPr/>
        </p:nvGraphicFramePr>
        <p:xfrm>
          <a:off x="1736075" y="1599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{154ED6CF-FCC8-474B-AAB8-7D9320A5529B}</a:tableStyleId>
              </a:tblPr>
              <a:tblGrid>
                <a:gridCol w="567775"/>
                <a:gridCol w="824300"/>
                <a:gridCol w="851250"/>
                <a:gridCol w="883850"/>
                <a:gridCol w="604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환불여부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84" name="Google Shape;984;p47"/>
          <p:cNvSpPr txBox="1"/>
          <p:nvPr/>
        </p:nvSpPr>
        <p:spPr>
          <a:xfrm>
            <a:off x="3132050" y="1599375"/>
            <a:ext cx="858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수량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985" name="Google Shape;985;p47"/>
          <p:cNvSpPr txBox="1"/>
          <p:nvPr/>
        </p:nvSpPr>
        <p:spPr>
          <a:xfrm>
            <a:off x="2303850" y="1614675"/>
            <a:ext cx="1010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게시글 제목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986" name="Google Shape;986;p47"/>
          <p:cNvSpPr txBox="1"/>
          <p:nvPr/>
        </p:nvSpPr>
        <p:spPr>
          <a:xfrm>
            <a:off x="4046450" y="1599375"/>
            <a:ext cx="858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금액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987" name="Google Shape;987;p47"/>
          <p:cNvSpPr txBox="1"/>
          <p:nvPr/>
        </p:nvSpPr>
        <p:spPr>
          <a:xfrm>
            <a:off x="1746575" y="1635571"/>
            <a:ext cx="54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번호</a:t>
            </a:r>
            <a:endParaRPr sz="1000">
              <a:solidFill>
                <a:schemeClr val="lt1"/>
              </a:solidFill>
            </a:endParaRPr>
          </a:p>
        </p:txBody>
      </p:sp>
      <p:graphicFrame>
        <p:nvGraphicFramePr>
          <p:cNvPr id="988" name="Google Shape;988;p47"/>
          <p:cNvGraphicFramePr/>
          <p:nvPr/>
        </p:nvGraphicFramePr>
        <p:xfrm>
          <a:off x="1736075" y="2787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{154ED6CF-FCC8-474B-AAB8-7D9320A5529B}</a:tableStyleId>
              </a:tblPr>
              <a:tblGrid>
                <a:gridCol w="567775"/>
                <a:gridCol w="824300"/>
                <a:gridCol w="851250"/>
                <a:gridCol w="883850"/>
                <a:gridCol w="621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  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89" name="Google Shape;989;p47"/>
          <p:cNvSpPr/>
          <p:nvPr/>
        </p:nvSpPr>
        <p:spPr>
          <a:xfrm>
            <a:off x="533260" y="4403667"/>
            <a:ext cx="5026800" cy="594300"/>
          </a:xfrm>
          <a:prstGeom prst="rect">
            <a:avLst/>
          </a:prstGeom>
          <a:solidFill>
            <a:srgbClr val="0B5394"/>
          </a:solidFill>
          <a:ln cap="flat" cmpd="sng" w="25400">
            <a:solidFill>
              <a:srgbClr val="1D1B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" sz="1200">
                <a:solidFill>
                  <a:srgbClr val="FFFFFF"/>
                </a:solidFill>
              </a:rPr>
              <a:t>회사소개/</a:t>
            </a:r>
            <a:r>
              <a:rPr lang="ko" sz="1200">
                <a:solidFill>
                  <a:schemeClr val="lt1"/>
                </a:solidFill>
              </a:rPr>
              <a:t> 이용약관/</a:t>
            </a:r>
            <a:r>
              <a:rPr lang="ko" sz="1200">
                <a:solidFill>
                  <a:srgbClr val="FFFFFF"/>
                </a:solidFill>
              </a:rPr>
              <a:t>개인정보취급방침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0" name="Google Shape;990;p47"/>
          <p:cNvSpPr txBox="1"/>
          <p:nvPr/>
        </p:nvSpPr>
        <p:spPr>
          <a:xfrm>
            <a:off x="1739600" y="3976625"/>
            <a:ext cx="3262500" cy="2367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                                        페이징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991" name="Google Shape;991;p47"/>
          <p:cNvSpPr/>
          <p:nvPr/>
        </p:nvSpPr>
        <p:spPr>
          <a:xfrm>
            <a:off x="2338625" y="1974275"/>
            <a:ext cx="754800" cy="4161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2" name="Google Shape;992;p47"/>
          <p:cNvCxnSpPr>
            <a:stCxn id="991" idx="0"/>
          </p:cNvCxnSpPr>
          <p:nvPr/>
        </p:nvCxnSpPr>
        <p:spPr>
          <a:xfrm rot="10800000">
            <a:off x="1753925" y="1176575"/>
            <a:ext cx="962100" cy="79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3" name="Google Shape;993;p47"/>
          <p:cNvSpPr/>
          <p:nvPr/>
        </p:nvSpPr>
        <p:spPr>
          <a:xfrm>
            <a:off x="229425" y="131300"/>
            <a:ext cx="1669200" cy="24348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47"/>
          <p:cNvSpPr/>
          <p:nvPr/>
        </p:nvSpPr>
        <p:spPr>
          <a:xfrm>
            <a:off x="488450" y="377425"/>
            <a:ext cx="1083300" cy="23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구매자ID</a:t>
            </a:r>
            <a:endParaRPr/>
          </a:p>
        </p:txBody>
      </p:sp>
      <p:sp>
        <p:nvSpPr>
          <p:cNvPr id="995" name="Google Shape;995;p47"/>
          <p:cNvSpPr/>
          <p:nvPr/>
        </p:nvSpPr>
        <p:spPr>
          <a:xfrm>
            <a:off x="488450" y="821475"/>
            <a:ext cx="1083300" cy="23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창작물 제목</a:t>
            </a:r>
            <a:endParaRPr sz="1300"/>
          </a:p>
        </p:txBody>
      </p:sp>
      <p:sp>
        <p:nvSpPr>
          <p:cNvPr id="996" name="Google Shape;996;p47"/>
          <p:cNvSpPr/>
          <p:nvPr/>
        </p:nvSpPr>
        <p:spPr>
          <a:xfrm>
            <a:off x="495850" y="1258125"/>
            <a:ext cx="1066500" cy="79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환불 상세 내역</a:t>
            </a:r>
            <a:endParaRPr sz="1000"/>
          </a:p>
        </p:txBody>
      </p:sp>
      <p:sp>
        <p:nvSpPr>
          <p:cNvPr id="997" name="Google Shape;997;p47"/>
          <p:cNvSpPr/>
          <p:nvPr/>
        </p:nvSpPr>
        <p:spPr>
          <a:xfrm>
            <a:off x="525450" y="2294225"/>
            <a:ext cx="542400" cy="17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환불승인</a:t>
            </a:r>
            <a:endParaRPr sz="700"/>
          </a:p>
        </p:txBody>
      </p:sp>
      <p:sp>
        <p:nvSpPr>
          <p:cNvPr id="998" name="Google Shape;998;p47"/>
          <p:cNvSpPr/>
          <p:nvPr/>
        </p:nvSpPr>
        <p:spPr>
          <a:xfrm>
            <a:off x="1164150" y="2298275"/>
            <a:ext cx="492600" cy="16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환불거절</a:t>
            </a:r>
            <a:endParaRPr sz="600"/>
          </a:p>
        </p:txBody>
      </p:sp>
      <p:sp>
        <p:nvSpPr>
          <p:cNvPr id="999" name="Google Shape;999;p47"/>
          <p:cNvSpPr/>
          <p:nvPr/>
        </p:nvSpPr>
        <p:spPr>
          <a:xfrm>
            <a:off x="2222400" y="1891750"/>
            <a:ext cx="258900" cy="236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endParaRPr/>
          </a:p>
        </p:txBody>
      </p:sp>
      <p:sp>
        <p:nvSpPr>
          <p:cNvPr id="1000" name="Google Shape;1000;p47"/>
          <p:cNvSpPr/>
          <p:nvPr/>
        </p:nvSpPr>
        <p:spPr>
          <a:xfrm>
            <a:off x="5208775" y="1176575"/>
            <a:ext cx="258900" cy="236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endParaRPr/>
          </a:p>
        </p:txBody>
      </p:sp>
      <p:sp>
        <p:nvSpPr>
          <p:cNvPr id="1001" name="Google Shape;1001;p47"/>
          <p:cNvSpPr txBox="1"/>
          <p:nvPr/>
        </p:nvSpPr>
        <p:spPr>
          <a:xfrm>
            <a:off x="4427750" y="4159825"/>
            <a:ext cx="1132200" cy="23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환불규정</a:t>
            </a:r>
            <a:endParaRPr sz="1100"/>
          </a:p>
        </p:txBody>
      </p:sp>
      <p:sp>
        <p:nvSpPr>
          <p:cNvPr id="1002" name="Google Shape;1002;p47"/>
          <p:cNvSpPr/>
          <p:nvPr/>
        </p:nvSpPr>
        <p:spPr>
          <a:xfrm>
            <a:off x="4300513" y="4159825"/>
            <a:ext cx="258900" cy="236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endParaRPr/>
          </a:p>
        </p:txBody>
      </p:sp>
      <p:sp>
        <p:nvSpPr>
          <p:cNvPr id="1003" name="Google Shape;1003;p47"/>
          <p:cNvSpPr/>
          <p:nvPr/>
        </p:nvSpPr>
        <p:spPr>
          <a:xfrm>
            <a:off x="5002100" y="2091050"/>
            <a:ext cx="258900" cy="236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endParaRPr/>
          </a:p>
        </p:txBody>
      </p:sp>
      <p:sp>
        <p:nvSpPr>
          <p:cNvPr id="1004" name="Google Shape;1004;p47"/>
          <p:cNvSpPr/>
          <p:nvPr/>
        </p:nvSpPr>
        <p:spPr>
          <a:xfrm>
            <a:off x="1100225" y="2117625"/>
            <a:ext cx="258900" cy="236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</a:t>
            </a:r>
            <a:endParaRPr/>
          </a:p>
        </p:txBody>
      </p:sp>
      <p:sp>
        <p:nvSpPr>
          <p:cNvPr id="1005" name="Google Shape;1005;p47"/>
          <p:cNvSpPr/>
          <p:nvPr/>
        </p:nvSpPr>
        <p:spPr>
          <a:xfrm>
            <a:off x="229425" y="205475"/>
            <a:ext cx="258900" cy="236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</a:t>
            </a:r>
            <a:endParaRPr/>
          </a:p>
        </p:txBody>
      </p:sp>
      <p:cxnSp>
        <p:nvCxnSpPr>
          <p:cNvPr id="1006" name="Google Shape;1006;p47"/>
          <p:cNvCxnSpPr/>
          <p:nvPr/>
        </p:nvCxnSpPr>
        <p:spPr>
          <a:xfrm>
            <a:off x="6939050" y="1042200"/>
            <a:ext cx="144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007" name="Google Shape;1007;p47"/>
          <p:cNvGraphicFramePr/>
          <p:nvPr/>
        </p:nvGraphicFramePr>
        <p:xfrm>
          <a:off x="6261921" y="4421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{7015AFC3-513E-43F5-B228-812914143080}</a:tableStyleId>
              </a:tblPr>
              <a:tblGrid>
                <a:gridCol w="382900"/>
                <a:gridCol w="2499175"/>
              </a:tblGrid>
              <a:tr h="2928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b="1" sz="1000" u="none" cap="none" strike="noStrike">
                        <a:solidFill>
                          <a:srgbClr val="FFFFFF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Dotum"/>
                          <a:ea typeface="Dotum"/>
                          <a:cs typeface="Dotum"/>
                          <a:sym typeface="Dotum"/>
                        </a:rPr>
                        <a:t>메인페이지 -&gt; 환불관리</a:t>
                      </a:r>
                      <a:endParaRPr sz="120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1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Dotum"/>
                          <a:ea typeface="Dotum"/>
                          <a:cs typeface="Dotum"/>
                          <a:sym typeface="Dotum"/>
                        </a:rPr>
                        <a:t>텍스트 클릭시 상세내역 확인</a:t>
                      </a:r>
                      <a:endParaRPr sz="12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1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환불 규정에 맞지 않을 경우, 환불 거절</a:t>
                      </a:r>
                      <a:endParaRPr sz="120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1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환불신청 24시간 동안 응답 없을 경우 자동으로 환불 승인 완료 처리</a:t>
                      </a:r>
                      <a:endParaRPr sz="120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1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환불 거절시 관리자의 환불 관리로 이관</a:t>
                      </a:r>
                      <a:endParaRPr sz="120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76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6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상세내역에서 승인 및 거절이 가능</a:t>
                      </a:r>
                      <a:endParaRPr sz="120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2" name="Google Shape;1012;p48"/>
          <p:cNvGraphicFramePr/>
          <p:nvPr/>
        </p:nvGraphicFramePr>
        <p:xfrm>
          <a:off x="2" y="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{F43EAFB5-DF02-47AC-8D84-4698DCDA5343}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ebookMarket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FFFFFF"/>
                          </a:solidFill>
                        </a:rPr>
                        <a:t>페이지명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정산 관리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05 판매자회원 마이페이지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김승현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메인페이지 &gt; </a:t>
                      </a:r>
                      <a:r>
                        <a:rPr b="1" lang="ko" sz="100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b="1" lang="ko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판매자</a:t>
                      </a:r>
                      <a:r>
                        <a:rPr b="1" lang="ko" sz="100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로그인)마이페이지 </a:t>
                      </a:r>
                      <a:r>
                        <a:rPr b="1" lang="ko" sz="100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판매 내역(작품별)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013" name="Google Shape;1013;p48"/>
          <p:cNvSpPr/>
          <p:nvPr/>
        </p:nvSpPr>
        <p:spPr>
          <a:xfrm>
            <a:off x="390575" y="528600"/>
            <a:ext cx="5309700" cy="45375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48"/>
          <p:cNvSpPr/>
          <p:nvPr/>
        </p:nvSpPr>
        <p:spPr>
          <a:xfrm>
            <a:off x="516349" y="659407"/>
            <a:ext cx="5043600" cy="4338600"/>
          </a:xfrm>
          <a:prstGeom prst="rect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5" name="Google Shape;1015;p48"/>
          <p:cNvCxnSpPr/>
          <p:nvPr/>
        </p:nvCxnSpPr>
        <p:spPr>
          <a:xfrm flipH="1" rot="10800000">
            <a:off x="527989" y="1224091"/>
            <a:ext cx="5040900" cy="8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6" name="Google Shape;1016;p48"/>
          <p:cNvCxnSpPr/>
          <p:nvPr/>
        </p:nvCxnSpPr>
        <p:spPr>
          <a:xfrm flipH="1" rot="10800000">
            <a:off x="522484" y="4396700"/>
            <a:ext cx="5051700" cy="4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7" name="Google Shape;1017;p48"/>
          <p:cNvSpPr/>
          <p:nvPr/>
        </p:nvSpPr>
        <p:spPr>
          <a:xfrm>
            <a:off x="1753076" y="1274319"/>
            <a:ext cx="3714600" cy="30714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48"/>
          <p:cNvSpPr/>
          <p:nvPr/>
        </p:nvSpPr>
        <p:spPr>
          <a:xfrm>
            <a:off x="599229" y="1274212"/>
            <a:ext cx="1066500" cy="30714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9" name="Google Shape;1019;p48"/>
          <p:cNvCxnSpPr/>
          <p:nvPr/>
        </p:nvCxnSpPr>
        <p:spPr>
          <a:xfrm>
            <a:off x="6100786" y="1225874"/>
            <a:ext cx="16200" cy="4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0" name="Google Shape;1020;p48"/>
          <p:cNvCxnSpPr/>
          <p:nvPr/>
        </p:nvCxnSpPr>
        <p:spPr>
          <a:xfrm rot="10800000">
            <a:off x="1306076" y="656840"/>
            <a:ext cx="0" cy="457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1" name="Google Shape;1021;p48"/>
          <p:cNvSpPr txBox="1"/>
          <p:nvPr/>
        </p:nvSpPr>
        <p:spPr>
          <a:xfrm>
            <a:off x="533260" y="673122"/>
            <a:ext cx="858000" cy="5232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 LOGO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022" name="Google Shape;1022;p48"/>
          <p:cNvSpPr txBox="1"/>
          <p:nvPr/>
        </p:nvSpPr>
        <p:spPr>
          <a:xfrm>
            <a:off x="1952441" y="763522"/>
            <a:ext cx="2836800" cy="3540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검색창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023" name="Google Shape;1023;p48"/>
          <p:cNvSpPr txBox="1"/>
          <p:nvPr/>
        </p:nvSpPr>
        <p:spPr>
          <a:xfrm>
            <a:off x="637141" y="1280439"/>
            <a:ext cx="934200" cy="4617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회원 정보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로그아웃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1024" name="Google Shape;1024;p48"/>
          <p:cNvSpPr/>
          <p:nvPr/>
        </p:nvSpPr>
        <p:spPr>
          <a:xfrm>
            <a:off x="533260" y="4403667"/>
            <a:ext cx="5026800" cy="594300"/>
          </a:xfrm>
          <a:prstGeom prst="rect">
            <a:avLst/>
          </a:prstGeom>
          <a:solidFill>
            <a:srgbClr val="0B5394"/>
          </a:solidFill>
          <a:ln cap="flat" cmpd="sng" w="25400">
            <a:solidFill>
              <a:srgbClr val="1D1B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" sz="1200">
                <a:solidFill>
                  <a:srgbClr val="FFFFFF"/>
                </a:solidFill>
              </a:rPr>
              <a:t>회사소개/</a:t>
            </a:r>
            <a:r>
              <a:rPr lang="ko" sz="1200">
                <a:solidFill>
                  <a:schemeClr val="lt1"/>
                </a:solidFill>
              </a:rPr>
              <a:t> 이용약관/</a:t>
            </a:r>
            <a:r>
              <a:rPr lang="ko" sz="1200">
                <a:solidFill>
                  <a:srgbClr val="FFFFFF"/>
                </a:solidFill>
              </a:rPr>
              <a:t>개인정보취급방침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5" name="Google Shape;1025;p48"/>
          <p:cNvSpPr txBox="1"/>
          <p:nvPr/>
        </p:nvSpPr>
        <p:spPr>
          <a:xfrm>
            <a:off x="2096911" y="1902059"/>
            <a:ext cx="188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026" name="Google Shape;1026;p48"/>
          <p:cNvSpPr txBox="1"/>
          <p:nvPr/>
        </p:nvSpPr>
        <p:spPr>
          <a:xfrm>
            <a:off x="1753075" y="1300825"/>
            <a:ext cx="3714600" cy="30342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                            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027" name="Google Shape;1027;p48"/>
          <p:cNvSpPr txBox="1"/>
          <p:nvPr/>
        </p:nvSpPr>
        <p:spPr>
          <a:xfrm>
            <a:off x="636850" y="1790400"/>
            <a:ext cx="934800" cy="25551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마이페이지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창작물관리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-</a:t>
            </a:r>
            <a:r>
              <a:rPr lang="ko" sz="1000">
                <a:solidFill>
                  <a:schemeClr val="lt1"/>
                </a:solidFill>
              </a:rPr>
              <a:t>등록 내역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-창작물등록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환불관리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정산관리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-</a:t>
            </a:r>
            <a:r>
              <a:rPr b="1" lang="ko" sz="1200" u="sng">
                <a:solidFill>
                  <a:schemeClr val="lt1"/>
                </a:solidFill>
              </a:rPr>
              <a:t>판매 내역</a:t>
            </a:r>
            <a:endParaRPr b="1" sz="1200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-수익 계산서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계정관리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lt1"/>
                </a:solidFill>
              </a:rPr>
              <a:t>회원탈퇴</a:t>
            </a:r>
            <a:endParaRPr b="1" sz="900">
              <a:solidFill>
                <a:schemeClr val="lt1"/>
              </a:solidFill>
            </a:endParaRPr>
          </a:p>
        </p:txBody>
      </p:sp>
      <p:graphicFrame>
        <p:nvGraphicFramePr>
          <p:cNvPr id="1028" name="Google Shape;1028;p48"/>
          <p:cNvGraphicFramePr/>
          <p:nvPr/>
        </p:nvGraphicFramePr>
        <p:xfrm>
          <a:off x="1736075" y="1599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{154ED6CF-FCC8-474B-AAB8-7D9320A5529B}</a:tableStyleId>
              </a:tblPr>
              <a:tblGrid>
                <a:gridCol w="567775"/>
                <a:gridCol w="824300"/>
                <a:gridCol w="851250"/>
                <a:gridCol w="980050"/>
                <a:gridCol w="525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  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총금액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29" name="Google Shape;1029;p48"/>
          <p:cNvSpPr txBox="1"/>
          <p:nvPr/>
        </p:nvSpPr>
        <p:spPr>
          <a:xfrm>
            <a:off x="3132050" y="1599375"/>
            <a:ext cx="858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수량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030" name="Google Shape;1030;p48"/>
          <p:cNvSpPr txBox="1"/>
          <p:nvPr/>
        </p:nvSpPr>
        <p:spPr>
          <a:xfrm>
            <a:off x="2303850" y="1614675"/>
            <a:ext cx="1010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게시글 제목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031" name="Google Shape;1031;p48"/>
          <p:cNvSpPr txBox="1"/>
          <p:nvPr/>
        </p:nvSpPr>
        <p:spPr>
          <a:xfrm>
            <a:off x="4046450" y="1599375"/>
            <a:ext cx="858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금액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032" name="Google Shape;1032;p48"/>
          <p:cNvSpPr txBox="1"/>
          <p:nvPr/>
        </p:nvSpPr>
        <p:spPr>
          <a:xfrm>
            <a:off x="1709570" y="1287725"/>
            <a:ext cx="599400" cy="338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lt1"/>
                </a:solidFill>
                <a:highlight>
                  <a:schemeClr val="dk1"/>
                </a:highlight>
              </a:rPr>
              <a:t>작품별</a:t>
            </a:r>
            <a:endParaRPr b="1" sz="10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1033" name="Google Shape;1033;p48"/>
          <p:cNvSpPr txBox="1"/>
          <p:nvPr/>
        </p:nvSpPr>
        <p:spPr>
          <a:xfrm>
            <a:off x="2311242" y="1287713"/>
            <a:ext cx="542400" cy="338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lt1"/>
                </a:solidFill>
              </a:rPr>
              <a:t>월별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1034" name="Google Shape;1034;p48"/>
          <p:cNvSpPr txBox="1"/>
          <p:nvPr/>
        </p:nvSpPr>
        <p:spPr>
          <a:xfrm>
            <a:off x="1746575" y="1635571"/>
            <a:ext cx="54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번호</a:t>
            </a:r>
            <a:endParaRPr sz="1000">
              <a:solidFill>
                <a:schemeClr val="lt1"/>
              </a:solidFill>
            </a:endParaRPr>
          </a:p>
        </p:txBody>
      </p:sp>
      <p:graphicFrame>
        <p:nvGraphicFramePr>
          <p:cNvPr id="1035" name="Google Shape;1035;p48"/>
          <p:cNvGraphicFramePr/>
          <p:nvPr/>
        </p:nvGraphicFramePr>
        <p:xfrm>
          <a:off x="1736075" y="2770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{154ED6CF-FCC8-474B-AAB8-7D9320A5529B}</a:tableStyleId>
              </a:tblPr>
              <a:tblGrid>
                <a:gridCol w="567775"/>
                <a:gridCol w="824300"/>
                <a:gridCol w="851250"/>
                <a:gridCol w="980050"/>
                <a:gridCol w="525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  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36" name="Google Shape;1036;p48"/>
          <p:cNvSpPr txBox="1"/>
          <p:nvPr/>
        </p:nvSpPr>
        <p:spPr>
          <a:xfrm>
            <a:off x="1979125" y="3992050"/>
            <a:ext cx="3262500" cy="2367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                                        페이징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1037" name="Google Shape;1037;p48"/>
          <p:cNvSpPr/>
          <p:nvPr/>
        </p:nvSpPr>
        <p:spPr>
          <a:xfrm>
            <a:off x="6097325" y="442175"/>
            <a:ext cx="3034200" cy="480900"/>
          </a:xfrm>
          <a:prstGeom prst="rect">
            <a:avLst/>
          </a:prstGeom>
          <a:solidFill>
            <a:srgbClr val="3660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lang="ko" sz="1000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Description</a:t>
            </a:r>
            <a:endParaRPr/>
          </a:p>
        </p:txBody>
      </p:sp>
      <p:sp>
        <p:nvSpPr>
          <p:cNvPr id="1038" name="Google Shape;1038;p48"/>
          <p:cNvSpPr/>
          <p:nvPr/>
        </p:nvSpPr>
        <p:spPr>
          <a:xfrm>
            <a:off x="6660200" y="1589012"/>
            <a:ext cx="2471400" cy="31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작품 별 판매 수량 출력</a:t>
            </a:r>
            <a:endParaRPr b="1" sz="900"/>
          </a:p>
        </p:txBody>
      </p:sp>
      <p:sp>
        <p:nvSpPr>
          <p:cNvPr id="1039" name="Google Shape;1039;p48"/>
          <p:cNvSpPr/>
          <p:nvPr/>
        </p:nvSpPr>
        <p:spPr>
          <a:xfrm>
            <a:off x="6097300" y="1581612"/>
            <a:ext cx="567600" cy="325800"/>
          </a:xfrm>
          <a:prstGeom prst="rect">
            <a:avLst/>
          </a:prstGeom>
          <a:solidFill>
            <a:srgbClr val="93B3D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3</a:t>
            </a:r>
            <a:endParaRPr sz="700"/>
          </a:p>
        </p:txBody>
      </p:sp>
      <p:sp>
        <p:nvSpPr>
          <p:cNvPr id="1040" name="Google Shape;1040;p48"/>
          <p:cNvSpPr/>
          <p:nvPr/>
        </p:nvSpPr>
        <p:spPr>
          <a:xfrm>
            <a:off x="6660150" y="1922112"/>
            <a:ext cx="2471400" cy="31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작품 별 판매 금액 출력</a:t>
            </a:r>
            <a:endParaRPr b="1" sz="900"/>
          </a:p>
        </p:txBody>
      </p:sp>
      <p:sp>
        <p:nvSpPr>
          <p:cNvPr id="1041" name="Google Shape;1041;p48"/>
          <p:cNvSpPr/>
          <p:nvPr/>
        </p:nvSpPr>
        <p:spPr>
          <a:xfrm>
            <a:off x="6097250" y="1914712"/>
            <a:ext cx="567600" cy="325800"/>
          </a:xfrm>
          <a:prstGeom prst="rect">
            <a:avLst/>
          </a:prstGeom>
          <a:solidFill>
            <a:srgbClr val="93B3D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4</a:t>
            </a:r>
            <a:endParaRPr sz="700"/>
          </a:p>
        </p:txBody>
      </p:sp>
      <p:sp>
        <p:nvSpPr>
          <p:cNvPr id="1042" name="Google Shape;1042;p48"/>
          <p:cNvSpPr/>
          <p:nvPr/>
        </p:nvSpPr>
        <p:spPr>
          <a:xfrm>
            <a:off x="6660150" y="2247812"/>
            <a:ext cx="2471400" cy="31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총 판매 금액 출력</a:t>
            </a:r>
            <a:endParaRPr b="1" sz="900"/>
          </a:p>
        </p:txBody>
      </p:sp>
      <p:sp>
        <p:nvSpPr>
          <p:cNvPr id="1043" name="Google Shape;1043;p48"/>
          <p:cNvSpPr/>
          <p:nvPr/>
        </p:nvSpPr>
        <p:spPr>
          <a:xfrm>
            <a:off x="6097250" y="2240412"/>
            <a:ext cx="567600" cy="325800"/>
          </a:xfrm>
          <a:prstGeom prst="rect">
            <a:avLst/>
          </a:prstGeom>
          <a:solidFill>
            <a:srgbClr val="93B3D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5</a:t>
            </a:r>
            <a:endParaRPr sz="700"/>
          </a:p>
        </p:txBody>
      </p:sp>
      <p:sp>
        <p:nvSpPr>
          <p:cNvPr id="1044" name="Google Shape;1044;p48"/>
          <p:cNvSpPr/>
          <p:nvPr/>
        </p:nvSpPr>
        <p:spPr>
          <a:xfrm>
            <a:off x="6660150" y="2549137"/>
            <a:ext cx="2471400" cy="31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월별 클릭시 : 월 선택후 판매내역(해당되는 월별) 페이지로 이동</a:t>
            </a:r>
            <a:endParaRPr b="1" sz="900"/>
          </a:p>
        </p:txBody>
      </p:sp>
      <p:sp>
        <p:nvSpPr>
          <p:cNvPr id="1045" name="Google Shape;1045;p48"/>
          <p:cNvSpPr/>
          <p:nvPr/>
        </p:nvSpPr>
        <p:spPr>
          <a:xfrm>
            <a:off x="6097250" y="2541737"/>
            <a:ext cx="567600" cy="325800"/>
          </a:xfrm>
          <a:prstGeom prst="rect">
            <a:avLst/>
          </a:prstGeom>
          <a:solidFill>
            <a:srgbClr val="93B3D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6</a:t>
            </a:r>
            <a:endParaRPr sz="700"/>
          </a:p>
        </p:txBody>
      </p:sp>
      <p:sp>
        <p:nvSpPr>
          <p:cNvPr id="1046" name="Google Shape;1046;p48"/>
          <p:cNvSpPr/>
          <p:nvPr/>
        </p:nvSpPr>
        <p:spPr>
          <a:xfrm>
            <a:off x="6660175" y="2869608"/>
            <a:ext cx="2471400" cy="31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한 페이지에 10개의 작품 내역 출력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페이징 네비게이션</a:t>
            </a:r>
            <a:endParaRPr b="1" sz="900"/>
          </a:p>
        </p:txBody>
      </p:sp>
      <p:sp>
        <p:nvSpPr>
          <p:cNvPr id="1047" name="Google Shape;1047;p48"/>
          <p:cNvSpPr/>
          <p:nvPr/>
        </p:nvSpPr>
        <p:spPr>
          <a:xfrm>
            <a:off x="6097275" y="2862208"/>
            <a:ext cx="567600" cy="325800"/>
          </a:xfrm>
          <a:prstGeom prst="rect">
            <a:avLst/>
          </a:prstGeom>
          <a:solidFill>
            <a:srgbClr val="93B3D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7</a:t>
            </a:r>
            <a:endParaRPr sz="700"/>
          </a:p>
        </p:txBody>
      </p:sp>
      <p:sp>
        <p:nvSpPr>
          <p:cNvPr id="1048" name="Google Shape;1048;p48"/>
          <p:cNvSpPr/>
          <p:nvPr/>
        </p:nvSpPr>
        <p:spPr>
          <a:xfrm>
            <a:off x="6660175" y="934647"/>
            <a:ext cx="2471400" cy="31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메인페이지 -&gt; 정산관리 -&gt; 판매내역-&gt; 작품별</a:t>
            </a:r>
            <a:endParaRPr b="1" sz="900"/>
          </a:p>
        </p:txBody>
      </p:sp>
      <p:sp>
        <p:nvSpPr>
          <p:cNvPr id="1049" name="Google Shape;1049;p48"/>
          <p:cNvSpPr/>
          <p:nvPr/>
        </p:nvSpPr>
        <p:spPr>
          <a:xfrm>
            <a:off x="6097275" y="927247"/>
            <a:ext cx="567600" cy="325800"/>
          </a:xfrm>
          <a:prstGeom prst="rect">
            <a:avLst/>
          </a:prstGeom>
          <a:solidFill>
            <a:srgbClr val="93B3D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1</a:t>
            </a:r>
            <a:endParaRPr sz="700"/>
          </a:p>
        </p:txBody>
      </p:sp>
      <p:sp>
        <p:nvSpPr>
          <p:cNvPr id="1050" name="Google Shape;1050;p48"/>
          <p:cNvSpPr/>
          <p:nvPr/>
        </p:nvSpPr>
        <p:spPr>
          <a:xfrm>
            <a:off x="6660175" y="3194783"/>
            <a:ext cx="2471400" cy="31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작품별 판매내역 리스트로 출력</a:t>
            </a:r>
            <a:endParaRPr b="1" sz="900"/>
          </a:p>
        </p:txBody>
      </p:sp>
      <p:sp>
        <p:nvSpPr>
          <p:cNvPr id="1051" name="Google Shape;1051;p48"/>
          <p:cNvSpPr/>
          <p:nvPr/>
        </p:nvSpPr>
        <p:spPr>
          <a:xfrm>
            <a:off x="6097275" y="3187383"/>
            <a:ext cx="567600" cy="325800"/>
          </a:xfrm>
          <a:prstGeom prst="rect">
            <a:avLst/>
          </a:prstGeom>
          <a:solidFill>
            <a:srgbClr val="93B3D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8</a:t>
            </a:r>
            <a:endParaRPr sz="700"/>
          </a:p>
        </p:txBody>
      </p:sp>
      <p:sp>
        <p:nvSpPr>
          <p:cNvPr id="1052" name="Google Shape;1052;p48"/>
          <p:cNvSpPr/>
          <p:nvPr/>
        </p:nvSpPr>
        <p:spPr>
          <a:xfrm>
            <a:off x="6660175" y="1257122"/>
            <a:ext cx="2471400" cy="31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판매한 작품 제목 출력</a:t>
            </a:r>
            <a:endParaRPr b="1" sz="900"/>
          </a:p>
        </p:txBody>
      </p:sp>
      <p:sp>
        <p:nvSpPr>
          <p:cNvPr id="1053" name="Google Shape;1053;p48"/>
          <p:cNvSpPr/>
          <p:nvPr/>
        </p:nvSpPr>
        <p:spPr>
          <a:xfrm>
            <a:off x="6097275" y="1249722"/>
            <a:ext cx="567600" cy="325800"/>
          </a:xfrm>
          <a:prstGeom prst="rect">
            <a:avLst/>
          </a:prstGeom>
          <a:solidFill>
            <a:srgbClr val="93B3D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2</a:t>
            </a:r>
            <a:endParaRPr sz="700"/>
          </a:p>
        </p:txBody>
      </p:sp>
      <p:sp>
        <p:nvSpPr>
          <p:cNvPr id="1054" name="Google Shape;1054;p48"/>
          <p:cNvSpPr/>
          <p:nvPr/>
        </p:nvSpPr>
        <p:spPr>
          <a:xfrm>
            <a:off x="2763950" y="1840738"/>
            <a:ext cx="355200" cy="338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endParaRPr b="1"/>
          </a:p>
        </p:txBody>
      </p:sp>
      <p:sp>
        <p:nvSpPr>
          <p:cNvPr id="1055" name="Google Shape;1055;p48"/>
          <p:cNvSpPr/>
          <p:nvPr/>
        </p:nvSpPr>
        <p:spPr>
          <a:xfrm>
            <a:off x="3624200" y="1340425"/>
            <a:ext cx="355200" cy="338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endParaRPr b="1"/>
          </a:p>
        </p:txBody>
      </p:sp>
      <p:sp>
        <p:nvSpPr>
          <p:cNvPr id="1056" name="Google Shape;1056;p48"/>
          <p:cNvSpPr/>
          <p:nvPr/>
        </p:nvSpPr>
        <p:spPr>
          <a:xfrm>
            <a:off x="4607125" y="1338763"/>
            <a:ext cx="355200" cy="338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endParaRPr b="1"/>
          </a:p>
        </p:txBody>
      </p:sp>
      <p:sp>
        <p:nvSpPr>
          <p:cNvPr id="1057" name="Google Shape;1057;p48"/>
          <p:cNvSpPr/>
          <p:nvPr/>
        </p:nvSpPr>
        <p:spPr>
          <a:xfrm>
            <a:off x="5219425" y="1341938"/>
            <a:ext cx="355200" cy="338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</a:t>
            </a:r>
            <a:endParaRPr b="1"/>
          </a:p>
        </p:txBody>
      </p:sp>
      <p:sp>
        <p:nvSpPr>
          <p:cNvPr id="1058" name="Google Shape;1058;p48"/>
          <p:cNvSpPr/>
          <p:nvPr/>
        </p:nvSpPr>
        <p:spPr>
          <a:xfrm>
            <a:off x="2641275" y="1002750"/>
            <a:ext cx="355200" cy="338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</a:t>
            </a:r>
            <a:endParaRPr b="1"/>
          </a:p>
        </p:txBody>
      </p:sp>
      <p:sp>
        <p:nvSpPr>
          <p:cNvPr id="1059" name="Google Shape;1059;p48"/>
          <p:cNvSpPr/>
          <p:nvPr/>
        </p:nvSpPr>
        <p:spPr>
          <a:xfrm>
            <a:off x="1665725" y="4017300"/>
            <a:ext cx="355200" cy="338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7</a:t>
            </a:r>
            <a:endParaRPr b="1"/>
          </a:p>
        </p:txBody>
      </p:sp>
      <p:sp>
        <p:nvSpPr>
          <p:cNvPr id="1060" name="Google Shape;1060;p48"/>
          <p:cNvSpPr/>
          <p:nvPr/>
        </p:nvSpPr>
        <p:spPr>
          <a:xfrm>
            <a:off x="1753075" y="2398050"/>
            <a:ext cx="355200" cy="338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8</a:t>
            </a:r>
            <a:endParaRPr b="1"/>
          </a:p>
        </p:txBody>
      </p:sp>
      <p:sp>
        <p:nvSpPr>
          <p:cNvPr id="1061" name="Google Shape;1061;p48"/>
          <p:cNvSpPr/>
          <p:nvPr/>
        </p:nvSpPr>
        <p:spPr>
          <a:xfrm>
            <a:off x="170225" y="1374700"/>
            <a:ext cx="512400" cy="228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1월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2월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3월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4월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5월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6월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7월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8월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9월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10월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11월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12월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1062" name="Google Shape;1062;p48"/>
          <p:cNvCxnSpPr/>
          <p:nvPr/>
        </p:nvCxnSpPr>
        <p:spPr>
          <a:xfrm flipH="1" rot="10800000">
            <a:off x="658675" y="1598475"/>
            <a:ext cx="1687500" cy="162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7" name="Google Shape;1067;p49"/>
          <p:cNvGraphicFramePr/>
          <p:nvPr/>
        </p:nvGraphicFramePr>
        <p:xfrm>
          <a:off x="2" y="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{F43EAFB5-DF02-47AC-8D84-4698DCDA5343}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ebookMarket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FFFFFF"/>
                          </a:solidFill>
                        </a:rPr>
                        <a:t>페이지명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정산 관리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05 판매자회원 마이페이지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김승현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메인페이지 &gt; </a:t>
                      </a:r>
                      <a:r>
                        <a:rPr b="1" lang="ko" sz="100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b="1" lang="ko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판매자</a:t>
                      </a:r>
                      <a:r>
                        <a:rPr b="1" lang="ko" sz="100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로그인)마이페이지 </a:t>
                      </a:r>
                      <a:r>
                        <a:rPr b="1" lang="ko" sz="100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판매 내역(월별)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068" name="Google Shape;1068;p49"/>
          <p:cNvSpPr/>
          <p:nvPr/>
        </p:nvSpPr>
        <p:spPr>
          <a:xfrm>
            <a:off x="390575" y="528600"/>
            <a:ext cx="5309700" cy="45375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49"/>
          <p:cNvSpPr/>
          <p:nvPr/>
        </p:nvSpPr>
        <p:spPr>
          <a:xfrm>
            <a:off x="516349" y="659407"/>
            <a:ext cx="5043600" cy="4338600"/>
          </a:xfrm>
          <a:prstGeom prst="rect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0" name="Google Shape;1070;p49"/>
          <p:cNvCxnSpPr/>
          <p:nvPr/>
        </p:nvCxnSpPr>
        <p:spPr>
          <a:xfrm flipH="1" rot="10800000">
            <a:off x="527989" y="1224091"/>
            <a:ext cx="5040900" cy="8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1" name="Google Shape;1071;p49"/>
          <p:cNvSpPr/>
          <p:nvPr/>
        </p:nvSpPr>
        <p:spPr>
          <a:xfrm>
            <a:off x="1753076" y="1274319"/>
            <a:ext cx="3714600" cy="30714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49"/>
          <p:cNvSpPr/>
          <p:nvPr/>
        </p:nvSpPr>
        <p:spPr>
          <a:xfrm>
            <a:off x="599229" y="1274212"/>
            <a:ext cx="1066500" cy="30714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3" name="Google Shape;1073;p49"/>
          <p:cNvCxnSpPr/>
          <p:nvPr/>
        </p:nvCxnSpPr>
        <p:spPr>
          <a:xfrm>
            <a:off x="6113186" y="1225874"/>
            <a:ext cx="16200" cy="4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4" name="Google Shape;1074;p49"/>
          <p:cNvCxnSpPr/>
          <p:nvPr/>
        </p:nvCxnSpPr>
        <p:spPr>
          <a:xfrm rot="10800000">
            <a:off x="1306076" y="656840"/>
            <a:ext cx="0" cy="457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5" name="Google Shape;1075;p49"/>
          <p:cNvSpPr txBox="1"/>
          <p:nvPr/>
        </p:nvSpPr>
        <p:spPr>
          <a:xfrm>
            <a:off x="533260" y="673122"/>
            <a:ext cx="858000" cy="5232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 LOGO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076" name="Google Shape;1076;p49"/>
          <p:cNvSpPr txBox="1"/>
          <p:nvPr/>
        </p:nvSpPr>
        <p:spPr>
          <a:xfrm>
            <a:off x="1952441" y="763522"/>
            <a:ext cx="2836800" cy="3540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검색창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077" name="Google Shape;1077;p49"/>
          <p:cNvSpPr txBox="1"/>
          <p:nvPr/>
        </p:nvSpPr>
        <p:spPr>
          <a:xfrm>
            <a:off x="637141" y="1280439"/>
            <a:ext cx="934200" cy="4617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회원 정보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로그아웃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1078" name="Google Shape;1078;p49"/>
          <p:cNvSpPr txBox="1"/>
          <p:nvPr/>
        </p:nvSpPr>
        <p:spPr>
          <a:xfrm>
            <a:off x="2096911" y="1902059"/>
            <a:ext cx="188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079" name="Google Shape;1079;p49"/>
          <p:cNvSpPr txBox="1"/>
          <p:nvPr/>
        </p:nvSpPr>
        <p:spPr>
          <a:xfrm>
            <a:off x="1753075" y="1300825"/>
            <a:ext cx="3714600" cy="30342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                            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080" name="Google Shape;1080;p49"/>
          <p:cNvSpPr txBox="1"/>
          <p:nvPr/>
        </p:nvSpPr>
        <p:spPr>
          <a:xfrm>
            <a:off x="636850" y="1790400"/>
            <a:ext cx="934800" cy="25551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마이페이지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창작물관리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-등록 내역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-창작물등록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환불관리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정산관리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-</a:t>
            </a:r>
            <a:r>
              <a:rPr b="1" lang="ko" sz="1200" u="sng">
                <a:solidFill>
                  <a:schemeClr val="lt1"/>
                </a:solidFill>
              </a:rPr>
              <a:t>판매 내역</a:t>
            </a:r>
            <a:endParaRPr b="1" sz="1200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-수익 계산서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계정관리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lt1"/>
                </a:solidFill>
              </a:rPr>
              <a:t>회원탈퇴</a:t>
            </a:r>
            <a:endParaRPr b="1" sz="900">
              <a:solidFill>
                <a:schemeClr val="lt1"/>
              </a:solidFill>
            </a:endParaRPr>
          </a:p>
        </p:txBody>
      </p:sp>
      <p:graphicFrame>
        <p:nvGraphicFramePr>
          <p:cNvPr id="1081" name="Google Shape;1081;p49"/>
          <p:cNvGraphicFramePr/>
          <p:nvPr/>
        </p:nvGraphicFramePr>
        <p:xfrm>
          <a:off x="1736075" y="1599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{154ED6CF-FCC8-474B-AAB8-7D9320A5529B}</a:tableStyleId>
              </a:tblPr>
              <a:tblGrid>
                <a:gridCol w="567775"/>
                <a:gridCol w="824300"/>
                <a:gridCol w="851250"/>
                <a:gridCol w="980050"/>
                <a:gridCol w="525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총금액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82" name="Google Shape;1082;p49"/>
          <p:cNvSpPr txBox="1"/>
          <p:nvPr/>
        </p:nvSpPr>
        <p:spPr>
          <a:xfrm>
            <a:off x="3132050" y="1599375"/>
            <a:ext cx="858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수량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083" name="Google Shape;1083;p49"/>
          <p:cNvSpPr txBox="1"/>
          <p:nvPr/>
        </p:nvSpPr>
        <p:spPr>
          <a:xfrm>
            <a:off x="2303850" y="1614675"/>
            <a:ext cx="1010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게시글 제목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084" name="Google Shape;1084;p49"/>
          <p:cNvSpPr txBox="1"/>
          <p:nvPr/>
        </p:nvSpPr>
        <p:spPr>
          <a:xfrm>
            <a:off x="4046450" y="1599375"/>
            <a:ext cx="858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금액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085" name="Google Shape;1085;p49"/>
          <p:cNvSpPr txBox="1"/>
          <p:nvPr/>
        </p:nvSpPr>
        <p:spPr>
          <a:xfrm>
            <a:off x="1709570" y="1287725"/>
            <a:ext cx="599400" cy="338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lt1"/>
                </a:solidFill>
              </a:rPr>
              <a:t>작품별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1086" name="Google Shape;1086;p49"/>
          <p:cNvSpPr txBox="1"/>
          <p:nvPr/>
        </p:nvSpPr>
        <p:spPr>
          <a:xfrm>
            <a:off x="2311242" y="1287713"/>
            <a:ext cx="542400" cy="338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lt1"/>
                </a:solidFill>
                <a:highlight>
                  <a:schemeClr val="dk1"/>
                </a:highlight>
              </a:rPr>
              <a:t>월별</a:t>
            </a:r>
            <a:endParaRPr b="1" sz="10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1087" name="Google Shape;1087;p49"/>
          <p:cNvSpPr txBox="1"/>
          <p:nvPr/>
        </p:nvSpPr>
        <p:spPr>
          <a:xfrm>
            <a:off x="1746575" y="1635571"/>
            <a:ext cx="54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*월</a:t>
            </a:r>
            <a:endParaRPr sz="1000">
              <a:solidFill>
                <a:schemeClr val="lt1"/>
              </a:solidFill>
            </a:endParaRPr>
          </a:p>
        </p:txBody>
      </p:sp>
      <p:graphicFrame>
        <p:nvGraphicFramePr>
          <p:cNvPr id="1088" name="Google Shape;1088;p49"/>
          <p:cNvGraphicFramePr/>
          <p:nvPr/>
        </p:nvGraphicFramePr>
        <p:xfrm>
          <a:off x="1736075" y="2787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{154ED6CF-FCC8-474B-AAB8-7D9320A5529B}</a:tableStyleId>
              </a:tblPr>
              <a:tblGrid>
                <a:gridCol w="567775"/>
                <a:gridCol w="824300"/>
                <a:gridCol w="851250"/>
                <a:gridCol w="980050"/>
                <a:gridCol w="525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  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89" name="Google Shape;1089;p49"/>
          <p:cNvSpPr/>
          <p:nvPr/>
        </p:nvSpPr>
        <p:spPr>
          <a:xfrm>
            <a:off x="533260" y="4403667"/>
            <a:ext cx="5026800" cy="594300"/>
          </a:xfrm>
          <a:prstGeom prst="rect">
            <a:avLst/>
          </a:prstGeom>
          <a:solidFill>
            <a:srgbClr val="0B5394"/>
          </a:solidFill>
          <a:ln cap="flat" cmpd="sng" w="25400">
            <a:solidFill>
              <a:srgbClr val="1D1B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" sz="1200">
                <a:solidFill>
                  <a:srgbClr val="FFFFFF"/>
                </a:solidFill>
              </a:rPr>
              <a:t>회사소개/</a:t>
            </a:r>
            <a:r>
              <a:rPr lang="ko" sz="1200">
                <a:solidFill>
                  <a:schemeClr val="lt1"/>
                </a:solidFill>
              </a:rPr>
              <a:t> 이용약관/</a:t>
            </a:r>
            <a:r>
              <a:rPr lang="ko" sz="1200">
                <a:solidFill>
                  <a:srgbClr val="FFFFFF"/>
                </a:solidFill>
              </a:rPr>
              <a:t>개인정보취급방침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0" name="Google Shape;1090;p49"/>
          <p:cNvSpPr txBox="1"/>
          <p:nvPr/>
        </p:nvSpPr>
        <p:spPr>
          <a:xfrm>
            <a:off x="1979125" y="3992050"/>
            <a:ext cx="3262500" cy="2367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                                        페이징</a:t>
            </a:r>
            <a:endParaRPr sz="900">
              <a:solidFill>
                <a:schemeClr val="lt1"/>
              </a:solidFill>
            </a:endParaRPr>
          </a:p>
        </p:txBody>
      </p:sp>
      <p:cxnSp>
        <p:nvCxnSpPr>
          <p:cNvPr id="1091" name="Google Shape;1091;p49"/>
          <p:cNvCxnSpPr/>
          <p:nvPr/>
        </p:nvCxnSpPr>
        <p:spPr>
          <a:xfrm>
            <a:off x="6113186" y="1225874"/>
            <a:ext cx="16200" cy="4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2" name="Google Shape;1092;p49"/>
          <p:cNvSpPr/>
          <p:nvPr/>
        </p:nvSpPr>
        <p:spPr>
          <a:xfrm>
            <a:off x="6109725" y="442175"/>
            <a:ext cx="3034200" cy="480900"/>
          </a:xfrm>
          <a:prstGeom prst="rect">
            <a:avLst/>
          </a:prstGeom>
          <a:solidFill>
            <a:srgbClr val="3660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lang="ko" sz="1000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Description</a:t>
            </a:r>
            <a:endParaRPr/>
          </a:p>
        </p:txBody>
      </p:sp>
      <p:sp>
        <p:nvSpPr>
          <p:cNvPr id="1093" name="Google Shape;1093;p49"/>
          <p:cNvSpPr/>
          <p:nvPr/>
        </p:nvSpPr>
        <p:spPr>
          <a:xfrm>
            <a:off x="6672600" y="1589012"/>
            <a:ext cx="2471400" cy="31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작품 별 판매 수량 출력</a:t>
            </a:r>
            <a:endParaRPr b="1" sz="900"/>
          </a:p>
        </p:txBody>
      </p:sp>
      <p:sp>
        <p:nvSpPr>
          <p:cNvPr id="1094" name="Google Shape;1094;p49"/>
          <p:cNvSpPr/>
          <p:nvPr/>
        </p:nvSpPr>
        <p:spPr>
          <a:xfrm>
            <a:off x="6109700" y="1581612"/>
            <a:ext cx="567600" cy="325800"/>
          </a:xfrm>
          <a:prstGeom prst="rect">
            <a:avLst/>
          </a:prstGeom>
          <a:solidFill>
            <a:srgbClr val="93B3D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3</a:t>
            </a:r>
            <a:endParaRPr sz="700"/>
          </a:p>
        </p:txBody>
      </p:sp>
      <p:sp>
        <p:nvSpPr>
          <p:cNvPr id="1095" name="Google Shape;1095;p49"/>
          <p:cNvSpPr/>
          <p:nvPr/>
        </p:nvSpPr>
        <p:spPr>
          <a:xfrm>
            <a:off x="6672550" y="1922112"/>
            <a:ext cx="2471400" cy="31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작품 별 판매 금액 출력</a:t>
            </a:r>
            <a:endParaRPr b="1" sz="900"/>
          </a:p>
        </p:txBody>
      </p:sp>
      <p:sp>
        <p:nvSpPr>
          <p:cNvPr id="1096" name="Google Shape;1096;p49"/>
          <p:cNvSpPr/>
          <p:nvPr/>
        </p:nvSpPr>
        <p:spPr>
          <a:xfrm>
            <a:off x="6109650" y="1914712"/>
            <a:ext cx="567600" cy="325800"/>
          </a:xfrm>
          <a:prstGeom prst="rect">
            <a:avLst/>
          </a:prstGeom>
          <a:solidFill>
            <a:srgbClr val="93B3D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4</a:t>
            </a:r>
            <a:endParaRPr sz="700"/>
          </a:p>
        </p:txBody>
      </p:sp>
      <p:sp>
        <p:nvSpPr>
          <p:cNvPr id="1097" name="Google Shape;1097;p49"/>
          <p:cNvSpPr/>
          <p:nvPr/>
        </p:nvSpPr>
        <p:spPr>
          <a:xfrm>
            <a:off x="6672550" y="2247812"/>
            <a:ext cx="2471400" cy="31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총 판매 금액 출력</a:t>
            </a:r>
            <a:endParaRPr b="1" sz="900"/>
          </a:p>
        </p:txBody>
      </p:sp>
      <p:sp>
        <p:nvSpPr>
          <p:cNvPr id="1098" name="Google Shape;1098;p49"/>
          <p:cNvSpPr/>
          <p:nvPr/>
        </p:nvSpPr>
        <p:spPr>
          <a:xfrm>
            <a:off x="6109650" y="2240412"/>
            <a:ext cx="567600" cy="325800"/>
          </a:xfrm>
          <a:prstGeom prst="rect">
            <a:avLst/>
          </a:prstGeom>
          <a:solidFill>
            <a:srgbClr val="93B3D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5</a:t>
            </a:r>
            <a:endParaRPr sz="700"/>
          </a:p>
        </p:txBody>
      </p:sp>
      <p:sp>
        <p:nvSpPr>
          <p:cNvPr id="1099" name="Google Shape;1099;p49"/>
          <p:cNvSpPr/>
          <p:nvPr/>
        </p:nvSpPr>
        <p:spPr>
          <a:xfrm>
            <a:off x="6672575" y="2913812"/>
            <a:ext cx="2471400" cy="31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작품별</a:t>
            </a:r>
            <a:r>
              <a:rPr b="1" lang="ko" sz="900"/>
              <a:t> 클릭시 : 판매내역(작품별) 페이지로 이동</a:t>
            </a:r>
            <a:endParaRPr b="1" sz="900"/>
          </a:p>
        </p:txBody>
      </p:sp>
      <p:sp>
        <p:nvSpPr>
          <p:cNvPr id="1100" name="Google Shape;1100;p49"/>
          <p:cNvSpPr/>
          <p:nvPr/>
        </p:nvSpPr>
        <p:spPr>
          <a:xfrm>
            <a:off x="6109675" y="2906412"/>
            <a:ext cx="567600" cy="325800"/>
          </a:xfrm>
          <a:prstGeom prst="rect">
            <a:avLst/>
          </a:prstGeom>
          <a:solidFill>
            <a:srgbClr val="93B3D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7</a:t>
            </a:r>
            <a:endParaRPr sz="700"/>
          </a:p>
        </p:txBody>
      </p:sp>
      <p:sp>
        <p:nvSpPr>
          <p:cNvPr id="1101" name="Google Shape;1101;p49"/>
          <p:cNvSpPr/>
          <p:nvPr/>
        </p:nvSpPr>
        <p:spPr>
          <a:xfrm>
            <a:off x="6672575" y="3222962"/>
            <a:ext cx="2471400" cy="31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한 페이지에 10개의 작품 내역 출력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페이징 네비게이션</a:t>
            </a:r>
            <a:endParaRPr b="1" sz="900"/>
          </a:p>
        </p:txBody>
      </p:sp>
      <p:sp>
        <p:nvSpPr>
          <p:cNvPr id="1102" name="Google Shape;1102;p49"/>
          <p:cNvSpPr/>
          <p:nvPr/>
        </p:nvSpPr>
        <p:spPr>
          <a:xfrm>
            <a:off x="6109675" y="3215562"/>
            <a:ext cx="567600" cy="325800"/>
          </a:xfrm>
          <a:prstGeom prst="rect">
            <a:avLst/>
          </a:prstGeom>
          <a:solidFill>
            <a:srgbClr val="93B3D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8</a:t>
            </a:r>
            <a:endParaRPr sz="700"/>
          </a:p>
        </p:txBody>
      </p:sp>
      <p:sp>
        <p:nvSpPr>
          <p:cNvPr id="1103" name="Google Shape;1103;p49"/>
          <p:cNvSpPr/>
          <p:nvPr/>
        </p:nvSpPr>
        <p:spPr>
          <a:xfrm>
            <a:off x="6672575" y="934647"/>
            <a:ext cx="2471400" cy="31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메인페이지 -&gt; 정산관리 -&gt; 판매내역-&gt; (해당되는)월별</a:t>
            </a:r>
            <a:endParaRPr b="1" sz="900"/>
          </a:p>
        </p:txBody>
      </p:sp>
      <p:sp>
        <p:nvSpPr>
          <p:cNvPr id="1104" name="Google Shape;1104;p49"/>
          <p:cNvSpPr/>
          <p:nvPr/>
        </p:nvSpPr>
        <p:spPr>
          <a:xfrm>
            <a:off x="6109675" y="927247"/>
            <a:ext cx="567600" cy="325800"/>
          </a:xfrm>
          <a:prstGeom prst="rect">
            <a:avLst/>
          </a:prstGeom>
          <a:solidFill>
            <a:srgbClr val="93B3D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1</a:t>
            </a:r>
            <a:endParaRPr sz="700"/>
          </a:p>
        </p:txBody>
      </p:sp>
      <p:sp>
        <p:nvSpPr>
          <p:cNvPr id="1105" name="Google Shape;1105;p49"/>
          <p:cNvSpPr/>
          <p:nvPr/>
        </p:nvSpPr>
        <p:spPr>
          <a:xfrm>
            <a:off x="6672575" y="1257122"/>
            <a:ext cx="2471400" cy="31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판매한 작품 제목 출력</a:t>
            </a:r>
            <a:endParaRPr b="1" sz="900"/>
          </a:p>
        </p:txBody>
      </p:sp>
      <p:sp>
        <p:nvSpPr>
          <p:cNvPr id="1106" name="Google Shape;1106;p49"/>
          <p:cNvSpPr/>
          <p:nvPr/>
        </p:nvSpPr>
        <p:spPr>
          <a:xfrm>
            <a:off x="6109675" y="1249722"/>
            <a:ext cx="567600" cy="325800"/>
          </a:xfrm>
          <a:prstGeom prst="rect">
            <a:avLst/>
          </a:prstGeom>
          <a:solidFill>
            <a:srgbClr val="93B3D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2</a:t>
            </a:r>
            <a:endParaRPr sz="700"/>
          </a:p>
        </p:txBody>
      </p:sp>
      <p:sp>
        <p:nvSpPr>
          <p:cNvPr id="1107" name="Google Shape;1107;p49"/>
          <p:cNvSpPr/>
          <p:nvPr/>
        </p:nvSpPr>
        <p:spPr>
          <a:xfrm>
            <a:off x="6672575" y="2580812"/>
            <a:ext cx="2471400" cy="31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선택한 월</a:t>
            </a:r>
            <a:endParaRPr b="1" sz="900"/>
          </a:p>
        </p:txBody>
      </p:sp>
      <p:sp>
        <p:nvSpPr>
          <p:cNvPr id="1108" name="Google Shape;1108;p49"/>
          <p:cNvSpPr/>
          <p:nvPr/>
        </p:nvSpPr>
        <p:spPr>
          <a:xfrm>
            <a:off x="6109675" y="2573412"/>
            <a:ext cx="567600" cy="325800"/>
          </a:xfrm>
          <a:prstGeom prst="rect">
            <a:avLst/>
          </a:prstGeom>
          <a:solidFill>
            <a:srgbClr val="93B3D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6</a:t>
            </a:r>
            <a:endParaRPr sz="700"/>
          </a:p>
        </p:txBody>
      </p:sp>
      <p:sp>
        <p:nvSpPr>
          <p:cNvPr id="1109" name="Google Shape;1109;p49"/>
          <p:cNvSpPr/>
          <p:nvPr/>
        </p:nvSpPr>
        <p:spPr>
          <a:xfrm>
            <a:off x="2601125" y="1917338"/>
            <a:ext cx="355200" cy="338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endParaRPr b="1"/>
          </a:p>
        </p:txBody>
      </p:sp>
      <p:sp>
        <p:nvSpPr>
          <p:cNvPr id="1110" name="Google Shape;1110;p49"/>
          <p:cNvSpPr/>
          <p:nvPr/>
        </p:nvSpPr>
        <p:spPr>
          <a:xfrm>
            <a:off x="3132050" y="1902038"/>
            <a:ext cx="355200" cy="338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endParaRPr b="1"/>
          </a:p>
        </p:txBody>
      </p:sp>
      <p:sp>
        <p:nvSpPr>
          <p:cNvPr id="1111" name="Google Shape;1111;p49"/>
          <p:cNvSpPr/>
          <p:nvPr/>
        </p:nvSpPr>
        <p:spPr>
          <a:xfrm>
            <a:off x="3952375" y="1902038"/>
            <a:ext cx="355200" cy="338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endParaRPr b="1"/>
          </a:p>
        </p:txBody>
      </p:sp>
      <p:sp>
        <p:nvSpPr>
          <p:cNvPr id="1112" name="Google Shape;1112;p49"/>
          <p:cNvSpPr/>
          <p:nvPr/>
        </p:nvSpPr>
        <p:spPr>
          <a:xfrm>
            <a:off x="4960838" y="1902038"/>
            <a:ext cx="355200" cy="338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</a:t>
            </a:r>
            <a:endParaRPr b="1"/>
          </a:p>
        </p:txBody>
      </p:sp>
      <p:sp>
        <p:nvSpPr>
          <p:cNvPr id="1113" name="Google Shape;1113;p49"/>
          <p:cNvSpPr/>
          <p:nvPr/>
        </p:nvSpPr>
        <p:spPr>
          <a:xfrm>
            <a:off x="1656675" y="1917338"/>
            <a:ext cx="355200" cy="338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</a:t>
            </a:r>
            <a:endParaRPr b="1"/>
          </a:p>
        </p:txBody>
      </p:sp>
      <p:sp>
        <p:nvSpPr>
          <p:cNvPr id="1114" name="Google Shape;1114;p49"/>
          <p:cNvSpPr/>
          <p:nvPr/>
        </p:nvSpPr>
        <p:spPr>
          <a:xfrm>
            <a:off x="1571350" y="1010400"/>
            <a:ext cx="355200" cy="338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7</a:t>
            </a:r>
            <a:endParaRPr b="1"/>
          </a:p>
        </p:txBody>
      </p:sp>
      <p:sp>
        <p:nvSpPr>
          <p:cNvPr id="1115" name="Google Shape;1115;p49"/>
          <p:cNvSpPr/>
          <p:nvPr/>
        </p:nvSpPr>
        <p:spPr>
          <a:xfrm>
            <a:off x="4995675" y="3976613"/>
            <a:ext cx="355200" cy="338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8</a:t>
            </a:r>
            <a:endParaRPr b="1"/>
          </a:p>
        </p:txBody>
      </p:sp>
      <p:sp>
        <p:nvSpPr>
          <p:cNvPr id="1116" name="Google Shape;1116;p49"/>
          <p:cNvSpPr txBox="1"/>
          <p:nvPr/>
        </p:nvSpPr>
        <p:spPr>
          <a:xfrm>
            <a:off x="2853654" y="1254100"/>
            <a:ext cx="2388000" cy="338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lt1"/>
                </a:solidFill>
                <a:highlight>
                  <a:srgbClr val="366092"/>
                </a:highlight>
              </a:rPr>
              <a:t>정산 예정일은 매월 25일 입니다</a:t>
            </a:r>
            <a:endParaRPr b="1" sz="1000">
              <a:solidFill>
                <a:schemeClr val="lt1"/>
              </a:solidFill>
              <a:highlight>
                <a:srgbClr val="366092"/>
              </a:highlight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1" name="Google Shape;1121;p50"/>
          <p:cNvGraphicFramePr/>
          <p:nvPr/>
        </p:nvGraphicFramePr>
        <p:xfrm>
          <a:off x="2" y="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{F43EAFB5-DF02-47AC-8D84-4698DCDA5343}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ebookMarket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FFFFFF"/>
                          </a:solidFill>
                        </a:rPr>
                        <a:t>페이지명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수익 계산서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05 판매자회원 마이페이지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김승현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메인페이지 &gt; </a:t>
                      </a:r>
                      <a:r>
                        <a:rPr b="1" lang="ko" sz="100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b="1" lang="ko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판매자</a:t>
                      </a:r>
                      <a:r>
                        <a:rPr b="1" lang="ko" sz="100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로그인)마이페이지 </a:t>
                      </a:r>
                      <a:r>
                        <a:rPr b="1" lang="ko" sz="100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수익 계산서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122" name="Google Shape;1122;p50"/>
          <p:cNvSpPr/>
          <p:nvPr/>
        </p:nvSpPr>
        <p:spPr>
          <a:xfrm>
            <a:off x="390575" y="528600"/>
            <a:ext cx="5309700" cy="45375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50"/>
          <p:cNvSpPr/>
          <p:nvPr/>
        </p:nvSpPr>
        <p:spPr>
          <a:xfrm>
            <a:off x="516349" y="659407"/>
            <a:ext cx="5043600" cy="4338600"/>
          </a:xfrm>
          <a:prstGeom prst="rect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4" name="Google Shape;1124;p50"/>
          <p:cNvCxnSpPr/>
          <p:nvPr/>
        </p:nvCxnSpPr>
        <p:spPr>
          <a:xfrm flipH="1" rot="10800000">
            <a:off x="527989" y="1224091"/>
            <a:ext cx="5040900" cy="8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5" name="Google Shape;1125;p50"/>
          <p:cNvSpPr/>
          <p:nvPr/>
        </p:nvSpPr>
        <p:spPr>
          <a:xfrm>
            <a:off x="1753076" y="1274319"/>
            <a:ext cx="3714600" cy="30714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50"/>
          <p:cNvSpPr/>
          <p:nvPr/>
        </p:nvSpPr>
        <p:spPr>
          <a:xfrm>
            <a:off x="599229" y="1274212"/>
            <a:ext cx="1066500" cy="30714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7" name="Google Shape;1127;p50"/>
          <p:cNvCxnSpPr/>
          <p:nvPr/>
        </p:nvCxnSpPr>
        <p:spPr>
          <a:xfrm rot="10800000">
            <a:off x="1306076" y="656840"/>
            <a:ext cx="0" cy="457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8" name="Google Shape;1128;p50"/>
          <p:cNvSpPr txBox="1"/>
          <p:nvPr/>
        </p:nvSpPr>
        <p:spPr>
          <a:xfrm>
            <a:off x="533260" y="673122"/>
            <a:ext cx="858000" cy="5232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 LOGO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129" name="Google Shape;1129;p50"/>
          <p:cNvSpPr txBox="1"/>
          <p:nvPr/>
        </p:nvSpPr>
        <p:spPr>
          <a:xfrm>
            <a:off x="1952441" y="763522"/>
            <a:ext cx="2836800" cy="3540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검색창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130" name="Google Shape;1130;p50"/>
          <p:cNvSpPr txBox="1"/>
          <p:nvPr/>
        </p:nvSpPr>
        <p:spPr>
          <a:xfrm>
            <a:off x="637141" y="1280439"/>
            <a:ext cx="934200" cy="4617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회원 정보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로그아웃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1131" name="Google Shape;1131;p50"/>
          <p:cNvSpPr txBox="1"/>
          <p:nvPr/>
        </p:nvSpPr>
        <p:spPr>
          <a:xfrm>
            <a:off x="2096911" y="1902059"/>
            <a:ext cx="188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132" name="Google Shape;1132;p50"/>
          <p:cNvSpPr txBox="1"/>
          <p:nvPr/>
        </p:nvSpPr>
        <p:spPr>
          <a:xfrm>
            <a:off x="1753075" y="1280450"/>
            <a:ext cx="3714600" cy="30546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수익 계산서</a:t>
            </a:r>
            <a:endParaRPr sz="11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수익 = 판매금액-판매수수료</a:t>
            </a:r>
            <a:endParaRPr sz="11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판매 수수료=(a)서비스 이용료 + (b)결제 수수료 및 결제망 이용료 +(a)+(b)에 대한 부가세</a:t>
            </a:r>
            <a:endParaRPr sz="11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  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세금 계산서 발행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환불 통계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133" name="Google Shape;1133;p50"/>
          <p:cNvSpPr txBox="1"/>
          <p:nvPr/>
        </p:nvSpPr>
        <p:spPr>
          <a:xfrm>
            <a:off x="636850" y="1790400"/>
            <a:ext cx="934800" cy="24936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마이페이지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창작물관리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-등록 내역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-창작물등록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환불관리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정산관리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-</a:t>
            </a:r>
            <a:r>
              <a:rPr lang="ko" sz="1000">
                <a:solidFill>
                  <a:schemeClr val="lt1"/>
                </a:solidFill>
              </a:rPr>
              <a:t>판매 내역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-</a:t>
            </a:r>
            <a:r>
              <a:rPr b="1" lang="ko" sz="1000" u="sng">
                <a:solidFill>
                  <a:schemeClr val="lt1"/>
                </a:solidFill>
              </a:rPr>
              <a:t>수익 계산서</a:t>
            </a:r>
            <a:endParaRPr b="1" sz="1000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계정관리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회원탈퇴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1134" name="Google Shape;1134;p50"/>
          <p:cNvSpPr/>
          <p:nvPr/>
        </p:nvSpPr>
        <p:spPr>
          <a:xfrm>
            <a:off x="533260" y="4403667"/>
            <a:ext cx="5026800" cy="594300"/>
          </a:xfrm>
          <a:prstGeom prst="rect">
            <a:avLst/>
          </a:prstGeom>
          <a:solidFill>
            <a:srgbClr val="0B5394"/>
          </a:solidFill>
          <a:ln cap="flat" cmpd="sng" w="25400">
            <a:solidFill>
              <a:srgbClr val="1D1B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" sz="1200">
                <a:solidFill>
                  <a:srgbClr val="FFFFFF"/>
                </a:solidFill>
              </a:rPr>
              <a:t>회사소개/</a:t>
            </a:r>
            <a:r>
              <a:rPr lang="ko" sz="1200">
                <a:solidFill>
                  <a:schemeClr val="lt1"/>
                </a:solidFill>
              </a:rPr>
              <a:t> 이용약관/</a:t>
            </a:r>
            <a:r>
              <a:rPr lang="ko" sz="1200">
                <a:solidFill>
                  <a:srgbClr val="FFFFFF"/>
                </a:solidFill>
              </a:rPr>
              <a:t>개인정보취급방침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5" name="Google Shape;1135;p50"/>
          <p:cNvSpPr/>
          <p:nvPr/>
        </p:nvSpPr>
        <p:spPr>
          <a:xfrm>
            <a:off x="6109725" y="442175"/>
            <a:ext cx="3034200" cy="480900"/>
          </a:xfrm>
          <a:prstGeom prst="rect">
            <a:avLst/>
          </a:prstGeom>
          <a:solidFill>
            <a:srgbClr val="3660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lang="ko" sz="1000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Description</a:t>
            </a:r>
            <a:endParaRPr/>
          </a:p>
        </p:txBody>
      </p:sp>
      <p:sp>
        <p:nvSpPr>
          <p:cNvPr id="1136" name="Google Shape;1136;p50"/>
          <p:cNvSpPr/>
          <p:nvPr/>
        </p:nvSpPr>
        <p:spPr>
          <a:xfrm>
            <a:off x="6672600" y="1589012"/>
            <a:ext cx="2471400" cy="31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세금 계산서 발행 클릭: 세금 계산서 발행 폼으로 이동</a:t>
            </a:r>
            <a:endParaRPr b="1" sz="900"/>
          </a:p>
        </p:txBody>
      </p:sp>
      <p:sp>
        <p:nvSpPr>
          <p:cNvPr id="1137" name="Google Shape;1137;p50"/>
          <p:cNvSpPr/>
          <p:nvPr/>
        </p:nvSpPr>
        <p:spPr>
          <a:xfrm>
            <a:off x="6109700" y="1581612"/>
            <a:ext cx="567600" cy="325800"/>
          </a:xfrm>
          <a:prstGeom prst="rect">
            <a:avLst/>
          </a:prstGeom>
          <a:solidFill>
            <a:srgbClr val="93B3D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3</a:t>
            </a:r>
            <a:endParaRPr sz="700"/>
          </a:p>
        </p:txBody>
      </p:sp>
      <p:sp>
        <p:nvSpPr>
          <p:cNvPr id="1138" name="Google Shape;1138;p50"/>
          <p:cNvSpPr/>
          <p:nvPr/>
        </p:nvSpPr>
        <p:spPr>
          <a:xfrm>
            <a:off x="6672550" y="1922112"/>
            <a:ext cx="2471400" cy="31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판매자 정보를 받고 세금 계산서 발행</a:t>
            </a:r>
            <a:endParaRPr b="1" sz="900"/>
          </a:p>
        </p:txBody>
      </p:sp>
      <p:sp>
        <p:nvSpPr>
          <p:cNvPr id="1139" name="Google Shape;1139;p50"/>
          <p:cNvSpPr/>
          <p:nvPr/>
        </p:nvSpPr>
        <p:spPr>
          <a:xfrm>
            <a:off x="6109650" y="1914712"/>
            <a:ext cx="567600" cy="325800"/>
          </a:xfrm>
          <a:prstGeom prst="rect">
            <a:avLst/>
          </a:prstGeom>
          <a:solidFill>
            <a:srgbClr val="93B3D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4</a:t>
            </a:r>
            <a:endParaRPr sz="700"/>
          </a:p>
        </p:txBody>
      </p:sp>
      <p:sp>
        <p:nvSpPr>
          <p:cNvPr id="1140" name="Google Shape;1140;p50"/>
          <p:cNvSpPr/>
          <p:nvPr/>
        </p:nvSpPr>
        <p:spPr>
          <a:xfrm>
            <a:off x="6672550" y="2247812"/>
            <a:ext cx="2471400" cy="31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판매자 작품 총 환불카운트 표시</a:t>
            </a:r>
            <a:endParaRPr b="1" sz="900"/>
          </a:p>
        </p:txBody>
      </p:sp>
      <p:sp>
        <p:nvSpPr>
          <p:cNvPr id="1141" name="Google Shape;1141;p50"/>
          <p:cNvSpPr/>
          <p:nvPr/>
        </p:nvSpPr>
        <p:spPr>
          <a:xfrm>
            <a:off x="6109650" y="2240412"/>
            <a:ext cx="567600" cy="325800"/>
          </a:xfrm>
          <a:prstGeom prst="rect">
            <a:avLst/>
          </a:prstGeom>
          <a:solidFill>
            <a:srgbClr val="93B3D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5</a:t>
            </a:r>
            <a:endParaRPr sz="700"/>
          </a:p>
        </p:txBody>
      </p:sp>
      <p:sp>
        <p:nvSpPr>
          <p:cNvPr id="1142" name="Google Shape;1142;p50"/>
          <p:cNvSpPr/>
          <p:nvPr/>
        </p:nvSpPr>
        <p:spPr>
          <a:xfrm>
            <a:off x="6672575" y="2913812"/>
            <a:ext cx="2471400" cy="31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발행 클릭 : 발행완료 메시지창 출력</a:t>
            </a:r>
            <a:endParaRPr b="1" sz="900"/>
          </a:p>
        </p:txBody>
      </p:sp>
      <p:sp>
        <p:nvSpPr>
          <p:cNvPr id="1143" name="Google Shape;1143;p50"/>
          <p:cNvSpPr/>
          <p:nvPr/>
        </p:nvSpPr>
        <p:spPr>
          <a:xfrm>
            <a:off x="6109675" y="2906412"/>
            <a:ext cx="567600" cy="325800"/>
          </a:xfrm>
          <a:prstGeom prst="rect">
            <a:avLst/>
          </a:prstGeom>
          <a:solidFill>
            <a:srgbClr val="93B3D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7</a:t>
            </a:r>
            <a:endParaRPr sz="700"/>
          </a:p>
        </p:txBody>
      </p:sp>
      <p:sp>
        <p:nvSpPr>
          <p:cNvPr id="1144" name="Google Shape;1144;p50"/>
          <p:cNvSpPr/>
          <p:nvPr/>
        </p:nvSpPr>
        <p:spPr>
          <a:xfrm>
            <a:off x="6672575" y="934647"/>
            <a:ext cx="2471400" cy="31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메인페이지 -&gt; 정산관리 -&gt; 수익 계산서</a:t>
            </a:r>
            <a:endParaRPr b="1" sz="900"/>
          </a:p>
        </p:txBody>
      </p:sp>
      <p:sp>
        <p:nvSpPr>
          <p:cNvPr id="1145" name="Google Shape;1145;p50"/>
          <p:cNvSpPr/>
          <p:nvPr/>
        </p:nvSpPr>
        <p:spPr>
          <a:xfrm>
            <a:off x="6109675" y="927247"/>
            <a:ext cx="567600" cy="325800"/>
          </a:xfrm>
          <a:prstGeom prst="rect">
            <a:avLst/>
          </a:prstGeom>
          <a:solidFill>
            <a:srgbClr val="93B3D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1</a:t>
            </a:r>
            <a:endParaRPr sz="700"/>
          </a:p>
        </p:txBody>
      </p:sp>
      <p:sp>
        <p:nvSpPr>
          <p:cNvPr id="1146" name="Google Shape;1146;p50"/>
          <p:cNvSpPr/>
          <p:nvPr/>
        </p:nvSpPr>
        <p:spPr>
          <a:xfrm>
            <a:off x="6672575" y="1257122"/>
            <a:ext cx="2471400" cy="31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수익 계산서 공식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수익, 판매수수료(변경 불가)</a:t>
            </a:r>
            <a:endParaRPr b="1" sz="900"/>
          </a:p>
        </p:txBody>
      </p:sp>
      <p:sp>
        <p:nvSpPr>
          <p:cNvPr id="1147" name="Google Shape;1147;p50"/>
          <p:cNvSpPr/>
          <p:nvPr/>
        </p:nvSpPr>
        <p:spPr>
          <a:xfrm>
            <a:off x="6109675" y="1249722"/>
            <a:ext cx="567600" cy="325800"/>
          </a:xfrm>
          <a:prstGeom prst="rect">
            <a:avLst/>
          </a:prstGeom>
          <a:solidFill>
            <a:srgbClr val="93B3D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2</a:t>
            </a:r>
            <a:endParaRPr sz="700"/>
          </a:p>
        </p:txBody>
      </p:sp>
      <p:sp>
        <p:nvSpPr>
          <p:cNvPr id="1148" name="Google Shape;1148;p50"/>
          <p:cNvSpPr/>
          <p:nvPr/>
        </p:nvSpPr>
        <p:spPr>
          <a:xfrm>
            <a:off x="6672575" y="2580812"/>
            <a:ext cx="2471400" cy="31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취소 클릭 : 메시지창 종료</a:t>
            </a:r>
            <a:endParaRPr b="1" sz="900"/>
          </a:p>
        </p:txBody>
      </p:sp>
      <p:sp>
        <p:nvSpPr>
          <p:cNvPr id="1149" name="Google Shape;1149;p50"/>
          <p:cNvSpPr/>
          <p:nvPr/>
        </p:nvSpPr>
        <p:spPr>
          <a:xfrm>
            <a:off x="6109675" y="2573412"/>
            <a:ext cx="567600" cy="325800"/>
          </a:xfrm>
          <a:prstGeom prst="rect">
            <a:avLst/>
          </a:prstGeom>
          <a:solidFill>
            <a:srgbClr val="93B3D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6</a:t>
            </a:r>
            <a:endParaRPr sz="700"/>
          </a:p>
        </p:txBody>
      </p:sp>
      <p:sp>
        <p:nvSpPr>
          <p:cNvPr id="1150" name="Google Shape;1150;p50"/>
          <p:cNvSpPr/>
          <p:nvPr/>
        </p:nvSpPr>
        <p:spPr>
          <a:xfrm>
            <a:off x="1864975" y="2826950"/>
            <a:ext cx="488400" cy="25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발행</a:t>
            </a:r>
            <a:endParaRPr b="1" sz="1000"/>
          </a:p>
        </p:txBody>
      </p:sp>
      <p:sp>
        <p:nvSpPr>
          <p:cNvPr id="1151" name="Google Shape;1151;p50"/>
          <p:cNvSpPr txBox="1"/>
          <p:nvPr/>
        </p:nvSpPr>
        <p:spPr>
          <a:xfrm>
            <a:off x="1864975" y="3596750"/>
            <a:ext cx="1066500" cy="33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000번 입니다</a:t>
            </a:r>
            <a:endParaRPr b="1" sz="1000"/>
          </a:p>
        </p:txBody>
      </p:sp>
      <p:sp>
        <p:nvSpPr>
          <p:cNvPr id="1152" name="Google Shape;1152;p50"/>
          <p:cNvSpPr/>
          <p:nvPr/>
        </p:nvSpPr>
        <p:spPr>
          <a:xfrm>
            <a:off x="3278525" y="2264625"/>
            <a:ext cx="2124000" cy="2575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세금 계산서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50"/>
          <p:cNvSpPr/>
          <p:nvPr/>
        </p:nvSpPr>
        <p:spPr>
          <a:xfrm>
            <a:off x="3500549" y="3100900"/>
            <a:ext cx="858000" cy="25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이름</a:t>
            </a:r>
            <a:endParaRPr sz="1000"/>
          </a:p>
        </p:txBody>
      </p:sp>
      <p:sp>
        <p:nvSpPr>
          <p:cNvPr id="1154" name="Google Shape;1154;p50"/>
          <p:cNvSpPr/>
          <p:nvPr/>
        </p:nvSpPr>
        <p:spPr>
          <a:xfrm>
            <a:off x="4358549" y="3100900"/>
            <a:ext cx="858000" cy="25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50"/>
          <p:cNvSpPr/>
          <p:nvPr/>
        </p:nvSpPr>
        <p:spPr>
          <a:xfrm>
            <a:off x="3497325" y="3352600"/>
            <a:ext cx="858000" cy="25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사용자 아이디</a:t>
            </a:r>
            <a:endParaRPr sz="800"/>
          </a:p>
        </p:txBody>
      </p:sp>
      <p:sp>
        <p:nvSpPr>
          <p:cNvPr id="1156" name="Google Shape;1156;p50"/>
          <p:cNvSpPr/>
          <p:nvPr/>
        </p:nvSpPr>
        <p:spPr>
          <a:xfrm>
            <a:off x="4355325" y="3352600"/>
            <a:ext cx="858000" cy="25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50"/>
          <p:cNvSpPr/>
          <p:nvPr/>
        </p:nvSpPr>
        <p:spPr>
          <a:xfrm>
            <a:off x="3497325" y="3604300"/>
            <a:ext cx="858000" cy="25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생년월일</a:t>
            </a:r>
            <a:endParaRPr sz="1000"/>
          </a:p>
        </p:txBody>
      </p:sp>
      <p:sp>
        <p:nvSpPr>
          <p:cNvPr id="1158" name="Google Shape;1158;p50"/>
          <p:cNvSpPr/>
          <p:nvPr/>
        </p:nvSpPr>
        <p:spPr>
          <a:xfrm>
            <a:off x="4355325" y="3604300"/>
            <a:ext cx="858000" cy="25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50"/>
          <p:cNvSpPr/>
          <p:nvPr/>
        </p:nvSpPr>
        <p:spPr>
          <a:xfrm>
            <a:off x="3500550" y="3863336"/>
            <a:ext cx="858000" cy="25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이메일</a:t>
            </a:r>
            <a:endParaRPr sz="1000"/>
          </a:p>
        </p:txBody>
      </p:sp>
      <p:sp>
        <p:nvSpPr>
          <p:cNvPr id="1160" name="Google Shape;1160;p50"/>
          <p:cNvSpPr/>
          <p:nvPr/>
        </p:nvSpPr>
        <p:spPr>
          <a:xfrm>
            <a:off x="4358550" y="3863336"/>
            <a:ext cx="858000" cy="25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50"/>
          <p:cNvSpPr/>
          <p:nvPr/>
        </p:nvSpPr>
        <p:spPr>
          <a:xfrm>
            <a:off x="3870150" y="4277625"/>
            <a:ext cx="488400" cy="31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발행</a:t>
            </a:r>
            <a:endParaRPr b="1" sz="1000"/>
          </a:p>
        </p:txBody>
      </p:sp>
      <p:sp>
        <p:nvSpPr>
          <p:cNvPr id="1162" name="Google Shape;1162;p50"/>
          <p:cNvSpPr/>
          <p:nvPr/>
        </p:nvSpPr>
        <p:spPr>
          <a:xfrm>
            <a:off x="4358550" y="4277625"/>
            <a:ext cx="488400" cy="31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취소</a:t>
            </a:r>
            <a:endParaRPr b="1" sz="1000"/>
          </a:p>
        </p:txBody>
      </p:sp>
      <p:cxnSp>
        <p:nvCxnSpPr>
          <p:cNvPr id="1163" name="Google Shape;1163;p50"/>
          <p:cNvCxnSpPr>
            <a:endCxn id="1150" idx="3"/>
          </p:cNvCxnSpPr>
          <p:nvPr/>
        </p:nvCxnSpPr>
        <p:spPr>
          <a:xfrm flipH="1">
            <a:off x="2353375" y="2871500"/>
            <a:ext cx="1073100" cy="81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4" name="Google Shape;1164;p50"/>
          <p:cNvSpPr/>
          <p:nvPr/>
        </p:nvSpPr>
        <p:spPr>
          <a:xfrm>
            <a:off x="5779975" y="3856000"/>
            <a:ext cx="1132200" cy="9840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highlight>
                  <a:srgbClr val="366092"/>
                </a:highlight>
              </a:rPr>
              <a:t>발행이 완료되었습니다</a:t>
            </a:r>
            <a:endParaRPr sz="1000">
              <a:solidFill>
                <a:schemeClr val="lt1"/>
              </a:solidFill>
              <a:highlight>
                <a:srgbClr val="366092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highlight>
                <a:srgbClr val="366092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  <a:highlight>
                  <a:schemeClr val="lt1"/>
                </a:highlight>
              </a:rPr>
              <a:t>확인</a:t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cxnSp>
        <p:nvCxnSpPr>
          <p:cNvPr id="1165" name="Google Shape;1165;p50"/>
          <p:cNvCxnSpPr>
            <a:endCxn id="1164" idx="2"/>
          </p:cNvCxnSpPr>
          <p:nvPr/>
        </p:nvCxnSpPr>
        <p:spPr>
          <a:xfrm>
            <a:off x="4114375" y="4595800"/>
            <a:ext cx="2231700" cy="244200"/>
          </a:xfrm>
          <a:prstGeom prst="bentConnector4">
            <a:avLst>
              <a:gd fmla="val 37317" name="adj1"/>
              <a:gd fmla="val 197512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6" name="Google Shape;1166;p50"/>
          <p:cNvSpPr/>
          <p:nvPr/>
        </p:nvSpPr>
        <p:spPr>
          <a:xfrm>
            <a:off x="6286525" y="4655025"/>
            <a:ext cx="119100" cy="185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50"/>
          <p:cNvSpPr/>
          <p:nvPr/>
        </p:nvSpPr>
        <p:spPr>
          <a:xfrm>
            <a:off x="6672575" y="3239512"/>
            <a:ext cx="2471400" cy="31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확인 클릭 : 메시지창 종료</a:t>
            </a:r>
            <a:endParaRPr b="1" sz="900"/>
          </a:p>
        </p:txBody>
      </p:sp>
      <p:sp>
        <p:nvSpPr>
          <p:cNvPr id="1168" name="Google Shape;1168;p50"/>
          <p:cNvSpPr/>
          <p:nvPr/>
        </p:nvSpPr>
        <p:spPr>
          <a:xfrm>
            <a:off x="6109675" y="3232112"/>
            <a:ext cx="567600" cy="325800"/>
          </a:xfrm>
          <a:prstGeom prst="rect">
            <a:avLst/>
          </a:prstGeom>
          <a:solidFill>
            <a:srgbClr val="93B3D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8</a:t>
            </a:r>
            <a:endParaRPr sz="700"/>
          </a:p>
        </p:txBody>
      </p:sp>
      <p:sp>
        <p:nvSpPr>
          <p:cNvPr id="1169" name="Google Shape;1169;p50"/>
          <p:cNvSpPr/>
          <p:nvPr/>
        </p:nvSpPr>
        <p:spPr>
          <a:xfrm>
            <a:off x="1931575" y="1742138"/>
            <a:ext cx="355200" cy="338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endParaRPr b="1"/>
          </a:p>
        </p:txBody>
      </p:sp>
      <p:sp>
        <p:nvSpPr>
          <p:cNvPr id="1170" name="Google Shape;1170;p50"/>
          <p:cNvSpPr/>
          <p:nvPr/>
        </p:nvSpPr>
        <p:spPr>
          <a:xfrm>
            <a:off x="1571338" y="2789813"/>
            <a:ext cx="355200" cy="338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endParaRPr b="1"/>
          </a:p>
        </p:txBody>
      </p:sp>
      <p:sp>
        <p:nvSpPr>
          <p:cNvPr id="1171" name="Google Shape;1171;p50"/>
          <p:cNvSpPr/>
          <p:nvPr/>
        </p:nvSpPr>
        <p:spPr>
          <a:xfrm>
            <a:off x="5216550" y="2170338"/>
            <a:ext cx="355200" cy="338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endParaRPr b="1"/>
          </a:p>
        </p:txBody>
      </p:sp>
      <p:sp>
        <p:nvSpPr>
          <p:cNvPr id="1172" name="Google Shape;1172;p50"/>
          <p:cNvSpPr/>
          <p:nvPr/>
        </p:nvSpPr>
        <p:spPr>
          <a:xfrm>
            <a:off x="2785888" y="3442138"/>
            <a:ext cx="355200" cy="338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</a:t>
            </a:r>
            <a:endParaRPr b="1"/>
          </a:p>
        </p:txBody>
      </p:sp>
      <p:sp>
        <p:nvSpPr>
          <p:cNvPr id="1173" name="Google Shape;1173;p50"/>
          <p:cNvSpPr/>
          <p:nvPr/>
        </p:nvSpPr>
        <p:spPr>
          <a:xfrm>
            <a:off x="4735275" y="4267413"/>
            <a:ext cx="355200" cy="338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</a:t>
            </a:r>
            <a:endParaRPr b="1"/>
          </a:p>
        </p:txBody>
      </p:sp>
      <p:sp>
        <p:nvSpPr>
          <p:cNvPr id="1174" name="Google Shape;1174;p50"/>
          <p:cNvSpPr/>
          <p:nvPr/>
        </p:nvSpPr>
        <p:spPr>
          <a:xfrm>
            <a:off x="3545250" y="4314588"/>
            <a:ext cx="355200" cy="338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7</a:t>
            </a:r>
            <a:endParaRPr b="1"/>
          </a:p>
        </p:txBody>
      </p:sp>
      <p:sp>
        <p:nvSpPr>
          <p:cNvPr id="1175" name="Google Shape;1175;p50"/>
          <p:cNvSpPr/>
          <p:nvPr/>
        </p:nvSpPr>
        <p:spPr>
          <a:xfrm>
            <a:off x="6792700" y="3781688"/>
            <a:ext cx="355200" cy="338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8</a:t>
            </a:r>
            <a:endParaRPr b="1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0" name="Google Shape;1180;p51"/>
          <p:cNvCxnSpPr/>
          <p:nvPr/>
        </p:nvCxnSpPr>
        <p:spPr>
          <a:xfrm>
            <a:off x="6939050" y="1042200"/>
            <a:ext cx="144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181" name="Google Shape;1181;p51"/>
          <p:cNvGraphicFramePr/>
          <p:nvPr/>
        </p:nvGraphicFramePr>
        <p:xfrm>
          <a:off x="2" y="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{F43EAFB5-DF02-47AC-8D84-4698DCDA5343}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ebookMarket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FFFFFF"/>
                          </a:solidFill>
                        </a:rPr>
                        <a:t>페이지명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판매자회원 </a:t>
                      </a:r>
                      <a:r>
                        <a:rPr lang="ko" sz="10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계정 관리페이지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05 판매자회원 마이페이지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이어진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메인페이지 &gt; (</a:t>
                      </a:r>
                      <a:r>
                        <a:rPr b="1" lang="ko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판매자</a:t>
                      </a:r>
                      <a:r>
                        <a:rPr b="1" lang="ko" sz="100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로그인)마이페이지 &gt;</a:t>
                      </a:r>
                      <a:r>
                        <a:rPr b="1" lang="ko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b="1" lang="ko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계정 </a:t>
                      </a:r>
                      <a:r>
                        <a:rPr b="1" lang="ko" sz="100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관리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182" name="Google Shape;1182;p51"/>
          <p:cNvGraphicFramePr/>
          <p:nvPr/>
        </p:nvGraphicFramePr>
        <p:xfrm>
          <a:off x="6261921" y="4421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{7015AFC3-513E-43F5-B228-812914143080}</a:tableStyleId>
              </a:tblPr>
              <a:tblGrid>
                <a:gridCol w="382900"/>
                <a:gridCol w="2499175"/>
              </a:tblGrid>
              <a:tr h="2928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b="1" sz="1000" u="none" cap="none" strike="noStrike">
                        <a:solidFill>
                          <a:srgbClr val="FFFFFF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</a:tr>
              <a:tr h="97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Dotum"/>
                          <a:ea typeface="Dotum"/>
                          <a:cs typeface="Dotum"/>
                          <a:sym typeface="Dotum"/>
                        </a:rPr>
                        <a:t>기존 비밀번호 인증</a:t>
                      </a:r>
                      <a:endParaRPr sz="12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Dotum"/>
                          <a:ea typeface="Dotum"/>
                          <a:cs typeface="Dotum"/>
                          <a:sym typeface="Dotum"/>
                        </a:rPr>
                        <a:t>일치 하지 않을 시 수정 불가</a:t>
                      </a:r>
                      <a:endParaRPr sz="12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변경할 비밀번호 입력</a:t>
                      </a:r>
                      <a:endParaRPr sz="120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변경할 이메일 입력</a:t>
                      </a:r>
                      <a:endParaRPr sz="120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1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Dotum"/>
                          <a:ea typeface="Dotum"/>
                          <a:cs typeface="Dotum"/>
                          <a:sym typeface="Dotum"/>
                        </a:rPr>
                        <a:t>닉네임(가입후 1회 변경 가능)</a:t>
                      </a:r>
                      <a:endParaRPr sz="12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Dotum"/>
                          <a:ea typeface="Dotum"/>
                          <a:cs typeface="Dotum"/>
                          <a:sym typeface="Dotum"/>
                        </a:rPr>
                        <a:t>프로필이미지 변경</a:t>
                      </a:r>
                      <a:endParaRPr sz="12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1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판매누적금액에 따른 등급 출력</a:t>
                      </a:r>
                      <a:endParaRPr sz="120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1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주소 변경(주소 검색 API팝업)</a:t>
                      </a:r>
                      <a:endParaRPr sz="120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휴대폰 번호 변경</a:t>
                      </a:r>
                      <a:endParaRPr sz="120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1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정산 계좌 정보 변경</a:t>
                      </a:r>
                      <a:endParaRPr sz="120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76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6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 인증과 변경정보 입력후</a:t>
                      </a:r>
                      <a:endParaRPr sz="120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버튼 클릭시 계정 정보 수정</a:t>
                      </a:r>
                      <a:endParaRPr sz="120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76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7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버튼 클릭시 입력내용 초기화</a:t>
                      </a:r>
                      <a:endParaRPr sz="120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83" name="Google Shape;1183;p51"/>
          <p:cNvSpPr/>
          <p:nvPr/>
        </p:nvSpPr>
        <p:spPr>
          <a:xfrm>
            <a:off x="390575" y="528600"/>
            <a:ext cx="5309700" cy="45375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51"/>
          <p:cNvSpPr/>
          <p:nvPr/>
        </p:nvSpPr>
        <p:spPr>
          <a:xfrm>
            <a:off x="516349" y="659407"/>
            <a:ext cx="5043600" cy="4338600"/>
          </a:xfrm>
          <a:prstGeom prst="rect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5" name="Google Shape;1185;p51"/>
          <p:cNvCxnSpPr/>
          <p:nvPr/>
        </p:nvCxnSpPr>
        <p:spPr>
          <a:xfrm flipH="1" rot="10800000">
            <a:off x="527989" y="1224091"/>
            <a:ext cx="5040900" cy="8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6" name="Google Shape;1186;p51"/>
          <p:cNvCxnSpPr/>
          <p:nvPr/>
        </p:nvCxnSpPr>
        <p:spPr>
          <a:xfrm flipH="1" rot="10800000">
            <a:off x="522484" y="4396700"/>
            <a:ext cx="5051700" cy="4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7" name="Google Shape;1187;p51"/>
          <p:cNvSpPr/>
          <p:nvPr/>
        </p:nvSpPr>
        <p:spPr>
          <a:xfrm>
            <a:off x="1753076" y="1274319"/>
            <a:ext cx="3714600" cy="30714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" name="Google Shape;1188;p51"/>
          <p:cNvSpPr/>
          <p:nvPr/>
        </p:nvSpPr>
        <p:spPr>
          <a:xfrm>
            <a:off x="599229" y="1274212"/>
            <a:ext cx="1066500" cy="30714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9" name="Google Shape;1189;p51"/>
          <p:cNvCxnSpPr/>
          <p:nvPr/>
        </p:nvCxnSpPr>
        <p:spPr>
          <a:xfrm>
            <a:off x="5835236" y="1442374"/>
            <a:ext cx="16200" cy="4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0" name="Google Shape;1190;p51"/>
          <p:cNvCxnSpPr/>
          <p:nvPr/>
        </p:nvCxnSpPr>
        <p:spPr>
          <a:xfrm rot="10800000">
            <a:off x="1306076" y="656840"/>
            <a:ext cx="0" cy="457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1" name="Google Shape;1191;p51"/>
          <p:cNvSpPr txBox="1"/>
          <p:nvPr/>
        </p:nvSpPr>
        <p:spPr>
          <a:xfrm>
            <a:off x="533260" y="673122"/>
            <a:ext cx="858000" cy="5232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 LOGO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192" name="Google Shape;1192;p51"/>
          <p:cNvSpPr txBox="1"/>
          <p:nvPr/>
        </p:nvSpPr>
        <p:spPr>
          <a:xfrm>
            <a:off x="1952441" y="763522"/>
            <a:ext cx="2836800" cy="3540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검색창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193" name="Google Shape;1193;p51"/>
          <p:cNvSpPr txBox="1"/>
          <p:nvPr/>
        </p:nvSpPr>
        <p:spPr>
          <a:xfrm>
            <a:off x="637141" y="1280439"/>
            <a:ext cx="934200" cy="4617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회원 정보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로그아웃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1194" name="Google Shape;1194;p51"/>
          <p:cNvSpPr/>
          <p:nvPr/>
        </p:nvSpPr>
        <p:spPr>
          <a:xfrm>
            <a:off x="533260" y="4403667"/>
            <a:ext cx="5026800" cy="594300"/>
          </a:xfrm>
          <a:prstGeom prst="rect">
            <a:avLst/>
          </a:prstGeom>
          <a:solidFill>
            <a:srgbClr val="0B5394"/>
          </a:solidFill>
          <a:ln cap="flat" cmpd="sng" w="25400">
            <a:solidFill>
              <a:srgbClr val="1D1B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" sz="1200">
                <a:solidFill>
                  <a:srgbClr val="FFFFFF"/>
                </a:solidFill>
              </a:rPr>
              <a:t>회사소개/</a:t>
            </a:r>
            <a:r>
              <a:rPr lang="ko" sz="1200">
                <a:solidFill>
                  <a:schemeClr val="lt1"/>
                </a:solidFill>
              </a:rPr>
              <a:t> 이용약관/</a:t>
            </a:r>
            <a:r>
              <a:rPr lang="ko" sz="1200">
                <a:solidFill>
                  <a:srgbClr val="FFFFFF"/>
                </a:solidFill>
              </a:rPr>
              <a:t>개인정보취급방침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5" name="Google Shape;1195;p51"/>
          <p:cNvSpPr txBox="1"/>
          <p:nvPr/>
        </p:nvSpPr>
        <p:spPr>
          <a:xfrm>
            <a:off x="2096911" y="1902059"/>
            <a:ext cx="188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196" name="Google Shape;1196;p51"/>
          <p:cNvSpPr txBox="1"/>
          <p:nvPr/>
        </p:nvSpPr>
        <p:spPr>
          <a:xfrm>
            <a:off x="1980325" y="1370687"/>
            <a:ext cx="3260100" cy="28803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 </a:t>
            </a:r>
            <a:r>
              <a:rPr lang="ko" sz="1100">
                <a:solidFill>
                  <a:schemeClr val="lt1"/>
                </a:solidFill>
              </a:rPr>
              <a:t>                           &lt;main-content&gt;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계정 정보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197" name="Google Shape;1197;p51"/>
          <p:cNvSpPr txBox="1"/>
          <p:nvPr/>
        </p:nvSpPr>
        <p:spPr>
          <a:xfrm>
            <a:off x="636850" y="1790400"/>
            <a:ext cx="934800" cy="25242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마이페이지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창작물관리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-등록 내역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-창작물등록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환불관리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정산관리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-판매 내역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-수익 계산서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 u="sng">
                <a:solidFill>
                  <a:schemeClr val="lt1"/>
                </a:solidFill>
              </a:rPr>
              <a:t>계정관리</a:t>
            </a:r>
            <a:endParaRPr b="1" sz="1200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회원탈퇴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1198" name="Google Shape;1198;p51"/>
          <p:cNvSpPr/>
          <p:nvPr/>
        </p:nvSpPr>
        <p:spPr>
          <a:xfrm>
            <a:off x="2153500" y="3260013"/>
            <a:ext cx="1366200" cy="1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2.닉네임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199" name="Google Shape;1199;p51"/>
          <p:cNvSpPr/>
          <p:nvPr/>
        </p:nvSpPr>
        <p:spPr>
          <a:xfrm>
            <a:off x="2153500" y="3530014"/>
            <a:ext cx="1366200" cy="1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2.프로필 이미지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00" name="Google Shape;1200;p51"/>
          <p:cNvSpPr/>
          <p:nvPr/>
        </p:nvSpPr>
        <p:spPr>
          <a:xfrm>
            <a:off x="2153500" y="2439801"/>
            <a:ext cx="1366200" cy="1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1.기존 비밀번호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01" name="Google Shape;1201;p51"/>
          <p:cNvSpPr/>
          <p:nvPr/>
        </p:nvSpPr>
        <p:spPr>
          <a:xfrm>
            <a:off x="2153500" y="2722230"/>
            <a:ext cx="1366200" cy="1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1</a:t>
            </a:r>
            <a:r>
              <a:rPr lang="ko" sz="1100">
                <a:solidFill>
                  <a:schemeClr val="dk1"/>
                </a:solidFill>
              </a:rPr>
              <a:t>.변경할 비밀번호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02" name="Google Shape;1202;p51"/>
          <p:cNvSpPr/>
          <p:nvPr/>
        </p:nvSpPr>
        <p:spPr>
          <a:xfrm>
            <a:off x="2153500" y="3002050"/>
            <a:ext cx="1366200" cy="1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1</a:t>
            </a:r>
            <a:r>
              <a:rPr lang="ko" sz="1100">
                <a:solidFill>
                  <a:schemeClr val="dk1"/>
                </a:solidFill>
              </a:rPr>
              <a:t>.이메일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03" name="Google Shape;1203;p51"/>
          <p:cNvSpPr/>
          <p:nvPr/>
        </p:nvSpPr>
        <p:spPr>
          <a:xfrm>
            <a:off x="2453200" y="3880500"/>
            <a:ext cx="1066500" cy="297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6.</a:t>
            </a:r>
            <a:r>
              <a:rPr lang="ko" sz="900"/>
              <a:t>계정 정보 변경</a:t>
            </a:r>
            <a:endParaRPr sz="900"/>
          </a:p>
        </p:txBody>
      </p:sp>
      <p:sp>
        <p:nvSpPr>
          <p:cNvPr id="1204" name="Google Shape;1204;p51"/>
          <p:cNvSpPr/>
          <p:nvPr/>
        </p:nvSpPr>
        <p:spPr>
          <a:xfrm>
            <a:off x="3656000" y="3880500"/>
            <a:ext cx="934200" cy="297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7.</a:t>
            </a:r>
            <a:r>
              <a:rPr lang="ko" sz="900"/>
              <a:t>초기화</a:t>
            </a:r>
            <a:endParaRPr sz="900"/>
          </a:p>
        </p:txBody>
      </p:sp>
      <p:sp>
        <p:nvSpPr>
          <p:cNvPr id="1205" name="Google Shape;1205;p51"/>
          <p:cNvSpPr/>
          <p:nvPr/>
        </p:nvSpPr>
        <p:spPr>
          <a:xfrm>
            <a:off x="3639100" y="2422600"/>
            <a:ext cx="1366200" cy="1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4.주소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06" name="Google Shape;1206;p51"/>
          <p:cNvSpPr/>
          <p:nvPr/>
        </p:nvSpPr>
        <p:spPr>
          <a:xfrm>
            <a:off x="3639100" y="2692602"/>
            <a:ext cx="1366200" cy="1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4.휴대폰 번호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07" name="Google Shape;1207;p51"/>
          <p:cNvSpPr/>
          <p:nvPr/>
        </p:nvSpPr>
        <p:spPr>
          <a:xfrm>
            <a:off x="3639100" y="2973201"/>
            <a:ext cx="1366200" cy="1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5.예금주 성명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08" name="Google Shape;1208;p51"/>
          <p:cNvSpPr/>
          <p:nvPr/>
        </p:nvSpPr>
        <p:spPr>
          <a:xfrm>
            <a:off x="3639100" y="3255630"/>
            <a:ext cx="1366200" cy="1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5.정산 은행명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09" name="Google Shape;1209;p51"/>
          <p:cNvSpPr/>
          <p:nvPr/>
        </p:nvSpPr>
        <p:spPr>
          <a:xfrm>
            <a:off x="3639100" y="3535450"/>
            <a:ext cx="1366200" cy="1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5.계좌 번호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10" name="Google Shape;1210;p51"/>
          <p:cNvSpPr/>
          <p:nvPr/>
        </p:nvSpPr>
        <p:spPr>
          <a:xfrm>
            <a:off x="2153500" y="2149214"/>
            <a:ext cx="1366200" cy="1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이름(수정불가)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11" name="Google Shape;1211;p51"/>
          <p:cNvSpPr/>
          <p:nvPr/>
        </p:nvSpPr>
        <p:spPr>
          <a:xfrm>
            <a:off x="3639100" y="2147014"/>
            <a:ext cx="1366200" cy="1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3.등급(수정불가)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Google Shape;89;p16"/>
          <p:cNvCxnSpPr/>
          <p:nvPr/>
        </p:nvCxnSpPr>
        <p:spPr>
          <a:xfrm>
            <a:off x="6939050" y="1042200"/>
            <a:ext cx="144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90" name="Google Shape;90;p16"/>
          <p:cNvGraphicFramePr/>
          <p:nvPr/>
        </p:nvGraphicFramePr>
        <p:xfrm>
          <a:off x="2" y="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{F43EAFB5-DF02-47AC-8D84-4698DCDA5343}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ebookMarket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FFFFFF"/>
                          </a:solidFill>
                        </a:rPr>
                        <a:t>페이지명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사이드 메뉴 소개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/>
                        <a:t>0</a:t>
                      </a:r>
                      <a:r>
                        <a:rPr lang="ko" sz="1000"/>
                        <a:t>1</a:t>
                      </a:r>
                      <a:r>
                        <a:rPr lang="ko" sz="1000" u="none" cap="none" strike="noStrike"/>
                        <a:t> 메인</a:t>
                      </a:r>
                      <a:r>
                        <a:rPr lang="ko" sz="1000"/>
                        <a:t>페이지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이어진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일반회원 </a:t>
                      </a:r>
                      <a:r>
                        <a:rPr b="1" lang="ko" sz="1000" u="none" cap="none" strike="noStrik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</a:t>
                      </a:r>
                      <a:r>
                        <a:rPr b="1" lang="ko" sz="100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사이드 메뉴 소개</a:t>
                      </a:r>
                      <a:r>
                        <a:rPr b="1" lang="ko" sz="1000" u="none" cap="none" strike="noStrik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91" name="Google Shape;91;p16"/>
          <p:cNvGraphicFramePr/>
          <p:nvPr/>
        </p:nvGraphicFramePr>
        <p:xfrm>
          <a:off x="6344446" y="4406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{7015AFC3-513E-43F5-B228-812914143080}</a:tableStyleId>
              </a:tblPr>
              <a:tblGrid>
                <a:gridCol w="300375"/>
                <a:gridCol w="2499175"/>
              </a:tblGrid>
              <a:tr h="3019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b="1" sz="1000" u="none" cap="none" strike="noStrike">
                        <a:solidFill>
                          <a:srgbClr val="FFFFFF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</a:tr>
              <a:tr h="84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로그인 클릭시 로그인 페이지로 이동</a:t>
                      </a:r>
                      <a:endParaRPr sz="100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로그인후 유저정보 출력</a:t>
                      </a:r>
                      <a:endParaRPr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버튼 클릭시 각 메뉴 확장</a:t>
                      </a:r>
                      <a:endParaRPr sz="100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카테고리</a:t>
                      </a:r>
                      <a:endParaRPr sz="100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전체, 시, 에세이, 단편소설 페이지로 이동</a:t>
                      </a:r>
                      <a:endParaRPr sz="100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인기순위</a:t>
                      </a:r>
                      <a:endParaRPr sz="100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인기순위 기준으로 정렬된 페이지로 이동</a:t>
                      </a:r>
                      <a:endParaRPr sz="100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신작</a:t>
                      </a:r>
                      <a:endParaRPr sz="100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최신순으로 정렬된 페이지로 이동</a:t>
                      </a:r>
                      <a:endParaRPr sz="100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마이페이지</a:t>
                      </a:r>
                      <a:endParaRPr sz="100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계정관리 : 로그인 한 회원정보 페이지로 이동</a:t>
                      </a:r>
                      <a:endParaRPr sz="100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비 로그인 시 마이페이지 이용불가</a:t>
                      </a:r>
                      <a:endParaRPr sz="100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팝업 : 로그인 후에 이용해주세요.</a:t>
                      </a:r>
                      <a:endParaRPr sz="100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확인 버튼 클릭시 로그인 페이지로 이동</a:t>
                      </a:r>
                      <a:endParaRPr sz="100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고객센터</a:t>
                      </a:r>
                      <a:endParaRPr sz="100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 : 일반회원 공지사항 페이지로 이동</a:t>
                      </a:r>
                      <a:endParaRPr sz="100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 게시판 : 일반회원 문의 게시판으로 이동, 비로그인시 이용 불가</a:t>
                      </a:r>
                      <a:endParaRPr sz="100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팝업 : 로그인 후에 이용해주세요.</a:t>
                      </a:r>
                      <a:endParaRPr sz="100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확인 버튼 클릭시 로그인 페이지로 이동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2" name="Google Shape;92;p16"/>
          <p:cNvSpPr/>
          <p:nvPr/>
        </p:nvSpPr>
        <p:spPr>
          <a:xfrm>
            <a:off x="581200" y="603375"/>
            <a:ext cx="4915800" cy="42465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697644" y="725790"/>
            <a:ext cx="4669500" cy="4060200"/>
          </a:xfrm>
          <a:prstGeom prst="rect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" name="Google Shape;94;p16"/>
          <p:cNvCxnSpPr/>
          <p:nvPr/>
        </p:nvCxnSpPr>
        <p:spPr>
          <a:xfrm flipH="1" rot="10800000">
            <a:off x="708420" y="1254025"/>
            <a:ext cx="4666800" cy="7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6"/>
          <p:cNvCxnSpPr/>
          <p:nvPr/>
        </p:nvCxnSpPr>
        <p:spPr>
          <a:xfrm flipH="1" rot="10800000">
            <a:off x="703323" y="4223316"/>
            <a:ext cx="4677000" cy="4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6"/>
          <p:cNvSpPr/>
          <p:nvPr/>
        </p:nvSpPr>
        <p:spPr>
          <a:xfrm>
            <a:off x="1842624" y="1301250"/>
            <a:ext cx="3439200" cy="287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774375" y="1301150"/>
            <a:ext cx="987300" cy="287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" name="Google Shape;98;p16"/>
          <p:cNvCxnSpPr/>
          <p:nvPr/>
        </p:nvCxnSpPr>
        <p:spPr>
          <a:xfrm>
            <a:off x="5621953" y="1458523"/>
            <a:ext cx="15000" cy="4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6"/>
          <p:cNvCxnSpPr/>
          <p:nvPr/>
        </p:nvCxnSpPr>
        <p:spPr>
          <a:xfrm rot="10800000">
            <a:off x="1428785" y="723415"/>
            <a:ext cx="0" cy="428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6"/>
          <p:cNvSpPr txBox="1"/>
          <p:nvPr/>
        </p:nvSpPr>
        <p:spPr>
          <a:xfrm>
            <a:off x="713300" y="738625"/>
            <a:ext cx="794400" cy="5232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 LOGO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2027200" y="823225"/>
            <a:ext cx="2626500" cy="3540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검색창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809475" y="1390525"/>
            <a:ext cx="864900" cy="3231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1</a:t>
            </a:r>
            <a:r>
              <a:rPr lang="ko" sz="900">
                <a:solidFill>
                  <a:schemeClr val="lt1"/>
                </a:solidFill>
              </a:rPr>
              <a:t>.로그인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713300" y="4229825"/>
            <a:ext cx="4653900" cy="556200"/>
          </a:xfrm>
          <a:prstGeom prst="rect">
            <a:avLst/>
          </a:prstGeom>
          <a:solidFill>
            <a:srgbClr val="0B5394"/>
          </a:solidFill>
          <a:ln cap="flat" cmpd="sng" w="25400">
            <a:solidFill>
              <a:srgbClr val="1D1B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" sz="1200">
                <a:solidFill>
                  <a:srgbClr val="FFFFFF"/>
                </a:solidFill>
              </a:rPr>
              <a:t>회사소개/</a:t>
            </a:r>
            <a:r>
              <a:rPr lang="ko" sz="1200">
                <a:solidFill>
                  <a:schemeClr val="lt1"/>
                </a:solidFill>
              </a:rPr>
              <a:t> 이용약관/</a:t>
            </a:r>
            <a:r>
              <a:rPr lang="ko" sz="1200">
                <a:solidFill>
                  <a:srgbClr val="FFFFFF"/>
                </a:solidFill>
              </a:rPr>
              <a:t>개인정보취급방침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827000" y="1800575"/>
            <a:ext cx="847500" cy="22626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2.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카테고리,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인기순위,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신작,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마이페이지,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lt1"/>
                </a:solidFill>
              </a:rPr>
              <a:t>고객센터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2046900" y="1458525"/>
            <a:ext cx="2980200" cy="25551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게시글 리스트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2143125" y="1865600"/>
            <a:ext cx="95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미리보기 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이미지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3096513" y="1865600"/>
            <a:ext cx="1743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제목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작가, 게시물 소개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1842625" y="1254025"/>
            <a:ext cx="1700700" cy="3841800"/>
          </a:xfrm>
          <a:prstGeom prst="rect">
            <a:avLst/>
          </a:prstGeom>
          <a:solidFill>
            <a:srgbClr val="073763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1932225" y="1301150"/>
            <a:ext cx="13752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카테고리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전체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시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에세이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단편소설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인기순위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신작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마이페이지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구매내역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환불내역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계정관리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고객센터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공지사항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자주 묻는 질문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문의게시판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110" name="Google Shape;110;p16"/>
          <p:cNvCxnSpPr/>
          <p:nvPr/>
        </p:nvCxnSpPr>
        <p:spPr>
          <a:xfrm flipH="1" rot="10800000">
            <a:off x="1490600" y="2227900"/>
            <a:ext cx="373200" cy="19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11" name="Google Shape;111;p16"/>
          <p:cNvGrpSpPr/>
          <p:nvPr/>
        </p:nvGrpSpPr>
        <p:grpSpPr>
          <a:xfrm>
            <a:off x="4151302" y="3274654"/>
            <a:ext cx="2039256" cy="998554"/>
            <a:chOff x="5050823" y="5251751"/>
            <a:chExt cx="2208900" cy="1152000"/>
          </a:xfrm>
        </p:grpSpPr>
        <p:sp>
          <p:nvSpPr>
            <p:cNvPr id="112" name="Google Shape;112;p16"/>
            <p:cNvSpPr/>
            <p:nvPr/>
          </p:nvSpPr>
          <p:spPr>
            <a:xfrm>
              <a:off x="5050823" y="5251751"/>
              <a:ext cx="2208900" cy="1152000"/>
            </a:xfrm>
            <a:prstGeom prst="rect">
              <a:avLst/>
            </a:prstGeom>
            <a:solidFill>
              <a:srgbClr val="073763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22"/>
                <a:buFont typeface="Arial"/>
                <a:buNone/>
              </a:pPr>
              <a:r>
                <a:rPr b="0" i="0" lang="ko" sz="922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회원만 이용 가능합니다.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22"/>
                <a:buFont typeface="Arial"/>
                <a:buNone/>
              </a:pPr>
              <a:r>
                <a:rPr b="0" i="0" lang="ko" sz="922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로그인 후에 이용해주세요.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5903224" y="6021288"/>
              <a:ext cx="504000" cy="216000"/>
            </a:xfrm>
            <a:prstGeom prst="rect">
              <a:avLst/>
            </a:prstGeom>
            <a:solidFill>
              <a:srgbClr val="073763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22"/>
                <a:buFont typeface="Arial"/>
                <a:buNone/>
              </a:pPr>
              <a:r>
                <a:rPr b="1" i="0" lang="ko" sz="922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14" name="Google Shape;114;p16"/>
          <p:cNvCxnSpPr/>
          <p:nvPr/>
        </p:nvCxnSpPr>
        <p:spPr>
          <a:xfrm flipH="1" rot="10800000">
            <a:off x="2834275" y="4074075"/>
            <a:ext cx="1199700" cy="738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6"/>
          <p:cNvCxnSpPr/>
          <p:nvPr/>
        </p:nvCxnSpPr>
        <p:spPr>
          <a:xfrm>
            <a:off x="2834275" y="3676925"/>
            <a:ext cx="1175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6" name="Google Shape;1216;p52"/>
          <p:cNvCxnSpPr/>
          <p:nvPr/>
        </p:nvCxnSpPr>
        <p:spPr>
          <a:xfrm>
            <a:off x="6939050" y="1042200"/>
            <a:ext cx="144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217" name="Google Shape;1217;p52"/>
          <p:cNvGraphicFramePr/>
          <p:nvPr/>
        </p:nvGraphicFramePr>
        <p:xfrm>
          <a:off x="2" y="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{F43EAFB5-DF02-47AC-8D84-4698DCDA5343}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ebookMarket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FFFFFF"/>
                          </a:solidFill>
                        </a:rPr>
                        <a:t>페이지명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판매자회원 계정 탈퇴 페이지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05 판매자회원 마이페이지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이어진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메인페이지 &gt; (</a:t>
                      </a:r>
                      <a:r>
                        <a:rPr b="1" lang="ko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판매자</a:t>
                      </a:r>
                      <a:r>
                        <a:rPr b="1" lang="ko" sz="100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로그인)마이페이지 &gt; </a:t>
                      </a:r>
                      <a:r>
                        <a:rPr b="1" lang="ko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계정 </a:t>
                      </a:r>
                      <a:r>
                        <a:rPr b="1" lang="ko" sz="100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탈퇴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218" name="Google Shape;1218;p52"/>
          <p:cNvGraphicFramePr/>
          <p:nvPr/>
        </p:nvGraphicFramePr>
        <p:xfrm>
          <a:off x="6261921" y="4421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{7015AFC3-513E-43F5-B228-812914143080}</a:tableStyleId>
              </a:tblPr>
              <a:tblGrid>
                <a:gridCol w="382900"/>
                <a:gridCol w="2499175"/>
              </a:tblGrid>
              <a:tr h="4013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b="1" sz="1000" u="none" cap="none" strike="noStrike">
                        <a:solidFill>
                          <a:srgbClr val="FFFFFF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</a:tr>
              <a:tr h="939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Dotum"/>
                          <a:ea typeface="Dotum"/>
                          <a:cs typeface="Dotum"/>
                          <a:sym typeface="Dotum"/>
                        </a:rPr>
                        <a:t>탈퇴 사유 입력 (선택사항)</a:t>
                      </a:r>
                      <a:endParaRPr sz="12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Dotum"/>
                          <a:ea typeface="Dotum"/>
                          <a:cs typeface="Dotum"/>
                          <a:sym typeface="Dotum"/>
                        </a:rPr>
                        <a:t>미입력 가능</a:t>
                      </a:r>
                      <a:endParaRPr sz="12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99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아이디, 비밀번호 , 이메일 확인</a:t>
                      </a:r>
                      <a:endParaRPr sz="120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일치하지 않을시 탈퇴 불가</a:t>
                      </a:r>
                      <a:endParaRPr sz="120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99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정산 대기중일 경우 탈퇴 불가</a:t>
                      </a:r>
                      <a:endParaRPr sz="120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판매중인 게시물이 있을시</a:t>
                      </a:r>
                      <a:endParaRPr sz="120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탈퇴 불가</a:t>
                      </a:r>
                      <a:endParaRPr sz="120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판매내역이 있을시 탈퇴 불가</a:t>
                      </a:r>
                      <a:endParaRPr sz="120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99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탈퇴 조건상 문제가 없을 시 버튼 클릭으로 회원탈퇴</a:t>
                      </a:r>
                      <a:endParaRPr sz="120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19" name="Google Shape;1219;p52"/>
          <p:cNvSpPr/>
          <p:nvPr/>
        </p:nvSpPr>
        <p:spPr>
          <a:xfrm>
            <a:off x="390575" y="528600"/>
            <a:ext cx="5309700" cy="45375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0" name="Google Shape;1220;p52"/>
          <p:cNvSpPr/>
          <p:nvPr/>
        </p:nvSpPr>
        <p:spPr>
          <a:xfrm>
            <a:off x="516349" y="659407"/>
            <a:ext cx="5043600" cy="4338600"/>
          </a:xfrm>
          <a:prstGeom prst="rect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21" name="Google Shape;1221;p52"/>
          <p:cNvCxnSpPr/>
          <p:nvPr/>
        </p:nvCxnSpPr>
        <p:spPr>
          <a:xfrm flipH="1" rot="10800000">
            <a:off x="527989" y="1224091"/>
            <a:ext cx="5040900" cy="8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2" name="Google Shape;1222;p52"/>
          <p:cNvCxnSpPr/>
          <p:nvPr/>
        </p:nvCxnSpPr>
        <p:spPr>
          <a:xfrm flipH="1" rot="10800000">
            <a:off x="522484" y="4396700"/>
            <a:ext cx="5051700" cy="4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3" name="Google Shape;1223;p52"/>
          <p:cNvSpPr/>
          <p:nvPr/>
        </p:nvSpPr>
        <p:spPr>
          <a:xfrm>
            <a:off x="1753076" y="1274319"/>
            <a:ext cx="3714600" cy="30714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" name="Google Shape;1224;p52"/>
          <p:cNvSpPr/>
          <p:nvPr/>
        </p:nvSpPr>
        <p:spPr>
          <a:xfrm>
            <a:off x="599229" y="1274212"/>
            <a:ext cx="1066500" cy="30714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25" name="Google Shape;1225;p52"/>
          <p:cNvCxnSpPr/>
          <p:nvPr/>
        </p:nvCxnSpPr>
        <p:spPr>
          <a:xfrm>
            <a:off x="5835236" y="1442374"/>
            <a:ext cx="16200" cy="4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6" name="Google Shape;1226;p52"/>
          <p:cNvCxnSpPr/>
          <p:nvPr/>
        </p:nvCxnSpPr>
        <p:spPr>
          <a:xfrm rot="10800000">
            <a:off x="1306076" y="656840"/>
            <a:ext cx="0" cy="457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7" name="Google Shape;1227;p52"/>
          <p:cNvSpPr txBox="1"/>
          <p:nvPr/>
        </p:nvSpPr>
        <p:spPr>
          <a:xfrm>
            <a:off x="533260" y="673122"/>
            <a:ext cx="858000" cy="5232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 LOGO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228" name="Google Shape;1228;p52"/>
          <p:cNvSpPr txBox="1"/>
          <p:nvPr/>
        </p:nvSpPr>
        <p:spPr>
          <a:xfrm>
            <a:off x="1952441" y="763522"/>
            <a:ext cx="2836800" cy="3540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검색창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229" name="Google Shape;1229;p52"/>
          <p:cNvSpPr txBox="1"/>
          <p:nvPr/>
        </p:nvSpPr>
        <p:spPr>
          <a:xfrm>
            <a:off x="637141" y="1280439"/>
            <a:ext cx="934200" cy="4617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회원 정보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로그아웃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1230" name="Google Shape;1230;p52"/>
          <p:cNvSpPr/>
          <p:nvPr/>
        </p:nvSpPr>
        <p:spPr>
          <a:xfrm>
            <a:off x="533260" y="4403667"/>
            <a:ext cx="5026800" cy="594300"/>
          </a:xfrm>
          <a:prstGeom prst="rect">
            <a:avLst/>
          </a:prstGeom>
          <a:solidFill>
            <a:srgbClr val="0B5394"/>
          </a:solidFill>
          <a:ln cap="flat" cmpd="sng" w="25400">
            <a:solidFill>
              <a:srgbClr val="1D1B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" sz="1200">
                <a:solidFill>
                  <a:srgbClr val="FFFFFF"/>
                </a:solidFill>
              </a:rPr>
              <a:t>회사소개/</a:t>
            </a:r>
            <a:r>
              <a:rPr lang="ko" sz="1200">
                <a:solidFill>
                  <a:schemeClr val="lt1"/>
                </a:solidFill>
              </a:rPr>
              <a:t> 이용약관/</a:t>
            </a:r>
            <a:r>
              <a:rPr lang="ko" sz="1200">
                <a:solidFill>
                  <a:srgbClr val="FFFFFF"/>
                </a:solidFill>
              </a:rPr>
              <a:t>개인정보취급방침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1" name="Google Shape;1231;p52"/>
          <p:cNvSpPr txBox="1"/>
          <p:nvPr/>
        </p:nvSpPr>
        <p:spPr>
          <a:xfrm>
            <a:off x="2096911" y="1902059"/>
            <a:ext cx="188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232" name="Google Shape;1232;p52"/>
          <p:cNvSpPr txBox="1"/>
          <p:nvPr/>
        </p:nvSpPr>
        <p:spPr>
          <a:xfrm>
            <a:off x="1980325" y="1501463"/>
            <a:ext cx="3260100" cy="25113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                            &lt;main-content&gt;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회원 탈퇴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233" name="Google Shape;1233;p52"/>
          <p:cNvSpPr/>
          <p:nvPr/>
        </p:nvSpPr>
        <p:spPr>
          <a:xfrm>
            <a:off x="2668300" y="2107275"/>
            <a:ext cx="1823700" cy="1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1.탈퇴 사유 입력 ( 선택 )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34" name="Google Shape;1234;p52"/>
          <p:cNvSpPr/>
          <p:nvPr/>
        </p:nvSpPr>
        <p:spPr>
          <a:xfrm>
            <a:off x="2668300" y="2377277"/>
            <a:ext cx="1823700" cy="1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2.아이디 입력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35" name="Google Shape;1235;p52"/>
          <p:cNvSpPr/>
          <p:nvPr/>
        </p:nvSpPr>
        <p:spPr>
          <a:xfrm>
            <a:off x="2668300" y="2657876"/>
            <a:ext cx="1823700" cy="1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2.비밀번호 입력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36" name="Google Shape;1236;p52"/>
          <p:cNvSpPr/>
          <p:nvPr/>
        </p:nvSpPr>
        <p:spPr>
          <a:xfrm>
            <a:off x="2668300" y="2940304"/>
            <a:ext cx="1823700" cy="1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2.이메일 입력	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37" name="Google Shape;1237;p52"/>
          <p:cNvSpPr/>
          <p:nvPr/>
        </p:nvSpPr>
        <p:spPr>
          <a:xfrm>
            <a:off x="2668300" y="3220124"/>
            <a:ext cx="1823700" cy="1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3.탈퇴시 주의 사항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38" name="Google Shape;1238;p52"/>
          <p:cNvSpPr/>
          <p:nvPr/>
        </p:nvSpPr>
        <p:spPr>
          <a:xfrm>
            <a:off x="3045200" y="3616900"/>
            <a:ext cx="934200" cy="297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4. 회원 탈퇴</a:t>
            </a:r>
            <a:endParaRPr sz="900"/>
          </a:p>
        </p:txBody>
      </p:sp>
      <p:sp>
        <p:nvSpPr>
          <p:cNvPr id="1239" name="Google Shape;1239;p52"/>
          <p:cNvSpPr txBox="1"/>
          <p:nvPr/>
        </p:nvSpPr>
        <p:spPr>
          <a:xfrm>
            <a:off x="636850" y="1790400"/>
            <a:ext cx="934800" cy="25242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마이페이지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창작물관리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-등록 내역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-창작물등록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환불관리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정산관리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-판매 내역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-수익 계산서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계정관리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 u="sng">
                <a:solidFill>
                  <a:schemeClr val="lt1"/>
                </a:solidFill>
              </a:rPr>
              <a:t>회원탈퇴</a:t>
            </a:r>
            <a:endParaRPr b="1" sz="900" u="sng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4" name="Google Shape;124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823" y="0"/>
            <a:ext cx="776835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5" name="Google Shape;1245;p53"/>
          <p:cNvSpPr txBox="1"/>
          <p:nvPr/>
        </p:nvSpPr>
        <p:spPr>
          <a:xfrm>
            <a:off x="953175" y="159375"/>
            <a:ext cx="6353700" cy="13545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800">
                <a:solidFill>
                  <a:schemeClr val="lt1"/>
                </a:solidFill>
              </a:rPr>
              <a:t>eBookMarke</a:t>
            </a:r>
            <a:r>
              <a:rPr lang="ko" sz="3800">
                <a:solidFill>
                  <a:schemeClr val="lt1"/>
                </a:solidFill>
              </a:rPr>
              <a:t>t </a:t>
            </a:r>
            <a:endParaRPr sz="3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800">
                <a:solidFill>
                  <a:schemeClr val="lt1"/>
                </a:solidFill>
              </a:rPr>
              <a:t>일반 회원 고객센터</a:t>
            </a:r>
            <a:endParaRPr sz="4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0" name="Google Shape;1250;p54"/>
          <p:cNvGraphicFramePr/>
          <p:nvPr/>
        </p:nvGraphicFramePr>
        <p:xfrm>
          <a:off x="2" y="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{F43EAFB5-DF02-47AC-8D84-4698DCDA5343}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ebookMarket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FFFFFF"/>
                          </a:solidFill>
                        </a:rPr>
                        <a:t>페이지명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고객센터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서동민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메인페이지 &gt;  고객센터 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251" name="Google Shape;1251;p54"/>
          <p:cNvGraphicFramePr/>
          <p:nvPr/>
        </p:nvGraphicFramePr>
        <p:xfrm>
          <a:off x="2" y="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{F43EAFB5-DF02-47AC-8D84-4698DCDA5343}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ebookMarket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FFFFFF"/>
                          </a:solidFill>
                        </a:rPr>
                        <a:t>페이지명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일반 회원 공지사항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06 일반회원 고객센터</a:t>
                      </a:r>
                      <a:endParaRPr sz="1000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서동민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rgbClr val="0C0C0C"/>
                          </a:solidFill>
                        </a:rPr>
                        <a:t>메인페이지 &gt; 고객센터 &gt; 공지사항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252" name="Google Shape;1252;p54"/>
          <p:cNvSpPr/>
          <p:nvPr/>
        </p:nvSpPr>
        <p:spPr>
          <a:xfrm>
            <a:off x="1554250" y="646300"/>
            <a:ext cx="4915800" cy="42465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54"/>
          <p:cNvSpPr/>
          <p:nvPr/>
        </p:nvSpPr>
        <p:spPr>
          <a:xfrm>
            <a:off x="1670694" y="768715"/>
            <a:ext cx="4669500" cy="4060200"/>
          </a:xfrm>
          <a:prstGeom prst="rect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54" name="Google Shape;1254;p54"/>
          <p:cNvCxnSpPr/>
          <p:nvPr/>
        </p:nvCxnSpPr>
        <p:spPr>
          <a:xfrm flipH="1" rot="10800000">
            <a:off x="1686358" y="1262612"/>
            <a:ext cx="4666800" cy="7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5" name="Google Shape;1255;p54"/>
          <p:cNvCxnSpPr/>
          <p:nvPr/>
        </p:nvCxnSpPr>
        <p:spPr>
          <a:xfrm flipH="1" rot="10800000">
            <a:off x="1676373" y="4266241"/>
            <a:ext cx="4677000" cy="4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6" name="Google Shape;1256;p54"/>
          <p:cNvSpPr/>
          <p:nvPr/>
        </p:nvSpPr>
        <p:spPr>
          <a:xfrm>
            <a:off x="2480166" y="1331185"/>
            <a:ext cx="3774600" cy="2874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54"/>
          <p:cNvSpPr/>
          <p:nvPr/>
        </p:nvSpPr>
        <p:spPr>
          <a:xfrm>
            <a:off x="1761225" y="1344075"/>
            <a:ext cx="871800" cy="287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" name="Google Shape;1258;p54"/>
          <p:cNvSpPr/>
          <p:nvPr/>
        </p:nvSpPr>
        <p:spPr>
          <a:xfrm>
            <a:off x="1761075" y="1344000"/>
            <a:ext cx="871800" cy="2874300"/>
          </a:xfrm>
          <a:prstGeom prst="rect">
            <a:avLst/>
          </a:prstGeom>
          <a:solidFill>
            <a:srgbClr val="36609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1259" name="Google Shape;1259;p54"/>
          <p:cNvCxnSpPr/>
          <p:nvPr/>
        </p:nvCxnSpPr>
        <p:spPr>
          <a:xfrm>
            <a:off x="6595003" y="1501448"/>
            <a:ext cx="15000" cy="4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0" name="Google Shape;1260;p54"/>
          <p:cNvCxnSpPr/>
          <p:nvPr/>
        </p:nvCxnSpPr>
        <p:spPr>
          <a:xfrm rot="10800000">
            <a:off x="2401835" y="766340"/>
            <a:ext cx="0" cy="428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1" name="Google Shape;1261;p54"/>
          <p:cNvSpPr txBox="1"/>
          <p:nvPr/>
        </p:nvSpPr>
        <p:spPr>
          <a:xfrm>
            <a:off x="1686325" y="780700"/>
            <a:ext cx="715500" cy="4896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LOGO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1262" name="Google Shape;1262;p54"/>
          <p:cNvSpPr txBox="1"/>
          <p:nvPr/>
        </p:nvSpPr>
        <p:spPr>
          <a:xfrm>
            <a:off x="2682350" y="803550"/>
            <a:ext cx="2731200" cy="3540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검색창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263" name="Google Shape;1263;p54"/>
          <p:cNvSpPr/>
          <p:nvPr/>
        </p:nvSpPr>
        <p:spPr>
          <a:xfrm>
            <a:off x="1678500" y="4266250"/>
            <a:ext cx="4653900" cy="556200"/>
          </a:xfrm>
          <a:prstGeom prst="rect">
            <a:avLst/>
          </a:prstGeom>
          <a:solidFill>
            <a:srgbClr val="366092"/>
          </a:solidFill>
          <a:ln cap="flat" cmpd="sng" w="25400">
            <a:solidFill>
              <a:srgbClr val="1D1B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회사소개 / 개인정보취급방침 / 이용 약관   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4" name="Google Shape;1264;p54"/>
          <p:cNvSpPr txBox="1"/>
          <p:nvPr/>
        </p:nvSpPr>
        <p:spPr>
          <a:xfrm>
            <a:off x="2907300" y="1433175"/>
            <a:ext cx="3260100" cy="25113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                            &lt;main-content&gt;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회원  공지사항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1265" name="Google Shape;1265;p54"/>
          <p:cNvCxnSpPr/>
          <p:nvPr/>
        </p:nvCxnSpPr>
        <p:spPr>
          <a:xfrm rot="10800000">
            <a:off x="1452825" y="1776975"/>
            <a:ext cx="435600" cy="112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66" name="Google Shape;1266;p54"/>
          <p:cNvSpPr/>
          <p:nvPr/>
        </p:nvSpPr>
        <p:spPr>
          <a:xfrm>
            <a:off x="290500" y="1344075"/>
            <a:ext cx="1138800" cy="11040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</a:rPr>
              <a:t>main-content(aside)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</p:txBody>
      </p:sp>
      <p:cxnSp>
        <p:nvCxnSpPr>
          <p:cNvPr id="1267" name="Google Shape;1267;p54"/>
          <p:cNvCxnSpPr>
            <a:endCxn id="1268" idx="3"/>
          </p:cNvCxnSpPr>
          <p:nvPr/>
        </p:nvCxnSpPr>
        <p:spPr>
          <a:xfrm flipH="1">
            <a:off x="1347650" y="3641200"/>
            <a:ext cx="17235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8" name="Google Shape;1268;p54"/>
          <p:cNvSpPr/>
          <p:nvPr/>
        </p:nvSpPr>
        <p:spPr>
          <a:xfrm>
            <a:off x="208850" y="3464500"/>
            <a:ext cx="1138800" cy="11040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</a:rPr>
              <a:t>main-content(section)</a:t>
            </a:r>
            <a:endParaRPr sz="1300">
              <a:solidFill>
                <a:schemeClr val="lt1"/>
              </a:solidFill>
            </a:endParaRPr>
          </a:p>
        </p:txBody>
      </p:sp>
      <p:graphicFrame>
        <p:nvGraphicFramePr>
          <p:cNvPr id="1269" name="Google Shape;1269;p54"/>
          <p:cNvGraphicFramePr/>
          <p:nvPr/>
        </p:nvGraphicFramePr>
        <p:xfrm>
          <a:off x="2907313" y="19687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{154ED6CF-FCC8-474B-AAB8-7D9320A5529B}</a:tableStyleId>
              </a:tblPr>
              <a:tblGrid>
                <a:gridCol w="405375"/>
                <a:gridCol w="516050"/>
                <a:gridCol w="1708975"/>
                <a:gridCol w="629675"/>
              </a:tblGrid>
              <a:tr h="32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26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26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5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5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70" name="Google Shape;1270;p54"/>
          <p:cNvSpPr txBox="1"/>
          <p:nvPr/>
        </p:nvSpPr>
        <p:spPr>
          <a:xfrm>
            <a:off x="4391650" y="2039150"/>
            <a:ext cx="78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내용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71" name="Google Shape;1271;p54"/>
          <p:cNvSpPr txBox="1"/>
          <p:nvPr/>
        </p:nvSpPr>
        <p:spPr>
          <a:xfrm>
            <a:off x="5537725" y="2039438"/>
            <a:ext cx="653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등록일시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1272" name="Google Shape;1272;p54"/>
          <p:cNvSpPr/>
          <p:nvPr/>
        </p:nvSpPr>
        <p:spPr>
          <a:xfrm>
            <a:off x="3279088" y="1999238"/>
            <a:ext cx="6189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제목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1273" name="Google Shape;1273;p54"/>
          <p:cNvCxnSpPr/>
          <p:nvPr/>
        </p:nvCxnSpPr>
        <p:spPr>
          <a:xfrm flipH="1" rot="10800000">
            <a:off x="3100900" y="1902100"/>
            <a:ext cx="111000" cy="281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4" name="Google Shape;1274;p54"/>
          <p:cNvSpPr txBox="1"/>
          <p:nvPr/>
        </p:nvSpPr>
        <p:spPr>
          <a:xfrm>
            <a:off x="3026925" y="1518925"/>
            <a:ext cx="732600" cy="431100"/>
          </a:xfrm>
          <a:prstGeom prst="rect">
            <a:avLst/>
          </a:prstGeom>
          <a:solidFill>
            <a:srgbClr val="20124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공지사항</a:t>
            </a:r>
            <a:r>
              <a:rPr lang="ko" sz="800">
                <a:solidFill>
                  <a:schemeClr val="lt1"/>
                </a:solidFill>
              </a:rPr>
              <a:t> 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일련번호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275" name="Google Shape;1275;p54"/>
          <p:cNvSpPr txBox="1"/>
          <p:nvPr/>
        </p:nvSpPr>
        <p:spPr>
          <a:xfrm>
            <a:off x="5881350" y="1151825"/>
            <a:ext cx="32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76" name="Google Shape;1276;p54"/>
          <p:cNvGraphicFramePr/>
          <p:nvPr/>
        </p:nvGraphicFramePr>
        <p:xfrm>
          <a:off x="6846525" y="44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{9F957E85-C832-40C1-876B-299350C0DE2F}</a:tableStyleId>
              </a:tblPr>
              <a:tblGrid>
                <a:gridCol w="852925"/>
                <a:gridCol w="1444400"/>
              </a:tblGrid>
              <a:tr h="32417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>
                          <a:solidFill>
                            <a:srgbClr val="FFFFFF"/>
                          </a:solidFill>
                        </a:rPr>
                        <a:t>Description</a:t>
                      </a:r>
                      <a:endParaRPr b="1" i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</a:tr>
              <a:tr h="1113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/>
                        <a:t>1</a:t>
                      </a:r>
                      <a:endParaRPr b="1"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" sz="600"/>
                        <a:t>Main content - aside:</a:t>
                      </a:r>
                      <a:endParaRPr i="1" sz="6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" sz="600"/>
                        <a:t>width 70% , height: 68%</a:t>
                      </a:r>
                      <a:endParaRPr i="1" sz="6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ko" sz="700">
                          <a:solidFill>
                            <a:schemeClr val="dk1"/>
                          </a:solidFill>
                        </a:rPr>
                        <a:t>Main content - section:</a:t>
                      </a:r>
                      <a:endParaRPr i="1"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ko" sz="700">
                          <a:solidFill>
                            <a:schemeClr val="dk1"/>
                          </a:solidFill>
                        </a:rPr>
                        <a:t>width:85% , height:100</a:t>
                      </a:r>
                      <a:endParaRPr i="1"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30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/>
                        <a:t>2</a:t>
                      </a:r>
                      <a:endParaRPr b="1"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" sz="700"/>
                        <a:t>한 페이지에 게시글 10개씩 처리</a:t>
                      </a:r>
                      <a:endParaRPr i="1" sz="7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i="1" lang="ko" sz="700"/>
                        <a:t>width: 100% height:10%</a:t>
                      </a:r>
                      <a:endParaRPr i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977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/>
                        <a:t> 3</a:t>
                      </a:r>
                      <a:endParaRPr b="1"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" sz="700"/>
                        <a:t>&lt;h2&gt;공지사항&lt;/h2&gt;</a:t>
                      </a:r>
                      <a:endParaRPr i="1" sz="7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" sz="700"/>
                        <a:t>게시판 형태의 페이지</a:t>
                      </a:r>
                      <a:endParaRPr i="1" sz="7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i="1" lang="ko" sz="700"/>
                        <a:t>모든 회원은 조회만 가능함</a:t>
                      </a:r>
                      <a:endParaRPr i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88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/>
                        <a:t>4</a:t>
                      </a:r>
                      <a:endParaRPr b="1"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" sz="700"/>
                        <a:t>리스트 (width:100%height:80%)</a:t>
                      </a:r>
                      <a:endParaRPr i="1" sz="7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i="1" lang="ko" sz="700"/>
                        <a:t>글 제목 클릭시 공지사항 상세페이지로 이동 </a:t>
                      </a:r>
                      <a:endParaRPr i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77" name="Google Shape;1277;p54"/>
          <p:cNvSpPr txBox="1"/>
          <p:nvPr/>
        </p:nvSpPr>
        <p:spPr>
          <a:xfrm>
            <a:off x="2907325" y="3987025"/>
            <a:ext cx="3262500" cy="2367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                                         </a:t>
            </a:r>
            <a:r>
              <a:rPr lang="ko" sz="900">
                <a:solidFill>
                  <a:schemeClr val="lt1"/>
                </a:solidFill>
              </a:rPr>
              <a:t>페이징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1278" name="Google Shape;1278;p54"/>
          <p:cNvSpPr txBox="1"/>
          <p:nvPr/>
        </p:nvSpPr>
        <p:spPr>
          <a:xfrm>
            <a:off x="1754325" y="1518925"/>
            <a:ext cx="871800" cy="25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고객센터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 u="sng">
                <a:solidFill>
                  <a:schemeClr val="lt1"/>
                </a:solidFill>
              </a:rPr>
              <a:t>공지사항</a:t>
            </a:r>
            <a:endParaRPr b="1" sz="1200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자주묻는질문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문의게시판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-문의현황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279" name="Google Shape;1279;p54"/>
          <p:cNvSpPr/>
          <p:nvPr/>
        </p:nvSpPr>
        <p:spPr>
          <a:xfrm>
            <a:off x="0" y="3391450"/>
            <a:ext cx="431100" cy="32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</a:t>
            </a:r>
            <a:endParaRPr b="1" sz="1000"/>
          </a:p>
        </p:txBody>
      </p:sp>
      <p:sp>
        <p:nvSpPr>
          <p:cNvPr id="1280" name="Google Shape;1280;p54"/>
          <p:cNvSpPr/>
          <p:nvPr/>
        </p:nvSpPr>
        <p:spPr>
          <a:xfrm>
            <a:off x="2682350" y="1262600"/>
            <a:ext cx="431100" cy="32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3</a:t>
            </a:r>
            <a:endParaRPr b="1" sz="1000"/>
          </a:p>
        </p:txBody>
      </p:sp>
      <p:sp>
        <p:nvSpPr>
          <p:cNvPr id="1281" name="Google Shape;1281;p54"/>
          <p:cNvSpPr/>
          <p:nvPr/>
        </p:nvSpPr>
        <p:spPr>
          <a:xfrm>
            <a:off x="1888425" y="3065650"/>
            <a:ext cx="431100" cy="32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</a:t>
            </a:r>
            <a:endParaRPr b="1" sz="1000"/>
          </a:p>
        </p:txBody>
      </p:sp>
      <p:cxnSp>
        <p:nvCxnSpPr>
          <p:cNvPr id="1282" name="Google Shape;1282;p54"/>
          <p:cNvCxnSpPr/>
          <p:nvPr/>
        </p:nvCxnSpPr>
        <p:spPr>
          <a:xfrm flipH="1">
            <a:off x="2256392" y="2575462"/>
            <a:ext cx="822300" cy="537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3" name="Google Shape;1283;p54"/>
          <p:cNvSpPr txBox="1"/>
          <p:nvPr/>
        </p:nvSpPr>
        <p:spPr>
          <a:xfrm>
            <a:off x="5357150" y="1641838"/>
            <a:ext cx="822300" cy="3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검색</a:t>
            </a:r>
            <a:endParaRPr sz="900"/>
          </a:p>
        </p:txBody>
      </p:sp>
      <p:sp>
        <p:nvSpPr>
          <p:cNvPr id="1284" name="Google Shape;1284;p54"/>
          <p:cNvSpPr/>
          <p:nvPr/>
        </p:nvSpPr>
        <p:spPr>
          <a:xfrm>
            <a:off x="121725" y="1262600"/>
            <a:ext cx="431100" cy="32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</a:t>
            </a:r>
            <a:endParaRPr b="1" sz="1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9" name="Google Shape;1289;p55"/>
          <p:cNvGraphicFramePr/>
          <p:nvPr/>
        </p:nvGraphicFramePr>
        <p:xfrm>
          <a:off x="2" y="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{F43EAFB5-DF02-47AC-8D84-4698DCDA5343}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ebookMarket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FFFFFF"/>
                          </a:solidFill>
                        </a:rPr>
                        <a:t>페이지명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일반 회원 </a:t>
                      </a:r>
                      <a:r>
                        <a:rPr lang="ko" sz="1000"/>
                        <a:t>공지사항 상세 페이지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06 일반회원 고객센터</a:t>
                      </a:r>
                      <a:endParaRPr sz="1000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서동민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rgbClr val="0C0C0C"/>
                          </a:solidFill>
                        </a:rPr>
                        <a:t>메인페이지 &gt; 고객센터 &gt; 공지사항 &gt;  공지사항 상세 페이지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290" name="Google Shape;1290;p55"/>
          <p:cNvSpPr/>
          <p:nvPr/>
        </p:nvSpPr>
        <p:spPr>
          <a:xfrm>
            <a:off x="1554250" y="646300"/>
            <a:ext cx="4915800" cy="42465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1" name="Google Shape;1291;p55"/>
          <p:cNvSpPr/>
          <p:nvPr/>
        </p:nvSpPr>
        <p:spPr>
          <a:xfrm>
            <a:off x="1670694" y="768715"/>
            <a:ext cx="4669500" cy="4060200"/>
          </a:xfrm>
          <a:prstGeom prst="rect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92" name="Google Shape;1292;p55"/>
          <p:cNvCxnSpPr/>
          <p:nvPr/>
        </p:nvCxnSpPr>
        <p:spPr>
          <a:xfrm flipH="1" rot="10800000">
            <a:off x="1686358" y="1262612"/>
            <a:ext cx="4666800" cy="7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3" name="Google Shape;1293;p55"/>
          <p:cNvCxnSpPr/>
          <p:nvPr/>
        </p:nvCxnSpPr>
        <p:spPr>
          <a:xfrm flipH="1" rot="10800000">
            <a:off x="1676373" y="4266241"/>
            <a:ext cx="4677000" cy="4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4" name="Google Shape;1294;p55"/>
          <p:cNvSpPr/>
          <p:nvPr/>
        </p:nvSpPr>
        <p:spPr>
          <a:xfrm>
            <a:off x="2480166" y="1331185"/>
            <a:ext cx="3774600" cy="2874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5" name="Google Shape;1295;p55"/>
          <p:cNvSpPr/>
          <p:nvPr/>
        </p:nvSpPr>
        <p:spPr>
          <a:xfrm>
            <a:off x="1747422" y="1344075"/>
            <a:ext cx="885600" cy="287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6" name="Google Shape;1296;p55"/>
          <p:cNvSpPr/>
          <p:nvPr/>
        </p:nvSpPr>
        <p:spPr>
          <a:xfrm>
            <a:off x="1747275" y="1344000"/>
            <a:ext cx="885600" cy="2874300"/>
          </a:xfrm>
          <a:prstGeom prst="rect">
            <a:avLst/>
          </a:prstGeom>
          <a:solidFill>
            <a:srgbClr val="36609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    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1297" name="Google Shape;1297;p55"/>
          <p:cNvCxnSpPr/>
          <p:nvPr/>
        </p:nvCxnSpPr>
        <p:spPr>
          <a:xfrm rot="10800000">
            <a:off x="2401835" y="766340"/>
            <a:ext cx="0" cy="428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8" name="Google Shape;1298;p55"/>
          <p:cNvSpPr txBox="1"/>
          <p:nvPr/>
        </p:nvSpPr>
        <p:spPr>
          <a:xfrm>
            <a:off x="1686325" y="780700"/>
            <a:ext cx="715500" cy="4896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LOGO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1299" name="Google Shape;1299;p55"/>
          <p:cNvSpPr txBox="1"/>
          <p:nvPr/>
        </p:nvSpPr>
        <p:spPr>
          <a:xfrm>
            <a:off x="2682350" y="803550"/>
            <a:ext cx="2731200" cy="3540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검색창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300" name="Google Shape;1300;p55"/>
          <p:cNvSpPr/>
          <p:nvPr/>
        </p:nvSpPr>
        <p:spPr>
          <a:xfrm>
            <a:off x="1678500" y="4266250"/>
            <a:ext cx="4653900" cy="556200"/>
          </a:xfrm>
          <a:prstGeom prst="rect">
            <a:avLst/>
          </a:prstGeom>
          <a:solidFill>
            <a:srgbClr val="366092"/>
          </a:solidFill>
          <a:ln cap="flat" cmpd="sng" w="25400">
            <a:solidFill>
              <a:srgbClr val="1D1B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회사소개 / 개인정보취급방침 / 이용 약관   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1" name="Google Shape;1301;p55"/>
          <p:cNvSpPr txBox="1"/>
          <p:nvPr/>
        </p:nvSpPr>
        <p:spPr>
          <a:xfrm>
            <a:off x="4136100" y="1412250"/>
            <a:ext cx="871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공지사항</a:t>
            </a:r>
            <a:endParaRPr sz="1300"/>
          </a:p>
        </p:txBody>
      </p:sp>
      <p:sp>
        <p:nvSpPr>
          <p:cNvPr id="1302" name="Google Shape;1302;p55"/>
          <p:cNvSpPr txBox="1"/>
          <p:nvPr/>
        </p:nvSpPr>
        <p:spPr>
          <a:xfrm>
            <a:off x="2785975" y="1926375"/>
            <a:ext cx="64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제목</a:t>
            </a:r>
            <a:endParaRPr/>
          </a:p>
        </p:txBody>
      </p:sp>
      <p:sp>
        <p:nvSpPr>
          <p:cNvPr id="1303" name="Google Shape;1303;p55"/>
          <p:cNvSpPr/>
          <p:nvPr/>
        </p:nvSpPr>
        <p:spPr>
          <a:xfrm>
            <a:off x="3456125" y="2015200"/>
            <a:ext cx="2731200" cy="21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4" name="Google Shape;1304;p55"/>
          <p:cNvSpPr txBox="1"/>
          <p:nvPr/>
        </p:nvSpPr>
        <p:spPr>
          <a:xfrm>
            <a:off x="2748475" y="2326575"/>
            <a:ext cx="715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공지내용</a:t>
            </a:r>
            <a:endParaRPr sz="1000"/>
          </a:p>
        </p:txBody>
      </p:sp>
      <p:sp>
        <p:nvSpPr>
          <p:cNvPr id="1305" name="Google Shape;1305;p55"/>
          <p:cNvSpPr/>
          <p:nvPr/>
        </p:nvSpPr>
        <p:spPr>
          <a:xfrm>
            <a:off x="3447175" y="2322875"/>
            <a:ext cx="2723700" cy="152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6" name="Google Shape;1306;p55"/>
          <p:cNvSpPr txBox="1"/>
          <p:nvPr/>
        </p:nvSpPr>
        <p:spPr>
          <a:xfrm>
            <a:off x="5881350" y="1151825"/>
            <a:ext cx="32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07" name="Google Shape;1307;p55"/>
          <p:cNvGraphicFramePr/>
          <p:nvPr/>
        </p:nvGraphicFramePr>
        <p:xfrm>
          <a:off x="6846525" y="44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{9F957E85-C832-40C1-876B-299350C0DE2F}</a:tableStyleId>
              </a:tblPr>
              <a:tblGrid>
                <a:gridCol w="852925"/>
                <a:gridCol w="1444400"/>
              </a:tblGrid>
              <a:tr h="32417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>
                          <a:solidFill>
                            <a:srgbClr val="FFFFFF"/>
                          </a:solidFill>
                        </a:rPr>
                        <a:t>Description</a:t>
                      </a:r>
                      <a:endParaRPr b="1" i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</a:tr>
              <a:tr h="846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/>
                        <a:t>1</a:t>
                      </a:r>
                      <a:endParaRPr b="1"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" sz="800"/>
                        <a:t>aside는 고정 </a:t>
                      </a:r>
                      <a:endParaRPr i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i="1" lang="ko" sz="800"/>
                        <a:t>section부분만 변경</a:t>
                      </a:r>
                      <a:endParaRPr i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30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/>
                        <a:t>2</a:t>
                      </a:r>
                      <a:endParaRPr b="1"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" sz="700"/>
                        <a:t>&lt;h2&gt;공지사항&lt;/h2&gt;</a:t>
                      </a:r>
                      <a:endParaRPr i="1" sz="7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i="1" lang="ko" sz="700"/>
                        <a:t>width: 100% height:10%</a:t>
                      </a:r>
                      <a:endParaRPr i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30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/>
                        <a:t>3</a:t>
                      </a:r>
                      <a:endParaRPr b="1"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i="1" lang="ko" sz="700"/>
                        <a:t>사용자가 수정권한 없이 조회만 가능</a:t>
                      </a:r>
                      <a:endParaRPr i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08" name="Google Shape;1308;p55"/>
          <p:cNvSpPr txBox="1"/>
          <p:nvPr/>
        </p:nvSpPr>
        <p:spPr>
          <a:xfrm>
            <a:off x="3535500" y="3895311"/>
            <a:ext cx="939900" cy="32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뒤로가기</a:t>
            </a:r>
            <a:endParaRPr sz="900"/>
          </a:p>
        </p:txBody>
      </p:sp>
      <p:sp>
        <p:nvSpPr>
          <p:cNvPr id="1309" name="Google Shape;1309;p55"/>
          <p:cNvSpPr txBox="1"/>
          <p:nvPr/>
        </p:nvSpPr>
        <p:spPr>
          <a:xfrm>
            <a:off x="1740525" y="1518925"/>
            <a:ext cx="885600" cy="25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고객센터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 u="sng">
                <a:solidFill>
                  <a:schemeClr val="lt1"/>
                </a:solidFill>
              </a:rPr>
              <a:t>공지사항</a:t>
            </a:r>
            <a:endParaRPr b="1" sz="1200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자주묻는질문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문의게시판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-문의현황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310" name="Google Shape;1310;p55"/>
          <p:cNvSpPr/>
          <p:nvPr/>
        </p:nvSpPr>
        <p:spPr>
          <a:xfrm>
            <a:off x="5909100" y="3706500"/>
            <a:ext cx="431100" cy="32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3</a:t>
            </a:r>
            <a:endParaRPr b="1" sz="1000"/>
          </a:p>
        </p:txBody>
      </p:sp>
      <p:sp>
        <p:nvSpPr>
          <p:cNvPr id="1311" name="Google Shape;1311;p55"/>
          <p:cNvSpPr/>
          <p:nvPr/>
        </p:nvSpPr>
        <p:spPr>
          <a:xfrm>
            <a:off x="6140400" y="1189025"/>
            <a:ext cx="431100" cy="32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</a:t>
            </a:r>
            <a:endParaRPr b="1" sz="1000"/>
          </a:p>
        </p:txBody>
      </p:sp>
      <p:sp>
        <p:nvSpPr>
          <p:cNvPr id="1312" name="Google Shape;1312;p55"/>
          <p:cNvSpPr/>
          <p:nvPr/>
        </p:nvSpPr>
        <p:spPr>
          <a:xfrm>
            <a:off x="3456125" y="1691250"/>
            <a:ext cx="1132200" cy="21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작성자</a:t>
            </a:r>
            <a:endParaRPr sz="1000"/>
          </a:p>
        </p:txBody>
      </p:sp>
      <p:sp>
        <p:nvSpPr>
          <p:cNvPr id="1313" name="Google Shape;1313;p55"/>
          <p:cNvSpPr/>
          <p:nvPr/>
        </p:nvSpPr>
        <p:spPr>
          <a:xfrm>
            <a:off x="4588325" y="1689388"/>
            <a:ext cx="1132200" cy="21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작성일</a:t>
            </a:r>
            <a:endParaRPr sz="1000"/>
          </a:p>
        </p:txBody>
      </p:sp>
      <p:sp>
        <p:nvSpPr>
          <p:cNvPr id="1314" name="Google Shape;1314;p55"/>
          <p:cNvSpPr/>
          <p:nvPr/>
        </p:nvSpPr>
        <p:spPr>
          <a:xfrm>
            <a:off x="6848875" y="3442100"/>
            <a:ext cx="848100" cy="511500"/>
          </a:xfrm>
          <a:prstGeom prst="rect">
            <a:avLst/>
          </a:prstGeom>
          <a:solidFill>
            <a:srgbClr val="93B3D7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accent2"/>
                </a:solidFill>
              </a:rPr>
              <a:t>4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315" name="Google Shape;1315;p55"/>
          <p:cNvSpPr/>
          <p:nvPr/>
        </p:nvSpPr>
        <p:spPr>
          <a:xfrm>
            <a:off x="7699975" y="3442100"/>
            <a:ext cx="1441500" cy="511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뒤로 가기버튼 클릭 : 공지사항 페이지로 이동</a:t>
            </a:r>
            <a:endParaRPr sz="700"/>
          </a:p>
        </p:txBody>
      </p:sp>
      <p:sp>
        <p:nvSpPr>
          <p:cNvPr id="1316" name="Google Shape;1316;p55"/>
          <p:cNvSpPr/>
          <p:nvPr/>
        </p:nvSpPr>
        <p:spPr>
          <a:xfrm>
            <a:off x="4248325" y="3893963"/>
            <a:ext cx="431100" cy="32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4</a:t>
            </a:r>
            <a:endParaRPr b="1" sz="1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1" name="Google Shape;1321;p56"/>
          <p:cNvGraphicFramePr/>
          <p:nvPr/>
        </p:nvGraphicFramePr>
        <p:xfrm>
          <a:off x="2" y="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{F43EAFB5-DF02-47AC-8D84-4698DCDA5343}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ebookMarket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FFFFFF"/>
                          </a:solidFill>
                        </a:rPr>
                        <a:t>페이지명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      일반회원 자주 묻는 질문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06 일반회원 고객센터</a:t>
                      </a:r>
                      <a:endParaRPr sz="1000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서동민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rgbClr val="0C0C0C"/>
                          </a:solidFill>
                        </a:rPr>
                        <a:t>메인페이지 &gt; 고객센터 &gt; 자주 묻는 질문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322" name="Google Shape;1322;p56"/>
          <p:cNvSpPr/>
          <p:nvPr/>
        </p:nvSpPr>
        <p:spPr>
          <a:xfrm>
            <a:off x="1554250" y="646300"/>
            <a:ext cx="4915800" cy="42465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3" name="Google Shape;1323;p56"/>
          <p:cNvSpPr/>
          <p:nvPr/>
        </p:nvSpPr>
        <p:spPr>
          <a:xfrm>
            <a:off x="1670694" y="768715"/>
            <a:ext cx="4669500" cy="4060200"/>
          </a:xfrm>
          <a:prstGeom prst="rect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24" name="Google Shape;1324;p56"/>
          <p:cNvCxnSpPr/>
          <p:nvPr/>
        </p:nvCxnSpPr>
        <p:spPr>
          <a:xfrm flipH="1" rot="10800000">
            <a:off x="1686358" y="1262612"/>
            <a:ext cx="4666800" cy="7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5" name="Google Shape;1325;p56"/>
          <p:cNvCxnSpPr/>
          <p:nvPr/>
        </p:nvCxnSpPr>
        <p:spPr>
          <a:xfrm flipH="1" rot="10800000">
            <a:off x="1676373" y="4266241"/>
            <a:ext cx="4677000" cy="4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6" name="Google Shape;1326;p56"/>
          <p:cNvSpPr/>
          <p:nvPr/>
        </p:nvSpPr>
        <p:spPr>
          <a:xfrm>
            <a:off x="2480166" y="1331185"/>
            <a:ext cx="3774600" cy="2874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56"/>
          <p:cNvSpPr/>
          <p:nvPr/>
        </p:nvSpPr>
        <p:spPr>
          <a:xfrm>
            <a:off x="1679447" y="1331175"/>
            <a:ext cx="885600" cy="287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56"/>
          <p:cNvSpPr/>
          <p:nvPr/>
        </p:nvSpPr>
        <p:spPr>
          <a:xfrm>
            <a:off x="1670700" y="1331175"/>
            <a:ext cx="901200" cy="2874300"/>
          </a:xfrm>
          <a:prstGeom prst="rect">
            <a:avLst/>
          </a:prstGeom>
          <a:solidFill>
            <a:srgbClr val="36609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 </a:t>
            </a:r>
            <a:r>
              <a:rPr lang="ko" sz="1100">
                <a:solidFill>
                  <a:schemeClr val="lt1"/>
                </a:solidFill>
              </a:rPr>
              <a:t>고객센터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공지사항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 u="sng">
                <a:solidFill>
                  <a:schemeClr val="lt1"/>
                </a:solidFill>
              </a:rPr>
              <a:t>자주묻는질문</a:t>
            </a:r>
            <a:endParaRPr b="1" sz="900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문의게시판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-문의현황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cxnSp>
        <p:nvCxnSpPr>
          <p:cNvPr id="1329" name="Google Shape;1329;p56"/>
          <p:cNvCxnSpPr/>
          <p:nvPr/>
        </p:nvCxnSpPr>
        <p:spPr>
          <a:xfrm rot="10800000">
            <a:off x="2401835" y="766340"/>
            <a:ext cx="0" cy="428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0" name="Google Shape;1330;p56"/>
          <p:cNvSpPr txBox="1"/>
          <p:nvPr/>
        </p:nvSpPr>
        <p:spPr>
          <a:xfrm>
            <a:off x="1686325" y="780700"/>
            <a:ext cx="715500" cy="4896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LOGO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1331" name="Google Shape;1331;p56"/>
          <p:cNvSpPr txBox="1"/>
          <p:nvPr/>
        </p:nvSpPr>
        <p:spPr>
          <a:xfrm>
            <a:off x="2682350" y="803550"/>
            <a:ext cx="2731200" cy="3540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검색창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332" name="Google Shape;1332;p56"/>
          <p:cNvSpPr/>
          <p:nvPr/>
        </p:nvSpPr>
        <p:spPr>
          <a:xfrm>
            <a:off x="1678500" y="4266250"/>
            <a:ext cx="4653900" cy="556200"/>
          </a:xfrm>
          <a:prstGeom prst="rect">
            <a:avLst/>
          </a:prstGeom>
          <a:solidFill>
            <a:srgbClr val="366092"/>
          </a:solidFill>
          <a:ln cap="flat" cmpd="sng" w="25400">
            <a:solidFill>
              <a:srgbClr val="1D1B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회사소개 / 개인정보취급방침 / 이용 약관   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3" name="Google Shape;1333;p56"/>
          <p:cNvSpPr txBox="1"/>
          <p:nvPr/>
        </p:nvSpPr>
        <p:spPr>
          <a:xfrm>
            <a:off x="2907300" y="1433175"/>
            <a:ext cx="3260100" cy="25113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                            &lt;main-content&gt;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자주 묻는 질문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  <p:graphicFrame>
        <p:nvGraphicFramePr>
          <p:cNvPr id="1334" name="Google Shape;1334;p56"/>
          <p:cNvGraphicFramePr/>
          <p:nvPr/>
        </p:nvGraphicFramePr>
        <p:xfrm>
          <a:off x="2907300" y="19634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{154ED6CF-FCC8-474B-AAB8-7D9320A5529B}</a:tableStyleId>
              </a:tblPr>
              <a:tblGrid>
                <a:gridCol w="560125"/>
                <a:gridCol w="1967650"/>
                <a:gridCol w="734750"/>
              </a:tblGrid>
              <a:tr h="32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26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26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5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5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35" name="Google Shape;1335;p56"/>
          <p:cNvSpPr txBox="1"/>
          <p:nvPr/>
        </p:nvSpPr>
        <p:spPr>
          <a:xfrm>
            <a:off x="4179750" y="2039450"/>
            <a:ext cx="78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내용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36" name="Google Shape;1336;p56"/>
          <p:cNvSpPr txBox="1"/>
          <p:nvPr/>
        </p:nvSpPr>
        <p:spPr>
          <a:xfrm>
            <a:off x="5537725" y="2039438"/>
            <a:ext cx="653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등록일시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1337" name="Google Shape;1337;p56"/>
          <p:cNvSpPr/>
          <p:nvPr/>
        </p:nvSpPr>
        <p:spPr>
          <a:xfrm>
            <a:off x="2951150" y="1999238"/>
            <a:ext cx="6189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제목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38" name="Google Shape;1338;p56"/>
          <p:cNvSpPr txBox="1"/>
          <p:nvPr/>
        </p:nvSpPr>
        <p:spPr>
          <a:xfrm>
            <a:off x="2907325" y="3987025"/>
            <a:ext cx="3262500" cy="2367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                                         페이징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1339" name="Google Shape;1339;p56"/>
          <p:cNvSpPr txBox="1"/>
          <p:nvPr/>
        </p:nvSpPr>
        <p:spPr>
          <a:xfrm>
            <a:off x="5881350" y="1151825"/>
            <a:ext cx="32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40" name="Google Shape;1340;p56"/>
          <p:cNvGraphicFramePr/>
          <p:nvPr/>
        </p:nvGraphicFramePr>
        <p:xfrm>
          <a:off x="6846525" y="44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{9F957E85-C832-40C1-876B-299350C0DE2F}</a:tableStyleId>
              </a:tblPr>
              <a:tblGrid>
                <a:gridCol w="852925"/>
                <a:gridCol w="1444400"/>
              </a:tblGrid>
              <a:tr h="32417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>
                          <a:solidFill>
                            <a:srgbClr val="FFFFFF"/>
                          </a:solidFill>
                        </a:rPr>
                        <a:t>Description</a:t>
                      </a:r>
                      <a:endParaRPr b="1" i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</a:tr>
              <a:tr h="846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/>
                        <a:t>1</a:t>
                      </a:r>
                      <a:endParaRPr b="1"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" sz="800"/>
                        <a:t>aside는 고정 </a:t>
                      </a:r>
                      <a:endParaRPr i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i="1" lang="ko" sz="800"/>
                        <a:t>section부분만 변경</a:t>
                      </a:r>
                      <a:endParaRPr i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30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/>
                        <a:t>2</a:t>
                      </a:r>
                      <a:endParaRPr b="1"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" sz="700"/>
                        <a:t>&lt;h2&gt;자주 묻는 질문&lt;/h2&gt;</a:t>
                      </a:r>
                      <a:endParaRPr i="1" sz="7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i="1" lang="ko" sz="700"/>
                        <a:t>width: 100% height:10%</a:t>
                      </a:r>
                      <a:endParaRPr i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30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/>
                        <a:t>3</a:t>
                      </a:r>
                      <a:endParaRPr b="1"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" sz="700"/>
                        <a:t>게시물 리스트 방식 처리 </a:t>
                      </a:r>
                      <a:endParaRPr i="1" sz="7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" sz="700"/>
                        <a:t>사용자가많이 묻는 질문 게시</a:t>
                      </a:r>
                      <a:endParaRPr i="1" sz="7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" sz="700"/>
                        <a:t>제목 클릭시 상세페이지로 이동</a:t>
                      </a:r>
                      <a:endParaRPr i="1" sz="7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t/>
                      </a:r>
                      <a:endParaRPr i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30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/>
                        <a:t>4</a:t>
                      </a:r>
                      <a:endParaRPr b="1"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" sz="600"/>
                        <a:t>페이지 처리: 10개 페이지씩 처리</a:t>
                      </a:r>
                      <a:endParaRPr i="1" sz="6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i="1" lang="ko" sz="600"/>
                        <a:t>width:100% height:10%</a:t>
                      </a:r>
                      <a:endParaRPr i="1"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41" name="Google Shape;1341;p56"/>
          <p:cNvSpPr/>
          <p:nvPr/>
        </p:nvSpPr>
        <p:spPr>
          <a:xfrm>
            <a:off x="5973225" y="1315900"/>
            <a:ext cx="431100" cy="32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</a:t>
            </a:r>
            <a:endParaRPr b="1" sz="1000"/>
          </a:p>
        </p:txBody>
      </p:sp>
      <p:sp>
        <p:nvSpPr>
          <p:cNvPr id="1342" name="Google Shape;1342;p56"/>
          <p:cNvSpPr/>
          <p:nvPr/>
        </p:nvSpPr>
        <p:spPr>
          <a:xfrm>
            <a:off x="2607250" y="1860700"/>
            <a:ext cx="431100" cy="32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3</a:t>
            </a:r>
            <a:endParaRPr b="1" sz="1000"/>
          </a:p>
        </p:txBody>
      </p:sp>
      <p:sp>
        <p:nvSpPr>
          <p:cNvPr id="1343" name="Google Shape;1343;p56"/>
          <p:cNvSpPr/>
          <p:nvPr/>
        </p:nvSpPr>
        <p:spPr>
          <a:xfrm>
            <a:off x="2607250" y="3987025"/>
            <a:ext cx="431100" cy="32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4</a:t>
            </a:r>
            <a:endParaRPr b="1" sz="1000"/>
          </a:p>
        </p:txBody>
      </p:sp>
      <p:sp>
        <p:nvSpPr>
          <p:cNvPr id="1344" name="Google Shape;1344;p56"/>
          <p:cNvSpPr txBox="1"/>
          <p:nvPr/>
        </p:nvSpPr>
        <p:spPr>
          <a:xfrm>
            <a:off x="5357150" y="1641838"/>
            <a:ext cx="822300" cy="3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검색</a:t>
            </a:r>
            <a:endParaRPr sz="9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9" name="Google Shape;1349;p57"/>
          <p:cNvGraphicFramePr/>
          <p:nvPr/>
        </p:nvGraphicFramePr>
        <p:xfrm>
          <a:off x="2" y="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{F43EAFB5-DF02-47AC-8D84-4698DCDA5343}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ebookMarket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FFFFFF"/>
                          </a:solidFill>
                        </a:rPr>
                        <a:t>페이지명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자주 묻는 질문</a:t>
                      </a:r>
                      <a:r>
                        <a:rPr lang="ko" sz="1000"/>
                        <a:t> 상세 페이지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06 일반회원 고객센터</a:t>
                      </a:r>
                      <a:endParaRPr sz="1000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서동민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rgbClr val="0C0C0C"/>
                          </a:solidFill>
                        </a:rPr>
                        <a:t>메인페이지 &gt; 고객센터 &gt; 자주 묻는 질문 &gt; 상세페이지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350" name="Google Shape;1350;p57"/>
          <p:cNvSpPr/>
          <p:nvPr/>
        </p:nvSpPr>
        <p:spPr>
          <a:xfrm>
            <a:off x="1554250" y="646300"/>
            <a:ext cx="4915800" cy="42465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1" name="Google Shape;1351;p57"/>
          <p:cNvSpPr/>
          <p:nvPr/>
        </p:nvSpPr>
        <p:spPr>
          <a:xfrm>
            <a:off x="1670694" y="768715"/>
            <a:ext cx="4669500" cy="4060200"/>
          </a:xfrm>
          <a:prstGeom prst="rect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2" name="Google Shape;1352;p57"/>
          <p:cNvCxnSpPr/>
          <p:nvPr/>
        </p:nvCxnSpPr>
        <p:spPr>
          <a:xfrm flipH="1" rot="10800000">
            <a:off x="1686358" y="1262612"/>
            <a:ext cx="4666800" cy="7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3" name="Google Shape;1353;p57"/>
          <p:cNvCxnSpPr/>
          <p:nvPr/>
        </p:nvCxnSpPr>
        <p:spPr>
          <a:xfrm flipH="1" rot="10800000">
            <a:off x="1676373" y="4266241"/>
            <a:ext cx="4677000" cy="4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4" name="Google Shape;1354;p57"/>
          <p:cNvSpPr/>
          <p:nvPr/>
        </p:nvSpPr>
        <p:spPr>
          <a:xfrm>
            <a:off x="2480166" y="1331185"/>
            <a:ext cx="3774600" cy="2874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" name="Google Shape;1355;p57"/>
          <p:cNvSpPr/>
          <p:nvPr/>
        </p:nvSpPr>
        <p:spPr>
          <a:xfrm>
            <a:off x="1747422" y="1344075"/>
            <a:ext cx="885600" cy="287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6" name="Google Shape;1356;p57"/>
          <p:cNvSpPr/>
          <p:nvPr/>
        </p:nvSpPr>
        <p:spPr>
          <a:xfrm>
            <a:off x="1761075" y="1344000"/>
            <a:ext cx="871800" cy="2874300"/>
          </a:xfrm>
          <a:prstGeom prst="rect">
            <a:avLst/>
          </a:prstGeom>
          <a:solidFill>
            <a:srgbClr val="36609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고객센터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공지사항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 u="sng">
                <a:solidFill>
                  <a:schemeClr val="lt1"/>
                </a:solidFill>
              </a:rPr>
              <a:t>자주묻는질문</a:t>
            </a:r>
            <a:endParaRPr b="1" sz="900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문의게시판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-문의현황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cxnSp>
        <p:nvCxnSpPr>
          <p:cNvPr id="1357" name="Google Shape;1357;p57"/>
          <p:cNvCxnSpPr/>
          <p:nvPr/>
        </p:nvCxnSpPr>
        <p:spPr>
          <a:xfrm rot="10800000">
            <a:off x="2401835" y="766340"/>
            <a:ext cx="0" cy="428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8" name="Google Shape;1358;p57"/>
          <p:cNvSpPr txBox="1"/>
          <p:nvPr/>
        </p:nvSpPr>
        <p:spPr>
          <a:xfrm>
            <a:off x="1686325" y="780700"/>
            <a:ext cx="715500" cy="4896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LOGO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1359" name="Google Shape;1359;p57"/>
          <p:cNvSpPr txBox="1"/>
          <p:nvPr/>
        </p:nvSpPr>
        <p:spPr>
          <a:xfrm>
            <a:off x="2682350" y="803550"/>
            <a:ext cx="2731200" cy="3540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검색창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360" name="Google Shape;1360;p57"/>
          <p:cNvSpPr/>
          <p:nvPr/>
        </p:nvSpPr>
        <p:spPr>
          <a:xfrm>
            <a:off x="1678500" y="4266250"/>
            <a:ext cx="4653900" cy="556200"/>
          </a:xfrm>
          <a:prstGeom prst="rect">
            <a:avLst/>
          </a:prstGeom>
          <a:solidFill>
            <a:srgbClr val="366092"/>
          </a:solidFill>
          <a:ln cap="flat" cmpd="sng" w="25400">
            <a:solidFill>
              <a:srgbClr val="1D1B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회사소개 / 개인정보취급방침 / 이용 약관   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1" name="Google Shape;1361;p57"/>
          <p:cNvSpPr txBox="1"/>
          <p:nvPr/>
        </p:nvSpPr>
        <p:spPr>
          <a:xfrm>
            <a:off x="4136100" y="1336050"/>
            <a:ext cx="1200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자주 묻는질문</a:t>
            </a:r>
            <a:endParaRPr sz="1100"/>
          </a:p>
        </p:txBody>
      </p:sp>
      <p:sp>
        <p:nvSpPr>
          <p:cNvPr id="1362" name="Google Shape;1362;p57"/>
          <p:cNvSpPr txBox="1"/>
          <p:nvPr/>
        </p:nvSpPr>
        <p:spPr>
          <a:xfrm>
            <a:off x="2785975" y="1926375"/>
            <a:ext cx="64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제목</a:t>
            </a:r>
            <a:endParaRPr/>
          </a:p>
        </p:txBody>
      </p:sp>
      <p:sp>
        <p:nvSpPr>
          <p:cNvPr id="1363" name="Google Shape;1363;p57"/>
          <p:cNvSpPr/>
          <p:nvPr/>
        </p:nvSpPr>
        <p:spPr>
          <a:xfrm>
            <a:off x="3456125" y="2015200"/>
            <a:ext cx="2731200" cy="21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4" name="Google Shape;1364;p57"/>
          <p:cNvSpPr txBox="1"/>
          <p:nvPr/>
        </p:nvSpPr>
        <p:spPr>
          <a:xfrm>
            <a:off x="2748475" y="2326575"/>
            <a:ext cx="715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답변</a:t>
            </a:r>
            <a:endParaRPr sz="1000"/>
          </a:p>
        </p:txBody>
      </p:sp>
      <p:sp>
        <p:nvSpPr>
          <p:cNvPr id="1365" name="Google Shape;1365;p57"/>
          <p:cNvSpPr/>
          <p:nvPr/>
        </p:nvSpPr>
        <p:spPr>
          <a:xfrm>
            <a:off x="3447175" y="2322875"/>
            <a:ext cx="2723700" cy="152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6" name="Google Shape;1366;p57"/>
          <p:cNvSpPr txBox="1"/>
          <p:nvPr/>
        </p:nvSpPr>
        <p:spPr>
          <a:xfrm>
            <a:off x="5881350" y="1151825"/>
            <a:ext cx="32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67" name="Google Shape;1367;p57"/>
          <p:cNvGraphicFramePr/>
          <p:nvPr/>
        </p:nvGraphicFramePr>
        <p:xfrm>
          <a:off x="6846525" y="44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{9F957E85-C832-40C1-876B-299350C0DE2F}</a:tableStyleId>
              </a:tblPr>
              <a:tblGrid>
                <a:gridCol w="852925"/>
                <a:gridCol w="1444400"/>
              </a:tblGrid>
              <a:tr h="32417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>
                          <a:solidFill>
                            <a:srgbClr val="FFFFFF"/>
                          </a:solidFill>
                        </a:rPr>
                        <a:t>Description</a:t>
                      </a:r>
                      <a:endParaRPr b="1" i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</a:tr>
              <a:tr h="846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/>
                        <a:t>1</a:t>
                      </a:r>
                      <a:endParaRPr b="1"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" sz="800"/>
                        <a:t>aside는 고정 </a:t>
                      </a:r>
                      <a:endParaRPr i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i="1" lang="ko" sz="800"/>
                        <a:t>section부분만 변경</a:t>
                      </a:r>
                      <a:endParaRPr i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30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/>
                        <a:t>2</a:t>
                      </a:r>
                      <a:endParaRPr b="1"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" sz="700"/>
                        <a:t>&lt;h2&gt;자주 묻는 질문&lt;/h2&gt;</a:t>
                      </a:r>
                      <a:endParaRPr i="1" sz="7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i="1" lang="ko" sz="700"/>
                        <a:t>width: 100% height:10%</a:t>
                      </a:r>
                      <a:endParaRPr i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30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/>
                        <a:t>3</a:t>
                      </a:r>
                      <a:endParaRPr b="1"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i="1" lang="ko" sz="700"/>
                        <a:t>뒤로가기 클릭시 자주묻는질문 리스트 이동.</a:t>
                      </a:r>
                      <a:endParaRPr i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68" name="Google Shape;1368;p57"/>
          <p:cNvSpPr txBox="1"/>
          <p:nvPr/>
        </p:nvSpPr>
        <p:spPr>
          <a:xfrm>
            <a:off x="3535500" y="3895311"/>
            <a:ext cx="939900" cy="32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뒤로가기</a:t>
            </a:r>
            <a:endParaRPr sz="900"/>
          </a:p>
        </p:txBody>
      </p:sp>
      <p:sp>
        <p:nvSpPr>
          <p:cNvPr id="1369" name="Google Shape;1369;p57"/>
          <p:cNvSpPr/>
          <p:nvPr/>
        </p:nvSpPr>
        <p:spPr>
          <a:xfrm>
            <a:off x="6187325" y="1189025"/>
            <a:ext cx="431100" cy="32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</a:t>
            </a:r>
            <a:endParaRPr b="1" sz="1000"/>
          </a:p>
        </p:txBody>
      </p:sp>
      <p:sp>
        <p:nvSpPr>
          <p:cNvPr id="1370" name="Google Shape;1370;p57"/>
          <p:cNvSpPr/>
          <p:nvPr/>
        </p:nvSpPr>
        <p:spPr>
          <a:xfrm>
            <a:off x="3456125" y="1691250"/>
            <a:ext cx="1132200" cy="21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작성자</a:t>
            </a:r>
            <a:endParaRPr sz="1000"/>
          </a:p>
        </p:txBody>
      </p:sp>
      <p:sp>
        <p:nvSpPr>
          <p:cNvPr id="1371" name="Google Shape;1371;p57"/>
          <p:cNvSpPr/>
          <p:nvPr/>
        </p:nvSpPr>
        <p:spPr>
          <a:xfrm>
            <a:off x="4588325" y="1689388"/>
            <a:ext cx="1132200" cy="21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작성일</a:t>
            </a:r>
            <a:endParaRPr sz="1000"/>
          </a:p>
        </p:txBody>
      </p:sp>
      <p:sp>
        <p:nvSpPr>
          <p:cNvPr id="1372" name="Google Shape;1372;p57"/>
          <p:cNvSpPr/>
          <p:nvPr/>
        </p:nvSpPr>
        <p:spPr>
          <a:xfrm>
            <a:off x="1457325" y="1731775"/>
            <a:ext cx="431100" cy="32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</a:t>
            </a:r>
            <a:endParaRPr b="1" sz="1000"/>
          </a:p>
        </p:txBody>
      </p:sp>
      <p:sp>
        <p:nvSpPr>
          <p:cNvPr id="1373" name="Google Shape;1373;p57"/>
          <p:cNvSpPr/>
          <p:nvPr/>
        </p:nvSpPr>
        <p:spPr>
          <a:xfrm>
            <a:off x="2854075" y="1331175"/>
            <a:ext cx="431100" cy="32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</a:t>
            </a:r>
            <a:endParaRPr b="1" sz="1000"/>
          </a:p>
        </p:txBody>
      </p:sp>
      <p:sp>
        <p:nvSpPr>
          <p:cNvPr id="1374" name="Google Shape;1374;p57"/>
          <p:cNvSpPr/>
          <p:nvPr/>
        </p:nvSpPr>
        <p:spPr>
          <a:xfrm>
            <a:off x="3227475" y="3753525"/>
            <a:ext cx="431100" cy="32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3</a:t>
            </a:r>
            <a:endParaRPr b="1" sz="10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9" name="Google Shape;1379;p58"/>
          <p:cNvGraphicFramePr/>
          <p:nvPr/>
        </p:nvGraphicFramePr>
        <p:xfrm>
          <a:off x="2" y="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{F43EAFB5-DF02-47AC-8D84-4698DCDA5343}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ebookMarket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FFFFFF"/>
                          </a:solidFill>
                        </a:rPr>
                        <a:t>페이지명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      </a:t>
                      </a:r>
                      <a:r>
                        <a:rPr lang="ko" sz="1000">
                          <a:solidFill>
                            <a:schemeClr val="lt1"/>
                          </a:solidFill>
                        </a:rPr>
                        <a:t>일반 회원</a:t>
                      </a:r>
                      <a:r>
                        <a:rPr lang="ko" sz="1000"/>
                        <a:t> 문의게시판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06 일반회원 고객센터</a:t>
                      </a:r>
                      <a:endParaRPr sz="1000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서동민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rgbClr val="0C0C0C"/>
                          </a:solidFill>
                        </a:rPr>
                        <a:t>메인페이지 &gt; 고객센터 &gt; 문의게시판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380" name="Google Shape;1380;p58"/>
          <p:cNvSpPr/>
          <p:nvPr/>
        </p:nvSpPr>
        <p:spPr>
          <a:xfrm>
            <a:off x="1554250" y="646300"/>
            <a:ext cx="4915800" cy="42465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58"/>
          <p:cNvSpPr/>
          <p:nvPr/>
        </p:nvSpPr>
        <p:spPr>
          <a:xfrm>
            <a:off x="1677394" y="739440"/>
            <a:ext cx="4669500" cy="4060200"/>
          </a:xfrm>
          <a:prstGeom prst="rect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82" name="Google Shape;1382;p58"/>
          <p:cNvCxnSpPr/>
          <p:nvPr/>
        </p:nvCxnSpPr>
        <p:spPr>
          <a:xfrm flipH="1" rot="10800000">
            <a:off x="1686358" y="1262612"/>
            <a:ext cx="4666800" cy="7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3" name="Google Shape;1383;p58"/>
          <p:cNvCxnSpPr/>
          <p:nvPr/>
        </p:nvCxnSpPr>
        <p:spPr>
          <a:xfrm flipH="1" rot="10800000">
            <a:off x="1676373" y="4266241"/>
            <a:ext cx="4677000" cy="4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4" name="Google Shape;1384;p58"/>
          <p:cNvSpPr/>
          <p:nvPr/>
        </p:nvSpPr>
        <p:spPr>
          <a:xfrm>
            <a:off x="2480166" y="1331185"/>
            <a:ext cx="3774600" cy="2874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58"/>
          <p:cNvSpPr txBox="1"/>
          <p:nvPr/>
        </p:nvSpPr>
        <p:spPr>
          <a:xfrm>
            <a:off x="2682350" y="803550"/>
            <a:ext cx="2731200" cy="3540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검색창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386" name="Google Shape;1386;p58"/>
          <p:cNvSpPr/>
          <p:nvPr/>
        </p:nvSpPr>
        <p:spPr>
          <a:xfrm>
            <a:off x="1678500" y="4266250"/>
            <a:ext cx="4653900" cy="556200"/>
          </a:xfrm>
          <a:prstGeom prst="rect">
            <a:avLst/>
          </a:prstGeom>
          <a:solidFill>
            <a:srgbClr val="366092"/>
          </a:solidFill>
          <a:ln cap="flat" cmpd="sng" w="25400">
            <a:solidFill>
              <a:srgbClr val="1D1B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회사소개 / 개인정보취급방침 / 이용 약관   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7" name="Google Shape;1387;p58"/>
          <p:cNvSpPr txBox="1"/>
          <p:nvPr/>
        </p:nvSpPr>
        <p:spPr>
          <a:xfrm>
            <a:off x="2908525" y="1295375"/>
            <a:ext cx="3260100" cy="25113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                            &lt;main-content&gt;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회원 문의 게시판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388" name="Google Shape;1388;p58"/>
          <p:cNvSpPr txBox="1"/>
          <p:nvPr/>
        </p:nvSpPr>
        <p:spPr>
          <a:xfrm>
            <a:off x="2907325" y="3987025"/>
            <a:ext cx="3262500" cy="2367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                                         페이징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1389" name="Google Shape;1389;p58"/>
          <p:cNvSpPr txBox="1"/>
          <p:nvPr/>
        </p:nvSpPr>
        <p:spPr>
          <a:xfrm>
            <a:off x="5881350" y="1151825"/>
            <a:ext cx="32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90" name="Google Shape;1390;p58"/>
          <p:cNvGraphicFramePr/>
          <p:nvPr/>
        </p:nvGraphicFramePr>
        <p:xfrm>
          <a:off x="6846525" y="44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{9F957E85-C832-40C1-876B-299350C0DE2F}</a:tableStyleId>
              </a:tblPr>
              <a:tblGrid>
                <a:gridCol w="852925"/>
                <a:gridCol w="1444400"/>
              </a:tblGrid>
              <a:tr h="32417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>
                          <a:solidFill>
                            <a:srgbClr val="FFFFFF"/>
                          </a:solidFill>
                        </a:rPr>
                        <a:t>Description</a:t>
                      </a:r>
                      <a:endParaRPr b="1" i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</a:tr>
              <a:tr h="846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/>
                        <a:t>1</a:t>
                      </a:r>
                      <a:endParaRPr b="1"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" sz="800"/>
                        <a:t>aside는 고정 </a:t>
                      </a:r>
                      <a:endParaRPr i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i="1" lang="ko" sz="800"/>
                        <a:t>section부분만 변경</a:t>
                      </a:r>
                      <a:endParaRPr i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30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/>
                        <a:t>2</a:t>
                      </a:r>
                      <a:endParaRPr b="1"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" sz="700"/>
                        <a:t>&lt;h2&gt;회원 문의게시판&lt;/h2&gt;</a:t>
                      </a:r>
                      <a:endParaRPr i="1" sz="7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i="1" lang="ko" sz="700"/>
                        <a:t>width: 100% height:10%</a:t>
                      </a:r>
                      <a:endParaRPr i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30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/>
                        <a:t>3</a:t>
                      </a:r>
                      <a:endParaRPr b="1"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" sz="700"/>
                        <a:t>게시판등록일자별로 리스트 출력</a:t>
                      </a:r>
                      <a:endParaRPr i="1" sz="7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i="1" lang="ko" sz="700"/>
                        <a:t>제목 클릭시 상세페이지로 이동</a:t>
                      </a:r>
                      <a:endParaRPr i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30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/>
                        <a:t>4</a:t>
                      </a:r>
                      <a:endParaRPr b="1"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" sz="600"/>
                        <a:t>페이지 처리: 10개 페이지씩 처리</a:t>
                      </a:r>
                      <a:endParaRPr i="1" sz="6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i="1" lang="ko" sz="600"/>
                        <a:t>width:100% height:10%</a:t>
                      </a:r>
                      <a:endParaRPr i="1"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30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/>
                        <a:t>5</a:t>
                      </a:r>
                      <a:endParaRPr b="1"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i="1" lang="ko" sz="600"/>
                        <a:t>등록하기 버튼 클릭시 게시글 등록 페이지로 이동</a:t>
                      </a:r>
                      <a:endParaRPr i="1"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91" name="Google Shape;1391;p58"/>
          <p:cNvSpPr/>
          <p:nvPr/>
        </p:nvSpPr>
        <p:spPr>
          <a:xfrm>
            <a:off x="1686350" y="1361675"/>
            <a:ext cx="871800" cy="2874300"/>
          </a:xfrm>
          <a:prstGeom prst="rect">
            <a:avLst/>
          </a:prstGeom>
          <a:solidFill>
            <a:srgbClr val="36609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고객센터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공지사항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자주묻는질문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 u="sng">
                <a:solidFill>
                  <a:schemeClr val="lt1"/>
                </a:solidFill>
              </a:rPr>
              <a:t>문의게시판</a:t>
            </a:r>
            <a:endParaRPr b="1" sz="1000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-문의 현황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392" name="Google Shape;1392;p58"/>
          <p:cNvSpPr txBox="1"/>
          <p:nvPr/>
        </p:nvSpPr>
        <p:spPr>
          <a:xfrm>
            <a:off x="1686350" y="735750"/>
            <a:ext cx="715500" cy="5268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LOGO</a:t>
            </a:r>
            <a:endParaRPr sz="800">
              <a:solidFill>
                <a:schemeClr val="lt1"/>
              </a:solidFill>
            </a:endParaRPr>
          </a:p>
        </p:txBody>
      </p:sp>
      <p:graphicFrame>
        <p:nvGraphicFramePr>
          <p:cNvPr id="1393" name="Google Shape;1393;p58"/>
          <p:cNvGraphicFramePr/>
          <p:nvPr/>
        </p:nvGraphicFramePr>
        <p:xfrm>
          <a:off x="2907325" y="182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{154ED6CF-FCC8-474B-AAB8-7D9320A5529B}</a:tableStyleId>
              </a:tblPr>
              <a:tblGrid>
                <a:gridCol w="382850"/>
                <a:gridCol w="760525"/>
                <a:gridCol w="1131550"/>
                <a:gridCol w="616400"/>
                <a:gridCol w="371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2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394" name="Google Shape;1394;p58"/>
          <p:cNvCxnSpPr/>
          <p:nvPr/>
        </p:nvCxnSpPr>
        <p:spPr>
          <a:xfrm rot="10800000">
            <a:off x="2810000" y="1758850"/>
            <a:ext cx="3477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5" name="Google Shape;1395;p58"/>
          <p:cNvSpPr txBox="1"/>
          <p:nvPr/>
        </p:nvSpPr>
        <p:spPr>
          <a:xfrm>
            <a:off x="1356350" y="1433175"/>
            <a:ext cx="1531800" cy="271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문의 게시판 일련번호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396" name="Google Shape;1396;p58"/>
          <p:cNvSpPr txBox="1"/>
          <p:nvPr/>
        </p:nvSpPr>
        <p:spPr>
          <a:xfrm>
            <a:off x="3482050" y="1906175"/>
            <a:ext cx="421800" cy="3078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제목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1397" name="Google Shape;1397;p58"/>
          <p:cNvSpPr txBox="1"/>
          <p:nvPr/>
        </p:nvSpPr>
        <p:spPr>
          <a:xfrm>
            <a:off x="4338950" y="1890725"/>
            <a:ext cx="606900" cy="3387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  내용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398" name="Google Shape;1398;p58"/>
          <p:cNvSpPr txBox="1"/>
          <p:nvPr/>
        </p:nvSpPr>
        <p:spPr>
          <a:xfrm>
            <a:off x="4600225" y="1025225"/>
            <a:ext cx="991800" cy="3387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등록일자</a:t>
            </a:r>
            <a:endParaRPr sz="1000">
              <a:solidFill>
                <a:schemeClr val="lt1"/>
              </a:solidFill>
            </a:endParaRPr>
          </a:p>
        </p:txBody>
      </p:sp>
      <p:cxnSp>
        <p:nvCxnSpPr>
          <p:cNvPr id="1399" name="Google Shape;1399;p58"/>
          <p:cNvCxnSpPr/>
          <p:nvPr/>
        </p:nvCxnSpPr>
        <p:spPr>
          <a:xfrm rot="10800000">
            <a:off x="5073000" y="1433250"/>
            <a:ext cx="265200" cy="570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0" name="Google Shape;1400;p58"/>
          <p:cNvSpPr txBox="1"/>
          <p:nvPr/>
        </p:nvSpPr>
        <p:spPr>
          <a:xfrm>
            <a:off x="5746475" y="1198025"/>
            <a:ext cx="606900" cy="3078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처리여부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1401" name="Google Shape;1401;p58"/>
          <p:cNvSpPr/>
          <p:nvPr/>
        </p:nvSpPr>
        <p:spPr>
          <a:xfrm>
            <a:off x="3600025" y="1425388"/>
            <a:ext cx="431100" cy="32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</a:t>
            </a:r>
            <a:endParaRPr b="1" sz="1000"/>
          </a:p>
        </p:txBody>
      </p:sp>
      <p:sp>
        <p:nvSpPr>
          <p:cNvPr id="1402" name="Google Shape;1402;p58"/>
          <p:cNvSpPr/>
          <p:nvPr/>
        </p:nvSpPr>
        <p:spPr>
          <a:xfrm>
            <a:off x="5413550" y="836250"/>
            <a:ext cx="431100" cy="32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3</a:t>
            </a:r>
            <a:endParaRPr b="1" sz="1000"/>
          </a:p>
        </p:txBody>
      </p:sp>
      <p:sp>
        <p:nvSpPr>
          <p:cNvPr id="1403" name="Google Shape;1403;p58"/>
          <p:cNvSpPr/>
          <p:nvPr/>
        </p:nvSpPr>
        <p:spPr>
          <a:xfrm>
            <a:off x="2651650" y="3910175"/>
            <a:ext cx="431100" cy="32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4</a:t>
            </a:r>
            <a:endParaRPr b="1" sz="1000"/>
          </a:p>
        </p:txBody>
      </p:sp>
      <p:sp>
        <p:nvSpPr>
          <p:cNvPr id="1404" name="Google Shape;1404;p58"/>
          <p:cNvSpPr txBox="1"/>
          <p:nvPr/>
        </p:nvSpPr>
        <p:spPr>
          <a:xfrm>
            <a:off x="5338200" y="1541788"/>
            <a:ext cx="822300" cy="3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검색</a:t>
            </a:r>
            <a:endParaRPr sz="900"/>
          </a:p>
        </p:txBody>
      </p:sp>
      <p:cxnSp>
        <p:nvCxnSpPr>
          <p:cNvPr id="1405" name="Google Shape;1405;p58"/>
          <p:cNvCxnSpPr/>
          <p:nvPr/>
        </p:nvCxnSpPr>
        <p:spPr>
          <a:xfrm flipH="1" rot="10800000">
            <a:off x="6011575" y="1535675"/>
            <a:ext cx="105000" cy="541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6" name="Google Shape;1406;p58"/>
          <p:cNvCxnSpPr/>
          <p:nvPr/>
        </p:nvCxnSpPr>
        <p:spPr>
          <a:xfrm flipH="1">
            <a:off x="5248975" y="3893150"/>
            <a:ext cx="900" cy="512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7" name="Google Shape;1407;p58"/>
          <p:cNvSpPr txBox="1"/>
          <p:nvPr/>
        </p:nvSpPr>
        <p:spPr>
          <a:xfrm>
            <a:off x="4553775" y="4450700"/>
            <a:ext cx="1062900" cy="29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등록하기</a:t>
            </a:r>
            <a:endParaRPr sz="700"/>
          </a:p>
        </p:txBody>
      </p:sp>
      <p:sp>
        <p:nvSpPr>
          <p:cNvPr id="1408" name="Google Shape;1408;p58"/>
          <p:cNvSpPr/>
          <p:nvPr/>
        </p:nvSpPr>
        <p:spPr>
          <a:xfrm>
            <a:off x="4262000" y="4205475"/>
            <a:ext cx="431100" cy="32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5</a:t>
            </a:r>
            <a:endParaRPr b="1" sz="1000"/>
          </a:p>
        </p:txBody>
      </p:sp>
      <p:sp>
        <p:nvSpPr>
          <p:cNvPr id="1409" name="Google Shape;1409;p58"/>
          <p:cNvSpPr/>
          <p:nvPr/>
        </p:nvSpPr>
        <p:spPr>
          <a:xfrm>
            <a:off x="1504450" y="1704375"/>
            <a:ext cx="431100" cy="32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</a:t>
            </a:r>
            <a:endParaRPr b="1" sz="1000"/>
          </a:p>
        </p:txBody>
      </p:sp>
      <p:sp>
        <p:nvSpPr>
          <p:cNvPr id="1410" name="Google Shape;1410;p58"/>
          <p:cNvSpPr/>
          <p:nvPr/>
        </p:nvSpPr>
        <p:spPr>
          <a:xfrm>
            <a:off x="2651650" y="1151813"/>
            <a:ext cx="431100" cy="32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</a:t>
            </a:r>
            <a:endParaRPr b="1" sz="10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15" name="Google Shape;1415;p59"/>
          <p:cNvGraphicFramePr/>
          <p:nvPr/>
        </p:nvGraphicFramePr>
        <p:xfrm>
          <a:off x="2" y="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{F43EAFB5-DF02-47AC-8D84-4698DCDA5343}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ebookMarket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FFFFFF"/>
                          </a:solidFill>
                        </a:rPr>
                        <a:t>페이지명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회원 문의 게시판 문의 등록 페이지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06 일반회원 고객센터</a:t>
                      </a:r>
                      <a:endParaRPr sz="1000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서동민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rgbClr val="0C0C0C"/>
                          </a:solidFill>
                        </a:rPr>
                        <a:t>메인페이지 &gt; 고객센터 &gt; 회원 문의 게시판 &gt; 문의 등록 페이지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416" name="Google Shape;1416;p59"/>
          <p:cNvSpPr/>
          <p:nvPr/>
        </p:nvSpPr>
        <p:spPr>
          <a:xfrm>
            <a:off x="1554250" y="646300"/>
            <a:ext cx="4915800" cy="42465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7" name="Google Shape;1417;p59"/>
          <p:cNvSpPr/>
          <p:nvPr/>
        </p:nvSpPr>
        <p:spPr>
          <a:xfrm>
            <a:off x="1670694" y="768715"/>
            <a:ext cx="4669500" cy="4060200"/>
          </a:xfrm>
          <a:prstGeom prst="rect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18" name="Google Shape;1418;p59"/>
          <p:cNvCxnSpPr/>
          <p:nvPr/>
        </p:nvCxnSpPr>
        <p:spPr>
          <a:xfrm flipH="1" rot="10800000">
            <a:off x="1686358" y="1262612"/>
            <a:ext cx="4666800" cy="7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9" name="Google Shape;1419;p59"/>
          <p:cNvCxnSpPr/>
          <p:nvPr/>
        </p:nvCxnSpPr>
        <p:spPr>
          <a:xfrm flipH="1" rot="10800000">
            <a:off x="1676373" y="4266241"/>
            <a:ext cx="4677000" cy="4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0" name="Google Shape;1420;p59"/>
          <p:cNvSpPr/>
          <p:nvPr/>
        </p:nvSpPr>
        <p:spPr>
          <a:xfrm>
            <a:off x="2504491" y="1331185"/>
            <a:ext cx="3774600" cy="2874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1" name="Google Shape;1421;p59"/>
          <p:cNvSpPr/>
          <p:nvPr/>
        </p:nvSpPr>
        <p:spPr>
          <a:xfrm>
            <a:off x="1747422" y="1344075"/>
            <a:ext cx="885600" cy="287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2" name="Google Shape;1422;p59"/>
          <p:cNvSpPr/>
          <p:nvPr/>
        </p:nvSpPr>
        <p:spPr>
          <a:xfrm>
            <a:off x="1686350" y="1344000"/>
            <a:ext cx="946500" cy="2874300"/>
          </a:xfrm>
          <a:prstGeom prst="rect">
            <a:avLst/>
          </a:prstGeom>
          <a:solidFill>
            <a:srgbClr val="36609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고객센터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공지사항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자주묻는질문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 u="sng">
                <a:solidFill>
                  <a:schemeClr val="lt1"/>
                </a:solidFill>
              </a:rPr>
              <a:t>문의게시판</a:t>
            </a:r>
            <a:endParaRPr b="1" sz="1000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-문의현황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cxnSp>
        <p:nvCxnSpPr>
          <p:cNvPr id="1423" name="Google Shape;1423;p59"/>
          <p:cNvCxnSpPr/>
          <p:nvPr/>
        </p:nvCxnSpPr>
        <p:spPr>
          <a:xfrm rot="10800000">
            <a:off x="2401835" y="766340"/>
            <a:ext cx="0" cy="428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4" name="Google Shape;1424;p59"/>
          <p:cNvSpPr txBox="1"/>
          <p:nvPr/>
        </p:nvSpPr>
        <p:spPr>
          <a:xfrm>
            <a:off x="1686325" y="780700"/>
            <a:ext cx="715500" cy="4896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LOGO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1425" name="Google Shape;1425;p59"/>
          <p:cNvSpPr txBox="1"/>
          <p:nvPr/>
        </p:nvSpPr>
        <p:spPr>
          <a:xfrm>
            <a:off x="2682350" y="803550"/>
            <a:ext cx="2731200" cy="3540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검색창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426" name="Google Shape;1426;p59"/>
          <p:cNvSpPr/>
          <p:nvPr/>
        </p:nvSpPr>
        <p:spPr>
          <a:xfrm>
            <a:off x="1678500" y="4266250"/>
            <a:ext cx="4653900" cy="556200"/>
          </a:xfrm>
          <a:prstGeom prst="rect">
            <a:avLst/>
          </a:prstGeom>
          <a:solidFill>
            <a:srgbClr val="366092"/>
          </a:solidFill>
          <a:ln cap="flat" cmpd="sng" w="25400">
            <a:solidFill>
              <a:srgbClr val="1D1B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회사소개 / 개인정보취급방침 / 이용 약관   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7" name="Google Shape;1427;p59"/>
          <p:cNvSpPr txBox="1"/>
          <p:nvPr/>
        </p:nvSpPr>
        <p:spPr>
          <a:xfrm>
            <a:off x="3803475" y="1262600"/>
            <a:ext cx="688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문의 등록</a:t>
            </a:r>
            <a:endParaRPr sz="900"/>
          </a:p>
        </p:txBody>
      </p:sp>
      <p:sp>
        <p:nvSpPr>
          <p:cNvPr id="1428" name="Google Shape;1428;p59"/>
          <p:cNvSpPr txBox="1"/>
          <p:nvPr/>
        </p:nvSpPr>
        <p:spPr>
          <a:xfrm>
            <a:off x="2981400" y="1550063"/>
            <a:ext cx="473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이름</a:t>
            </a:r>
            <a:endParaRPr sz="800"/>
          </a:p>
        </p:txBody>
      </p:sp>
      <p:sp>
        <p:nvSpPr>
          <p:cNvPr id="1429" name="Google Shape;1429;p59"/>
          <p:cNvSpPr/>
          <p:nvPr/>
        </p:nvSpPr>
        <p:spPr>
          <a:xfrm>
            <a:off x="3443425" y="1610675"/>
            <a:ext cx="1756800" cy="21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59"/>
          <p:cNvSpPr txBox="1"/>
          <p:nvPr/>
        </p:nvSpPr>
        <p:spPr>
          <a:xfrm>
            <a:off x="2748475" y="2250375"/>
            <a:ext cx="71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문의 내역</a:t>
            </a:r>
            <a:endParaRPr sz="900"/>
          </a:p>
        </p:txBody>
      </p:sp>
      <p:sp>
        <p:nvSpPr>
          <p:cNvPr id="1431" name="Google Shape;1431;p59"/>
          <p:cNvSpPr/>
          <p:nvPr/>
        </p:nvSpPr>
        <p:spPr>
          <a:xfrm>
            <a:off x="3447175" y="2322875"/>
            <a:ext cx="1756800" cy="6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2" name="Google Shape;1432;p59"/>
          <p:cNvSpPr txBox="1"/>
          <p:nvPr/>
        </p:nvSpPr>
        <p:spPr>
          <a:xfrm>
            <a:off x="5881350" y="1151825"/>
            <a:ext cx="32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33" name="Google Shape;1433;p59"/>
          <p:cNvGraphicFramePr/>
          <p:nvPr/>
        </p:nvGraphicFramePr>
        <p:xfrm>
          <a:off x="6846525" y="44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{9F957E85-C832-40C1-876B-299350C0DE2F}</a:tableStyleId>
              </a:tblPr>
              <a:tblGrid>
                <a:gridCol w="852925"/>
                <a:gridCol w="1444400"/>
              </a:tblGrid>
              <a:tr h="32417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>
                          <a:solidFill>
                            <a:srgbClr val="FFFFFF"/>
                          </a:solidFill>
                        </a:rPr>
                        <a:t>Description</a:t>
                      </a:r>
                      <a:endParaRPr b="1" i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</a:tr>
              <a:tr h="846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/>
                        <a:t>1</a:t>
                      </a:r>
                      <a:endParaRPr b="1"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" sz="800"/>
                        <a:t>aside는 고정 </a:t>
                      </a:r>
                      <a:endParaRPr i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i="1" lang="ko" sz="800"/>
                        <a:t>section부분만 변경</a:t>
                      </a:r>
                      <a:endParaRPr i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30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/>
                        <a:t>2</a:t>
                      </a:r>
                      <a:endParaRPr b="1"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" sz="700"/>
                        <a:t>&lt;h2&gt;회원 문의 게시판 문의 페이지&lt;/h2&gt;</a:t>
                      </a:r>
                      <a:endParaRPr i="1" sz="7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i="1" lang="ko" sz="700"/>
                        <a:t>width: 100% height:10%</a:t>
                      </a:r>
                      <a:endParaRPr i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30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/>
                        <a:t>3</a:t>
                      </a:r>
                      <a:endParaRPr b="1"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" sz="700"/>
                        <a:t>일반 회원 문의 게시판에 문의 사항 등록 </a:t>
                      </a:r>
                      <a:endParaRPr i="1" sz="7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i="1" lang="ko" sz="700"/>
                        <a:t>관리자와 작성자만 답글 작성 가능</a:t>
                      </a:r>
                      <a:endParaRPr i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30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/>
                        <a:t>4</a:t>
                      </a:r>
                      <a:endParaRPr b="1"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i="1" lang="ko" sz="700"/>
                        <a:t>뒤로 가기 클릭시 문의 게시판 리스트로 이동.</a:t>
                      </a:r>
                      <a:endParaRPr i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34" name="Google Shape;1434;p59"/>
          <p:cNvSpPr txBox="1"/>
          <p:nvPr/>
        </p:nvSpPr>
        <p:spPr>
          <a:xfrm>
            <a:off x="4436025" y="3875925"/>
            <a:ext cx="634500" cy="3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뒤로가기</a:t>
            </a:r>
            <a:endParaRPr sz="800"/>
          </a:p>
        </p:txBody>
      </p:sp>
      <p:sp>
        <p:nvSpPr>
          <p:cNvPr id="1435" name="Google Shape;1435;p59"/>
          <p:cNvSpPr txBox="1"/>
          <p:nvPr/>
        </p:nvSpPr>
        <p:spPr>
          <a:xfrm>
            <a:off x="2981400" y="1900213"/>
            <a:ext cx="473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제목</a:t>
            </a:r>
            <a:endParaRPr sz="800"/>
          </a:p>
        </p:txBody>
      </p:sp>
      <p:sp>
        <p:nvSpPr>
          <p:cNvPr id="1436" name="Google Shape;1436;p59"/>
          <p:cNvSpPr/>
          <p:nvPr/>
        </p:nvSpPr>
        <p:spPr>
          <a:xfrm>
            <a:off x="3443425" y="1930525"/>
            <a:ext cx="1756800" cy="21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7" name="Google Shape;1437;p59"/>
          <p:cNvSpPr txBox="1"/>
          <p:nvPr/>
        </p:nvSpPr>
        <p:spPr>
          <a:xfrm>
            <a:off x="3688200" y="3875925"/>
            <a:ext cx="634500" cy="3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등록</a:t>
            </a:r>
            <a:endParaRPr sz="800"/>
          </a:p>
        </p:txBody>
      </p:sp>
      <p:sp>
        <p:nvSpPr>
          <p:cNvPr id="1438" name="Google Shape;1438;p59"/>
          <p:cNvSpPr/>
          <p:nvPr/>
        </p:nvSpPr>
        <p:spPr>
          <a:xfrm>
            <a:off x="6091625" y="1103600"/>
            <a:ext cx="431100" cy="32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</a:t>
            </a:r>
            <a:endParaRPr b="1" sz="1000"/>
          </a:p>
        </p:txBody>
      </p:sp>
      <p:sp>
        <p:nvSpPr>
          <p:cNvPr id="1439" name="Google Shape;1439;p59"/>
          <p:cNvSpPr/>
          <p:nvPr/>
        </p:nvSpPr>
        <p:spPr>
          <a:xfrm>
            <a:off x="3318975" y="3799700"/>
            <a:ext cx="431100" cy="32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3</a:t>
            </a:r>
            <a:endParaRPr b="1" sz="1000"/>
          </a:p>
        </p:txBody>
      </p:sp>
      <p:sp>
        <p:nvSpPr>
          <p:cNvPr id="1440" name="Google Shape;1440;p59"/>
          <p:cNvSpPr/>
          <p:nvPr/>
        </p:nvSpPr>
        <p:spPr>
          <a:xfrm>
            <a:off x="1457325" y="1731775"/>
            <a:ext cx="431100" cy="32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</a:t>
            </a:r>
            <a:endParaRPr b="1" sz="1000"/>
          </a:p>
        </p:txBody>
      </p:sp>
      <p:sp>
        <p:nvSpPr>
          <p:cNvPr id="1441" name="Google Shape;1441;p59"/>
          <p:cNvSpPr/>
          <p:nvPr/>
        </p:nvSpPr>
        <p:spPr>
          <a:xfrm>
            <a:off x="2748475" y="1365988"/>
            <a:ext cx="431100" cy="32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</a:t>
            </a:r>
            <a:endParaRPr b="1" sz="1000"/>
          </a:p>
        </p:txBody>
      </p:sp>
      <p:sp>
        <p:nvSpPr>
          <p:cNvPr id="1442" name="Google Shape;1442;p59"/>
          <p:cNvSpPr/>
          <p:nvPr/>
        </p:nvSpPr>
        <p:spPr>
          <a:xfrm>
            <a:off x="4211775" y="3722750"/>
            <a:ext cx="431100" cy="32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4</a:t>
            </a:r>
            <a:endParaRPr b="1" sz="10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7" name="Google Shape;1447;p60"/>
          <p:cNvGraphicFramePr/>
          <p:nvPr/>
        </p:nvGraphicFramePr>
        <p:xfrm>
          <a:off x="2" y="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{F43EAFB5-DF02-47AC-8D84-4698DCDA5343}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ebookMarket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FFFFFF"/>
                          </a:solidFill>
                        </a:rPr>
                        <a:t>페이지명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회원</a:t>
                      </a:r>
                      <a:r>
                        <a:rPr lang="ko" sz="1000"/>
                        <a:t> 문의게시판  상세 페이지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06 일반회원 고객센터</a:t>
                      </a:r>
                      <a:endParaRPr sz="1000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서동민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rgbClr val="0C0C0C"/>
                          </a:solidFill>
                        </a:rPr>
                        <a:t>메인페이지 &gt; 고객센터 &gt; 회원 문의사항 &gt; 문의게시판 &gt; 상세 페이지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448" name="Google Shape;1448;p60"/>
          <p:cNvSpPr/>
          <p:nvPr/>
        </p:nvSpPr>
        <p:spPr>
          <a:xfrm>
            <a:off x="1554250" y="646300"/>
            <a:ext cx="4915800" cy="42465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9" name="Google Shape;1449;p60"/>
          <p:cNvSpPr/>
          <p:nvPr/>
        </p:nvSpPr>
        <p:spPr>
          <a:xfrm>
            <a:off x="1670694" y="768715"/>
            <a:ext cx="4669500" cy="4060200"/>
          </a:xfrm>
          <a:prstGeom prst="rect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50" name="Google Shape;1450;p60"/>
          <p:cNvCxnSpPr/>
          <p:nvPr/>
        </p:nvCxnSpPr>
        <p:spPr>
          <a:xfrm flipH="1" rot="10800000">
            <a:off x="1686358" y="1262612"/>
            <a:ext cx="4666800" cy="7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1" name="Google Shape;1451;p60"/>
          <p:cNvCxnSpPr/>
          <p:nvPr/>
        </p:nvCxnSpPr>
        <p:spPr>
          <a:xfrm flipH="1" rot="10800000">
            <a:off x="1676373" y="4266241"/>
            <a:ext cx="4677000" cy="4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2" name="Google Shape;1452;p60"/>
          <p:cNvSpPr/>
          <p:nvPr/>
        </p:nvSpPr>
        <p:spPr>
          <a:xfrm>
            <a:off x="2480166" y="1331185"/>
            <a:ext cx="3774600" cy="2874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60"/>
          <p:cNvSpPr/>
          <p:nvPr/>
        </p:nvSpPr>
        <p:spPr>
          <a:xfrm>
            <a:off x="1747422" y="1344075"/>
            <a:ext cx="885600" cy="287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4" name="Google Shape;1454;p60"/>
          <p:cNvSpPr/>
          <p:nvPr/>
        </p:nvSpPr>
        <p:spPr>
          <a:xfrm>
            <a:off x="1761075" y="1344000"/>
            <a:ext cx="871800" cy="2874300"/>
          </a:xfrm>
          <a:prstGeom prst="rect">
            <a:avLst/>
          </a:prstGeom>
          <a:solidFill>
            <a:srgbClr val="36609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고객센터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공지사항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자주묻는질문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 u="sng">
                <a:solidFill>
                  <a:schemeClr val="lt1"/>
                </a:solidFill>
              </a:rPr>
              <a:t>문의게시판</a:t>
            </a:r>
            <a:endParaRPr b="1" sz="1000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-문의 현황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1455" name="Google Shape;1455;p60"/>
          <p:cNvCxnSpPr/>
          <p:nvPr/>
        </p:nvCxnSpPr>
        <p:spPr>
          <a:xfrm rot="10800000">
            <a:off x="2401835" y="766340"/>
            <a:ext cx="0" cy="428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6" name="Google Shape;1456;p60"/>
          <p:cNvSpPr txBox="1"/>
          <p:nvPr/>
        </p:nvSpPr>
        <p:spPr>
          <a:xfrm>
            <a:off x="1686325" y="780700"/>
            <a:ext cx="715500" cy="4896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L</a:t>
            </a:r>
            <a:r>
              <a:rPr lang="ko" sz="800">
                <a:solidFill>
                  <a:schemeClr val="lt1"/>
                </a:solidFill>
              </a:rPr>
              <a:t>OGO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1457" name="Google Shape;1457;p60"/>
          <p:cNvSpPr txBox="1"/>
          <p:nvPr/>
        </p:nvSpPr>
        <p:spPr>
          <a:xfrm>
            <a:off x="2806500" y="824238"/>
            <a:ext cx="2731200" cy="3540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검색창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458" name="Google Shape;1458;p60"/>
          <p:cNvSpPr/>
          <p:nvPr/>
        </p:nvSpPr>
        <p:spPr>
          <a:xfrm>
            <a:off x="1678500" y="4266250"/>
            <a:ext cx="4653900" cy="556200"/>
          </a:xfrm>
          <a:prstGeom prst="rect">
            <a:avLst/>
          </a:prstGeom>
          <a:solidFill>
            <a:srgbClr val="366092"/>
          </a:solidFill>
          <a:ln cap="flat" cmpd="sng" w="25400">
            <a:solidFill>
              <a:srgbClr val="1D1B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회사소개 / 개인정보취급방침 / 이용 약관   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9" name="Google Shape;1459;p60"/>
          <p:cNvSpPr txBox="1"/>
          <p:nvPr/>
        </p:nvSpPr>
        <p:spPr>
          <a:xfrm>
            <a:off x="4136088" y="1186400"/>
            <a:ext cx="871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문의사항</a:t>
            </a:r>
            <a:endParaRPr sz="1300"/>
          </a:p>
        </p:txBody>
      </p:sp>
      <p:sp>
        <p:nvSpPr>
          <p:cNvPr id="1460" name="Google Shape;1460;p60"/>
          <p:cNvSpPr txBox="1"/>
          <p:nvPr/>
        </p:nvSpPr>
        <p:spPr>
          <a:xfrm>
            <a:off x="2682350" y="1636488"/>
            <a:ext cx="64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제목</a:t>
            </a:r>
            <a:endParaRPr/>
          </a:p>
        </p:txBody>
      </p:sp>
      <p:sp>
        <p:nvSpPr>
          <p:cNvPr id="1461" name="Google Shape;1461;p60"/>
          <p:cNvSpPr/>
          <p:nvPr/>
        </p:nvSpPr>
        <p:spPr>
          <a:xfrm>
            <a:off x="3236175" y="1729325"/>
            <a:ext cx="2731200" cy="21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2" name="Google Shape;1462;p60"/>
          <p:cNvSpPr txBox="1"/>
          <p:nvPr/>
        </p:nvSpPr>
        <p:spPr>
          <a:xfrm>
            <a:off x="2565875" y="1960500"/>
            <a:ext cx="715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공지내용</a:t>
            </a:r>
            <a:endParaRPr sz="1000"/>
          </a:p>
        </p:txBody>
      </p:sp>
      <p:sp>
        <p:nvSpPr>
          <p:cNvPr id="1463" name="Google Shape;1463;p60"/>
          <p:cNvSpPr/>
          <p:nvPr/>
        </p:nvSpPr>
        <p:spPr>
          <a:xfrm>
            <a:off x="3239925" y="2040000"/>
            <a:ext cx="2723700" cy="8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4" name="Google Shape;1464;p60"/>
          <p:cNvSpPr txBox="1"/>
          <p:nvPr/>
        </p:nvSpPr>
        <p:spPr>
          <a:xfrm>
            <a:off x="5881350" y="1151825"/>
            <a:ext cx="32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65" name="Google Shape;1465;p60"/>
          <p:cNvGraphicFramePr/>
          <p:nvPr/>
        </p:nvGraphicFramePr>
        <p:xfrm>
          <a:off x="6846525" y="44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{9F957E85-C832-40C1-876B-299350C0DE2F}</a:tableStyleId>
              </a:tblPr>
              <a:tblGrid>
                <a:gridCol w="852925"/>
                <a:gridCol w="1444400"/>
              </a:tblGrid>
              <a:tr h="32417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>
                          <a:solidFill>
                            <a:srgbClr val="FFFFFF"/>
                          </a:solidFill>
                        </a:rPr>
                        <a:t>Description</a:t>
                      </a:r>
                      <a:endParaRPr b="1" i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</a:tr>
              <a:tr h="846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/>
                        <a:t>1</a:t>
                      </a:r>
                      <a:endParaRPr b="1"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" sz="800"/>
                        <a:t>aside는 고정 </a:t>
                      </a:r>
                      <a:endParaRPr i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i="1" lang="ko" sz="800"/>
                        <a:t>section부분만 변경</a:t>
                      </a:r>
                      <a:endParaRPr i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30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/>
                        <a:t>2</a:t>
                      </a:r>
                      <a:endParaRPr b="1"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" sz="600"/>
                        <a:t>&lt;h2&gt;문의사항 상세 페이지&lt;/h2&gt;</a:t>
                      </a:r>
                      <a:endParaRPr i="1" sz="6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i="1" lang="ko" sz="700"/>
                        <a:t>width: 100% height:10%</a:t>
                      </a:r>
                      <a:endParaRPr i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30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/>
                        <a:t>3</a:t>
                      </a:r>
                      <a:endParaRPr b="1"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i="1" lang="ko" sz="600"/>
                        <a:t>뒤로 가기 클릭시 문의사항 리스트로 이동.</a:t>
                      </a:r>
                      <a:endParaRPr i="1"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66" name="Google Shape;1466;p60"/>
          <p:cNvSpPr txBox="1"/>
          <p:nvPr/>
        </p:nvSpPr>
        <p:spPr>
          <a:xfrm>
            <a:off x="3957350" y="3895286"/>
            <a:ext cx="939900" cy="32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뒤로가기</a:t>
            </a:r>
            <a:endParaRPr sz="900"/>
          </a:p>
        </p:txBody>
      </p:sp>
      <p:sp>
        <p:nvSpPr>
          <p:cNvPr id="1467" name="Google Shape;1467;p60"/>
          <p:cNvSpPr/>
          <p:nvPr/>
        </p:nvSpPr>
        <p:spPr>
          <a:xfrm>
            <a:off x="3239925" y="2932775"/>
            <a:ext cx="2723700" cy="8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8" name="Google Shape;1468;p60"/>
          <p:cNvSpPr txBox="1"/>
          <p:nvPr/>
        </p:nvSpPr>
        <p:spPr>
          <a:xfrm>
            <a:off x="2646150" y="2868588"/>
            <a:ext cx="580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   답변</a:t>
            </a:r>
            <a:endParaRPr sz="900"/>
          </a:p>
        </p:txBody>
      </p:sp>
      <p:sp>
        <p:nvSpPr>
          <p:cNvPr id="1469" name="Google Shape;1469;p60"/>
          <p:cNvSpPr txBox="1"/>
          <p:nvPr/>
        </p:nvSpPr>
        <p:spPr>
          <a:xfrm>
            <a:off x="5881350" y="962625"/>
            <a:ext cx="715500" cy="3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처리상태: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470" name="Google Shape;1470;p60"/>
          <p:cNvSpPr txBox="1"/>
          <p:nvPr/>
        </p:nvSpPr>
        <p:spPr>
          <a:xfrm>
            <a:off x="4959250" y="977925"/>
            <a:ext cx="804000" cy="29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회원일련번호:</a:t>
            </a:r>
            <a:endParaRPr sz="700">
              <a:solidFill>
                <a:schemeClr val="dk1"/>
              </a:solidFill>
            </a:endParaRPr>
          </a:p>
        </p:txBody>
      </p:sp>
      <p:cxnSp>
        <p:nvCxnSpPr>
          <p:cNvPr id="1471" name="Google Shape;1471;p60"/>
          <p:cNvCxnSpPr>
            <a:stCxn id="1472" idx="0"/>
          </p:cNvCxnSpPr>
          <p:nvPr/>
        </p:nvCxnSpPr>
        <p:spPr>
          <a:xfrm rot="10800000">
            <a:off x="5352050" y="1250649"/>
            <a:ext cx="345900" cy="20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3" name="Google Shape;1473;p60"/>
          <p:cNvCxnSpPr/>
          <p:nvPr/>
        </p:nvCxnSpPr>
        <p:spPr>
          <a:xfrm flipH="1" rot="10800000">
            <a:off x="5550550" y="1324175"/>
            <a:ext cx="504900" cy="2590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4" name="Google Shape;1474;p60"/>
          <p:cNvSpPr/>
          <p:nvPr/>
        </p:nvSpPr>
        <p:spPr>
          <a:xfrm>
            <a:off x="2850275" y="1155000"/>
            <a:ext cx="431100" cy="32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</a:t>
            </a:r>
            <a:endParaRPr b="1" sz="1000"/>
          </a:p>
        </p:txBody>
      </p:sp>
      <p:sp>
        <p:nvSpPr>
          <p:cNvPr id="1475" name="Google Shape;1475;p60"/>
          <p:cNvSpPr/>
          <p:nvPr/>
        </p:nvSpPr>
        <p:spPr>
          <a:xfrm>
            <a:off x="3227525" y="1462650"/>
            <a:ext cx="1132200" cy="21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작성자</a:t>
            </a:r>
            <a:endParaRPr sz="1000"/>
          </a:p>
        </p:txBody>
      </p:sp>
      <p:sp>
        <p:nvSpPr>
          <p:cNvPr id="1476" name="Google Shape;1476;p60"/>
          <p:cNvSpPr/>
          <p:nvPr/>
        </p:nvSpPr>
        <p:spPr>
          <a:xfrm>
            <a:off x="4359725" y="1460788"/>
            <a:ext cx="1132200" cy="21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작성일</a:t>
            </a:r>
            <a:endParaRPr sz="1000"/>
          </a:p>
        </p:txBody>
      </p:sp>
      <p:sp>
        <p:nvSpPr>
          <p:cNvPr id="1472" name="Google Shape;1472;p60"/>
          <p:cNvSpPr/>
          <p:nvPr/>
        </p:nvSpPr>
        <p:spPr>
          <a:xfrm>
            <a:off x="5498750" y="1453449"/>
            <a:ext cx="398400" cy="3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7" name="Google Shape;1477;p60"/>
          <p:cNvSpPr/>
          <p:nvPr/>
        </p:nvSpPr>
        <p:spPr>
          <a:xfrm>
            <a:off x="3633125" y="3761375"/>
            <a:ext cx="431100" cy="32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3</a:t>
            </a:r>
            <a:endParaRPr b="1" sz="10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2" name="Google Shape;1482;p61"/>
          <p:cNvGraphicFramePr/>
          <p:nvPr/>
        </p:nvGraphicFramePr>
        <p:xfrm>
          <a:off x="2" y="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{F43EAFB5-DF02-47AC-8D84-4698DCDA5343}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ebookMarket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FFFFFF"/>
                          </a:solidFill>
                        </a:rPr>
                        <a:t>페이지명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      회원 문의현황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06 일반회원 고객센터</a:t>
                      </a:r>
                      <a:endParaRPr sz="1000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서동민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rgbClr val="0C0C0C"/>
                          </a:solidFill>
                        </a:rPr>
                        <a:t>메인페이지 &gt; 고객센터 &gt; 회원 문의현황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483" name="Google Shape;1483;p61"/>
          <p:cNvSpPr/>
          <p:nvPr/>
        </p:nvSpPr>
        <p:spPr>
          <a:xfrm>
            <a:off x="1554250" y="646300"/>
            <a:ext cx="4915800" cy="42465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4" name="Google Shape;1484;p61"/>
          <p:cNvSpPr/>
          <p:nvPr/>
        </p:nvSpPr>
        <p:spPr>
          <a:xfrm>
            <a:off x="1677394" y="739440"/>
            <a:ext cx="4669500" cy="4060200"/>
          </a:xfrm>
          <a:prstGeom prst="rect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85" name="Google Shape;1485;p61"/>
          <p:cNvCxnSpPr/>
          <p:nvPr/>
        </p:nvCxnSpPr>
        <p:spPr>
          <a:xfrm flipH="1" rot="10800000">
            <a:off x="1686358" y="1262612"/>
            <a:ext cx="4666800" cy="7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6" name="Google Shape;1486;p61"/>
          <p:cNvCxnSpPr/>
          <p:nvPr/>
        </p:nvCxnSpPr>
        <p:spPr>
          <a:xfrm flipH="1" rot="10800000">
            <a:off x="1676373" y="4266241"/>
            <a:ext cx="4677000" cy="4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7" name="Google Shape;1487;p61"/>
          <p:cNvSpPr/>
          <p:nvPr/>
        </p:nvSpPr>
        <p:spPr>
          <a:xfrm>
            <a:off x="2480166" y="1331185"/>
            <a:ext cx="3774600" cy="2874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8" name="Google Shape;1488;p61"/>
          <p:cNvSpPr txBox="1"/>
          <p:nvPr/>
        </p:nvSpPr>
        <p:spPr>
          <a:xfrm>
            <a:off x="2682350" y="803550"/>
            <a:ext cx="2731200" cy="3540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검색창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489" name="Google Shape;1489;p61"/>
          <p:cNvSpPr/>
          <p:nvPr/>
        </p:nvSpPr>
        <p:spPr>
          <a:xfrm>
            <a:off x="1678500" y="4266250"/>
            <a:ext cx="4653900" cy="556200"/>
          </a:xfrm>
          <a:prstGeom prst="rect">
            <a:avLst/>
          </a:prstGeom>
          <a:solidFill>
            <a:srgbClr val="366092"/>
          </a:solidFill>
          <a:ln cap="flat" cmpd="sng" w="25400">
            <a:solidFill>
              <a:srgbClr val="1D1B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회사소개 / 개인정보취급방침 / 이용 약관   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0" name="Google Shape;1490;p61"/>
          <p:cNvSpPr txBox="1"/>
          <p:nvPr/>
        </p:nvSpPr>
        <p:spPr>
          <a:xfrm>
            <a:off x="2908525" y="1262600"/>
            <a:ext cx="3260100" cy="25113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                            &lt;main-content&gt;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구매자 문의 현황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491" name="Google Shape;1491;p61"/>
          <p:cNvSpPr txBox="1"/>
          <p:nvPr/>
        </p:nvSpPr>
        <p:spPr>
          <a:xfrm>
            <a:off x="2907325" y="3987025"/>
            <a:ext cx="3262500" cy="2367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                                         페이징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1492" name="Google Shape;1492;p61"/>
          <p:cNvSpPr txBox="1"/>
          <p:nvPr/>
        </p:nvSpPr>
        <p:spPr>
          <a:xfrm>
            <a:off x="5881350" y="1151825"/>
            <a:ext cx="32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93" name="Google Shape;1493;p61"/>
          <p:cNvGraphicFramePr/>
          <p:nvPr/>
        </p:nvGraphicFramePr>
        <p:xfrm>
          <a:off x="6846525" y="44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{9F957E85-C832-40C1-876B-299350C0DE2F}</a:tableStyleId>
              </a:tblPr>
              <a:tblGrid>
                <a:gridCol w="852925"/>
                <a:gridCol w="1444400"/>
              </a:tblGrid>
              <a:tr h="47560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>
                          <a:solidFill>
                            <a:srgbClr val="FFFFFF"/>
                          </a:solidFill>
                        </a:rPr>
                        <a:t>Description</a:t>
                      </a:r>
                      <a:endParaRPr b="1" i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</a:tr>
              <a:tr h="633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/>
                        <a:t>1</a:t>
                      </a:r>
                      <a:endParaRPr b="1"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" sz="800"/>
                        <a:t>aside는 고정 </a:t>
                      </a:r>
                      <a:endParaRPr i="1" sz="800"/>
                    </a:p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i="1" lang="ko" sz="800"/>
                        <a:t>se</a:t>
                      </a:r>
                      <a:r>
                        <a:rPr i="1" lang="ko" sz="800"/>
                        <a:t>ction부분만 변경</a:t>
                      </a:r>
                      <a:endParaRPr i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72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/>
                        <a:t>2</a:t>
                      </a:r>
                      <a:endParaRPr b="1"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" sz="700"/>
                        <a:t>&lt;h2&gt;회원 문의현황&lt;/h2&gt;</a:t>
                      </a:r>
                      <a:endParaRPr i="1" sz="700"/>
                    </a:p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i="1" lang="ko" sz="700"/>
                        <a:t>width: 100% height:10%</a:t>
                      </a:r>
                      <a:endParaRPr i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72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/>
                        <a:t>3</a:t>
                      </a:r>
                      <a:endParaRPr b="1"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i="1" lang="ko" sz="700"/>
                        <a:t>게시물 리스트 방식 처리</a:t>
                      </a:r>
                      <a:endParaRPr i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72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/>
                        <a:t>4</a:t>
                      </a:r>
                      <a:endParaRPr b="1"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" sz="600"/>
                        <a:t>페이지 처리: 10개 페이지씩 처리</a:t>
                      </a:r>
                      <a:endParaRPr i="1" sz="600"/>
                    </a:p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i="1" lang="ko" sz="600"/>
                        <a:t>width:100% height:10%</a:t>
                      </a:r>
                      <a:endParaRPr i="1"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03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/>
                        <a:t>5</a:t>
                      </a:r>
                      <a:endParaRPr b="1"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i="1" lang="ko" sz="700"/>
                        <a:t>글 제목 클릭시  상세페이지 이동(조회자가 작성자일경우 수정페이지로 이동)</a:t>
                      </a:r>
                      <a:endParaRPr i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72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/>
                        <a:t>6</a:t>
                      </a:r>
                      <a:endParaRPr b="1"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i="1" lang="ko" sz="700"/>
                        <a:t>버튼클릭시 등록페이지로 이동</a:t>
                      </a:r>
                      <a:endParaRPr i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94" name="Google Shape;1494;p61"/>
          <p:cNvSpPr/>
          <p:nvPr/>
        </p:nvSpPr>
        <p:spPr>
          <a:xfrm>
            <a:off x="1686350" y="1361675"/>
            <a:ext cx="871800" cy="2874300"/>
          </a:xfrm>
          <a:prstGeom prst="rect">
            <a:avLst/>
          </a:prstGeom>
          <a:solidFill>
            <a:srgbClr val="36609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1495" name="Google Shape;1495;p61"/>
          <p:cNvSpPr txBox="1"/>
          <p:nvPr/>
        </p:nvSpPr>
        <p:spPr>
          <a:xfrm>
            <a:off x="1686350" y="735750"/>
            <a:ext cx="715500" cy="5268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LOGO</a:t>
            </a:r>
            <a:endParaRPr sz="800">
              <a:solidFill>
                <a:schemeClr val="lt1"/>
              </a:solidFill>
            </a:endParaRPr>
          </a:p>
        </p:txBody>
      </p:sp>
      <p:graphicFrame>
        <p:nvGraphicFramePr>
          <p:cNvPr id="1496" name="Google Shape;1496;p61"/>
          <p:cNvGraphicFramePr/>
          <p:nvPr/>
        </p:nvGraphicFramePr>
        <p:xfrm>
          <a:off x="2907325" y="179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{154ED6CF-FCC8-474B-AAB8-7D9320A5529B}</a:tableStyleId>
              </a:tblPr>
              <a:tblGrid>
                <a:gridCol w="382850"/>
                <a:gridCol w="760525"/>
                <a:gridCol w="1131550"/>
                <a:gridCol w="616400"/>
                <a:gridCol w="371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497" name="Google Shape;1497;p61"/>
          <p:cNvCxnSpPr/>
          <p:nvPr/>
        </p:nvCxnSpPr>
        <p:spPr>
          <a:xfrm rot="10800000">
            <a:off x="2723575" y="1707025"/>
            <a:ext cx="3477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8" name="Google Shape;1498;p61"/>
          <p:cNvSpPr txBox="1"/>
          <p:nvPr/>
        </p:nvSpPr>
        <p:spPr>
          <a:xfrm>
            <a:off x="3482050" y="1859825"/>
            <a:ext cx="421800" cy="3078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제목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1499" name="Google Shape;1499;p61"/>
          <p:cNvSpPr txBox="1"/>
          <p:nvPr/>
        </p:nvSpPr>
        <p:spPr>
          <a:xfrm>
            <a:off x="4314625" y="1844375"/>
            <a:ext cx="606900" cy="3387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  내용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500" name="Google Shape;1500;p61"/>
          <p:cNvSpPr txBox="1"/>
          <p:nvPr/>
        </p:nvSpPr>
        <p:spPr>
          <a:xfrm>
            <a:off x="4421750" y="1151825"/>
            <a:ext cx="991800" cy="3387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등록일자</a:t>
            </a:r>
            <a:endParaRPr sz="1000">
              <a:solidFill>
                <a:schemeClr val="lt1"/>
              </a:solidFill>
            </a:endParaRPr>
          </a:p>
        </p:txBody>
      </p:sp>
      <p:cxnSp>
        <p:nvCxnSpPr>
          <p:cNvPr id="1501" name="Google Shape;1501;p61"/>
          <p:cNvCxnSpPr/>
          <p:nvPr/>
        </p:nvCxnSpPr>
        <p:spPr>
          <a:xfrm rot="10800000">
            <a:off x="5073000" y="1433250"/>
            <a:ext cx="265200" cy="570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2" name="Google Shape;1502;p61"/>
          <p:cNvSpPr txBox="1"/>
          <p:nvPr/>
        </p:nvSpPr>
        <p:spPr>
          <a:xfrm>
            <a:off x="5489900" y="1167275"/>
            <a:ext cx="606900" cy="3078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처리여부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1503" name="Google Shape;1503;p61"/>
          <p:cNvSpPr/>
          <p:nvPr/>
        </p:nvSpPr>
        <p:spPr>
          <a:xfrm>
            <a:off x="1686350" y="1361675"/>
            <a:ext cx="871800" cy="2874300"/>
          </a:xfrm>
          <a:prstGeom prst="rect">
            <a:avLst/>
          </a:prstGeom>
          <a:solidFill>
            <a:srgbClr val="36609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고객센터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판매자 가이드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판매자 공지사항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문의게시판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-</a:t>
            </a:r>
            <a:r>
              <a:rPr b="1" lang="ko" sz="1000" u="sng">
                <a:solidFill>
                  <a:schemeClr val="lt1"/>
                </a:solidFill>
              </a:rPr>
              <a:t>문의 현황</a:t>
            </a:r>
            <a:endParaRPr b="1" sz="1000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504" name="Google Shape;1504;p61"/>
          <p:cNvSpPr txBox="1"/>
          <p:nvPr/>
        </p:nvSpPr>
        <p:spPr>
          <a:xfrm>
            <a:off x="1278200" y="1435813"/>
            <a:ext cx="1531800" cy="271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문의 게시판 일련번호</a:t>
            </a:r>
            <a:endParaRPr sz="1000">
              <a:solidFill>
                <a:schemeClr val="lt1"/>
              </a:solidFill>
            </a:endParaRPr>
          </a:p>
        </p:txBody>
      </p:sp>
      <p:cxnSp>
        <p:nvCxnSpPr>
          <p:cNvPr id="1505" name="Google Shape;1505;p61"/>
          <p:cNvCxnSpPr/>
          <p:nvPr/>
        </p:nvCxnSpPr>
        <p:spPr>
          <a:xfrm flipH="1">
            <a:off x="5248975" y="3893150"/>
            <a:ext cx="900" cy="512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6" name="Google Shape;1506;p61"/>
          <p:cNvSpPr txBox="1"/>
          <p:nvPr/>
        </p:nvSpPr>
        <p:spPr>
          <a:xfrm>
            <a:off x="4553775" y="4450700"/>
            <a:ext cx="1062900" cy="29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등록하기</a:t>
            </a:r>
            <a:endParaRPr sz="700"/>
          </a:p>
        </p:txBody>
      </p:sp>
      <p:sp>
        <p:nvSpPr>
          <p:cNvPr id="1507" name="Google Shape;1507;p61"/>
          <p:cNvSpPr/>
          <p:nvPr/>
        </p:nvSpPr>
        <p:spPr>
          <a:xfrm>
            <a:off x="3654650" y="1189025"/>
            <a:ext cx="431100" cy="32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</a:t>
            </a:r>
            <a:endParaRPr b="1" sz="1000"/>
          </a:p>
        </p:txBody>
      </p:sp>
      <p:sp>
        <p:nvSpPr>
          <p:cNvPr id="1508" name="Google Shape;1508;p61"/>
          <p:cNvSpPr/>
          <p:nvPr/>
        </p:nvSpPr>
        <p:spPr>
          <a:xfrm>
            <a:off x="5182250" y="906025"/>
            <a:ext cx="431100" cy="32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3</a:t>
            </a:r>
            <a:endParaRPr b="1" sz="1000"/>
          </a:p>
        </p:txBody>
      </p:sp>
      <p:sp>
        <p:nvSpPr>
          <p:cNvPr id="1509" name="Google Shape;1509;p61"/>
          <p:cNvSpPr/>
          <p:nvPr/>
        </p:nvSpPr>
        <p:spPr>
          <a:xfrm>
            <a:off x="2640175" y="3893150"/>
            <a:ext cx="431100" cy="32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4</a:t>
            </a:r>
            <a:endParaRPr b="1" sz="1000"/>
          </a:p>
        </p:txBody>
      </p:sp>
      <p:sp>
        <p:nvSpPr>
          <p:cNvPr id="1510" name="Google Shape;1510;p61"/>
          <p:cNvSpPr/>
          <p:nvPr/>
        </p:nvSpPr>
        <p:spPr>
          <a:xfrm>
            <a:off x="2378900" y="2700675"/>
            <a:ext cx="431100" cy="32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5</a:t>
            </a:r>
            <a:endParaRPr b="1" sz="1000"/>
          </a:p>
        </p:txBody>
      </p:sp>
      <p:cxnSp>
        <p:nvCxnSpPr>
          <p:cNvPr id="1511" name="Google Shape;1511;p61"/>
          <p:cNvCxnSpPr>
            <a:endCxn id="1510" idx="6"/>
          </p:cNvCxnSpPr>
          <p:nvPr/>
        </p:nvCxnSpPr>
        <p:spPr>
          <a:xfrm flipH="1">
            <a:off x="2810000" y="2464575"/>
            <a:ext cx="875400" cy="39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2" name="Google Shape;1512;p61"/>
          <p:cNvSpPr txBox="1"/>
          <p:nvPr/>
        </p:nvSpPr>
        <p:spPr>
          <a:xfrm>
            <a:off x="5338200" y="1541788"/>
            <a:ext cx="822300" cy="3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검색</a:t>
            </a:r>
            <a:endParaRPr sz="900"/>
          </a:p>
        </p:txBody>
      </p:sp>
      <p:cxnSp>
        <p:nvCxnSpPr>
          <p:cNvPr id="1513" name="Google Shape;1513;p61"/>
          <p:cNvCxnSpPr/>
          <p:nvPr/>
        </p:nvCxnSpPr>
        <p:spPr>
          <a:xfrm flipH="1" rot="10800000">
            <a:off x="5881350" y="1582025"/>
            <a:ext cx="65400" cy="414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4" name="Google Shape;1514;p61"/>
          <p:cNvSpPr/>
          <p:nvPr/>
        </p:nvSpPr>
        <p:spPr>
          <a:xfrm>
            <a:off x="4323025" y="4223725"/>
            <a:ext cx="431100" cy="32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6</a:t>
            </a:r>
            <a:endParaRPr b="1" sz="1000"/>
          </a:p>
        </p:txBody>
      </p:sp>
      <p:sp>
        <p:nvSpPr>
          <p:cNvPr id="1515" name="Google Shape;1515;p61"/>
          <p:cNvSpPr/>
          <p:nvPr/>
        </p:nvSpPr>
        <p:spPr>
          <a:xfrm>
            <a:off x="1457325" y="1731775"/>
            <a:ext cx="431100" cy="32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</a:t>
            </a:r>
            <a:endParaRPr b="1" sz="1000"/>
          </a:p>
        </p:txBody>
      </p:sp>
      <p:sp>
        <p:nvSpPr>
          <p:cNvPr id="1516" name="Google Shape;1516;p61"/>
          <p:cNvSpPr/>
          <p:nvPr/>
        </p:nvSpPr>
        <p:spPr>
          <a:xfrm>
            <a:off x="2773125" y="1158263"/>
            <a:ext cx="431100" cy="32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</a:t>
            </a:r>
            <a:endParaRPr b="1"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Google Shape;120;p17"/>
          <p:cNvCxnSpPr/>
          <p:nvPr/>
        </p:nvCxnSpPr>
        <p:spPr>
          <a:xfrm>
            <a:off x="6939050" y="1042200"/>
            <a:ext cx="144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21" name="Google Shape;121;p17"/>
          <p:cNvGraphicFramePr/>
          <p:nvPr/>
        </p:nvGraphicFramePr>
        <p:xfrm>
          <a:off x="2" y="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{F43EAFB5-DF02-47AC-8D84-4698DCDA5343}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ebookMarket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FFFFFF"/>
                          </a:solidFill>
                        </a:rPr>
                        <a:t>페이지명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사이드 메뉴 소개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/>
                        <a:t>0</a:t>
                      </a:r>
                      <a:r>
                        <a:rPr lang="ko" sz="1000"/>
                        <a:t>1</a:t>
                      </a:r>
                      <a:r>
                        <a:rPr lang="ko" sz="1000" u="none" cap="none" strike="noStrike"/>
                        <a:t> 메인</a:t>
                      </a:r>
                      <a:r>
                        <a:rPr lang="ko" sz="1000"/>
                        <a:t>페이지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이어진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판매자 회원 </a:t>
                      </a:r>
                      <a:r>
                        <a:rPr b="1" lang="ko" sz="1000" u="none" cap="none" strike="noStrik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</a:t>
                      </a:r>
                      <a:r>
                        <a:rPr b="1" lang="ko" sz="100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사이드 메뉴 소개</a:t>
                      </a:r>
                      <a:r>
                        <a:rPr b="1" lang="ko" sz="1000" u="none" cap="none" strike="noStrik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22" name="Google Shape;122;p17"/>
          <p:cNvGraphicFramePr/>
          <p:nvPr/>
        </p:nvGraphicFramePr>
        <p:xfrm>
          <a:off x="6344446" y="4406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{7015AFC3-513E-43F5-B228-812914143080}</a:tableStyleId>
              </a:tblPr>
              <a:tblGrid>
                <a:gridCol w="300375"/>
                <a:gridCol w="2499175"/>
              </a:tblGrid>
              <a:tr h="3019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b="1" sz="1000" u="none" cap="none" strike="noStrike">
                        <a:solidFill>
                          <a:srgbClr val="FFFFFF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</a:tr>
              <a:tr h="84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로그인 클릭시 로그인 페이지로 이동</a:t>
                      </a:r>
                      <a:endParaRPr sz="100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로그인후 유저정보 출력</a:t>
                      </a:r>
                      <a:endParaRPr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cap="none" strike="noStrik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버튼 클릭시 각 메뉴 확장</a:t>
                      </a:r>
                      <a:endParaRPr sz="100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마이페이지</a:t>
                      </a:r>
                      <a:endParaRPr sz="100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계정관리 : 로그인</a:t>
                      </a:r>
                      <a:r>
                        <a:rPr lang="ko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한 회원정보 페이지로 이동</a:t>
                      </a:r>
                      <a:endParaRPr sz="100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비 로그인 시 마이페이지 이용불가</a:t>
                      </a:r>
                      <a:endParaRPr sz="100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팝업 : 로그인 후에 이용해주세요.</a:t>
                      </a:r>
                      <a:endParaRPr sz="100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확인 버튼 클릭시 로그인 페이지로 이동</a:t>
                      </a:r>
                      <a:endParaRPr sz="100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- 고객센터</a:t>
                      </a:r>
                      <a:endParaRPr sz="100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 : 판매자 회원 공지사항 페이지로 이동</a:t>
                      </a:r>
                      <a:endParaRPr sz="100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 게시판 : </a:t>
                      </a:r>
                      <a:r>
                        <a:rPr lang="ko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판매자 </a:t>
                      </a:r>
                      <a:r>
                        <a:rPr lang="ko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회원 문의 게시판으로 이동, 비로그인시 이용 불가</a:t>
                      </a:r>
                      <a:endParaRPr sz="100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팝업 : 로그인 후에 이용해주세요.</a:t>
                      </a:r>
                      <a:endParaRPr sz="1000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확인 버튼 클릭시 로그인 페이지로 이동</a:t>
                      </a:r>
                      <a:endParaRPr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3" name="Google Shape;123;p17"/>
          <p:cNvSpPr/>
          <p:nvPr/>
        </p:nvSpPr>
        <p:spPr>
          <a:xfrm>
            <a:off x="581200" y="603375"/>
            <a:ext cx="4915800" cy="42465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697644" y="725790"/>
            <a:ext cx="4669500" cy="4060200"/>
          </a:xfrm>
          <a:prstGeom prst="rect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5" name="Google Shape;125;p17"/>
          <p:cNvCxnSpPr/>
          <p:nvPr/>
        </p:nvCxnSpPr>
        <p:spPr>
          <a:xfrm flipH="1" rot="10800000">
            <a:off x="708420" y="1254025"/>
            <a:ext cx="4666800" cy="7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7"/>
          <p:cNvCxnSpPr/>
          <p:nvPr/>
        </p:nvCxnSpPr>
        <p:spPr>
          <a:xfrm flipH="1" rot="10800000">
            <a:off x="703323" y="4223316"/>
            <a:ext cx="4677000" cy="4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17"/>
          <p:cNvSpPr/>
          <p:nvPr/>
        </p:nvSpPr>
        <p:spPr>
          <a:xfrm>
            <a:off x="1842624" y="1301250"/>
            <a:ext cx="3439200" cy="287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/>
          <p:nvPr/>
        </p:nvSpPr>
        <p:spPr>
          <a:xfrm>
            <a:off x="774375" y="1301150"/>
            <a:ext cx="987300" cy="287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9" name="Google Shape;129;p17"/>
          <p:cNvCxnSpPr/>
          <p:nvPr/>
        </p:nvCxnSpPr>
        <p:spPr>
          <a:xfrm>
            <a:off x="5621953" y="1458523"/>
            <a:ext cx="15000" cy="4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7"/>
          <p:cNvCxnSpPr/>
          <p:nvPr/>
        </p:nvCxnSpPr>
        <p:spPr>
          <a:xfrm rot="10800000">
            <a:off x="1428785" y="723415"/>
            <a:ext cx="0" cy="428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" name="Google Shape;131;p17"/>
          <p:cNvSpPr txBox="1"/>
          <p:nvPr/>
        </p:nvSpPr>
        <p:spPr>
          <a:xfrm>
            <a:off x="713300" y="738625"/>
            <a:ext cx="794400" cy="5232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 LOGO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2027200" y="823225"/>
            <a:ext cx="2626500" cy="3540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검색창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809475" y="1390525"/>
            <a:ext cx="864900" cy="3231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1.</a:t>
            </a:r>
            <a:r>
              <a:rPr lang="ko" sz="900">
                <a:solidFill>
                  <a:schemeClr val="lt1"/>
                </a:solidFill>
              </a:rPr>
              <a:t>로그인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713300" y="4229825"/>
            <a:ext cx="4653900" cy="556200"/>
          </a:xfrm>
          <a:prstGeom prst="rect">
            <a:avLst/>
          </a:prstGeom>
          <a:solidFill>
            <a:srgbClr val="0B5394"/>
          </a:solidFill>
          <a:ln cap="flat" cmpd="sng" w="25400">
            <a:solidFill>
              <a:srgbClr val="1D1B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" sz="1200">
                <a:solidFill>
                  <a:srgbClr val="FFFFFF"/>
                </a:solidFill>
              </a:rPr>
              <a:t>회사소개/</a:t>
            </a:r>
            <a:r>
              <a:rPr lang="ko" sz="1200">
                <a:solidFill>
                  <a:schemeClr val="lt1"/>
                </a:solidFill>
              </a:rPr>
              <a:t> 이용약관/</a:t>
            </a:r>
            <a:r>
              <a:rPr lang="ko" sz="1200">
                <a:solidFill>
                  <a:srgbClr val="FFFFFF"/>
                </a:solidFill>
              </a:rPr>
              <a:t>개인정보취급방침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827000" y="1800575"/>
            <a:ext cx="847500" cy="18471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2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마이페이지,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고객센터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2046900" y="1458525"/>
            <a:ext cx="2980200" cy="25551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게시글 리스트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2143125" y="1865600"/>
            <a:ext cx="95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미리보기 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이미지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3096513" y="1865600"/>
            <a:ext cx="1743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제목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작가, 게시물 소개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1842625" y="1254025"/>
            <a:ext cx="1700700" cy="3841800"/>
          </a:xfrm>
          <a:prstGeom prst="rect">
            <a:avLst/>
          </a:prstGeom>
          <a:solidFill>
            <a:srgbClr val="073763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1932225" y="1301150"/>
            <a:ext cx="13752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마이페이지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창작물 관리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환불관리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정산관리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계정관리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고객센터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판매자 가이드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공지사항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문의게시판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141" name="Google Shape;141;p17"/>
          <p:cNvCxnSpPr/>
          <p:nvPr/>
        </p:nvCxnSpPr>
        <p:spPr>
          <a:xfrm flipH="1" rot="10800000">
            <a:off x="1490600" y="2227900"/>
            <a:ext cx="373200" cy="19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42" name="Google Shape;142;p17"/>
          <p:cNvGrpSpPr/>
          <p:nvPr/>
        </p:nvGrpSpPr>
        <p:grpSpPr>
          <a:xfrm>
            <a:off x="4121827" y="1738379"/>
            <a:ext cx="2039256" cy="998554"/>
            <a:chOff x="5050823" y="5251751"/>
            <a:chExt cx="2208900" cy="1152000"/>
          </a:xfrm>
        </p:grpSpPr>
        <p:sp>
          <p:nvSpPr>
            <p:cNvPr id="143" name="Google Shape;143;p17"/>
            <p:cNvSpPr/>
            <p:nvPr/>
          </p:nvSpPr>
          <p:spPr>
            <a:xfrm>
              <a:off x="5050823" y="5251751"/>
              <a:ext cx="2208900" cy="1152000"/>
            </a:xfrm>
            <a:prstGeom prst="rect">
              <a:avLst/>
            </a:prstGeom>
            <a:solidFill>
              <a:srgbClr val="073763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22"/>
                <a:buFont typeface="Arial"/>
                <a:buNone/>
              </a:pPr>
              <a:r>
                <a:rPr b="0" i="0" lang="ko" sz="922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회원만 이용 가능합니다.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22"/>
                <a:buFont typeface="Arial"/>
                <a:buNone/>
              </a:pPr>
              <a:r>
                <a:rPr b="0" i="0" lang="ko" sz="922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로그인 후에 이용해주세요.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7"/>
            <p:cNvSpPr/>
            <p:nvPr/>
          </p:nvSpPr>
          <p:spPr>
            <a:xfrm>
              <a:off x="5903224" y="6021288"/>
              <a:ext cx="504000" cy="216000"/>
            </a:xfrm>
            <a:prstGeom prst="rect">
              <a:avLst/>
            </a:prstGeom>
            <a:solidFill>
              <a:srgbClr val="073763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22"/>
                <a:buFont typeface="Arial"/>
                <a:buNone/>
              </a:pPr>
              <a:r>
                <a:rPr b="1" i="0" lang="ko" sz="922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5" name="Google Shape;145;p17"/>
          <p:cNvCxnSpPr/>
          <p:nvPr/>
        </p:nvCxnSpPr>
        <p:spPr>
          <a:xfrm flipH="1" rot="10800000">
            <a:off x="2834275" y="2492800"/>
            <a:ext cx="1199700" cy="738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17"/>
          <p:cNvCxnSpPr/>
          <p:nvPr/>
        </p:nvCxnSpPr>
        <p:spPr>
          <a:xfrm>
            <a:off x="2846275" y="2013800"/>
            <a:ext cx="1175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0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21" name="Google Shape;1521;p62"/>
          <p:cNvGraphicFramePr/>
          <p:nvPr/>
        </p:nvGraphicFramePr>
        <p:xfrm>
          <a:off x="2" y="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{F43EAFB5-DF02-47AC-8D84-4698DCDA5343}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ebookMarket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FFFFFF"/>
                          </a:solidFill>
                        </a:rPr>
                        <a:t>페이지명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회원 문의 게시판 문의 수정/삭제 페이지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06 일반회원 고객센터</a:t>
                      </a:r>
                      <a:endParaRPr sz="1000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서동민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rgbClr val="0C0C0C"/>
                          </a:solidFill>
                        </a:rPr>
                        <a:t>메인페이지 &gt; 고객센터 &gt; 구매자 문의 현황 &gt; 문의 수정/삭제 페이지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522" name="Google Shape;1522;p62"/>
          <p:cNvSpPr/>
          <p:nvPr/>
        </p:nvSpPr>
        <p:spPr>
          <a:xfrm>
            <a:off x="1554250" y="646300"/>
            <a:ext cx="4915800" cy="42465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3" name="Google Shape;1523;p62"/>
          <p:cNvSpPr/>
          <p:nvPr/>
        </p:nvSpPr>
        <p:spPr>
          <a:xfrm>
            <a:off x="1670694" y="768715"/>
            <a:ext cx="4669500" cy="4060200"/>
          </a:xfrm>
          <a:prstGeom prst="rect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24" name="Google Shape;1524;p62"/>
          <p:cNvCxnSpPr/>
          <p:nvPr/>
        </p:nvCxnSpPr>
        <p:spPr>
          <a:xfrm flipH="1" rot="10800000">
            <a:off x="1686358" y="1262612"/>
            <a:ext cx="4666800" cy="7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5" name="Google Shape;1525;p62"/>
          <p:cNvCxnSpPr/>
          <p:nvPr/>
        </p:nvCxnSpPr>
        <p:spPr>
          <a:xfrm flipH="1" rot="10800000">
            <a:off x="1676373" y="4266241"/>
            <a:ext cx="4677000" cy="4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6" name="Google Shape;1526;p62"/>
          <p:cNvSpPr/>
          <p:nvPr/>
        </p:nvSpPr>
        <p:spPr>
          <a:xfrm>
            <a:off x="2504491" y="1331185"/>
            <a:ext cx="3774600" cy="2874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7" name="Google Shape;1527;p62"/>
          <p:cNvSpPr/>
          <p:nvPr/>
        </p:nvSpPr>
        <p:spPr>
          <a:xfrm>
            <a:off x="1747422" y="1344075"/>
            <a:ext cx="885600" cy="287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8" name="Google Shape;1528;p62"/>
          <p:cNvSpPr/>
          <p:nvPr/>
        </p:nvSpPr>
        <p:spPr>
          <a:xfrm>
            <a:off x="1686350" y="1344000"/>
            <a:ext cx="946500" cy="2874300"/>
          </a:xfrm>
          <a:prstGeom prst="rect">
            <a:avLst/>
          </a:prstGeom>
          <a:solidFill>
            <a:srgbClr val="36609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고객센터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공지사항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자주묻는질문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 u="sng">
                <a:solidFill>
                  <a:schemeClr val="lt1"/>
                </a:solidFill>
              </a:rPr>
              <a:t>문의게시판</a:t>
            </a:r>
            <a:endParaRPr b="1" sz="1000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-문의현황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cxnSp>
        <p:nvCxnSpPr>
          <p:cNvPr id="1529" name="Google Shape;1529;p62"/>
          <p:cNvCxnSpPr/>
          <p:nvPr/>
        </p:nvCxnSpPr>
        <p:spPr>
          <a:xfrm rot="10800000">
            <a:off x="2401835" y="766340"/>
            <a:ext cx="0" cy="428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0" name="Google Shape;1530;p62"/>
          <p:cNvSpPr txBox="1"/>
          <p:nvPr/>
        </p:nvSpPr>
        <p:spPr>
          <a:xfrm>
            <a:off x="1686325" y="780700"/>
            <a:ext cx="715500" cy="4896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LOGO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1531" name="Google Shape;1531;p62"/>
          <p:cNvSpPr txBox="1"/>
          <p:nvPr/>
        </p:nvSpPr>
        <p:spPr>
          <a:xfrm>
            <a:off x="2682350" y="803550"/>
            <a:ext cx="2731200" cy="3540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검색창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532" name="Google Shape;1532;p62"/>
          <p:cNvSpPr/>
          <p:nvPr/>
        </p:nvSpPr>
        <p:spPr>
          <a:xfrm>
            <a:off x="1678500" y="4266250"/>
            <a:ext cx="4653900" cy="556200"/>
          </a:xfrm>
          <a:prstGeom prst="rect">
            <a:avLst/>
          </a:prstGeom>
          <a:solidFill>
            <a:srgbClr val="366092"/>
          </a:solidFill>
          <a:ln cap="flat" cmpd="sng" w="25400">
            <a:solidFill>
              <a:srgbClr val="1D1B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회사소개 / 개인정보취급방침 / 이용 약관   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3" name="Google Shape;1533;p62"/>
          <p:cNvSpPr txBox="1"/>
          <p:nvPr/>
        </p:nvSpPr>
        <p:spPr>
          <a:xfrm>
            <a:off x="3803475" y="1262600"/>
            <a:ext cx="946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문의 사항 수정</a:t>
            </a:r>
            <a:endParaRPr sz="900"/>
          </a:p>
        </p:txBody>
      </p:sp>
      <p:sp>
        <p:nvSpPr>
          <p:cNvPr id="1534" name="Google Shape;1534;p62"/>
          <p:cNvSpPr txBox="1"/>
          <p:nvPr/>
        </p:nvSpPr>
        <p:spPr>
          <a:xfrm>
            <a:off x="2981400" y="1550063"/>
            <a:ext cx="473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이름</a:t>
            </a:r>
            <a:endParaRPr sz="800"/>
          </a:p>
        </p:txBody>
      </p:sp>
      <p:sp>
        <p:nvSpPr>
          <p:cNvPr id="1535" name="Google Shape;1535;p62"/>
          <p:cNvSpPr/>
          <p:nvPr/>
        </p:nvSpPr>
        <p:spPr>
          <a:xfrm>
            <a:off x="3443425" y="1610675"/>
            <a:ext cx="1756800" cy="21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6" name="Google Shape;1536;p62"/>
          <p:cNvSpPr txBox="1"/>
          <p:nvPr/>
        </p:nvSpPr>
        <p:spPr>
          <a:xfrm>
            <a:off x="2748475" y="2250375"/>
            <a:ext cx="71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문의 내역</a:t>
            </a:r>
            <a:endParaRPr sz="900"/>
          </a:p>
        </p:txBody>
      </p:sp>
      <p:sp>
        <p:nvSpPr>
          <p:cNvPr id="1537" name="Google Shape;1537;p62"/>
          <p:cNvSpPr/>
          <p:nvPr/>
        </p:nvSpPr>
        <p:spPr>
          <a:xfrm>
            <a:off x="3447175" y="2322875"/>
            <a:ext cx="1756800" cy="6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8" name="Google Shape;1538;p62"/>
          <p:cNvSpPr txBox="1"/>
          <p:nvPr/>
        </p:nvSpPr>
        <p:spPr>
          <a:xfrm>
            <a:off x="5881350" y="1151825"/>
            <a:ext cx="32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39" name="Google Shape;1539;p62"/>
          <p:cNvGraphicFramePr/>
          <p:nvPr/>
        </p:nvGraphicFramePr>
        <p:xfrm>
          <a:off x="6537525" y="646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{9F957E85-C832-40C1-876B-299350C0DE2F}</a:tableStyleId>
              </a:tblPr>
              <a:tblGrid>
                <a:gridCol w="852925"/>
                <a:gridCol w="1444400"/>
              </a:tblGrid>
              <a:tr h="32417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>
                          <a:solidFill>
                            <a:srgbClr val="FFFFFF"/>
                          </a:solidFill>
                        </a:rPr>
                        <a:t>Description</a:t>
                      </a:r>
                      <a:endParaRPr b="1" i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</a:tr>
              <a:tr h="846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/>
                        <a:t>1</a:t>
                      </a:r>
                      <a:endParaRPr b="1"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" sz="800"/>
                        <a:t>aside는 고정 </a:t>
                      </a:r>
                      <a:endParaRPr i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i="1" lang="ko" sz="800"/>
                        <a:t>section부분만 변경</a:t>
                      </a:r>
                      <a:endParaRPr i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30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/>
                        <a:t>2</a:t>
                      </a:r>
                      <a:endParaRPr b="1"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" sz="700"/>
                        <a:t>&lt;h2&gt;회원 문의 게시판 문의 수정/ 삭제 페이지&lt;/h2&gt;</a:t>
                      </a:r>
                      <a:endParaRPr i="1" sz="7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i="1" lang="ko" sz="700"/>
                        <a:t>width: 100% height:10%</a:t>
                      </a:r>
                      <a:endParaRPr i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30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/>
                        <a:t>3</a:t>
                      </a:r>
                      <a:endParaRPr b="1"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" sz="700"/>
                        <a:t>일반 회원 문의 게시판에 문의 사항 수정/삭제 </a:t>
                      </a:r>
                      <a:endParaRPr i="1" sz="7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i="1" lang="ko" sz="700"/>
                        <a:t>작성자 본인의 작설글만 수정 가능.</a:t>
                      </a:r>
                      <a:endParaRPr i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40" name="Google Shape;1540;p62"/>
          <p:cNvSpPr txBox="1"/>
          <p:nvPr/>
        </p:nvSpPr>
        <p:spPr>
          <a:xfrm>
            <a:off x="4627950" y="3897675"/>
            <a:ext cx="634500" cy="3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뒤로가기</a:t>
            </a:r>
            <a:endParaRPr sz="800"/>
          </a:p>
        </p:txBody>
      </p:sp>
      <p:sp>
        <p:nvSpPr>
          <p:cNvPr id="1541" name="Google Shape;1541;p62"/>
          <p:cNvSpPr txBox="1"/>
          <p:nvPr/>
        </p:nvSpPr>
        <p:spPr>
          <a:xfrm>
            <a:off x="2981400" y="1900213"/>
            <a:ext cx="473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제목</a:t>
            </a:r>
            <a:endParaRPr sz="800"/>
          </a:p>
        </p:txBody>
      </p:sp>
      <p:sp>
        <p:nvSpPr>
          <p:cNvPr id="1542" name="Google Shape;1542;p62"/>
          <p:cNvSpPr/>
          <p:nvPr/>
        </p:nvSpPr>
        <p:spPr>
          <a:xfrm>
            <a:off x="3443425" y="1930525"/>
            <a:ext cx="1756800" cy="21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3" name="Google Shape;1543;p62"/>
          <p:cNvSpPr txBox="1"/>
          <p:nvPr/>
        </p:nvSpPr>
        <p:spPr>
          <a:xfrm>
            <a:off x="3904150" y="3897675"/>
            <a:ext cx="634500" cy="3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삭제하기</a:t>
            </a:r>
            <a:endParaRPr sz="800"/>
          </a:p>
        </p:txBody>
      </p:sp>
      <p:sp>
        <p:nvSpPr>
          <p:cNvPr id="1544" name="Google Shape;1544;p62"/>
          <p:cNvSpPr txBox="1"/>
          <p:nvPr/>
        </p:nvSpPr>
        <p:spPr>
          <a:xfrm>
            <a:off x="3180350" y="3897675"/>
            <a:ext cx="634500" cy="3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수정</a:t>
            </a:r>
            <a:r>
              <a:rPr lang="ko" sz="800"/>
              <a:t>하기</a:t>
            </a:r>
            <a:endParaRPr sz="800"/>
          </a:p>
        </p:txBody>
      </p:sp>
      <p:sp>
        <p:nvSpPr>
          <p:cNvPr id="1545" name="Google Shape;1545;p62"/>
          <p:cNvSpPr/>
          <p:nvPr/>
        </p:nvSpPr>
        <p:spPr>
          <a:xfrm>
            <a:off x="6106425" y="1089500"/>
            <a:ext cx="431100" cy="354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</a:t>
            </a:r>
            <a:endParaRPr b="1" sz="1000"/>
          </a:p>
        </p:txBody>
      </p:sp>
      <p:sp>
        <p:nvSpPr>
          <p:cNvPr id="1546" name="Google Shape;1546;p62"/>
          <p:cNvSpPr/>
          <p:nvPr/>
        </p:nvSpPr>
        <p:spPr>
          <a:xfrm>
            <a:off x="2890675" y="3625975"/>
            <a:ext cx="431100" cy="32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3</a:t>
            </a:r>
            <a:endParaRPr b="1" sz="1000"/>
          </a:p>
        </p:txBody>
      </p:sp>
      <p:sp>
        <p:nvSpPr>
          <p:cNvPr id="1547" name="Google Shape;1547;p62"/>
          <p:cNvSpPr/>
          <p:nvPr/>
        </p:nvSpPr>
        <p:spPr>
          <a:xfrm>
            <a:off x="1457325" y="1731775"/>
            <a:ext cx="431100" cy="32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</a:t>
            </a:r>
            <a:endParaRPr b="1" sz="1000"/>
          </a:p>
        </p:txBody>
      </p:sp>
      <p:sp>
        <p:nvSpPr>
          <p:cNvPr id="1548" name="Google Shape;1548;p62"/>
          <p:cNvSpPr/>
          <p:nvPr/>
        </p:nvSpPr>
        <p:spPr>
          <a:xfrm>
            <a:off x="2682350" y="1365988"/>
            <a:ext cx="431100" cy="32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</a:t>
            </a:r>
            <a:endParaRPr b="1" sz="1000"/>
          </a:p>
        </p:txBody>
      </p:sp>
      <p:sp>
        <p:nvSpPr>
          <p:cNvPr id="1549" name="Google Shape;1549;p62"/>
          <p:cNvSpPr/>
          <p:nvPr/>
        </p:nvSpPr>
        <p:spPr>
          <a:xfrm>
            <a:off x="3634500" y="3633375"/>
            <a:ext cx="431100" cy="32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3</a:t>
            </a:r>
            <a:endParaRPr b="1" sz="1000"/>
          </a:p>
        </p:txBody>
      </p:sp>
      <p:sp>
        <p:nvSpPr>
          <p:cNvPr id="1550" name="Google Shape;1550;p62"/>
          <p:cNvSpPr/>
          <p:nvPr/>
        </p:nvSpPr>
        <p:spPr>
          <a:xfrm>
            <a:off x="6539888" y="4080050"/>
            <a:ext cx="848100" cy="511500"/>
          </a:xfrm>
          <a:prstGeom prst="rect">
            <a:avLst/>
          </a:prstGeom>
          <a:solidFill>
            <a:srgbClr val="93B3D7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accent2"/>
                </a:solidFill>
              </a:rPr>
              <a:t>4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551" name="Google Shape;1551;p62"/>
          <p:cNvSpPr/>
          <p:nvPr/>
        </p:nvSpPr>
        <p:spPr>
          <a:xfrm>
            <a:off x="7390988" y="4080050"/>
            <a:ext cx="1441500" cy="511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뒤로 가기버튼 클릭 : 구매자 문의 현황 페이지로 이동</a:t>
            </a:r>
            <a:endParaRPr sz="700"/>
          </a:p>
        </p:txBody>
      </p:sp>
      <p:sp>
        <p:nvSpPr>
          <p:cNvPr id="1552" name="Google Shape;1552;p62"/>
          <p:cNvSpPr/>
          <p:nvPr/>
        </p:nvSpPr>
        <p:spPr>
          <a:xfrm>
            <a:off x="5086013" y="3687100"/>
            <a:ext cx="431100" cy="32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4</a:t>
            </a:r>
            <a:endParaRPr b="1" sz="10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7" name="Google Shape;1557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823" y="0"/>
            <a:ext cx="776835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8" name="Google Shape;1558;p63"/>
          <p:cNvSpPr txBox="1"/>
          <p:nvPr/>
        </p:nvSpPr>
        <p:spPr>
          <a:xfrm>
            <a:off x="953175" y="159375"/>
            <a:ext cx="6353700" cy="13545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800">
                <a:solidFill>
                  <a:schemeClr val="lt1"/>
                </a:solidFill>
              </a:rPr>
              <a:t>eBookMarket </a:t>
            </a:r>
            <a:endParaRPr sz="3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800">
                <a:solidFill>
                  <a:schemeClr val="lt1"/>
                </a:solidFill>
              </a:rPr>
              <a:t>판매자 고객센터</a:t>
            </a:r>
            <a:endParaRPr sz="4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2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3" name="Google Shape;1563;p64"/>
          <p:cNvGraphicFramePr/>
          <p:nvPr/>
        </p:nvGraphicFramePr>
        <p:xfrm>
          <a:off x="2" y="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{F43EAFB5-DF02-47AC-8D84-4698DCDA5343}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ebookMarket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FFFFFF"/>
                          </a:solidFill>
                        </a:rPr>
                        <a:t>페이지명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고객센터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서동민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메인페이지 &gt;  고객센터 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564" name="Google Shape;1564;p64"/>
          <p:cNvGraphicFramePr/>
          <p:nvPr/>
        </p:nvGraphicFramePr>
        <p:xfrm>
          <a:off x="2" y="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{F43EAFB5-DF02-47AC-8D84-4698DCDA5343}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ebookMarket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FFFFFF"/>
                          </a:solidFill>
                        </a:rPr>
                        <a:t>페이지명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판매자 공지사항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07 판매자 회원 고객센터</a:t>
                      </a:r>
                      <a:endParaRPr sz="1000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서동민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rgbClr val="0C0C0C"/>
                          </a:solidFill>
                        </a:rPr>
                        <a:t>메인페이지 &gt; 고객센터 &gt; 판매자 공지사항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565" name="Google Shape;1565;p64"/>
          <p:cNvSpPr/>
          <p:nvPr/>
        </p:nvSpPr>
        <p:spPr>
          <a:xfrm>
            <a:off x="1554250" y="646300"/>
            <a:ext cx="4915800" cy="42465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6" name="Google Shape;1566;p64"/>
          <p:cNvSpPr/>
          <p:nvPr/>
        </p:nvSpPr>
        <p:spPr>
          <a:xfrm>
            <a:off x="1670694" y="768715"/>
            <a:ext cx="4669500" cy="4060200"/>
          </a:xfrm>
          <a:prstGeom prst="rect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67" name="Google Shape;1567;p64"/>
          <p:cNvCxnSpPr/>
          <p:nvPr/>
        </p:nvCxnSpPr>
        <p:spPr>
          <a:xfrm flipH="1" rot="10800000">
            <a:off x="1686358" y="1262612"/>
            <a:ext cx="4666800" cy="7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8" name="Google Shape;1568;p64"/>
          <p:cNvCxnSpPr/>
          <p:nvPr/>
        </p:nvCxnSpPr>
        <p:spPr>
          <a:xfrm flipH="1" rot="10800000">
            <a:off x="1676373" y="4266241"/>
            <a:ext cx="4677000" cy="4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9" name="Google Shape;1569;p64"/>
          <p:cNvSpPr/>
          <p:nvPr/>
        </p:nvSpPr>
        <p:spPr>
          <a:xfrm>
            <a:off x="2480166" y="1331185"/>
            <a:ext cx="3774600" cy="2874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0" name="Google Shape;1570;p64"/>
          <p:cNvSpPr/>
          <p:nvPr/>
        </p:nvSpPr>
        <p:spPr>
          <a:xfrm>
            <a:off x="1761225" y="1344075"/>
            <a:ext cx="871800" cy="287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1" name="Google Shape;1571;p64"/>
          <p:cNvSpPr/>
          <p:nvPr/>
        </p:nvSpPr>
        <p:spPr>
          <a:xfrm>
            <a:off x="1761075" y="1344000"/>
            <a:ext cx="871800" cy="2874300"/>
          </a:xfrm>
          <a:prstGeom prst="rect">
            <a:avLst/>
          </a:prstGeom>
          <a:solidFill>
            <a:srgbClr val="36609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1572" name="Google Shape;1572;p64"/>
          <p:cNvCxnSpPr/>
          <p:nvPr/>
        </p:nvCxnSpPr>
        <p:spPr>
          <a:xfrm>
            <a:off x="6595003" y="1501448"/>
            <a:ext cx="15000" cy="4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3" name="Google Shape;1573;p64"/>
          <p:cNvCxnSpPr/>
          <p:nvPr/>
        </p:nvCxnSpPr>
        <p:spPr>
          <a:xfrm rot="10800000">
            <a:off x="2401835" y="766340"/>
            <a:ext cx="0" cy="428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4" name="Google Shape;1574;p64"/>
          <p:cNvSpPr txBox="1"/>
          <p:nvPr/>
        </p:nvSpPr>
        <p:spPr>
          <a:xfrm>
            <a:off x="1686325" y="780700"/>
            <a:ext cx="715500" cy="4896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LOGO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1575" name="Google Shape;1575;p64"/>
          <p:cNvSpPr txBox="1"/>
          <p:nvPr/>
        </p:nvSpPr>
        <p:spPr>
          <a:xfrm>
            <a:off x="2682350" y="803550"/>
            <a:ext cx="2731200" cy="3540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검색창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576" name="Google Shape;1576;p64"/>
          <p:cNvSpPr/>
          <p:nvPr/>
        </p:nvSpPr>
        <p:spPr>
          <a:xfrm>
            <a:off x="1678500" y="4266250"/>
            <a:ext cx="4653900" cy="556200"/>
          </a:xfrm>
          <a:prstGeom prst="rect">
            <a:avLst/>
          </a:prstGeom>
          <a:solidFill>
            <a:srgbClr val="366092"/>
          </a:solidFill>
          <a:ln cap="flat" cmpd="sng" w="25400">
            <a:solidFill>
              <a:srgbClr val="1D1B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회사소개 / 개인정보취급방침 / 이용 약관   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7" name="Google Shape;1577;p64"/>
          <p:cNvSpPr txBox="1"/>
          <p:nvPr/>
        </p:nvSpPr>
        <p:spPr>
          <a:xfrm>
            <a:off x="2907300" y="1433175"/>
            <a:ext cx="3260100" cy="25113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                            &lt;main-content&gt;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판매자 공지사항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1578" name="Google Shape;1578;p64"/>
          <p:cNvCxnSpPr/>
          <p:nvPr/>
        </p:nvCxnSpPr>
        <p:spPr>
          <a:xfrm rot="10800000">
            <a:off x="1452825" y="1776975"/>
            <a:ext cx="435600" cy="112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579" name="Google Shape;1579;p64"/>
          <p:cNvSpPr/>
          <p:nvPr/>
        </p:nvSpPr>
        <p:spPr>
          <a:xfrm>
            <a:off x="290500" y="1344075"/>
            <a:ext cx="1138800" cy="11040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</a:rPr>
              <a:t>main-content(aside)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</p:txBody>
      </p:sp>
      <p:cxnSp>
        <p:nvCxnSpPr>
          <p:cNvPr id="1580" name="Google Shape;1580;p64"/>
          <p:cNvCxnSpPr>
            <a:endCxn id="1581" idx="3"/>
          </p:cNvCxnSpPr>
          <p:nvPr/>
        </p:nvCxnSpPr>
        <p:spPr>
          <a:xfrm flipH="1">
            <a:off x="1347650" y="3641200"/>
            <a:ext cx="17235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1" name="Google Shape;1581;p64"/>
          <p:cNvSpPr/>
          <p:nvPr/>
        </p:nvSpPr>
        <p:spPr>
          <a:xfrm>
            <a:off x="208850" y="3464500"/>
            <a:ext cx="1138800" cy="11040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</a:rPr>
              <a:t>main-content(section)</a:t>
            </a:r>
            <a:endParaRPr sz="1300">
              <a:solidFill>
                <a:schemeClr val="lt1"/>
              </a:solidFill>
            </a:endParaRPr>
          </a:p>
        </p:txBody>
      </p:sp>
      <p:graphicFrame>
        <p:nvGraphicFramePr>
          <p:cNvPr id="1582" name="Google Shape;1582;p64"/>
          <p:cNvGraphicFramePr/>
          <p:nvPr/>
        </p:nvGraphicFramePr>
        <p:xfrm>
          <a:off x="2907313" y="19687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{154ED6CF-FCC8-474B-AAB8-7D9320A5529B}</a:tableStyleId>
              </a:tblPr>
              <a:tblGrid>
                <a:gridCol w="383175"/>
                <a:gridCol w="538250"/>
                <a:gridCol w="1708975"/>
                <a:gridCol w="629675"/>
              </a:tblGrid>
              <a:tr h="32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26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26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5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5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83" name="Google Shape;1583;p64"/>
          <p:cNvSpPr txBox="1"/>
          <p:nvPr/>
        </p:nvSpPr>
        <p:spPr>
          <a:xfrm>
            <a:off x="4391650" y="2039150"/>
            <a:ext cx="78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내용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84" name="Google Shape;1584;p64"/>
          <p:cNvSpPr txBox="1"/>
          <p:nvPr/>
        </p:nvSpPr>
        <p:spPr>
          <a:xfrm>
            <a:off x="5537725" y="2039438"/>
            <a:ext cx="653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등록일시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1585" name="Google Shape;1585;p64"/>
          <p:cNvSpPr/>
          <p:nvPr/>
        </p:nvSpPr>
        <p:spPr>
          <a:xfrm>
            <a:off x="3332150" y="1999238"/>
            <a:ext cx="6189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제목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1586" name="Google Shape;1586;p64"/>
          <p:cNvCxnSpPr/>
          <p:nvPr/>
        </p:nvCxnSpPr>
        <p:spPr>
          <a:xfrm flipH="1" rot="10800000">
            <a:off x="3137925" y="1931525"/>
            <a:ext cx="88800" cy="273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7" name="Google Shape;1587;p64"/>
          <p:cNvSpPr txBox="1"/>
          <p:nvPr/>
        </p:nvSpPr>
        <p:spPr>
          <a:xfrm>
            <a:off x="3026925" y="1518925"/>
            <a:ext cx="732600" cy="431100"/>
          </a:xfrm>
          <a:prstGeom prst="rect">
            <a:avLst/>
          </a:prstGeom>
          <a:solidFill>
            <a:srgbClr val="20124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공지사항 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일련번호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588" name="Google Shape;1588;p64"/>
          <p:cNvSpPr txBox="1"/>
          <p:nvPr/>
        </p:nvSpPr>
        <p:spPr>
          <a:xfrm>
            <a:off x="5881350" y="1151825"/>
            <a:ext cx="32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89" name="Google Shape;1589;p64"/>
          <p:cNvGraphicFramePr/>
          <p:nvPr/>
        </p:nvGraphicFramePr>
        <p:xfrm>
          <a:off x="6846525" y="44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{9F957E85-C832-40C1-876B-299350C0DE2F}</a:tableStyleId>
              </a:tblPr>
              <a:tblGrid>
                <a:gridCol w="852925"/>
                <a:gridCol w="1444400"/>
              </a:tblGrid>
              <a:tr h="32417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>
                          <a:solidFill>
                            <a:srgbClr val="FFFFFF"/>
                          </a:solidFill>
                        </a:rPr>
                        <a:t>Description</a:t>
                      </a:r>
                      <a:endParaRPr b="1" i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</a:tr>
              <a:tr h="1113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/>
                        <a:t>1</a:t>
                      </a:r>
                      <a:endParaRPr b="1"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" sz="600"/>
                        <a:t>Main content - aside:</a:t>
                      </a:r>
                      <a:endParaRPr i="1" sz="6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" sz="600"/>
                        <a:t>width 70% , height: 68%</a:t>
                      </a:r>
                      <a:endParaRPr i="1" sz="6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ko" sz="700">
                          <a:solidFill>
                            <a:schemeClr val="dk1"/>
                          </a:solidFill>
                        </a:rPr>
                        <a:t>Main content - section:</a:t>
                      </a:r>
                      <a:endParaRPr i="1"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ko" sz="700">
                          <a:solidFill>
                            <a:schemeClr val="dk1"/>
                          </a:solidFill>
                        </a:rPr>
                        <a:t>width:85% , height:100</a:t>
                      </a:r>
                      <a:endParaRPr i="1"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30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/>
                        <a:t>2</a:t>
                      </a:r>
                      <a:endParaRPr b="1"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" sz="700"/>
                        <a:t>한 페이지에 게시글 10개씩 처리</a:t>
                      </a:r>
                      <a:endParaRPr i="1" sz="7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i="1" lang="ko" sz="700"/>
                        <a:t>width: 100% height:10%</a:t>
                      </a:r>
                      <a:endParaRPr i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977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/>
                        <a:t> 3</a:t>
                      </a:r>
                      <a:endParaRPr b="1"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" sz="700"/>
                        <a:t>&lt;h2&gt;공지사항&lt;/h2&gt;</a:t>
                      </a:r>
                      <a:endParaRPr i="1" sz="7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" sz="700"/>
                        <a:t>게시판 형태의 페이지</a:t>
                      </a:r>
                      <a:endParaRPr i="1" sz="7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i="1" lang="ko" sz="700"/>
                        <a:t>모든 회원은 조회만 가능함</a:t>
                      </a:r>
                      <a:endParaRPr i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3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/>
                        <a:t>4</a:t>
                      </a:r>
                      <a:endParaRPr b="1"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" sz="700"/>
                        <a:t>리스트 (width:100%height:80%)</a:t>
                      </a:r>
                      <a:endParaRPr i="1" sz="7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i="1" lang="ko" sz="700"/>
                        <a:t>글 제목 클릭시 공지사항 상세페이지로 이동 </a:t>
                      </a:r>
                      <a:endParaRPr i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90" name="Google Shape;1590;p64"/>
          <p:cNvSpPr txBox="1"/>
          <p:nvPr/>
        </p:nvSpPr>
        <p:spPr>
          <a:xfrm>
            <a:off x="2907325" y="3987025"/>
            <a:ext cx="3262500" cy="2367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                                         페이징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1591" name="Google Shape;1591;p64"/>
          <p:cNvSpPr txBox="1"/>
          <p:nvPr/>
        </p:nvSpPr>
        <p:spPr>
          <a:xfrm>
            <a:off x="1754325" y="1518925"/>
            <a:ext cx="871800" cy="25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고객센터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 u="sng">
                <a:solidFill>
                  <a:schemeClr val="lt1"/>
                </a:solidFill>
              </a:rPr>
              <a:t>판매자 공지사항</a:t>
            </a:r>
            <a:endParaRPr b="1" sz="700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판매자 가이드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문의게시판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-문의 현황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592" name="Google Shape;1592;p64"/>
          <p:cNvSpPr/>
          <p:nvPr/>
        </p:nvSpPr>
        <p:spPr>
          <a:xfrm>
            <a:off x="2626125" y="3957375"/>
            <a:ext cx="431100" cy="32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</a:t>
            </a:r>
            <a:endParaRPr b="1" sz="1000"/>
          </a:p>
        </p:txBody>
      </p:sp>
      <p:sp>
        <p:nvSpPr>
          <p:cNvPr id="1593" name="Google Shape;1593;p64"/>
          <p:cNvSpPr/>
          <p:nvPr/>
        </p:nvSpPr>
        <p:spPr>
          <a:xfrm>
            <a:off x="6038950" y="1262600"/>
            <a:ext cx="431100" cy="32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3</a:t>
            </a:r>
            <a:endParaRPr b="1" sz="1000"/>
          </a:p>
        </p:txBody>
      </p:sp>
      <p:sp>
        <p:nvSpPr>
          <p:cNvPr id="1594" name="Google Shape;1594;p64"/>
          <p:cNvSpPr/>
          <p:nvPr/>
        </p:nvSpPr>
        <p:spPr>
          <a:xfrm>
            <a:off x="2595825" y="2450988"/>
            <a:ext cx="431100" cy="32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4</a:t>
            </a:r>
            <a:endParaRPr b="1" sz="1000"/>
          </a:p>
        </p:txBody>
      </p:sp>
      <p:sp>
        <p:nvSpPr>
          <p:cNvPr id="1595" name="Google Shape;1595;p64"/>
          <p:cNvSpPr txBox="1"/>
          <p:nvPr/>
        </p:nvSpPr>
        <p:spPr>
          <a:xfrm>
            <a:off x="5345100" y="1660013"/>
            <a:ext cx="822300" cy="3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검색</a:t>
            </a:r>
            <a:endParaRPr sz="900"/>
          </a:p>
        </p:txBody>
      </p:sp>
      <p:sp>
        <p:nvSpPr>
          <p:cNvPr id="1596" name="Google Shape;1596;p64"/>
          <p:cNvSpPr/>
          <p:nvPr/>
        </p:nvSpPr>
        <p:spPr>
          <a:xfrm>
            <a:off x="73400" y="1194750"/>
            <a:ext cx="431100" cy="32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</a:t>
            </a:r>
            <a:endParaRPr b="1" sz="1000"/>
          </a:p>
        </p:txBody>
      </p:sp>
      <p:sp>
        <p:nvSpPr>
          <p:cNvPr id="1597" name="Google Shape;1597;p64"/>
          <p:cNvSpPr/>
          <p:nvPr/>
        </p:nvSpPr>
        <p:spPr>
          <a:xfrm>
            <a:off x="0" y="3349975"/>
            <a:ext cx="431100" cy="32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</a:t>
            </a:r>
            <a:endParaRPr b="1" sz="10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2" name="Google Shape;1602;p65"/>
          <p:cNvGraphicFramePr/>
          <p:nvPr/>
        </p:nvGraphicFramePr>
        <p:xfrm>
          <a:off x="2" y="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{F43EAFB5-DF02-47AC-8D84-4698DCDA5343}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ebookMarket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FFFFFF"/>
                          </a:solidFill>
                        </a:rPr>
                        <a:t>페이지명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공지사항 상세 페이지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07 판매자 회원 고객센터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서동민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rgbClr val="0C0C0C"/>
                          </a:solidFill>
                        </a:rPr>
                        <a:t>메인페이지 &gt; 고객센터 &gt; 판매자 공지사항 &gt; 공지상세 페이지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603" name="Google Shape;1603;p65"/>
          <p:cNvSpPr/>
          <p:nvPr/>
        </p:nvSpPr>
        <p:spPr>
          <a:xfrm>
            <a:off x="1554250" y="646300"/>
            <a:ext cx="4915800" cy="42465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4" name="Google Shape;1604;p65"/>
          <p:cNvSpPr/>
          <p:nvPr/>
        </p:nvSpPr>
        <p:spPr>
          <a:xfrm>
            <a:off x="1670694" y="768715"/>
            <a:ext cx="4669500" cy="4060200"/>
          </a:xfrm>
          <a:prstGeom prst="rect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05" name="Google Shape;1605;p65"/>
          <p:cNvCxnSpPr/>
          <p:nvPr/>
        </p:nvCxnSpPr>
        <p:spPr>
          <a:xfrm flipH="1" rot="10800000">
            <a:off x="1686358" y="1262612"/>
            <a:ext cx="4666800" cy="7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6" name="Google Shape;1606;p65"/>
          <p:cNvCxnSpPr/>
          <p:nvPr/>
        </p:nvCxnSpPr>
        <p:spPr>
          <a:xfrm flipH="1" rot="10800000">
            <a:off x="1676373" y="4266241"/>
            <a:ext cx="4677000" cy="4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7" name="Google Shape;1607;p65"/>
          <p:cNvSpPr/>
          <p:nvPr/>
        </p:nvSpPr>
        <p:spPr>
          <a:xfrm>
            <a:off x="2480166" y="1331185"/>
            <a:ext cx="3774600" cy="2874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8" name="Google Shape;1608;p65"/>
          <p:cNvSpPr/>
          <p:nvPr/>
        </p:nvSpPr>
        <p:spPr>
          <a:xfrm>
            <a:off x="1747422" y="1344075"/>
            <a:ext cx="885600" cy="287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9" name="Google Shape;1609;p65"/>
          <p:cNvSpPr/>
          <p:nvPr/>
        </p:nvSpPr>
        <p:spPr>
          <a:xfrm>
            <a:off x="1747275" y="1344000"/>
            <a:ext cx="885600" cy="2874300"/>
          </a:xfrm>
          <a:prstGeom prst="rect">
            <a:avLst/>
          </a:prstGeom>
          <a:solidFill>
            <a:srgbClr val="36609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    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1610" name="Google Shape;1610;p65"/>
          <p:cNvCxnSpPr/>
          <p:nvPr/>
        </p:nvCxnSpPr>
        <p:spPr>
          <a:xfrm rot="10800000">
            <a:off x="2401835" y="766340"/>
            <a:ext cx="0" cy="428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1" name="Google Shape;1611;p65"/>
          <p:cNvSpPr txBox="1"/>
          <p:nvPr/>
        </p:nvSpPr>
        <p:spPr>
          <a:xfrm>
            <a:off x="1686325" y="780700"/>
            <a:ext cx="715500" cy="4896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LOGO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1612" name="Google Shape;1612;p65"/>
          <p:cNvSpPr txBox="1"/>
          <p:nvPr/>
        </p:nvSpPr>
        <p:spPr>
          <a:xfrm>
            <a:off x="2682350" y="803550"/>
            <a:ext cx="2731200" cy="3540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검색창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613" name="Google Shape;1613;p65"/>
          <p:cNvSpPr/>
          <p:nvPr/>
        </p:nvSpPr>
        <p:spPr>
          <a:xfrm>
            <a:off x="1678500" y="4266250"/>
            <a:ext cx="4653900" cy="556200"/>
          </a:xfrm>
          <a:prstGeom prst="rect">
            <a:avLst/>
          </a:prstGeom>
          <a:solidFill>
            <a:srgbClr val="366092"/>
          </a:solidFill>
          <a:ln cap="flat" cmpd="sng" w="25400">
            <a:solidFill>
              <a:srgbClr val="1D1B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회사소개 / 개인정보취급방침 / 이용 약관   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4" name="Google Shape;1614;p65"/>
          <p:cNvSpPr txBox="1"/>
          <p:nvPr/>
        </p:nvSpPr>
        <p:spPr>
          <a:xfrm>
            <a:off x="4136100" y="1259850"/>
            <a:ext cx="871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공지사항</a:t>
            </a:r>
            <a:endParaRPr sz="1300"/>
          </a:p>
        </p:txBody>
      </p:sp>
      <p:sp>
        <p:nvSpPr>
          <p:cNvPr id="1615" name="Google Shape;1615;p65"/>
          <p:cNvSpPr txBox="1"/>
          <p:nvPr/>
        </p:nvSpPr>
        <p:spPr>
          <a:xfrm>
            <a:off x="2785975" y="1926375"/>
            <a:ext cx="64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제목</a:t>
            </a:r>
            <a:endParaRPr/>
          </a:p>
        </p:txBody>
      </p:sp>
      <p:sp>
        <p:nvSpPr>
          <p:cNvPr id="1616" name="Google Shape;1616;p65"/>
          <p:cNvSpPr/>
          <p:nvPr/>
        </p:nvSpPr>
        <p:spPr>
          <a:xfrm>
            <a:off x="3456125" y="2015200"/>
            <a:ext cx="2731200" cy="21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7" name="Google Shape;1617;p65"/>
          <p:cNvSpPr txBox="1"/>
          <p:nvPr/>
        </p:nvSpPr>
        <p:spPr>
          <a:xfrm>
            <a:off x="2748475" y="2363575"/>
            <a:ext cx="715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공지내용</a:t>
            </a:r>
            <a:endParaRPr sz="1000"/>
          </a:p>
        </p:txBody>
      </p:sp>
      <p:sp>
        <p:nvSpPr>
          <p:cNvPr id="1618" name="Google Shape;1618;p65"/>
          <p:cNvSpPr/>
          <p:nvPr/>
        </p:nvSpPr>
        <p:spPr>
          <a:xfrm>
            <a:off x="3447175" y="2322875"/>
            <a:ext cx="2723700" cy="152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9" name="Google Shape;1619;p65"/>
          <p:cNvSpPr txBox="1"/>
          <p:nvPr/>
        </p:nvSpPr>
        <p:spPr>
          <a:xfrm>
            <a:off x="5881350" y="1151825"/>
            <a:ext cx="32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20" name="Google Shape;1620;p65"/>
          <p:cNvGraphicFramePr/>
          <p:nvPr/>
        </p:nvGraphicFramePr>
        <p:xfrm>
          <a:off x="6846525" y="44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{9F957E85-C832-40C1-876B-299350C0DE2F}</a:tableStyleId>
              </a:tblPr>
              <a:tblGrid>
                <a:gridCol w="852925"/>
                <a:gridCol w="1444400"/>
              </a:tblGrid>
              <a:tr h="63540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>
                          <a:solidFill>
                            <a:srgbClr val="FFFFFF"/>
                          </a:solidFill>
                        </a:rPr>
                        <a:t>Description</a:t>
                      </a:r>
                      <a:endParaRPr b="1" i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</a:tr>
              <a:tr h="879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/>
                        <a:t>1</a:t>
                      </a:r>
                      <a:endParaRPr b="1"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" sz="800"/>
                        <a:t>aside는 고정 </a:t>
                      </a:r>
                      <a:endParaRPr i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i="1" lang="ko" sz="800"/>
                        <a:t>section부분만 변경</a:t>
                      </a:r>
                      <a:endParaRPr i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43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/>
                        <a:t>2</a:t>
                      </a:r>
                      <a:endParaRPr b="1"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" sz="700"/>
                        <a:t>&lt;h2&gt;공지사항&lt;/h2&gt;</a:t>
                      </a:r>
                      <a:endParaRPr i="1" sz="7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i="1" lang="ko" sz="700"/>
                        <a:t>width: 100% height:10%</a:t>
                      </a:r>
                      <a:endParaRPr i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58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/>
                        <a:t>3</a:t>
                      </a:r>
                      <a:endParaRPr b="1"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i="1" lang="ko" sz="700"/>
                        <a:t>사용자가 수정권한 없이 조회만 가능</a:t>
                      </a:r>
                      <a:endParaRPr i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58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/>
                        <a:t>4</a:t>
                      </a:r>
                      <a:endParaRPr b="1"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i="1" lang="ko" sz="700"/>
                        <a:t>뒤로 가기버튼 클릭: 판매자로이동 공지사항 페이지</a:t>
                      </a:r>
                      <a:endParaRPr i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621" name="Google Shape;1621;p65"/>
          <p:cNvSpPr txBox="1"/>
          <p:nvPr/>
        </p:nvSpPr>
        <p:spPr>
          <a:xfrm>
            <a:off x="3535500" y="3895311"/>
            <a:ext cx="939900" cy="32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뒤로가기</a:t>
            </a:r>
            <a:endParaRPr sz="900"/>
          </a:p>
        </p:txBody>
      </p:sp>
      <p:sp>
        <p:nvSpPr>
          <p:cNvPr id="1622" name="Google Shape;1622;p65"/>
          <p:cNvSpPr txBox="1"/>
          <p:nvPr/>
        </p:nvSpPr>
        <p:spPr>
          <a:xfrm>
            <a:off x="1740525" y="1518925"/>
            <a:ext cx="885600" cy="25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lt1"/>
                </a:solidFill>
              </a:rPr>
              <a:t>고객센터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700" u="sng">
                <a:solidFill>
                  <a:schemeClr val="lt1"/>
                </a:solidFill>
              </a:rPr>
              <a:t>판매자 공지사항</a:t>
            </a:r>
            <a:endParaRPr b="1" sz="700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판매자 가이드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lt1"/>
                </a:solidFill>
              </a:rPr>
              <a:t>문의게시판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lt1"/>
                </a:solidFill>
              </a:rPr>
              <a:t>-문의 현황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623" name="Google Shape;1623;p65"/>
          <p:cNvSpPr/>
          <p:nvPr/>
        </p:nvSpPr>
        <p:spPr>
          <a:xfrm>
            <a:off x="3789900" y="1317925"/>
            <a:ext cx="431100" cy="32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</a:t>
            </a:r>
            <a:endParaRPr b="1" sz="1000"/>
          </a:p>
        </p:txBody>
      </p:sp>
      <p:sp>
        <p:nvSpPr>
          <p:cNvPr id="1624" name="Google Shape;1624;p65"/>
          <p:cNvSpPr/>
          <p:nvPr/>
        </p:nvSpPr>
        <p:spPr>
          <a:xfrm>
            <a:off x="5955375" y="3650325"/>
            <a:ext cx="431100" cy="32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3</a:t>
            </a:r>
            <a:endParaRPr b="1" sz="1000"/>
          </a:p>
        </p:txBody>
      </p:sp>
      <p:sp>
        <p:nvSpPr>
          <p:cNvPr id="1625" name="Google Shape;1625;p65"/>
          <p:cNvSpPr/>
          <p:nvPr/>
        </p:nvSpPr>
        <p:spPr>
          <a:xfrm>
            <a:off x="3456125" y="1691250"/>
            <a:ext cx="1132200" cy="21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작성자</a:t>
            </a:r>
            <a:endParaRPr sz="1000"/>
          </a:p>
        </p:txBody>
      </p:sp>
      <p:sp>
        <p:nvSpPr>
          <p:cNvPr id="1626" name="Google Shape;1626;p65"/>
          <p:cNvSpPr/>
          <p:nvPr/>
        </p:nvSpPr>
        <p:spPr>
          <a:xfrm>
            <a:off x="4588325" y="1689388"/>
            <a:ext cx="1132200" cy="21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작성일</a:t>
            </a:r>
            <a:endParaRPr sz="1000"/>
          </a:p>
        </p:txBody>
      </p:sp>
      <p:sp>
        <p:nvSpPr>
          <p:cNvPr id="1627" name="Google Shape;1627;p65"/>
          <p:cNvSpPr/>
          <p:nvPr/>
        </p:nvSpPr>
        <p:spPr>
          <a:xfrm>
            <a:off x="4294575" y="3940650"/>
            <a:ext cx="431100" cy="32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4</a:t>
            </a:r>
            <a:endParaRPr b="1" sz="10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2" name="Google Shape;1632;p66"/>
          <p:cNvGraphicFramePr/>
          <p:nvPr/>
        </p:nvGraphicFramePr>
        <p:xfrm>
          <a:off x="2" y="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{F43EAFB5-DF02-47AC-8D84-4698DCDA5343}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ebookMarket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FFFFFF"/>
                          </a:solidFill>
                        </a:rPr>
                        <a:t>페이지명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      판매자가이드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07 판매자 회원 고객센터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서동민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rgbClr val="0C0C0C"/>
                          </a:solidFill>
                        </a:rPr>
                        <a:t>메인페이지 &gt; 고객센터 &gt; 판매자 가이드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633" name="Google Shape;1633;p66"/>
          <p:cNvSpPr/>
          <p:nvPr/>
        </p:nvSpPr>
        <p:spPr>
          <a:xfrm>
            <a:off x="1554250" y="646300"/>
            <a:ext cx="4915800" cy="42465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4" name="Google Shape;1634;p66"/>
          <p:cNvSpPr/>
          <p:nvPr/>
        </p:nvSpPr>
        <p:spPr>
          <a:xfrm>
            <a:off x="1677394" y="739440"/>
            <a:ext cx="4669500" cy="4060200"/>
          </a:xfrm>
          <a:prstGeom prst="rect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35" name="Google Shape;1635;p66"/>
          <p:cNvCxnSpPr/>
          <p:nvPr/>
        </p:nvCxnSpPr>
        <p:spPr>
          <a:xfrm flipH="1" rot="10800000">
            <a:off x="1686358" y="1262612"/>
            <a:ext cx="4666800" cy="7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6" name="Google Shape;1636;p66"/>
          <p:cNvCxnSpPr/>
          <p:nvPr/>
        </p:nvCxnSpPr>
        <p:spPr>
          <a:xfrm flipH="1" rot="10800000">
            <a:off x="1676373" y="4266241"/>
            <a:ext cx="4677000" cy="4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7" name="Google Shape;1637;p66"/>
          <p:cNvSpPr/>
          <p:nvPr/>
        </p:nvSpPr>
        <p:spPr>
          <a:xfrm>
            <a:off x="2480166" y="1331185"/>
            <a:ext cx="3774600" cy="2874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8" name="Google Shape;1638;p66"/>
          <p:cNvSpPr txBox="1"/>
          <p:nvPr/>
        </p:nvSpPr>
        <p:spPr>
          <a:xfrm>
            <a:off x="2682350" y="803550"/>
            <a:ext cx="2731200" cy="3540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검색창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639" name="Google Shape;1639;p66"/>
          <p:cNvSpPr/>
          <p:nvPr/>
        </p:nvSpPr>
        <p:spPr>
          <a:xfrm>
            <a:off x="1678500" y="4266250"/>
            <a:ext cx="4653900" cy="556200"/>
          </a:xfrm>
          <a:prstGeom prst="rect">
            <a:avLst/>
          </a:prstGeom>
          <a:solidFill>
            <a:srgbClr val="366092"/>
          </a:solidFill>
          <a:ln cap="flat" cmpd="sng" w="25400">
            <a:solidFill>
              <a:srgbClr val="1D1B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회사소개 / 개인정보취급방침 / 이용 약관   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0" name="Google Shape;1640;p66"/>
          <p:cNvSpPr txBox="1"/>
          <p:nvPr/>
        </p:nvSpPr>
        <p:spPr>
          <a:xfrm>
            <a:off x="2907300" y="1433175"/>
            <a:ext cx="3260100" cy="25113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                            &lt;main-content&gt;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판매자 가이드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  <p:graphicFrame>
        <p:nvGraphicFramePr>
          <p:cNvPr id="1641" name="Google Shape;1641;p66"/>
          <p:cNvGraphicFramePr/>
          <p:nvPr/>
        </p:nvGraphicFramePr>
        <p:xfrm>
          <a:off x="2907300" y="19634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{154ED6CF-FCC8-474B-AAB8-7D9320A5529B}</a:tableStyleId>
              </a:tblPr>
              <a:tblGrid>
                <a:gridCol w="560125"/>
                <a:gridCol w="1967650"/>
                <a:gridCol w="734750"/>
              </a:tblGrid>
              <a:tr h="32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26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26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5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5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42" name="Google Shape;1642;p66"/>
          <p:cNvSpPr txBox="1"/>
          <p:nvPr/>
        </p:nvSpPr>
        <p:spPr>
          <a:xfrm>
            <a:off x="4179750" y="2039450"/>
            <a:ext cx="78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내용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43" name="Google Shape;1643;p66"/>
          <p:cNvSpPr txBox="1"/>
          <p:nvPr/>
        </p:nvSpPr>
        <p:spPr>
          <a:xfrm>
            <a:off x="5537725" y="2039438"/>
            <a:ext cx="653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등록일시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1644" name="Google Shape;1644;p66"/>
          <p:cNvSpPr/>
          <p:nvPr/>
        </p:nvSpPr>
        <p:spPr>
          <a:xfrm>
            <a:off x="2951150" y="1999238"/>
            <a:ext cx="6189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제목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45" name="Google Shape;1645;p66"/>
          <p:cNvSpPr txBox="1"/>
          <p:nvPr/>
        </p:nvSpPr>
        <p:spPr>
          <a:xfrm>
            <a:off x="2907325" y="3987025"/>
            <a:ext cx="3262500" cy="2367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                                         페이징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1646" name="Google Shape;1646;p66"/>
          <p:cNvSpPr txBox="1"/>
          <p:nvPr/>
        </p:nvSpPr>
        <p:spPr>
          <a:xfrm>
            <a:off x="5881350" y="1151825"/>
            <a:ext cx="32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47" name="Google Shape;1647;p66"/>
          <p:cNvGraphicFramePr/>
          <p:nvPr/>
        </p:nvGraphicFramePr>
        <p:xfrm>
          <a:off x="6846525" y="44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{9F957E85-C832-40C1-876B-299350C0DE2F}</a:tableStyleId>
              </a:tblPr>
              <a:tblGrid>
                <a:gridCol w="852925"/>
                <a:gridCol w="1444400"/>
              </a:tblGrid>
              <a:tr h="32417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>
                          <a:solidFill>
                            <a:srgbClr val="FFFFFF"/>
                          </a:solidFill>
                        </a:rPr>
                        <a:t>Description</a:t>
                      </a:r>
                      <a:endParaRPr b="1" i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</a:tr>
              <a:tr h="846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/>
                        <a:t>1</a:t>
                      </a:r>
                      <a:endParaRPr b="1"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" sz="800"/>
                        <a:t>aside는 고정 </a:t>
                      </a:r>
                      <a:endParaRPr i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i="1" lang="ko" sz="800"/>
                        <a:t>section부분만 변경</a:t>
                      </a:r>
                      <a:endParaRPr i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30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/>
                        <a:t>2</a:t>
                      </a:r>
                      <a:endParaRPr b="1"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" sz="700"/>
                        <a:t>&lt;h2&gt;판매자 가이드&lt;/h2&gt;</a:t>
                      </a:r>
                      <a:endParaRPr i="1" sz="7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i="1" lang="ko" sz="700"/>
                        <a:t>width: 100% height:10%</a:t>
                      </a:r>
                      <a:endParaRPr i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30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/>
                        <a:t>3</a:t>
                      </a:r>
                      <a:endParaRPr b="1"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" sz="700"/>
                        <a:t>게시물 리스트 방식 처리 </a:t>
                      </a:r>
                      <a:endParaRPr i="1" sz="7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" sz="700"/>
                        <a:t>가장 기본적인 판매자 등록 가이드 게시</a:t>
                      </a:r>
                      <a:endParaRPr i="1" sz="7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" sz="700"/>
                        <a:t>제목클릭시 상세페이지로 이동</a:t>
                      </a:r>
                      <a:endParaRPr i="1" sz="7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t/>
                      </a:r>
                      <a:endParaRPr i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30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/>
                        <a:t>4</a:t>
                      </a:r>
                      <a:endParaRPr b="1"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" sz="600"/>
                        <a:t>페이지 처리: 10개 페이지씩 처리</a:t>
                      </a:r>
                      <a:endParaRPr i="1" sz="6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i="1" lang="ko" sz="600"/>
                        <a:t>width:100% height:10%</a:t>
                      </a:r>
                      <a:endParaRPr i="1"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648" name="Google Shape;1648;p66"/>
          <p:cNvSpPr/>
          <p:nvPr/>
        </p:nvSpPr>
        <p:spPr>
          <a:xfrm>
            <a:off x="1686350" y="1361675"/>
            <a:ext cx="871800" cy="2874300"/>
          </a:xfrm>
          <a:prstGeom prst="rect">
            <a:avLst/>
          </a:prstGeom>
          <a:solidFill>
            <a:srgbClr val="36609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lt1"/>
                </a:solidFill>
              </a:rPr>
              <a:t>고객센터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lt1"/>
                </a:solidFill>
              </a:rPr>
              <a:t>판매자 공지사항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 u="sng">
                <a:solidFill>
                  <a:schemeClr val="lt1"/>
                </a:solidFill>
              </a:rPr>
              <a:t>판매자 가이드</a:t>
            </a:r>
            <a:endParaRPr b="1" sz="700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lt1"/>
                </a:solidFill>
              </a:rPr>
              <a:t>문의게시판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lt1"/>
                </a:solidFill>
              </a:rPr>
              <a:t>-문의 현황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649" name="Google Shape;1649;p66"/>
          <p:cNvSpPr txBox="1"/>
          <p:nvPr/>
        </p:nvSpPr>
        <p:spPr>
          <a:xfrm>
            <a:off x="1686350" y="735750"/>
            <a:ext cx="715500" cy="5268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LOGO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1650" name="Google Shape;1650;p66"/>
          <p:cNvSpPr/>
          <p:nvPr/>
        </p:nvSpPr>
        <p:spPr>
          <a:xfrm>
            <a:off x="6167400" y="1077913"/>
            <a:ext cx="431100" cy="32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</a:t>
            </a:r>
            <a:endParaRPr b="1" sz="1000"/>
          </a:p>
        </p:txBody>
      </p:sp>
      <p:sp>
        <p:nvSpPr>
          <p:cNvPr id="1651" name="Google Shape;1651;p66"/>
          <p:cNvSpPr/>
          <p:nvPr/>
        </p:nvSpPr>
        <p:spPr>
          <a:xfrm>
            <a:off x="2588075" y="4068275"/>
            <a:ext cx="431100" cy="32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4</a:t>
            </a:r>
            <a:endParaRPr b="1" sz="1000"/>
          </a:p>
        </p:txBody>
      </p:sp>
      <p:sp>
        <p:nvSpPr>
          <p:cNvPr id="1652" name="Google Shape;1652;p66"/>
          <p:cNvSpPr/>
          <p:nvPr/>
        </p:nvSpPr>
        <p:spPr>
          <a:xfrm>
            <a:off x="2588075" y="2409388"/>
            <a:ext cx="431100" cy="32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3</a:t>
            </a:r>
            <a:endParaRPr b="1" sz="1000"/>
          </a:p>
        </p:txBody>
      </p:sp>
      <p:sp>
        <p:nvSpPr>
          <p:cNvPr id="1653" name="Google Shape;1653;p66"/>
          <p:cNvSpPr txBox="1"/>
          <p:nvPr/>
        </p:nvSpPr>
        <p:spPr>
          <a:xfrm>
            <a:off x="5345100" y="1641825"/>
            <a:ext cx="822300" cy="3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검색</a:t>
            </a:r>
            <a:endParaRPr sz="900"/>
          </a:p>
        </p:txBody>
      </p:sp>
      <p:sp>
        <p:nvSpPr>
          <p:cNvPr id="1654" name="Google Shape;1654;p66"/>
          <p:cNvSpPr/>
          <p:nvPr/>
        </p:nvSpPr>
        <p:spPr>
          <a:xfrm>
            <a:off x="1554250" y="1270450"/>
            <a:ext cx="431100" cy="32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</a:t>
            </a:r>
            <a:endParaRPr b="1" sz="1000"/>
          </a:p>
        </p:txBody>
      </p:sp>
      <p:sp>
        <p:nvSpPr>
          <p:cNvPr id="1655" name="Google Shape;1655;p66"/>
          <p:cNvSpPr/>
          <p:nvPr/>
        </p:nvSpPr>
        <p:spPr>
          <a:xfrm>
            <a:off x="2875250" y="1315900"/>
            <a:ext cx="431100" cy="32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</a:t>
            </a:r>
            <a:endParaRPr b="1" sz="10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9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60" name="Google Shape;1660;p67"/>
          <p:cNvGraphicFramePr/>
          <p:nvPr/>
        </p:nvGraphicFramePr>
        <p:xfrm>
          <a:off x="2" y="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{F43EAFB5-DF02-47AC-8D84-4698DCDA5343}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ebookMarket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FFFFFF"/>
                          </a:solidFill>
                        </a:rPr>
                        <a:t>페이지명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판매자 가이드</a:t>
                      </a:r>
                      <a:r>
                        <a:rPr lang="ko" sz="1000"/>
                        <a:t> 상세 페이지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07 판매자 회원 고객센터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서동민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rgbClr val="0C0C0C"/>
                          </a:solidFill>
                        </a:rPr>
                        <a:t>메인페이지 &gt; 고객센터 &gt; 판매자 가이드 &gt; 판매자 가이드 상세 페이지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661" name="Google Shape;1661;p67"/>
          <p:cNvSpPr/>
          <p:nvPr/>
        </p:nvSpPr>
        <p:spPr>
          <a:xfrm>
            <a:off x="1554250" y="646300"/>
            <a:ext cx="4915800" cy="42465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2" name="Google Shape;1662;p67"/>
          <p:cNvSpPr/>
          <p:nvPr/>
        </p:nvSpPr>
        <p:spPr>
          <a:xfrm>
            <a:off x="1670694" y="768715"/>
            <a:ext cx="4669500" cy="4060200"/>
          </a:xfrm>
          <a:prstGeom prst="rect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63" name="Google Shape;1663;p67"/>
          <p:cNvCxnSpPr/>
          <p:nvPr/>
        </p:nvCxnSpPr>
        <p:spPr>
          <a:xfrm flipH="1" rot="10800000">
            <a:off x="1686358" y="1262612"/>
            <a:ext cx="4666800" cy="7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4" name="Google Shape;1664;p67"/>
          <p:cNvCxnSpPr/>
          <p:nvPr/>
        </p:nvCxnSpPr>
        <p:spPr>
          <a:xfrm flipH="1" rot="10800000">
            <a:off x="1676373" y="4266241"/>
            <a:ext cx="4677000" cy="4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5" name="Google Shape;1665;p67"/>
          <p:cNvSpPr/>
          <p:nvPr/>
        </p:nvSpPr>
        <p:spPr>
          <a:xfrm>
            <a:off x="2480166" y="1331185"/>
            <a:ext cx="3774600" cy="2874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6" name="Google Shape;1666;p67"/>
          <p:cNvSpPr/>
          <p:nvPr/>
        </p:nvSpPr>
        <p:spPr>
          <a:xfrm>
            <a:off x="1747422" y="1344075"/>
            <a:ext cx="885600" cy="287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7" name="Google Shape;1667;p67"/>
          <p:cNvSpPr/>
          <p:nvPr/>
        </p:nvSpPr>
        <p:spPr>
          <a:xfrm>
            <a:off x="1747275" y="1344000"/>
            <a:ext cx="885600" cy="2874300"/>
          </a:xfrm>
          <a:prstGeom prst="rect">
            <a:avLst/>
          </a:prstGeom>
          <a:solidFill>
            <a:srgbClr val="36609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    </a:t>
            </a:r>
            <a:endParaRPr sz="700">
              <a:solidFill>
                <a:schemeClr val="lt1"/>
              </a:solidFill>
            </a:endParaRPr>
          </a:p>
        </p:txBody>
      </p:sp>
      <p:cxnSp>
        <p:nvCxnSpPr>
          <p:cNvPr id="1668" name="Google Shape;1668;p67"/>
          <p:cNvCxnSpPr/>
          <p:nvPr/>
        </p:nvCxnSpPr>
        <p:spPr>
          <a:xfrm rot="10800000">
            <a:off x="2401835" y="766340"/>
            <a:ext cx="0" cy="428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9" name="Google Shape;1669;p67"/>
          <p:cNvSpPr txBox="1"/>
          <p:nvPr/>
        </p:nvSpPr>
        <p:spPr>
          <a:xfrm>
            <a:off x="1686325" y="780700"/>
            <a:ext cx="715500" cy="4896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LOGO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1670" name="Google Shape;1670;p67"/>
          <p:cNvSpPr txBox="1"/>
          <p:nvPr/>
        </p:nvSpPr>
        <p:spPr>
          <a:xfrm>
            <a:off x="2682350" y="803550"/>
            <a:ext cx="2731200" cy="3540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검색창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671" name="Google Shape;1671;p67"/>
          <p:cNvSpPr/>
          <p:nvPr/>
        </p:nvSpPr>
        <p:spPr>
          <a:xfrm>
            <a:off x="1678500" y="4266250"/>
            <a:ext cx="4653900" cy="556200"/>
          </a:xfrm>
          <a:prstGeom prst="rect">
            <a:avLst/>
          </a:prstGeom>
          <a:solidFill>
            <a:srgbClr val="366092"/>
          </a:solidFill>
          <a:ln cap="flat" cmpd="sng" w="25400">
            <a:solidFill>
              <a:srgbClr val="1D1B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회사소개 / 개인정보취급방침 / 이용 약관   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2" name="Google Shape;1672;p67"/>
          <p:cNvSpPr txBox="1"/>
          <p:nvPr/>
        </p:nvSpPr>
        <p:spPr>
          <a:xfrm>
            <a:off x="4136100" y="1336050"/>
            <a:ext cx="1364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판매자 가이드</a:t>
            </a:r>
            <a:endParaRPr sz="1300"/>
          </a:p>
        </p:txBody>
      </p:sp>
      <p:sp>
        <p:nvSpPr>
          <p:cNvPr id="1673" name="Google Shape;1673;p67"/>
          <p:cNvSpPr txBox="1"/>
          <p:nvPr/>
        </p:nvSpPr>
        <p:spPr>
          <a:xfrm>
            <a:off x="2785975" y="1926375"/>
            <a:ext cx="64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제목</a:t>
            </a:r>
            <a:endParaRPr/>
          </a:p>
        </p:txBody>
      </p:sp>
      <p:sp>
        <p:nvSpPr>
          <p:cNvPr id="1674" name="Google Shape;1674;p67"/>
          <p:cNvSpPr/>
          <p:nvPr/>
        </p:nvSpPr>
        <p:spPr>
          <a:xfrm>
            <a:off x="3456125" y="2015200"/>
            <a:ext cx="2731200" cy="21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5" name="Google Shape;1675;p67"/>
          <p:cNvSpPr txBox="1"/>
          <p:nvPr/>
        </p:nvSpPr>
        <p:spPr>
          <a:xfrm>
            <a:off x="2748475" y="2326575"/>
            <a:ext cx="715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공지내용</a:t>
            </a:r>
            <a:endParaRPr sz="1000"/>
          </a:p>
        </p:txBody>
      </p:sp>
      <p:sp>
        <p:nvSpPr>
          <p:cNvPr id="1676" name="Google Shape;1676;p67"/>
          <p:cNvSpPr/>
          <p:nvPr/>
        </p:nvSpPr>
        <p:spPr>
          <a:xfrm>
            <a:off x="3447175" y="2322875"/>
            <a:ext cx="2723700" cy="152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7" name="Google Shape;1677;p67"/>
          <p:cNvSpPr txBox="1"/>
          <p:nvPr/>
        </p:nvSpPr>
        <p:spPr>
          <a:xfrm>
            <a:off x="5881350" y="1151825"/>
            <a:ext cx="32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78" name="Google Shape;1678;p67"/>
          <p:cNvGraphicFramePr/>
          <p:nvPr/>
        </p:nvGraphicFramePr>
        <p:xfrm>
          <a:off x="6846525" y="44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{9F957E85-C832-40C1-876B-299350C0DE2F}</a:tableStyleId>
              </a:tblPr>
              <a:tblGrid>
                <a:gridCol w="852925"/>
                <a:gridCol w="1444400"/>
              </a:tblGrid>
              <a:tr h="32417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>
                          <a:solidFill>
                            <a:srgbClr val="FFFFFF"/>
                          </a:solidFill>
                        </a:rPr>
                        <a:t>Description</a:t>
                      </a:r>
                      <a:endParaRPr b="1" i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</a:tr>
              <a:tr h="846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/>
                        <a:t>1</a:t>
                      </a:r>
                      <a:endParaRPr b="1"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" sz="800"/>
                        <a:t>aside는 고정 </a:t>
                      </a:r>
                      <a:endParaRPr i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i="1" lang="ko" sz="800"/>
                        <a:t>section부분만 변경</a:t>
                      </a:r>
                      <a:endParaRPr i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30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/>
                        <a:t>2</a:t>
                      </a:r>
                      <a:endParaRPr b="1"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" sz="700"/>
                        <a:t>&lt;h2&gt;판매자 가이드&lt;/h2&gt;</a:t>
                      </a:r>
                      <a:endParaRPr i="1" sz="7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i="1" lang="ko" sz="700"/>
                        <a:t>width: 100% height:10%</a:t>
                      </a:r>
                      <a:endParaRPr i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30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/>
                        <a:t>3</a:t>
                      </a:r>
                      <a:endParaRPr b="1"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i="1" lang="ko" sz="700"/>
                        <a:t>사용자가 수정권한 없이 조회만 가능</a:t>
                      </a:r>
                      <a:endParaRPr i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30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/>
                        <a:t>4</a:t>
                      </a:r>
                      <a:endParaRPr b="1"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i="1" lang="ko" sz="700"/>
                        <a:t>뒤로가기버튼 클릭: 판매자 가이드페이지로 이동</a:t>
                      </a:r>
                      <a:endParaRPr i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679" name="Google Shape;1679;p67"/>
          <p:cNvSpPr txBox="1"/>
          <p:nvPr/>
        </p:nvSpPr>
        <p:spPr>
          <a:xfrm>
            <a:off x="3535500" y="3895311"/>
            <a:ext cx="939900" cy="32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뒤로가기</a:t>
            </a:r>
            <a:endParaRPr sz="900"/>
          </a:p>
        </p:txBody>
      </p:sp>
      <p:sp>
        <p:nvSpPr>
          <p:cNvPr id="1680" name="Google Shape;1680;p67"/>
          <p:cNvSpPr txBox="1"/>
          <p:nvPr/>
        </p:nvSpPr>
        <p:spPr>
          <a:xfrm>
            <a:off x="1740525" y="1518925"/>
            <a:ext cx="885600" cy="25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lt1"/>
                </a:solidFill>
              </a:rPr>
              <a:t>고객센터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lt1"/>
                </a:solidFill>
              </a:rPr>
              <a:t>판매자 공지사항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 u="sng">
                <a:solidFill>
                  <a:schemeClr val="lt1"/>
                </a:solidFill>
              </a:rPr>
              <a:t>판매자 가이드</a:t>
            </a:r>
            <a:endParaRPr b="1" sz="700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lt1"/>
                </a:solidFill>
              </a:rPr>
              <a:t>문의게시판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lt1"/>
                </a:solidFill>
              </a:rPr>
              <a:t>-문의 현황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681" name="Google Shape;1681;p67"/>
          <p:cNvSpPr/>
          <p:nvPr/>
        </p:nvSpPr>
        <p:spPr>
          <a:xfrm>
            <a:off x="6038950" y="1103600"/>
            <a:ext cx="431100" cy="32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</a:t>
            </a:r>
            <a:endParaRPr b="1" sz="1000"/>
          </a:p>
        </p:txBody>
      </p:sp>
      <p:sp>
        <p:nvSpPr>
          <p:cNvPr id="1682" name="Google Shape;1682;p67"/>
          <p:cNvSpPr/>
          <p:nvPr/>
        </p:nvSpPr>
        <p:spPr>
          <a:xfrm>
            <a:off x="5922275" y="2256825"/>
            <a:ext cx="431100" cy="32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3</a:t>
            </a:r>
            <a:endParaRPr b="1" sz="1000"/>
          </a:p>
        </p:txBody>
      </p:sp>
      <p:sp>
        <p:nvSpPr>
          <p:cNvPr id="1683" name="Google Shape;1683;p67"/>
          <p:cNvSpPr/>
          <p:nvPr/>
        </p:nvSpPr>
        <p:spPr>
          <a:xfrm>
            <a:off x="3456125" y="1691250"/>
            <a:ext cx="1132200" cy="21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작성자</a:t>
            </a:r>
            <a:endParaRPr sz="1000"/>
          </a:p>
        </p:txBody>
      </p:sp>
      <p:sp>
        <p:nvSpPr>
          <p:cNvPr id="1684" name="Google Shape;1684;p67"/>
          <p:cNvSpPr/>
          <p:nvPr/>
        </p:nvSpPr>
        <p:spPr>
          <a:xfrm>
            <a:off x="4588325" y="1689388"/>
            <a:ext cx="1132200" cy="21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작성일</a:t>
            </a:r>
            <a:endParaRPr sz="1000"/>
          </a:p>
        </p:txBody>
      </p:sp>
      <p:sp>
        <p:nvSpPr>
          <p:cNvPr id="1685" name="Google Shape;1685;p67"/>
          <p:cNvSpPr/>
          <p:nvPr/>
        </p:nvSpPr>
        <p:spPr>
          <a:xfrm>
            <a:off x="4356450" y="3893963"/>
            <a:ext cx="431100" cy="32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4</a:t>
            </a:r>
            <a:endParaRPr b="1" sz="10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9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0" name="Google Shape;1690;p68"/>
          <p:cNvGraphicFramePr/>
          <p:nvPr/>
        </p:nvGraphicFramePr>
        <p:xfrm>
          <a:off x="2" y="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{F43EAFB5-DF02-47AC-8D84-4698DCDA5343}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ebookMarket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FFFFFF"/>
                          </a:solidFill>
                        </a:rPr>
                        <a:t>페이지명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      판매자 문의사항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07 판매자 회원 고객센터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서동민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rgbClr val="0C0C0C"/>
                          </a:solidFill>
                        </a:rPr>
                        <a:t>메인페이지 &gt; 고객센터 &gt; 문의게시판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691" name="Google Shape;1691;p68"/>
          <p:cNvSpPr/>
          <p:nvPr/>
        </p:nvSpPr>
        <p:spPr>
          <a:xfrm>
            <a:off x="1554250" y="646300"/>
            <a:ext cx="4915800" cy="42465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2" name="Google Shape;1692;p68"/>
          <p:cNvSpPr/>
          <p:nvPr/>
        </p:nvSpPr>
        <p:spPr>
          <a:xfrm>
            <a:off x="1677394" y="739440"/>
            <a:ext cx="4669500" cy="4060200"/>
          </a:xfrm>
          <a:prstGeom prst="rect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93" name="Google Shape;1693;p68"/>
          <p:cNvCxnSpPr/>
          <p:nvPr/>
        </p:nvCxnSpPr>
        <p:spPr>
          <a:xfrm flipH="1" rot="10800000">
            <a:off x="1686358" y="1262612"/>
            <a:ext cx="4666800" cy="7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4" name="Google Shape;1694;p68"/>
          <p:cNvCxnSpPr/>
          <p:nvPr/>
        </p:nvCxnSpPr>
        <p:spPr>
          <a:xfrm flipH="1" rot="10800000">
            <a:off x="1676373" y="4266241"/>
            <a:ext cx="4677000" cy="4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5" name="Google Shape;1695;p68"/>
          <p:cNvSpPr/>
          <p:nvPr/>
        </p:nvSpPr>
        <p:spPr>
          <a:xfrm>
            <a:off x="2480166" y="1331185"/>
            <a:ext cx="3774600" cy="2874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6" name="Google Shape;1696;p68"/>
          <p:cNvSpPr txBox="1"/>
          <p:nvPr/>
        </p:nvSpPr>
        <p:spPr>
          <a:xfrm>
            <a:off x="2682350" y="803550"/>
            <a:ext cx="2731200" cy="3540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검색창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697" name="Google Shape;1697;p68"/>
          <p:cNvSpPr/>
          <p:nvPr/>
        </p:nvSpPr>
        <p:spPr>
          <a:xfrm>
            <a:off x="1678500" y="4266250"/>
            <a:ext cx="4653900" cy="556200"/>
          </a:xfrm>
          <a:prstGeom prst="rect">
            <a:avLst/>
          </a:prstGeom>
          <a:solidFill>
            <a:srgbClr val="366092"/>
          </a:solidFill>
          <a:ln cap="flat" cmpd="sng" w="25400">
            <a:solidFill>
              <a:srgbClr val="1D1B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회사소개 / 개인정보취급방침 / 이용 약관   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8" name="Google Shape;1698;p68"/>
          <p:cNvSpPr txBox="1"/>
          <p:nvPr/>
        </p:nvSpPr>
        <p:spPr>
          <a:xfrm>
            <a:off x="2908525" y="1262600"/>
            <a:ext cx="3260100" cy="25113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                            &lt;main-content&gt;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판매자 문의 게시판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699" name="Google Shape;1699;p68"/>
          <p:cNvSpPr txBox="1"/>
          <p:nvPr/>
        </p:nvSpPr>
        <p:spPr>
          <a:xfrm>
            <a:off x="2907325" y="3987025"/>
            <a:ext cx="3262500" cy="2367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                                         페이징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1700" name="Google Shape;1700;p68"/>
          <p:cNvSpPr txBox="1"/>
          <p:nvPr/>
        </p:nvSpPr>
        <p:spPr>
          <a:xfrm>
            <a:off x="5881350" y="1151825"/>
            <a:ext cx="32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01" name="Google Shape;1701;p68"/>
          <p:cNvGraphicFramePr/>
          <p:nvPr/>
        </p:nvGraphicFramePr>
        <p:xfrm>
          <a:off x="6846525" y="44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{9F957E85-C832-40C1-876B-299350C0DE2F}</a:tableStyleId>
              </a:tblPr>
              <a:tblGrid>
                <a:gridCol w="852925"/>
                <a:gridCol w="1444400"/>
              </a:tblGrid>
              <a:tr h="32417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>
                          <a:solidFill>
                            <a:srgbClr val="FFFFFF"/>
                          </a:solidFill>
                        </a:rPr>
                        <a:t>Description</a:t>
                      </a:r>
                      <a:endParaRPr b="1" i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</a:tr>
              <a:tr h="846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/>
                        <a:t>1</a:t>
                      </a:r>
                      <a:endParaRPr b="1"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" sz="800"/>
                        <a:t>aside는 고정 </a:t>
                      </a:r>
                      <a:endParaRPr i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i="1" lang="ko" sz="800"/>
                        <a:t>section부분만 변경</a:t>
                      </a:r>
                      <a:endParaRPr i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30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/>
                        <a:t>2</a:t>
                      </a:r>
                      <a:endParaRPr b="1"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" sz="700"/>
                        <a:t>&lt;h2&gt;판매자 문의사항&lt;/h2&gt;</a:t>
                      </a:r>
                      <a:endParaRPr i="1" sz="7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i="1" lang="ko" sz="700"/>
                        <a:t>width: 100% height:10%</a:t>
                      </a:r>
                      <a:endParaRPr i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30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/>
                        <a:t>3</a:t>
                      </a:r>
                      <a:endParaRPr b="1"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" sz="700"/>
                        <a:t>게시물 리스트 방식 처리 </a:t>
                      </a:r>
                      <a:endParaRPr i="1" sz="7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ko" sz="700">
                          <a:solidFill>
                            <a:schemeClr val="dk1"/>
                          </a:solidFill>
                        </a:rPr>
                        <a:t>제목클릭시 상세페이지로 이동</a:t>
                      </a:r>
                      <a:endParaRPr i="1" sz="7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t/>
                      </a:r>
                      <a:endParaRPr i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30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/>
                        <a:t>4</a:t>
                      </a:r>
                      <a:endParaRPr b="1"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" sz="600"/>
                        <a:t>페이지 처리: 10개 페이지씩 처리</a:t>
                      </a:r>
                      <a:endParaRPr i="1" sz="6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i="1" lang="ko" sz="600"/>
                        <a:t>width:100% height:10%</a:t>
                      </a:r>
                      <a:endParaRPr i="1"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30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/>
                        <a:t>5</a:t>
                      </a:r>
                      <a:endParaRPr b="1"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i="1" lang="ko" sz="600"/>
                        <a:t>등록하기 버튼 클릭시 게시글 등록 상세 페이지로 이동.</a:t>
                      </a:r>
                      <a:endParaRPr i="1"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702" name="Google Shape;1702;p68"/>
          <p:cNvSpPr/>
          <p:nvPr/>
        </p:nvSpPr>
        <p:spPr>
          <a:xfrm>
            <a:off x="1686350" y="1361675"/>
            <a:ext cx="871800" cy="2874300"/>
          </a:xfrm>
          <a:prstGeom prst="rect">
            <a:avLst/>
          </a:prstGeom>
          <a:solidFill>
            <a:srgbClr val="36609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1703" name="Google Shape;1703;p68"/>
          <p:cNvSpPr txBox="1"/>
          <p:nvPr/>
        </p:nvSpPr>
        <p:spPr>
          <a:xfrm>
            <a:off x="1686350" y="735750"/>
            <a:ext cx="715500" cy="5268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LOGO</a:t>
            </a:r>
            <a:endParaRPr sz="800">
              <a:solidFill>
                <a:schemeClr val="lt1"/>
              </a:solidFill>
            </a:endParaRPr>
          </a:p>
        </p:txBody>
      </p:sp>
      <p:graphicFrame>
        <p:nvGraphicFramePr>
          <p:cNvPr id="1704" name="Google Shape;1704;p68"/>
          <p:cNvGraphicFramePr/>
          <p:nvPr/>
        </p:nvGraphicFramePr>
        <p:xfrm>
          <a:off x="2907325" y="179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{154ED6CF-FCC8-474B-AAB8-7D9320A5529B}</a:tableStyleId>
              </a:tblPr>
              <a:tblGrid>
                <a:gridCol w="382850"/>
                <a:gridCol w="760525"/>
                <a:gridCol w="1131550"/>
                <a:gridCol w="616400"/>
                <a:gridCol w="371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705" name="Google Shape;1705;p68"/>
          <p:cNvCxnSpPr/>
          <p:nvPr/>
        </p:nvCxnSpPr>
        <p:spPr>
          <a:xfrm rot="10800000">
            <a:off x="2723575" y="1707025"/>
            <a:ext cx="3477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6" name="Google Shape;1706;p68"/>
          <p:cNvSpPr txBox="1"/>
          <p:nvPr/>
        </p:nvSpPr>
        <p:spPr>
          <a:xfrm>
            <a:off x="3482050" y="1859825"/>
            <a:ext cx="421800" cy="3078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제목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1707" name="Google Shape;1707;p68"/>
          <p:cNvSpPr txBox="1"/>
          <p:nvPr/>
        </p:nvSpPr>
        <p:spPr>
          <a:xfrm>
            <a:off x="4314625" y="1844375"/>
            <a:ext cx="606900" cy="3387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  내용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708" name="Google Shape;1708;p68"/>
          <p:cNvSpPr txBox="1"/>
          <p:nvPr/>
        </p:nvSpPr>
        <p:spPr>
          <a:xfrm>
            <a:off x="4421750" y="1151825"/>
            <a:ext cx="991800" cy="3387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등록일자</a:t>
            </a:r>
            <a:endParaRPr sz="1000">
              <a:solidFill>
                <a:schemeClr val="lt1"/>
              </a:solidFill>
            </a:endParaRPr>
          </a:p>
        </p:txBody>
      </p:sp>
      <p:cxnSp>
        <p:nvCxnSpPr>
          <p:cNvPr id="1709" name="Google Shape;1709;p68"/>
          <p:cNvCxnSpPr/>
          <p:nvPr/>
        </p:nvCxnSpPr>
        <p:spPr>
          <a:xfrm rot="10800000">
            <a:off x="5073000" y="1433250"/>
            <a:ext cx="265200" cy="570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0" name="Google Shape;1710;p68"/>
          <p:cNvSpPr txBox="1"/>
          <p:nvPr/>
        </p:nvSpPr>
        <p:spPr>
          <a:xfrm>
            <a:off x="5489900" y="1167275"/>
            <a:ext cx="606900" cy="3078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처리여부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1711" name="Google Shape;1711;p68"/>
          <p:cNvSpPr/>
          <p:nvPr/>
        </p:nvSpPr>
        <p:spPr>
          <a:xfrm>
            <a:off x="1686350" y="1361675"/>
            <a:ext cx="871800" cy="2874300"/>
          </a:xfrm>
          <a:prstGeom prst="rect">
            <a:avLst/>
          </a:prstGeom>
          <a:solidFill>
            <a:srgbClr val="36609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lt1"/>
                </a:solidFill>
              </a:rPr>
              <a:t>고객센터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lt1"/>
                </a:solidFill>
              </a:rPr>
              <a:t>판매자 공지사항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판매자 가이드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 u="sng">
                <a:solidFill>
                  <a:schemeClr val="lt1"/>
                </a:solidFill>
              </a:rPr>
              <a:t>문의게시판</a:t>
            </a:r>
            <a:endParaRPr b="1" sz="1000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lt1"/>
                </a:solidFill>
              </a:rPr>
              <a:t>-문의 현황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712" name="Google Shape;1712;p68"/>
          <p:cNvSpPr txBox="1"/>
          <p:nvPr/>
        </p:nvSpPr>
        <p:spPr>
          <a:xfrm>
            <a:off x="1278200" y="1435813"/>
            <a:ext cx="1531800" cy="271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문의 게시판 일련번호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713" name="Google Shape;1713;p68"/>
          <p:cNvSpPr/>
          <p:nvPr/>
        </p:nvSpPr>
        <p:spPr>
          <a:xfrm>
            <a:off x="6173150" y="1158275"/>
            <a:ext cx="431100" cy="32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</a:t>
            </a:r>
            <a:endParaRPr b="1" sz="1000"/>
          </a:p>
        </p:txBody>
      </p:sp>
      <p:sp>
        <p:nvSpPr>
          <p:cNvPr id="1714" name="Google Shape;1714;p68"/>
          <p:cNvSpPr/>
          <p:nvPr/>
        </p:nvSpPr>
        <p:spPr>
          <a:xfrm>
            <a:off x="944325" y="1226188"/>
            <a:ext cx="431100" cy="32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3</a:t>
            </a:r>
            <a:endParaRPr b="1" sz="1000"/>
          </a:p>
        </p:txBody>
      </p:sp>
      <p:sp>
        <p:nvSpPr>
          <p:cNvPr id="1715" name="Google Shape;1715;p68"/>
          <p:cNvSpPr/>
          <p:nvPr/>
        </p:nvSpPr>
        <p:spPr>
          <a:xfrm>
            <a:off x="2640175" y="3857175"/>
            <a:ext cx="431100" cy="32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4</a:t>
            </a:r>
            <a:endParaRPr b="1" sz="1000"/>
          </a:p>
        </p:txBody>
      </p:sp>
      <p:sp>
        <p:nvSpPr>
          <p:cNvPr id="1716" name="Google Shape;1716;p68"/>
          <p:cNvSpPr txBox="1"/>
          <p:nvPr/>
        </p:nvSpPr>
        <p:spPr>
          <a:xfrm>
            <a:off x="5338200" y="1541788"/>
            <a:ext cx="822300" cy="3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검색</a:t>
            </a:r>
            <a:endParaRPr sz="900"/>
          </a:p>
        </p:txBody>
      </p:sp>
      <p:cxnSp>
        <p:nvCxnSpPr>
          <p:cNvPr id="1717" name="Google Shape;1717;p68"/>
          <p:cNvCxnSpPr/>
          <p:nvPr/>
        </p:nvCxnSpPr>
        <p:spPr>
          <a:xfrm flipH="1" rot="10800000">
            <a:off x="5881350" y="1582025"/>
            <a:ext cx="65400" cy="414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8" name="Google Shape;1718;p68"/>
          <p:cNvCxnSpPr/>
          <p:nvPr/>
        </p:nvCxnSpPr>
        <p:spPr>
          <a:xfrm flipH="1">
            <a:off x="5248975" y="3893150"/>
            <a:ext cx="900" cy="512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9" name="Google Shape;1719;p68"/>
          <p:cNvSpPr txBox="1"/>
          <p:nvPr/>
        </p:nvSpPr>
        <p:spPr>
          <a:xfrm>
            <a:off x="4883850" y="4436850"/>
            <a:ext cx="1062900" cy="2925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등록하기</a:t>
            </a:r>
            <a:endParaRPr sz="700"/>
          </a:p>
        </p:txBody>
      </p:sp>
      <p:sp>
        <p:nvSpPr>
          <p:cNvPr id="1720" name="Google Shape;1720;p68"/>
          <p:cNvSpPr/>
          <p:nvPr/>
        </p:nvSpPr>
        <p:spPr>
          <a:xfrm>
            <a:off x="4562150" y="4266250"/>
            <a:ext cx="431100" cy="32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5</a:t>
            </a:r>
            <a:endParaRPr b="1" sz="1000"/>
          </a:p>
        </p:txBody>
      </p:sp>
      <p:sp>
        <p:nvSpPr>
          <p:cNvPr id="1721" name="Google Shape;1721;p68"/>
          <p:cNvSpPr/>
          <p:nvPr/>
        </p:nvSpPr>
        <p:spPr>
          <a:xfrm>
            <a:off x="1523925" y="1731775"/>
            <a:ext cx="431100" cy="32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</a:t>
            </a:r>
            <a:endParaRPr b="1" sz="1000"/>
          </a:p>
        </p:txBody>
      </p:sp>
      <p:sp>
        <p:nvSpPr>
          <p:cNvPr id="1722" name="Google Shape;1722;p68"/>
          <p:cNvSpPr/>
          <p:nvPr/>
        </p:nvSpPr>
        <p:spPr>
          <a:xfrm>
            <a:off x="2712775" y="1189025"/>
            <a:ext cx="431100" cy="32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</a:t>
            </a:r>
            <a:endParaRPr b="1" sz="10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6" name="Shape 1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Google Shape;1727;p69"/>
          <p:cNvSpPr/>
          <p:nvPr/>
        </p:nvSpPr>
        <p:spPr>
          <a:xfrm>
            <a:off x="1554250" y="646300"/>
            <a:ext cx="4915800" cy="42465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28" name="Google Shape;1728;p69"/>
          <p:cNvGraphicFramePr/>
          <p:nvPr/>
        </p:nvGraphicFramePr>
        <p:xfrm>
          <a:off x="2" y="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{F43EAFB5-DF02-47AC-8D84-4698DCDA5343}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ebookMarket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FFFFFF"/>
                          </a:solidFill>
                        </a:rPr>
                        <a:t>페이지명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판매자 문의게시판 </a:t>
                      </a:r>
                      <a:r>
                        <a:rPr lang="ko" sz="1000"/>
                        <a:t> 상세 페이지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07 판매자 회원 고객센터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서동민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rgbClr val="0C0C0C"/>
                          </a:solidFill>
                        </a:rPr>
                        <a:t>메인페이지 &gt; 고객센터 &gt; 문의게시판 &gt; 문의게시판 상세 페이지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729" name="Google Shape;1729;p69"/>
          <p:cNvSpPr/>
          <p:nvPr/>
        </p:nvSpPr>
        <p:spPr>
          <a:xfrm>
            <a:off x="1670694" y="768715"/>
            <a:ext cx="4669500" cy="4060200"/>
          </a:xfrm>
          <a:prstGeom prst="rect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30" name="Google Shape;1730;p69"/>
          <p:cNvCxnSpPr/>
          <p:nvPr/>
        </p:nvCxnSpPr>
        <p:spPr>
          <a:xfrm flipH="1" rot="10800000">
            <a:off x="1686358" y="1262612"/>
            <a:ext cx="4666800" cy="7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1" name="Google Shape;1731;p69"/>
          <p:cNvCxnSpPr/>
          <p:nvPr/>
        </p:nvCxnSpPr>
        <p:spPr>
          <a:xfrm flipH="1" rot="10800000">
            <a:off x="1676373" y="4266241"/>
            <a:ext cx="4677000" cy="4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2" name="Google Shape;1732;p69"/>
          <p:cNvSpPr/>
          <p:nvPr/>
        </p:nvSpPr>
        <p:spPr>
          <a:xfrm>
            <a:off x="2480166" y="1331185"/>
            <a:ext cx="3774600" cy="2874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3" name="Google Shape;1733;p69"/>
          <p:cNvSpPr/>
          <p:nvPr/>
        </p:nvSpPr>
        <p:spPr>
          <a:xfrm>
            <a:off x="1747422" y="1344075"/>
            <a:ext cx="885600" cy="287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4" name="Google Shape;1734;p69"/>
          <p:cNvSpPr/>
          <p:nvPr/>
        </p:nvSpPr>
        <p:spPr>
          <a:xfrm>
            <a:off x="1761075" y="1344000"/>
            <a:ext cx="871800" cy="2874300"/>
          </a:xfrm>
          <a:prstGeom prst="rect">
            <a:avLst/>
          </a:prstGeom>
          <a:solidFill>
            <a:srgbClr val="36609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lt1"/>
                </a:solidFill>
              </a:rPr>
              <a:t>고객센터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lt1"/>
                </a:solidFill>
              </a:rPr>
              <a:t>판매자 공지사항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판매자 가이드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 u="sng">
                <a:solidFill>
                  <a:schemeClr val="lt1"/>
                </a:solidFill>
              </a:rPr>
              <a:t>문의게시판</a:t>
            </a:r>
            <a:endParaRPr b="1" sz="1000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lt1"/>
                </a:solidFill>
              </a:rPr>
              <a:t>-문의 현황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1735" name="Google Shape;1735;p69"/>
          <p:cNvCxnSpPr/>
          <p:nvPr/>
        </p:nvCxnSpPr>
        <p:spPr>
          <a:xfrm rot="10800000">
            <a:off x="2401835" y="766340"/>
            <a:ext cx="0" cy="428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6" name="Google Shape;1736;p69"/>
          <p:cNvSpPr txBox="1"/>
          <p:nvPr/>
        </p:nvSpPr>
        <p:spPr>
          <a:xfrm>
            <a:off x="1686325" y="780700"/>
            <a:ext cx="715500" cy="4896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LOGO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1737" name="Google Shape;1737;p69"/>
          <p:cNvSpPr txBox="1"/>
          <p:nvPr/>
        </p:nvSpPr>
        <p:spPr>
          <a:xfrm>
            <a:off x="2806500" y="824238"/>
            <a:ext cx="2731200" cy="3540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검색창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738" name="Google Shape;1738;p69"/>
          <p:cNvSpPr/>
          <p:nvPr/>
        </p:nvSpPr>
        <p:spPr>
          <a:xfrm>
            <a:off x="1678500" y="4266250"/>
            <a:ext cx="4653900" cy="556200"/>
          </a:xfrm>
          <a:prstGeom prst="rect">
            <a:avLst/>
          </a:prstGeom>
          <a:solidFill>
            <a:srgbClr val="366092"/>
          </a:solidFill>
          <a:ln cap="flat" cmpd="sng" w="25400">
            <a:solidFill>
              <a:srgbClr val="1D1B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회사소개 / 개인정보취급방침 / 이용 약관   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9" name="Google Shape;1739;p69"/>
          <p:cNvSpPr txBox="1"/>
          <p:nvPr/>
        </p:nvSpPr>
        <p:spPr>
          <a:xfrm>
            <a:off x="4136088" y="1186400"/>
            <a:ext cx="871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문의</a:t>
            </a:r>
            <a:r>
              <a:rPr lang="ko" sz="1300"/>
              <a:t>사항</a:t>
            </a:r>
            <a:endParaRPr sz="1300"/>
          </a:p>
        </p:txBody>
      </p:sp>
      <p:sp>
        <p:nvSpPr>
          <p:cNvPr id="1740" name="Google Shape;1740;p69"/>
          <p:cNvSpPr txBox="1"/>
          <p:nvPr/>
        </p:nvSpPr>
        <p:spPr>
          <a:xfrm>
            <a:off x="2682350" y="1712688"/>
            <a:ext cx="64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제목</a:t>
            </a:r>
            <a:endParaRPr/>
          </a:p>
        </p:txBody>
      </p:sp>
      <p:sp>
        <p:nvSpPr>
          <p:cNvPr id="1741" name="Google Shape;1741;p69"/>
          <p:cNvSpPr/>
          <p:nvPr/>
        </p:nvSpPr>
        <p:spPr>
          <a:xfrm>
            <a:off x="3236175" y="1805525"/>
            <a:ext cx="2731200" cy="21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2" name="Google Shape;1742;p69"/>
          <p:cNvSpPr txBox="1"/>
          <p:nvPr/>
        </p:nvSpPr>
        <p:spPr>
          <a:xfrm>
            <a:off x="2565875" y="2036700"/>
            <a:ext cx="715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공지내용</a:t>
            </a:r>
            <a:endParaRPr sz="1000"/>
          </a:p>
        </p:txBody>
      </p:sp>
      <p:sp>
        <p:nvSpPr>
          <p:cNvPr id="1743" name="Google Shape;1743;p69"/>
          <p:cNvSpPr/>
          <p:nvPr/>
        </p:nvSpPr>
        <p:spPr>
          <a:xfrm>
            <a:off x="3239925" y="2040000"/>
            <a:ext cx="2723700" cy="8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4" name="Google Shape;1744;p69"/>
          <p:cNvSpPr txBox="1"/>
          <p:nvPr/>
        </p:nvSpPr>
        <p:spPr>
          <a:xfrm>
            <a:off x="5881350" y="1151825"/>
            <a:ext cx="32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45" name="Google Shape;1745;p69"/>
          <p:cNvGraphicFramePr/>
          <p:nvPr/>
        </p:nvGraphicFramePr>
        <p:xfrm>
          <a:off x="6846525" y="44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{9F957E85-C832-40C1-876B-299350C0DE2F}</a:tableStyleId>
              </a:tblPr>
              <a:tblGrid>
                <a:gridCol w="852925"/>
                <a:gridCol w="1444400"/>
              </a:tblGrid>
              <a:tr h="32417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>
                          <a:solidFill>
                            <a:srgbClr val="FFFFFF"/>
                          </a:solidFill>
                        </a:rPr>
                        <a:t>Description</a:t>
                      </a:r>
                      <a:endParaRPr b="1" i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</a:tr>
              <a:tr h="846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/>
                        <a:t>1</a:t>
                      </a:r>
                      <a:endParaRPr b="1"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" sz="800"/>
                        <a:t>aside는 고정 </a:t>
                      </a:r>
                      <a:endParaRPr i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i="1" lang="ko" sz="800"/>
                        <a:t>section부분만 변경</a:t>
                      </a:r>
                      <a:endParaRPr i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30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/>
                        <a:t>2</a:t>
                      </a:r>
                      <a:endParaRPr b="1"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" sz="600"/>
                        <a:t>&lt;</a:t>
                      </a:r>
                      <a:r>
                        <a:rPr i="1" lang="ko" sz="600"/>
                        <a:t>h2&gt;문의사항 상세 페이지&lt;/h2&gt;</a:t>
                      </a:r>
                      <a:endParaRPr i="1" sz="6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i="1" lang="ko" sz="700"/>
                        <a:t>width: 100% height:10%</a:t>
                      </a:r>
                      <a:endParaRPr i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30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/>
                        <a:t>3</a:t>
                      </a:r>
                      <a:endParaRPr b="1"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i="1" lang="ko" sz="600"/>
                        <a:t>뒤로 가기 버튼 클릭 : 문의 게시판 페이지로 이동</a:t>
                      </a:r>
                      <a:endParaRPr i="1"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746" name="Google Shape;1746;p69"/>
          <p:cNvSpPr txBox="1"/>
          <p:nvPr/>
        </p:nvSpPr>
        <p:spPr>
          <a:xfrm>
            <a:off x="3957350" y="3895286"/>
            <a:ext cx="939900" cy="32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뒤로가기</a:t>
            </a:r>
            <a:endParaRPr sz="900"/>
          </a:p>
        </p:txBody>
      </p:sp>
      <p:sp>
        <p:nvSpPr>
          <p:cNvPr id="1747" name="Google Shape;1747;p69"/>
          <p:cNvSpPr/>
          <p:nvPr/>
        </p:nvSpPr>
        <p:spPr>
          <a:xfrm>
            <a:off x="3239925" y="2932775"/>
            <a:ext cx="2723700" cy="8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8" name="Google Shape;1748;p69"/>
          <p:cNvSpPr txBox="1"/>
          <p:nvPr/>
        </p:nvSpPr>
        <p:spPr>
          <a:xfrm>
            <a:off x="2646150" y="2868588"/>
            <a:ext cx="580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   </a:t>
            </a:r>
            <a:r>
              <a:rPr lang="ko" sz="900"/>
              <a:t>답변</a:t>
            </a:r>
            <a:endParaRPr sz="900"/>
          </a:p>
        </p:txBody>
      </p:sp>
      <p:sp>
        <p:nvSpPr>
          <p:cNvPr id="1749" name="Google Shape;1749;p69"/>
          <p:cNvSpPr txBox="1"/>
          <p:nvPr/>
        </p:nvSpPr>
        <p:spPr>
          <a:xfrm>
            <a:off x="5881350" y="962625"/>
            <a:ext cx="715500" cy="3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처리상태: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750" name="Google Shape;1750;p69"/>
          <p:cNvSpPr txBox="1"/>
          <p:nvPr/>
        </p:nvSpPr>
        <p:spPr>
          <a:xfrm>
            <a:off x="4959250" y="977925"/>
            <a:ext cx="804000" cy="29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회원일련번호:</a:t>
            </a:r>
            <a:endParaRPr sz="700">
              <a:solidFill>
                <a:schemeClr val="dk1"/>
              </a:solidFill>
            </a:endParaRPr>
          </a:p>
        </p:txBody>
      </p:sp>
      <p:cxnSp>
        <p:nvCxnSpPr>
          <p:cNvPr id="1751" name="Google Shape;1751;p69"/>
          <p:cNvCxnSpPr>
            <a:stCxn id="1752" idx="0"/>
          </p:cNvCxnSpPr>
          <p:nvPr/>
        </p:nvCxnSpPr>
        <p:spPr>
          <a:xfrm rot="10800000">
            <a:off x="5285444" y="1280353"/>
            <a:ext cx="412500" cy="26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3" name="Google Shape;1753;p69"/>
          <p:cNvCxnSpPr/>
          <p:nvPr/>
        </p:nvCxnSpPr>
        <p:spPr>
          <a:xfrm flipH="1" rot="10800000">
            <a:off x="5624550" y="1323900"/>
            <a:ext cx="431100" cy="185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4" name="Google Shape;1754;p69"/>
          <p:cNvSpPr/>
          <p:nvPr/>
        </p:nvSpPr>
        <p:spPr>
          <a:xfrm>
            <a:off x="6191400" y="1331175"/>
            <a:ext cx="431100" cy="32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</a:t>
            </a:r>
            <a:endParaRPr b="1" sz="1000"/>
          </a:p>
        </p:txBody>
      </p:sp>
      <p:sp>
        <p:nvSpPr>
          <p:cNvPr id="1755" name="Google Shape;1755;p69"/>
          <p:cNvSpPr/>
          <p:nvPr/>
        </p:nvSpPr>
        <p:spPr>
          <a:xfrm>
            <a:off x="3235275" y="1547225"/>
            <a:ext cx="1132200" cy="21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작성자</a:t>
            </a:r>
            <a:endParaRPr sz="1000"/>
          </a:p>
        </p:txBody>
      </p:sp>
      <p:sp>
        <p:nvSpPr>
          <p:cNvPr id="1756" name="Google Shape;1756;p69"/>
          <p:cNvSpPr/>
          <p:nvPr/>
        </p:nvSpPr>
        <p:spPr>
          <a:xfrm>
            <a:off x="4367475" y="1545363"/>
            <a:ext cx="1132200" cy="21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작성일</a:t>
            </a:r>
            <a:endParaRPr sz="1000"/>
          </a:p>
        </p:txBody>
      </p:sp>
      <p:sp>
        <p:nvSpPr>
          <p:cNvPr id="1752" name="Google Shape;1752;p69"/>
          <p:cNvSpPr/>
          <p:nvPr/>
        </p:nvSpPr>
        <p:spPr>
          <a:xfrm>
            <a:off x="5498744" y="1546753"/>
            <a:ext cx="398400" cy="21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7" name="Google Shape;1757;p69"/>
          <p:cNvSpPr/>
          <p:nvPr/>
        </p:nvSpPr>
        <p:spPr>
          <a:xfrm>
            <a:off x="4783475" y="3893925"/>
            <a:ext cx="431100" cy="32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3</a:t>
            </a:r>
            <a:endParaRPr b="1" sz="10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62" name="Google Shape;1762;p70"/>
          <p:cNvGraphicFramePr/>
          <p:nvPr/>
        </p:nvGraphicFramePr>
        <p:xfrm>
          <a:off x="2" y="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{F43EAFB5-DF02-47AC-8D84-4698DCDA5343}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ebookMarket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FFFFFF"/>
                          </a:solidFill>
                        </a:rPr>
                        <a:t>페이지명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      판매자 문의현황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07 판매자 회원 고객센터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서동민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rgbClr val="0C0C0C"/>
                          </a:solidFill>
                        </a:rPr>
                        <a:t>메인페이지 &gt; 고객센터 &gt; 판매자 문의현황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763" name="Google Shape;1763;p70"/>
          <p:cNvSpPr/>
          <p:nvPr/>
        </p:nvSpPr>
        <p:spPr>
          <a:xfrm>
            <a:off x="1554250" y="646300"/>
            <a:ext cx="4915800" cy="42465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4" name="Google Shape;1764;p70"/>
          <p:cNvSpPr/>
          <p:nvPr/>
        </p:nvSpPr>
        <p:spPr>
          <a:xfrm>
            <a:off x="1677394" y="739440"/>
            <a:ext cx="4669500" cy="4060200"/>
          </a:xfrm>
          <a:prstGeom prst="rect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65" name="Google Shape;1765;p70"/>
          <p:cNvCxnSpPr/>
          <p:nvPr/>
        </p:nvCxnSpPr>
        <p:spPr>
          <a:xfrm flipH="1" rot="10800000">
            <a:off x="1686358" y="1262612"/>
            <a:ext cx="4666800" cy="7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6" name="Google Shape;1766;p70"/>
          <p:cNvCxnSpPr/>
          <p:nvPr/>
        </p:nvCxnSpPr>
        <p:spPr>
          <a:xfrm flipH="1" rot="10800000">
            <a:off x="1676373" y="4266241"/>
            <a:ext cx="4677000" cy="4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7" name="Google Shape;1767;p70"/>
          <p:cNvSpPr/>
          <p:nvPr/>
        </p:nvSpPr>
        <p:spPr>
          <a:xfrm>
            <a:off x="2480166" y="1331185"/>
            <a:ext cx="3774600" cy="2874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8" name="Google Shape;1768;p70"/>
          <p:cNvSpPr txBox="1"/>
          <p:nvPr/>
        </p:nvSpPr>
        <p:spPr>
          <a:xfrm>
            <a:off x="2682350" y="803550"/>
            <a:ext cx="2731200" cy="3540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검색창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769" name="Google Shape;1769;p70"/>
          <p:cNvSpPr/>
          <p:nvPr/>
        </p:nvSpPr>
        <p:spPr>
          <a:xfrm>
            <a:off x="1678500" y="4266250"/>
            <a:ext cx="4653900" cy="556200"/>
          </a:xfrm>
          <a:prstGeom prst="rect">
            <a:avLst/>
          </a:prstGeom>
          <a:solidFill>
            <a:srgbClr val="366092"/>
          </a:solidFill>
          <a:ln cap="flat" cmpd="sng" w="25400">
            <a:solidFill>
              <a:srgbClr val="1D1B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회사소개 / 개인정보취급방침 / 이용 약관   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0" name="Google Shape;1770;p70"/>
          <p:cNvSpPr txBox="1"/>
          <p:nvPr/>
        </p:nvSpPr>
        <p:spPr>
          <a:xfrm>
            <a:off x="2908525" y="1262600"/>
            <a:ext cx="3260100" cy="25113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                            &lt;main-content&gt;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판매자 문의 현황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771" name="Google Shape;1771;p70"/>
          <p:cNvSpPr txBox="1"/>
          <p:nvPr/>
        </p:nvSpPr>
        <p:spPr>
          <a:xfrm>
            <a:off x="2907325" y="3987025"/>
            <a:ext cx="3262500" cy="2367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                                         페이징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1772" name="Google Shape;1772;p70"/>
          <p:cNvSpPr txBox="1"/>
          <p:nvPr/>
        </p:nvSpPr>
        <p:spPr>
          <a:xfrm>
            <a:off x="5881350" y="1151825"/>
            <a:ext cx="32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73" name="Google Shape;1773;p70"/>
          <p:cNvGraphicFramePr/>
          <p:nvPr/>
        </p:nvGraphicFramePr>
        <p:xfrm>
          <a:off x="6846525" y="44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{9F957E85-C832-40C1-876B-299350C0DE2F}</a:tableStyleId>
              </a:tblPr>
              <a:tblGrid>
                <a:gridCol w="852925"/>
                <a:gridCol w="1444400"/>
              </a:tblGrid>
              <a:tr h="55765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>
                          <a:solidFill>
                            <a:srgbClr val="FFFFFF"/>
                          </a:solidFill>
                        </a:rPr>
                        <a:t>Description</a:t>
                      </a:r>
                      <a:endParaRPr b="1" i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</a:tr>
              <a:tr h="513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/>
                        <a:t>1</a:t>
                      </a:r>
                      <a:endParaRPr b="1"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" sz="800"/>
                        <a:t>aside는 고정 </a:t>
                      </a:r>
                      <a:endParaRPr i="1" sz="800"/>
                    </a:p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i="1" lang="ko" sz="800"/>
                        <a:t>section부분만 변경</a:t>
                      </a:r>
                      <a:endParaRPr i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40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/>
                        <a:t>2</a:t>
                      </a:r>
                      <a:endParaRPr b="1"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" sz="700"/>
                        <a:t>&lt;h2&gt;판매자 문의현황&lt;/h2&gt;</a:t>
                      </a:r>
                      <a:endParaRPr i="1" sz="700"/>
                    </a:p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i="1" lang="ko" sz="700"/>
                        <a:t>width: 100% height:10%</a:t>
                      </a:r>
                      <a:endParaRPr i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5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/>
                        <a:t>3</a:t>
                      </a:r>
                      <a:endParaRPr b="1"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i="1" lang="ko" sz="700"/>
                        <a:t>게시물 리스트 방식 처리 </a:t>
                      </a:r>
                      <a:endParaRPr i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05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/>
                        <a:t>4</a:t>
                      </a:r>
                      <a:endParaRPr b="1"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" sz="600"/>
                        <a:t>페이지 처리: 10개 페이지씩 처리</a:t>
                      </a:r>
                      <a:endParaRPr i="1" sz="600"/>
                    </a:p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i="1" lang="ko" sz="600"/>
                        <a:t>width:100% height:10%</a:t>
                      </a:r>
                      <a:endParaRPr i="1"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31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/>
                        <a:t>5</a:t>
                      </a:r>
                      <a:endParaRPr b="1"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ko" sz="700">
                          <a:solidFill>
                            <a:schemeClr val="dk1"/>
                          </a:solidFill>
                        </a:rPr>
                        <a:t>글 제목 클릭시  상세페이지 이동(조회자가 작성자일경우 수정페이지로 이동)</a:t>
                      </a:r>
                      <a:endParaRPr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1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/>
                        <a:t>6</a:t>
                      </a:r>
                      <a:endParaRPr b="1"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i="1" lang="ko" sz="700">
                          <a:solidFill>
                            <a:schemeClr val="dk1"/>
                          </a:solidFill>
                        </a:rPr>
                        <a:t>등록하기 버튼 클릭시 등록 페이지로 이동</a:t>
                      </a:r>
                      <a:endParaRPr i="1" sz="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774" name="Google Shape;1774;p70"/>
          <p:cNvSpPr/>
          <p:nvPr/>
        </p:nvSpPr>
        <p:spPr>
          <a:xfrm>
            <a:off x="1686350" y="1361675"/>
            <a:ext cx="871800" cy="2874300"/>
          </a:xfrm>
          <a:prstGeom prst="rect">
            <a:avLst/>
          </a:prstGeom>
          <a:solidFill>
            <a:srgbClr val="36609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1775" name="Google Shape;1775;p70"/>
          <p:cNvSpPr txBox="1"/>
          <p:nvPr/>
        </p:nvSpPr>
        <p:spPr>
          <a:xfrm>
            <a:off x="1686350" y="735750"/>
            <a:ext cx="715500" cy="5268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LOGO</a:t>
            </a:r>
            <a:endParaRPr sz="800">
              <a:solidFill>
                <a:schemeClr val="lt1"/>
              </a:solidFill>
            </a:endParaRPr>
          </a:p>
        </p:txBody>
      </p:sp>
      <p:graphicFrame>
        <p:nvGraphicFramePr>
          <p:cNvPr id="1776" name="Google Shape;1776;p70"/>
          <p:cNvGraphicFramePr/>
          <p:nvPr/>
        </p:nvGraphicFramePr>
        <p:xfrm>
          <a:off x="2907325" y="179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{154ED6CF-FCC8-474B-AAB8-7D9320A5529B}</a:tableStyleId>
              </a:tblPr>
              <a:tblGrid>
                <a:gridCol w="382850"/>
                <a:gridCol w="760525"/>
                <a:gridCol w="1131550"/>
                <a:gridCol w="616400"/>
                <a:gridCol w="371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777" name="Google Shape;1777;p70"/>
          <p:cNvCxnSpPr/>
          <p:nvPr/>
        </p:nvCxnSpPr>
        <p:spPr>
          <a:xfrm rot="10800000">
            <a:off x="2723575" y="1707025"/>
            <a:ext cx="3477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8" name="Google Shape;1778;p70"/>
          <p:cNvSpPr txBox="1"/>
          <p:nvPr/>
        </p:nvSpPr>
        <p:spPr>
          <a:xfrm>
            <a:off x="3482050" y="1859825"/>
            <a:ext cx="421800" cy="3078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제목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1779" name="Google Shape;1779;p70"/>
          <p:cNvSpPr txBox="1"/>
          <p:nvPr/>
        </p:nvSpPr>
        <p:spPr>
          <a:xfrm>
            <a:off x="4314625" y="1844375"/>
            <a:ext cx="606900" cy="3387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  내용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780" name="Google Shape;1780;p70"/>
          <p:cNvSpPr txBox="1"/>
          <p:nvPr/>
        </p:nvSpPr>
        <p:spPr>
          <a:xfrm>
            <a:off x="4421750" y="1151825"/>
            <a:ext cx="991800" cy="3387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등록일자</a:t>
            </a:r>
            <a:endParaRPr sz="1000">
              <a:solidFill>
                <a:schemeClr val="lt1"/>
              </a:solidFill>
            </a:endParaRPr>
          </a:p>
        </p:txBody>
      </p:sp>
      <p:cxnSp>
        <p:nvCxnSpPr>
          <p:cNvPr id="1781" name="Google Shape;1781;p70"/>
          <p:cNvCxnSpPr/>
          <p:nvPr/>
        </p:nvCxnSpPr>
        <p:spPr>
          <a:xfrm rot="10800000">
            <a:off x="5073000" y="1433250"/>
            <a:ext cx="265200" cy="570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2" name="Google Shape;1782;p70"/>
          <p:cNvSpPr txBox="1"/>
          <p:nvPr/>
        </p:nvSpPr>
        <p:spPr>
          <a:xfrm>
            <a:off x="5489900" y="1167275"/>
            <a:ext cx="606900" cy="3078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처리여부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1783" name="Google Shape;1783;p70"/>
          <p:cNvSpPr/>
          <p:nvPr/>
        </p:nvSpPr>
        <p:spPr>
          <a:xfrm>
            <a:off x="1686350" y="1361675"/>
            <a:ext cx="871800" cy="2874300"/>
          </a:xfrm>
          <a:prstGeom prst="rect">
            <a:avLst/>
          </a:prstGeom>
          <a:solidFill>
            <a:srgbClr val="36609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lt1"/>
                </a:solidFill>
              </a:rPr>
              <a:t>고객센터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lt1"/>
                </a:solidFill>
              </a:rPr>
              <a:t>판매자 공지사항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판매자 가이드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lt1"/>
                </a:solidFill>
              </a:rPr>
              <a:t>문의게시판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lt1"/>
                </a:solidFill>
              </a:rPr>
              <a:t>-</a:t>
            </a:r>
            <a:r>
              <a:rPr b="1" lang="ko" sz="1000" u="sng">
                <a:solidFill>
                  <a:schemeClr val="lt1"/>
                </a:solidFill>
              </a:rPr>
              <a:t>문의 현황</a:t>
            </a:r>
            <a:endParaRPr b="1" sz="1000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784" name="Google Shape;1784;p70"/>
          <p:cNvSpPr txBox="1"/>
          <p:nvPr/>
        </p:nvSpPr>
        <p:spPr>
          <a:xfrm>
            <a:off x="1278200" y="1435813"/>
            <a:ext cx="1531800" cy="271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문의 게시판 일련번호</a:t>
            </a:r>
            <a:endParaRPr sz="1000">
              <a:solidFill>
                <a:schemeClr val="lt1"/>
              </a:solidFill>
            </a:endParaRPr>
          </a:p>
        </p:txBody>
      </p:sp>
      <p:cxnSp>
        <p:nvCxnSpPr>
          <p:cNvPr id="1785" name="Google Shape;1785;p70"/>
          <p:cNvCxnSpPr/>
          <p:nvPr/>
        </p:nvCxnSpPr>
        <p:spPr>
          <a:xfrm flipH="1">
            <a:off x="5248975" y="3893150"/>
            <a:ext cx="900" cy="512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6" name="Google Shape;1786;p70"/>
          <p:cNvSpPr txBox="1"/>
          <p:nvPr/>
        </p:nvSpPr>
        <p:spPr>
          <a:xfrm>
            <a:off x="4553775" y="4450700"/>
            <a:ext cx="1062900" cy="29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등록하기</a:t>
            </a:r>
            <a:endParaRPr sz="700"/>
          </a:p>
        </p:txBody>
      </p:sp>
      <p:sp>
        <p:nvSpPr>
          <p:cNvPr id="1787" name="Google Shape;1787;p70"/>
          <p:cNvSpPr/>
          <p:nvPr/>
        </p:nvSpPr>
        <p:spPr>
          <a:xfrm>
            <a:off x="6096800" y="1241425"/>
            <a:ext cx="431100" cy="32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</a:t>
            </a:r>
            <a:endParaRPr b="1" sz="1000"/>
          </a:p>
        </p:txBody>
      </p:sp>
      <p:sp>
        <p:nvSpPr>
          <p:cNvPr id="1788" name="Google Shape;1788;p70"/>
          <p:cNvSpPr/>
          <p:nvPr/>
        </p:nvSpPr>
        <p:spPr>
          <a:xfrm>
            <a:off x="1026225" y="1270388"/>
            <a:ext cx="431100" cy="32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3</a:t>
            </a:r>
            <a:endParaRPr b="1" sz="1000"/>
          </a:p>
        </p:txBody>
      </p:sp>
      <p:sp>
        <p:nvSpPr>
          <p:cNvPr id="1789" name="Google Shape;1789;p70"/>
          <p:cNvSpPr/>
          <p:nvPr/>
        </p:nvSpPr>
        <p:spPr>
          <a:xfrm>
            <a:off x="2558150" y="3850250"/>
            <a:ext cx="431100" cy="32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4</a:t>
            </a:r>
            <a:endParaRPr b="1" sz="1000"/>
          </a:p>
        </p:txBody>
      </p:sp>
      <p:sp>
        <p:nvSpPr>
          <p:cNvPr id="1790" name="Google Shape;1790;p70"/>
          <p:cNvSpPr/>
          <p:nvPr/>
        </p:nvSpPr>
        <p:spPr>
          <a:xfrm>
            <a:off x="3196300" y="2191313"/>
            <a:ext cx="431100" cy="32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5</a:t>
            </a:r>
            <a:endParaRPr b="1" sz="1000"/>
          </a:p>
        </p:txBody>
      </p:sp>
      <p:sp>
        <p:nvSpPr>
          <p:cNvPr id="1791" name="Google Shape;1791;p70"/>
          <p:cNvSpPr txBox="1"/>
          <p:nvPr/>
        </p:nvSpPr>
        <p:spPr>
          <a:xfrm>
            <a:off x="5338200" y="1541788"/>
            <a:ext cx="822300" cy="3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검색</a:t>
            </a:r>
            <a:endParaRPr sz="900"/>
          </a:p>
        </p:txBody>
      </p:sp>
      <p:cxnSp>
        <p:nvCxnSpPr>
          <p:cNvPr id="1792" name="Google Shape;1792;p70"/>
          <p:cNvCxnSpPr/>
          <p:nvPr/>
        </p:nvCxnSpPr>
        <p:spPr>
          <a:xfrm flipH="1" rot="10800000">
            <a:off x="5881350" y="1582025"/>
            <a:ext cx="65400" cy="414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3" name="Google Shape;1793;p70"/>
          <p:cNvSpPr/>
          <p:nvPr/>
        </p:nvSpPr>
        <p:spPr>
          <a:xfrm>
            <a:off x="4221025" y="4176050"/>
            <a:ext cx="431100" cy="32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6</a:t>
            </a:r>
            <a:endParaRPr b="1" sz="1000"/>
          </a:p>
        </p:txBody>
      </p:sp>
      <p:sp>
        <p:nvSpPr>
          <p:cNvPr id="1794" name="Google Shape;1794;p70"/>
          <p:cNvSpPr/>
          <p:nvPr/>
        </p:nvSpPr>
        <p:spPr>
          <a:xfrm>
            <a:off x="1457325" y="1731775"/>
            <a:ext cx="431100" cy="32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</a:t>
            </a:r>
            <a:endParaRPr b="1" sz="1000"/>
          </a:p>
        </p:txBody>
      </p:sp>
      <p:sp>
        <p:nvSpPr>
          <p:cNvPr id="1795" name="Google Shape;1795;p70"/>
          <p:cNvSpPr/>
          <p:nvPr/>
        </p:nvSpPr>
        <p:spPr>
          <a:xfrm>
            <a:off x="2723988" y="1158263"/>
            <a:ext cx="431100" cy="32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</a:t>
            </a:r>
            <a:endParaRPr b="1" sz="10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9" name="Shape 1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0" name="Google Shape;1800;p71"/>
          <p:cNvGraphicFramePr/>
          <p:nvPr/>
        </p:nvGraphicFramePr>
        <p:xfrm>
          <a:off x="2" y="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{F43EAFB5-DF02-47AC-8D84-4698DCDA5343}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ebookMarket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FFFFFF"/>
                          </a:solidFill>
                        </a:rPr>
                        <a:t>페이지명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판매자</a:t>
                      </a:r>
                      <a:r>
                        <a:rPr lang="ko" sz="1000"/>
                        <a:t> 문의 게시판 문의 등록 페이지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07 판매자 회원 고객센터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서동민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rgbClr val="0C0C0C"/>
                          </a:solidFill>
                        </a:rPr>
                        <a:t>메인페이지 &gt; 고객센터 &gt; 판매자 문의 현황 &gt; 문의 등록 페이지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801" name="Google Shape;1801;p71"/>
          <p:cNvSpPr/>
          <p:nvPr/>
        </p:nvSpPr>
        <p:spPr>
          <a:xfrm>
            <a:off x="1554250" y="646300"/>
            <a:ext cx="4915800" cy="42465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2" name="Google Shape;1802;p71"/>
          <p:cNvSpPr/>
          <p:nvPr/>
        </p:nvSpPr>
        <p:spPr>
          <a:xfrm>
            <a:off x="1670694" y="768715"/>
            <a:ext cx="4669500" cy="4060200"/>
          </a:xfrm>
          <a:prstGeom prst="rect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03" name="Google Shape;1803;p71"/>
          <p:cNvCxnSpPr/>
          <p:nvPr/>
        </p:nvCxnSpPr>
        <p:spPr>
          <a:xfrm flipH="1" rot="10800000">
            <a:off x="1686358" y="1262612"/>
            <a:ext cx="4666800" cy="7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4" name="Google Shape;1804;p71"/>
          <p:cNvCxnSpPr/>
          <p:nvPr/>
        </p:nvCxnSpPr>
        <p:spPr>
          <a:xfrm flipH="1" rot="10800000">
            <a:off x="1676373" y="4266241"/>
            <a:ext cx="4677000" cy="4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5" name="Google Shape;1805;p71"/>
          <p:cNvSpPr/>
          <p:nvPr/>
        </p:nvSpPr>
        <p:spPr>
          <a:xfrm>
            <a:off x="2504491" y="1331185"/>
            <a:ext cx="3774600" cy="2874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6" name="Google Shape;1806;p71"/>
          <p:cNvSpPr/>
          <p:nvPr/>
        </p:nvSpPr>
        <p:spPr>
          <a:xfrm>
            <a:off x="1747422" y="1344075"/>
            <a:ext cx="885600" cy="287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7" name="Google Shape;1807;p71"/>
          <p:cNvSpPr/>
          <p:nvPr/>
        </p:nvSpPr>
        <p:spPr>
          <a:xfrm>
            <a:off x="1686350" y="1344000"/>
            <a:ext cx="946500" cy="2874300"/>
          </a:xfrm>
          <a:prstGeom prst="rect">
            <a:avLst/>
          </a:prstGeom>
          <a:solidFill>
            <a:srgbClr val="36609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lt1"/>
                </a:solidFill>
              </a:rPr>
              <a:t>고객센터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lt1"/>
                </a:solidFill>
              </a:rPr>
              <a:t>판매자 공지사항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판매자 가이드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 u="sng">
                <a:solidFill>
                  <a:schemeClr val="lt1"/>
                </a:solidFill>
              </a:rPr>
              <a:t>문의게시판</a:t>
            </a:r>
            <a:endParaRPr b="1" sz="1000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lt1"/>
                </a:solidFill>
              </a:rPr>
              <a:t>-문의 현황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1808" name="Google Shape;1808;p71"/>
          <p:cNvCxnSpPr/>
          <p:nvPr/>
        </p:nvCxnSpPr>
        <p:spPr>
          <a:xfrm rot="10800000">
            <a:off x="2401835" y="766340"/>
            <a:ext cx="0" cy="428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9" name="Google Shape;1809;p71"/>
          <p:cNvSpPr txBox="1"/>
          <p:nvPr/>
        </p:nvSpPr>
        <p:spPr>
          <a:xfrm>
            <a:off x="1686325" y="780700"/>
            <a:ext cx="715500" cy="4896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LOGO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1810" name="Google Shape;1810;p71"/>
          <p:cNvSpPr txBox="1"/>
          <p:nvPr/>
        </p:nvSpPr>
        <p:spPr>
          <a:xfrm>
            <a:off x="2682350" y="803550"/>
            <a:ext cx="2731200" cy="3540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검색창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811" name="Google Shape;1811;p71"/>
          <p:cNvSpPr/>
          <p:nvPr/>
        </p:nvSpPr>
        <p:spPr>
          <a:xfrm>
            <a:off x="1678500" y="4266250"/>
            <a:ext cx="4653900" cy="556200"/>
          </a:xfrm>
          <a:prstGeom prst="rect">
            <a:avLst/>
          </a:prstGeom>
          <a:solidFill>
            <a:srgbClr val="366092"/>
          </a:solidFill>
          <a:ln cap="flat" cmpd="sng" w="25400">
            <a:solidFill>
              <a:srgbClr val="1D1B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회사소개 / 개인정보취급방침 / 이용 약관   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2" name="Google Shape;1812;p71"/>
          <p:cNvSpPr txBox="1"/>
          <p:nvPr/>
        </p:nvSpPr>
        <p:spPr>
          <a:xfrm>
            <a:off x="3803475" y="1262600"/>
            <a:ext cx="688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문의 등록</a:t>
            </a:r>
            <a:endParaRPr sz="900"/>
          </a:p>
        </p:txBody>
      </p:sp>
      <p:sp>
        <p:nvSpPr>
          <p:cNvPr id="1813" name="Google Shape;1813;p71"/>
          <p:cNvSpPr txBox="1"/>
          <p:nvPr/>
        </p:nvSpPr>
        <p:spPr>
          <a:xfrm>
            <a:off x="2981400" y="1550063"/>
            <a:ext cx="473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이름</a:t>
            </a:r>
            <a:endParaRPr sz="800"/>
          </a:p>
        </p:txBody>
      </p:sp>
      <p:sp>
        <p:nvSpPr>
          <p:cNvPr id="1814" name="Google Shape;1814;p71"/>
          <p:cNvSpPr/>
          <p:nvPr/>
        </p:nvSpPr>
        <p:spPr>
          <a:xfrm>
            <a:off x="3443425" y="1610675"/>
            <a:ext cx="1756800" cy="21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5" name="Google Shape;1815;p71"/>
          <p:cNvSpPr txBox="1"/>
          <p:nvPr/>
        </p:nvSpPr>
        <p:spPr>
          <a:xfrm>
            <a:off x="2748475" y="2250375"/>
            <a:ext cx="71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문의 내역</a:t>
            </a:r>
            <a:endParaRPr sz="900"/>
          </a:p>
        </p:txBody>
      </p:sp>
      <p:sp>
        <p:nvSpPr>
          <p:cNvPr id="1816" name="Google Shape;1816;p71"/>
          <p:cNvSpPr/>
          <p:nvPr/>
        </p:nvSpPr>
        <p:spPr>
          <a:xfrm>
            <a:off x="3447175" y="2322875"/>
            <a:ext cx="1756800" cy="6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7" name="Google Shape;1817;p71"/>
          <p:cNvSpPr txBox="1"/>
          <p:nvPr/>
        </p:nvSpPr>
        <p:spPr>
          <a:xfrm>
            <a:off x="5881350" y="1151825"/>
            <a:ext cx="32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18" name="Google Shape;1818;p71"/>
          <p:cNvGraphicFramePr/>
          <p:nvPr/>
        </p:nvGraphicFramePr>
        <p:xfrm>
          <a:off x="6846525" y="44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{9F957E85-C832-40C1-876B-299350C0DE2F}</a:tableStyleId>
              </a:tblPr>
              <a:tblGrid>
                <a:gridCol w="852925"/>
                <a:gridCol w="1444400"/>
              </a:tblGrid>
              <a:tr h="32417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>
                          <a:solidFill>
                            <a:srgbClr val="FFFFFF"/>
                          </a:solidFill>
                        </a:rPr>
                        <a:t>Description</a:t>
                      </a:r>
                      <a:endParaRPr b="1" i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</a:tr>
              <a:tr h="846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/>
                        <a:t>1</a:t>
                      </a:r>
                      <a:endParaRPr b="1"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" sz="800"/>
                        <a:t>aside는 고정 </a:t>
                      </a:r>
                      <a:endParaRPr i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i="1" lang="ko" sz="800"/>
                        <a:t>section부분만 변경</a:t>
                      </a:r>
                      <a:endParaRPr i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30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/>
                        <a:t>2</a:t>
                      </a:r>
                      <a:endParaRPr b="1"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" sz="700"/>
                        <a:t>&lt;h2&gt;판매자 문의 게시판 문의 페이지&lt;/h2&gt;</a:t>
                      </a:r>
                      <a:endParaRPr i="1" sz="7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i="1" lang="ko" sz="700"/>
                        <a:t>width: 100% height:10%</a:t>
                      </a:r>
                      <a:endParaRPr i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30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/>
                        <a:t>3</a:t>
                      </a:r>
                      <a:endParaRPr b="1"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" sz="700"/>
                        <a:t>판매자</a:t>
                      </a:r>
                      <a:r>
                        <a:rPr i="1" lang="ko" sz="700"/>
                        <a:t> 문의 게시판에 문의 사항 등록 </a:t>
                      </a:r>
                      <a:endParaRPr i="1" sz="7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i="1" lang="ko" sz="700"/>
                        <a:t> 작성자만 답글 작성 가능</a:t>
                      </a:r>
                      <a:endParaRPr i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30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/>
                        <a:t>4</a:t>
                      </a:r>
                      <a:endParaRPr b="1"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i="1" lang="ko" sz="700"/>
                        <a:t>뒤로 가기버튼 클릭: 판매자 문의 현황 퍼이지로 이동</a:t>
                      </a:r>
                      <a:endParaRPr i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819" name="Google Shape;1819;p71"/>
          <p:cNvSpPr txBox="1"/>
          <p:nvPr/>
        </p:nvSpPr>
        <p:spPr>
          <a:xfrm>
            <a:off x="4436025" y="3875925"/>
            <a:ext cx="634500" cy="3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뒤로가기</a:t>
            </a:r>
            <a:endParaRPr sz="800"/>
          </a:p>
        </p:txBody>
      </p:sp>
      <p:sp>
        <p:nvSpPr>
          <p:cNvPr id="1820" name="Google Shape;1820;p71"/>
          <p:cNvSpPr txBox="1"/>
          <p:nvPr/>
        </p:nvSpPr>
        <p:spPr>
          <a:xfrm>
            <a:off x="2981400" y="1900213"/>
            <a:ext cx="473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제목</a:t>
            </a:r>
            <a:endParaRPr sz="800"/>
          </a:p>
        </p:txBody>
      </p:sp>
      <p:sp>
        <p:nvSpPr>
          <p:cNvPr id="1821" name="Google Shape;1821;p71"/>
          <p:cNvSpPr/>
          <p:nvPr/>
        </p:nvSpPr>
        <p:spPr>
          <a:xfrm>
            <a:off x="3443425" y="1930525"/>
            <a:ext cx="1756800" cy="21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2" name="Google Shape;1822;p71"/>
          <p:cNvSpPr txBox="1"/>
          <p:nvPr/>
        </p:nvSpPr>
        <p:spPr>
          <a:xfrm>
            <a:off x="3688200" y="3875925"/>
            <a:ext cx="634500" cy="3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등록</a:t>
            </a:r>
            <a:endParaRPr sz="800"/>
          </a:p>
        </p:txBody>
      </p:sp>
      <p:sp>
        <p:nvSpPr>
          <p:cNvPr id="1823" name="Google Shape;1823;p71"/>
          <p:cNvSpPr/>
          <p:nvPr/>
        </p:nvSpPr>
        <p:spPr>
          <a:xfrm>
            <a:off x="6038950" y="1189025"/>
            <a:ext cx="431100" cy="32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</a:t>
            </a:r>
            <a:endParaRPr b="1" sz="1000"/>
          </a:p>
        </p:txBody>
      </p:sp>
      <p:sp>
        <p:nvSpPr>
          <p:cNvPr id="1824" name="Google Shape;1824;p71"/>
          <p:cNvSpPr/>
          <p:nvPr/>
        </p:nvSpPr>
        <p:spPr>
          <a:xfrm>
            <a:off x="3318975" y="3821900"/>
            <a:ext cx="431100" cy="32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3</a:t>
            </a:r>
            <a:endParaRPr b="1" sz="1000"/>
          </a:p>
        </p:txBody>
      </p:sp>
      <p:sp>
        <p:nvSpPr>
          <p:cNvPr id="1825" name="Google Shape;1825;p71"/>
          <p:cNvSpPr/>
          <p:nvPr/>
        </p:nvSpPr>
        <p:spPr>
          <a:xfrm>
            <a:off x="4982450" y="3821900"/>
            <a:ext cx="431100" cy="32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4</a:t>
            </a:r>
            <a:endParaRPr b="1"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Google Shape;151;p18"/>
          <p:cNvGraphicFramePr/>
          <p:nvPr/>
        </p:nvGraphicFramePr>
        <p:xfrm>
          <a:off x="2" y="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{F43EAFB5-DF02-47AC-8D84-4698DCDA5343}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ebookMarket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FFFFFF"/>
                          </a:solidFill>
                        </a:rPr>
                        <a:t>페이지명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회사 소개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01 메인페이지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이어진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메인페이지 하단 메뉴 &gt; 회사 소개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52" name="Google Shape;152;p18"/>
          <p:cNvSpPr/>
          <p:nvPr/>
        </p:nvSpPr>
        <p:spPr>
          <a:xfrm>
            <a:off x="581200" y="603375"/>
            <a:ext cx="4915800" cy="42465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697644" y="725790"/>
            <a:ext cx="4669500" cy="4060200"/>
          </a:xfrm>
          <a:prstGeom prst="rect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4" name="Google Shape;154;p18"/>
          <p:cNvCxnSpPr/>
          <p:nvPr/>
        </p:nvCxnSpPr>
        <p:spPr>
          <a:xfrm flipH="1" rot="10800000">
            <a:off x="705708" y="1198987"/>
            <a:ext cx="4674600" cy="28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18"/>
          <p:cNvCxnSpPr/>
          <p:nvPr/>
        </p:nvCxnSpPr>
        <p:spPr>
          <a:xfrm flipH="1" rot="10800000">
            <a:off x="703323" y="4223316"/>
            <a:ext cx="4677000" cy="4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18"/>
          <p:cNvSpPr/>
          <p:nvPr/>
        </p:nvSpPr>
        <p:spPr>
          <a:xfrm>
            <a:off x="1507291" y="1295335"/>
            <a:ext cx="3774600" cy="2874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705450" y="4223325"/>
            <a:ext cx="4653900" cy="556200"/>
          </a:xfrm>
          <a:prstGeom prst="rect">
            <a:avLst/>
          </a:prstGeom>
          <a:solidFill>
            <a:srgbClr val="0B5394"/>
          </a:solidFill>
          <a:ln cap="flat" cmpd="sng" w="25400">
            <a:solidFill>
              <a:srgbClr val="1D1B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회사소</a:t>
            </a:r>
            <a:r>
              <a:rPr lang="ko" sz="1200">
                <a:solidFill>
                  <a:srgbClr val="FFFFFF"/>
                </a:solidFill>
              </a:rPr>
              <a:t>개</a:t>
            </a:r>
            <a:r>
              <a:rPr b="0" i="0" lang="ko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/ 개인정보취급방침 / 이용 약관   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8"/>
          <p:cNvSpPr txBox="1"/>
          <p:nvPr/>
        </p:nvSpPr>
        <p:spPr>
          <a:xfrm>
            <a:off x="5881350" y="1151825"/>
            <a:ext cx="32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 txBox="1"/>
          <p:nvPr/>
        </p:nvSpPr>
        <p:spPr>
          <a:xfrm>
            <a:off x="2029000" y="777125"/>
            <a:ext cx="2731200" cy="3540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검색창</a:t>
            </a:r>
            <a:endParaRPr sz="1100">
              <a:solidFill>
                <a:schemeClr val="lt1"/>
              </a:solidFill>
            </a:endParaRPr>
          </a:p>
        </p:txBody>
      </p:sp>
      <p:graphicFrame>
        <p:nvGraphicFramePr>
          <p:cNvPr id="160" name="Google Shape;160;p18"/>
          <p:cNvGraphicFramePr/>
          <p:nvPr/>
        </p:nvGraphicFramePr>
        <p:xfrm>
          <a:off x="6324600" y="44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{9F957E85-C832-40C1-876B-299350C0DE2F}</a:tableStyleId>
              </a:tblPr>
              <a:tblGrid>
                <a:gridCol w="1409700"/>
                <a:gridCol w="1409700"/>
              </a:tblGrid>
              <a:tr h="42862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>
                          <a:solidFill>
                            <a:srgbClr val="FFFFFF"/>
                          </a:solidFill>
                        </a:rPr>
                        <a:t>Description</a:t>
                      </a:r>
                      <a:endParaRPr b="1" i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</a:tr>
              <a:tr h="495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/>
                        <a:t>1</a:t>
                      </a:r>
                      <a:endParaRPr b="1"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i="1" lang="ko" sz="1000"/>
                        <a:t>Main content width: 70% height: 68%</a:t>
                      </a:r>
                      <a:endParaRPr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14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/>
                        <a:t>2</a:t>
                      </a:r>
                      <a:endParaRPr b="1"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" sz="1000"/>
                        <a:t>- 회사 소개</a:t>
                      </a:r>
                      <a:endParaRPr i="1"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" sz="1000"/>
                        <a:t>비로그인도 조회가능</a:t>
                      </a:r>
                      <a:endParaRPr i="1"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t/>
                      </a:r>
                      <a:endParaRPr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61" name="Google Shape;161;p18"/>
          <p:cNvSpPr txBox="1"/>
          <p:nvPr/>
        </p:nvSpPr>
        <p:spPr>
          <a:xfrm>
            <a:off x="705700" y="723425"/>
            <a:ext cx="723000" cy="5040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LOGO</a:t>
            </a:r>
            <a:endParaRPr sz="800">
              <a:solidFill>
                <a:schemeClr val="lt1"/>
              </a:solidFill>
            </a:endParaRPr>
          </a:p>
        </p:txBody>
      </p:sp>
      <p:cxnSp>
        <p:nvCxnSpPr>
          <p:cNvPr id="162" name="Google Shape;162;p18"/>
          <p:cNvCxnSpPr/>
          <p:nvPr/>
        </p:nvCxnSpPr>
        <p:spPr>
          <a:xfrm>
            <a:off x="1687450" y="4583725"/>
            <a:ext cx="616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18"/>
          <p:cNvSpPr/>
          <p:nvPr/>
        </p:nvSpPr>
        <p:spPr>
          <a:xfrm>
            <a:off x="788025" y="1800575"/>
            <a:ext cx="871800" cy="23748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카테고리,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인기순위,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신작,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고객센터,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마이페이지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164" name="Google Shape;164;p18"/>
          <p:cNvSpPr txBox="1"/>
          <p:nvPr/>
        </p:nvSpPr>
        <p:spPr>
          <a:xfrm>
            <a:off x="819225" y="1324225"/>
            <a:ext cx="795900" cy="4284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로그인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165" name="Google Shape;165;p18"/>
          <p:cNvSpPr txBox="1"/>
          <p:nvPr/>
        </p:nvSpPr>
        <p:spPr>
          <a:xfrm>
            <a:off x="1934238" y="1391425"/>
            <a:ext cx="2980200" cy="27327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lt1"/>
                </a:solidFill>
              </a:rPr>
              <a:t>&lt;main-content&gt;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회사 소개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9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30" name="Google Shape;1830;p72"/>
          <p:cNvGraphicFramePr/>
          <p:nvPr/>
        </p:nvGraphicFramePr>
        <p:xfrm>
          <a:off x="2" y="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{F43EAFB5-DF02-47AC-8D84-4698DCDA5343}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ebookMarket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FFFFFF"/>
                          </a:solidFill>
                        </a:rPr>
                        <a:t>페이지명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900"/>
                        <a:t>판매자</a:t>
                      </a:r>
                      <a:r>
                        <a:rPr lang="ko" sz="900"/>
                        <a:t> 문의 게시판 문의 수정/삭제 페이지</a:t>
                      </a:r>
                      <a:endParaRPr sz="9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07 판매자 회원 고객센터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서동민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rgbClr val="0C0C0C"/>
                          </a:solidFill>
                        </a:rPr>
                        <a:t>메인페이지 &gt; 고객센터 &gt; 판매자 문의 현황 &gt; 문의 수정/삭제 페이지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831" name="Google Shape;1831;p72"/>
          <p:cNvSpPr/>
          <p:nvPr/>
        </p:nvSpPr>
        <p:spPr>
          <a:xfrm>
            <a:off x="1554250" y="646300"/>
            <a:ext cx="4915800" cy="42465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2" name="Google Shape;1832;p72"/>
          <p:cNvSpPr/>
          <p:nvPr/>
        </p:nvSpPr>
        <p:spPr>
          <a:xfrm>
            <a:off x="1670694" y="768715"/>
            <a:ext cx="4669500" cy="4060200"/>
          </a:xfrm>
          <a:prstGeom prst="rect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33" name="Google Shape;1833;p72"/>
          <p:cNvCxnSpPr/>
          <p:nvPr/>
        </p:nvCxnSpPr>
        <p:spPr>
          <a:xfrm flipH="1" rot="10800000">
            <a:off x="1686358" y="1262612"/>
            <a:ext cx="4666800" cy="7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4" name="Google Shape;1834;p72"/>
          <p:cNvCxnSpPr/>
          <p:nvPr/>
        </p:nvCxnSpPr>
        <p:spPr>
          <a:xfrm flipH="1" rot="10800000">
            <a:off x="1676373" y="4266241"/>
            <a:ext cx="4677000" cy="4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5" name="Google Shape;1835;p72"/>
          <p:cNvSpPr/>
          <p:nvPr/>
        </p:nvSpPr>
        <p:spPr>
          <a:xfrm>
            <a:off x="2504491" y="1331185"/>
            <a:ext cx="3774600" cy="2874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6" name="Google Shape;1836;p72"/>
          <p:cNvSpPr txBox="1"/>
          <p:nvPr/>
        </p:nvSpPr>
        <p:spPr>
          <a:xfrm>
            <a:off x="2682350" y="803550"/>
            <a:ext cx="2731200" cy="3540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검색창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837" name="Google Shape;1837;p72"/>
          <p:cNvSpPr/>
          <p:nvPr/>
        </p:nvSpPr>
        <p:spPr>
          <a:xfrm>
            <a:off x="1678500" y="4266250"/>
            <a:ext cx="4653900" cy="556200"/>
          </a:xfrm>
          <a:prstGeom prst="rect">
            <a:avLst/>
          </a:prstGeom>
          <a:solidFill>
            <a:srgbClr val="366092"/>
          </a:solidFill>
          <a:ln cap="flat" cmpd="sng" w="25400">
            <a:solidFill>
              <a:srgbClr val="1D1B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회사소개 / 개인정보취급방침 / 이용 약관   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8" name="Google Shape;1838;p72"/>
          <p:cNvSpPr txBox="1"/>
          <p:nvPr/>
        </p:nvSpPr>
        <p:spPr>
          <a:xfrm>
            <a:off x="3803475" y="1262600"/>
            <a:ext cx="946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문의 사항 수정</a:t>
            </a:r>
            <a:endParaRPr sz="900"/>
          </a:p>
        </p:txBody>
      </p:sp>
      <p:sp>
        <p:nvSpPr>
          <p:cNvPr id="1839" name="Google Shape;1839;p72"/>
          <p:cNvSpPr/>
          <p:nvPr/>
        </p:nvSpPr>
        <p:spPr>
          <a:xfrm>
            <a:off x="3443425" y="1610675"/>
            <a:ext cx="1756800" cy="21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0" name="Google Shape;1840;p72"/>
          <p:cNvSpPr/>
          <p:nvPr/>
        </p:nvSpPr>
        <p:spPr>
          <a:xfrm>
            <a:off x="3447175" y="2322875"/>
            <a:ext cx="1756800" cy="6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1" name="Google Shape;1841;p72"/>
          <p:cNvSpPr txBox="1"/>
          <p:nvPr/>
        </p:nvSpPr>
        <p:spPr>
          <a:xfrm>
            <a:off x="5881350" y="1151825"/>
            <a:ext cx="32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42" name="Google Shape;1842;p72"/>
          <p:cNvGraphicFramePr/>
          <p:nvPr/>
        </p:nvGraphicFramePr>
        <p:xfrm>
          <a:off x="6846525" y="44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{9F957E85-C832-40C1-876B-299350C0DE2F}</a:tableStyleId>
              </a:tblPr>
              <a:tblGrid>
                <a:gridCol w="852925"/>
                <a:gridCol w="1444400"/>
              </a:tblGrid>
              <a:tr h="32417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>
                          <a:solidFill>
                            <a:srgbClr val="FFFFFF"/>
                          </a:solidFill>
                        </a:rPr>
                        <a:t>Description</a:t>
                      </a:r>
                      <a:endParaRPr b="1" i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</a:tr>
              <a:tr h="846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/>
                        <a:t>1</a:t>
                      </a:r>
                      <a:endParaRPr b="1"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" sz="800"/>
                        <a:t>aside는 고정 </a:t>
                      </a:r>
                      <a:endParaRPr i="1"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i="1" lang="ko" sz="800"/>
                        <a:t>section부분만 변경</a:t>
                      </a:r>
                      <a:endParaRPr i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30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/>
                        <a:t>2</a:t>
                      </a:r>
                      <a:endParaRPr b="1"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" sz="700"/>
                        <a:t>&lt;h2&gt;판매자 문의 게시판 문의 수정/ 삭제 페이지&lt;/h2&gt;</a:t>
                      </a:r>
                      <a:endParaRPr i="1" sz="7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i="1" lang="ko" sz="700"/>
                        <a:t>width: 100% height:10%</a:t>
                      </a:r>
                      <a:endParaRPr i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30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/>
                        <a:t>3</a:t>
                      </a:r>
                      <a:endParaRPr b="1"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" sz="700"/>
                        <a:t>판매자</a:t>
                      </a:r>
                      <a:r>
                        <a:rPr i="1" lang="ko" sz="700"/>
                        <a:t> 문의 게시판에 문의 사항 수정/삭제 </a:t>
                      </a:r>
                      <a:endParaRPr i="1" sz="7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i="1" lang="ko" sz="700"/>
                        <a:t>작성자 본인의 작성글을 수정할수있다.</a:t>
                      </a:r>
                      <a:endParaRPr i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30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/>
                        <a:t>4</a:t>
                      </a:r>
                      <a:endParaRPr b="1"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i="1" lang="ko" sz="700"/>
                        <a:t>뒤로 가기버튼 클릭: 판매자 문의 현황 페이지로 이동</a:t>
                      </a:r>
                      <a:endParaRPr i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843" name="Google Shape;1843;p72"/>
          <p:cNvSpPr txBox="1"/>
          <p:nvPr/>
        </p:nvSpPr>
        <p:spPr>
          <a:xfrm>
            <a:off x="4627950" y="3897675"/>
            <a:ext cx="634500" cy="3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뒤로가기</a:t>
            </a:r>
            <a:endParaRPr sz="800"/>
          </a:p>
        </p:txBody>
      </p:sp>
      <p:sp>
        <p:nvSpPr>
          <p:cNvPr id="1844" name="Google Shape;1844;p72"/>
          <p:cNvSpPr/>
          <p:nvPr/>
        </p:nvSpPr>
        <p:spPr>
          <a:xfrm>
            <a:off x="3443425" y="1930525"/>
            <a:ext cx="1756800" cy="21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5" name="Google Shape;1845;p72"/>
          <p:cNvSpPr txBox="1"/>
          <p:nvPr/>
        </p:nvSpPr>
        <p:spPr>
          <a:xfrm>
            <a:off x="3904150" y="3897675"/>
            <a:ext cx="634500" cy="3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삭제하기</a:t>
            </a:r>
            <a:endParaRPr sz="800"/>
          </a:p>
        </p:txBody>
      </p:sp>
      <p:sp>
        <p:nvSpPr>
          <p:cNvPr id="1846" name="Google Shape;1846;p72"/>
          <p:cNvSpPr txBox="1"/>
          <p:nvPr/>
        </p:nvSpPr>
        <p:spPr>
          <a:xfrm>
            <a:off x="3180350" y="3897675"/>
            <a:ext cx="634500" cy="3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수정하기</a:t>
            </a:r>
            <a:endParaRPr sz="800"/>
          </a:p>
        </p:txBody>
      </p:sp>
      <p:sp>
        <p:nvSpPr>
          <p:cNvPr id="1847" name="Google Shape;1847;p72"/>
          <p:cNvSpPr/>
          <p:nvPr/>
        </p:nvSpPr>
        <p:spPr>
          <a:xfrm>
            <a:off x="1686350" y="1344000"/>
            <a:ext cx="946500" cy="2874300"/>
          </a:xfrm>
          <a:prstGeom prst="rect">
            <a:avLst/>
          </a:prstGeom>
          <a:solidFill>
            <a:srgbClr val="36609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lt1"/>
                </a:solidFill>
              </a:rPr>
              <a:t>고객센터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lt1"/>
                </a:solidFill>
              </a:rPr>
              <a:t>판매자 공지사항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판매자 가이드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 u="sng">
                <a:solidFill>
                  <a:schemeClr val="lt1"/>
                </a:solidFill>
              </a:rPr>
              <a:t>문의게시판</a:t>
            </a:r>
            <a:endParaRPr b="1" sz="1000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lt1"/>
                </a:solidFill>
              </a:rPr>
              <a:t>-문의 현황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848" name="Google Shape;1848;p72"/>
          <p:cNvSpPr txBox="1"/>
          <p:nvPr/>
        </p:nvSpPr>
        <p:spPr>
          <a:xfrm>
            <a:off x="1686325" y="780700"/>
            <a:ext cx="715500" cy="4896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LOGO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1849" name="Google Shape;1849;p72"/>
          <p:cNvSpPr txBox="1"/>
          <p:nvPr/>
        </p:nvSpPr>
        <p:spPr>
          <a:xfrm>
            <a:off x="2981400" y="1550063"/>
            <a:ext cx="473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이름</a:t>
            </a:r>
            <a:endParaRPr sz="800"/>
          </a:p>
        </p:txBody>
      </p:sp>
      <p:sp>
        <p:nvSpPr>
          <p:cNvPr id="1850" name="Google Shape;1850;p72"/>
          <p:cNvSpPr txBox="1"/>
          <p:nvPr/>
        </p:nvSpPr>
        <p:spPr>
          <a:xfrm>
            <a:off x="2981400" y="1900213"/>
            <a:ext cx="473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제목</a:t>
            </a:r>
            <a:endParaRPr sz="800"/>
          </a:p>
        </p:txBody>
      </p:sp>
      <p:sp>
        <p:nvSpPr>
          <p:cNvPr id="1851" name="Google Shape;1851;p72"/>
          <p:cNvSpPr txBox="1"/>
          <p:nvPr/>
        </p:nvSpPr>
        <p:spPr>
          <a:xfrm>
            <a:off x="2748475" y="2250375"/>
            <a:ext cx="71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문의 내역</a:t>
            </a:r>
            <a:endParaRPr sz="900"/>
          </a:p>
        </p:txBody>
      </p:sp>
      <p:sp>
        <p:nvSpPr>
          <p:cNvPr id="1852" name="Google Shape;1852;p72"/>
          <p:cNvSpPr/>
          <p:nvPr/>
        </p:nvSpPr>
        <p:spPr>
          <a:xfrm>
            <a:off x="6151625" y="1151825"/>
            <a:ext cx="431100" cy="32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</a:t>
            </a:r>
            <a:endParaRPr b="1" sz="1000"/>
          </a:p>
        </p:txBody>
      </p:sp>
      <p:sp>
        <p:nvSpPr>
          <p:cNvPr id="1853" name="Google Shape;1853;p72"/>
          <p:cNvSpPr/>
          <p:nvPr/>
        </p:nvSpPr>
        <p:spPr>
          <a:xfrm>
            <a:off x="3690775" y="3633375"/>
            <a:ext cx="431100" cy="32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3</a:t>
            </a:r>
            <a:endParaRPr b="1" sz="1000"/>
          </a:p>
        </p:txBody>
      </p:sp>
      <p:sp>
        <p:nvSpPr>
          <p:cNvPr id="1854" name="Google Shape;1854;p72"/>
          <p:cNvSpPr/>
          <p:nvPr/>
        </p:nvSpPr>
        <p:spPr>
          <a:xfrm>
            <a:off x="5076625" y="3633375"/>
            <a:ext cx="431100" cy="32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4</a:t>
            </a:r>
            <a:endParaRPr b="1" sz="10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8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9" name="Google Shape;1859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823" y="0"/>
            <a:ext cx="776835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0" name="Google Shape;1860;p73"/>
          <p:cNvSpPr txBox="1"/>
          <p:nvPr/>
        </p:nvSpPr>
        <p:spPr>
          <a:xfrm>
            <a:off x="953175" y="159375"/>
            <a:ext cx="6353700" cy="7695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800">
                <a:solidFill>
                  <a:schemeClr val="lt1"/>
                </a:solidFill>
              </a:rPr>
              <a:t>감사합니다</a:t>
            </a:r>
            <a:endParaRPr sz="3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0" name="Google Shape;170;p19"/>
          <p:cNvGraphicFramePr/>
          <p:nvPr/>
        </p:nvGraphicFramePr>
        <p:xfrm>
          <a:off x="2" y="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{F43EAFB5-DF02-47AC-8D84-4698DCDA5343}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ebookMarket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FFFFFF"/>
                          </a:solidFill>
                        </a:rPr>
                        <a:t>페이지명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개인정보 취급 방침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01 메인페이지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이어진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메인페이지 하단 메뉴 &gt; 개인정보취급방침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71" name="Google Shape;171;p19"/>
          <p:cNvSpPr/>
          <p:nvPr/>
        </p:nvSpPr>
        <p:spPr>
          <a:xfrm>
            <a:off x="581200" y="603375"/>
            <a:ext cx="4915800" cy="42465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"/>
          <p:cNvSpPr/>
          <p:nvPr/>
        </p:nvSpPr>
        <p:spPr>
          <a:xfrm>
            <a:off x="697644" y="725790"/>
            <a:ext cx="4669500" cy="4060200"/>
          </a:xfrm>
          <a:prstGeom prst="rect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3" name="Google Shape;173;p19"/>
          <p:cNvCxnSpPr/>
          <p:nvPr/>
        </p:nvCxnSpPr>
        <p:spPr>
          <a:xfrm flipH="1" rot="10800000">
            <a:off x="705708" y="1198987"/>
            <a:ext cx="4674600" cy="28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19"/>
          <p:cNvCxnSpPr/>
          <p:nvPr/>
        </p:nvCxnSpPr>
        <p:spPr>
          <a:xfrm flipH="1" rot="10800000">
            <a:off x="703323" y="4223316"/>
            <a:ext cx="4677000" cy="4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19"/>
          <p:cNvSpPr/>
          <p:nvPr/>
        </p:nvSpPr>
        <p:spPr>
          <a:xfrm>
            <a:off x="1507291" y="1295335"/>
            <a:ext cx="3774600" cy="2874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6" name="Google Shape;176;p19"/>
          <p:cNvCxnSpPr/>
          <p:nvPr/>
        </p:nvCxnSpPr>
        <p:spPr>
          <a:xfrm rot="10800000">
            <a:off x="1428785" y="723415"/>
            <a:ext cx="0" cy="428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Google Shape;177;p19"/>
          <p:cNvSpPr txBox="1"/>
          <p:nvPr/>
        </p:nvSpPr>
        <p:spPr>
          <a:xfrm>
            <a:off x="705700" y="723425"/>
            <a:ext cx="723000" cy="5040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LOGO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178" name="Google Shape;178;p19"/>
          <p:cNvSpPr/>
          <p:nvPr/>
        </p:nvSpPr>
        <p:spPr>
          <a:xfrm>
            <a:off x="705450" y="4223325"/>
            <a:ext cx="4653900" cy="556200"/>
          </a:xfrm>
          <a:prstGeom prst="rect">
            <a:avLst/>
          </a:prstGeom>
          <a:solidFill>
            <a:srgbClr val="0B5394"/>
          </a:solidFill>
          <a:ln cap="flat" cmpd="sng" w="25400">
            <a:solidFill>
              <a:srgbClr val="1D1B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회사소</a:t>
            </a:r>
            <a:r>
              <a:rPr lang="ko" sz="1200">
                <a:solidFill>
                  <a:srgbClr val="FFFFFF"/>
                </a:solidFill>
              </a:rPr>
              <a:t>개</a:t>
            </a:r>
            <a:r>
              <a:rPr b="0" i="0" lang="ko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/ 개인정보취급방침 / 이용 약관   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9"/>
          <p:cNvSpPr txBox="1"/>
          <p:nvPr/>
        </p:nvSpPr>
        <p:spPr>
          <a:xfrm>
            <a:off x="5881350" y="1151825"/>
            <a:ext cx="32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9"/>
          <p:cNvSpPr txBox="1"/>
          <p:nvPr/>
        </p:nvSpPr>
        <p:spPr>
          <a:xfrm>
            <a:off x="2029000" y="777125"/>
            <a:ext cx="2731200" cy="3540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검색창</a:t>
            </a:r>
            <a:endParaRPr sz="1100">
              <a:solidFill>
                <a:schemeClr val="lt1"/>
              </a:solidFill>
            </a:endParaRPr>
          </a:p>
        </p:txBody>
      </p:sp>
      <p:graphicFrame>
        <p:nvGraphicFramePr>
          <p:cNvPr id="181" name="Google Shape;181;p19"/>
          <p:cNvGraphicFramePr/>
          <p:nvPr/>
        </p:nvGraphicFramePr>
        <p:xfrm>
          <a:off x="6324600" y="44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{9F957E85-C832-40C1-876B-299350C0DE2F}</a:tableStyleId>
              </a:tblPr>
              <a:tblGrid>
                <a:gridCol w="1409700"/>
                <a:gridCol w="1409700"/>
              </a:tblGrid>
              <a:tr h="42862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>
                          <a:solidFill>
                            <a:srgbClr val="FFFFFF"/>
                          </a:solidFill>
                        </a:rPr>
                        <a:t>Description</a:t>
                      </a:r>
                      <a:endParaRPr b="1" i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</a:tr>
              <a:tr h="495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/>
                        <a:t>1</a:t>
                      </a:r>
                      <a:endParaRPr b="1"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i="1" lang="ko" sz="1000"/>
                        <a:t>Main content width: 80% height: 76%</a:t>
                      </a:r>
                      <a:endParaRPr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14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/>
                        <a:t>2</a:t>
                      </a:r>
                      <a:endParaRPr b="1"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" sz="1000"/>
                        <a:t>- 개인정보취급방침</a:t>
                      </a:r>
                      <a:endParaRPr i="1"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" sz="1000"/>
                        <a:t>비로그인도 조회가능</a:t>
                      </a:r>
                      <a:endParaRPr i="1"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t/>
                      </a:r>
                      <a:endParaRPr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82" name="Google Shape;182;p19"/>
          <p:cNvCxnSpPr/>
          <p:nvPr/>
        </p:nvCxnSpPr>
        <p:spPr>
          <a:xfrm flipH="1" rot="10800000">
            <a:off x="2336475" y="4599975"/>
            <a:ext cx="1354800" cy="162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19"/>
          <p:cNvSpPr/>
          <p:nvPr/>
        </p:nvSpPr>
        <p:spPr>
          <a:xfrm>
            <a:off x="788025" y="1800575"/>
            <a:ext cx="871800" cy="23748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카테고리,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인기순위,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신작,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고객센터,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마이페이지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184" name="Google Shape;184;p19"/>
          <p:cNvSpPr txBox="1"/>
          <p:nvPr/>
        </p:nvSpPr>
        <p:spPr>
          <a:xfrm>
            <a:off x="819225" y="1324225"/>
            <a:ext cx="795900" cy="4284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로그인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1934238" y="1391425"/>
            <a:ext cx="2980200" cy="27327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&lt;main-content&gt;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개인정보취급방침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0" name="Google Shape;190;p20"/>
          <p:cNvGraphicFramePr/>
          <p:nvPr/>
        </p:nvGraphicFramePr>
        <p:xfrm>
          <a:off x="2" y="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{F43EAFB5-DF02-47AC-8D84-4698DCDA5343}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ebookMarket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FFFFFF"/>
                          </a:solidFill>
                        </a:rPr>
                        <a:t>페이지명</a:t>
                      </a:r>
                      <a:endParaRPr sz="1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이용약관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01 메인페이지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ko" sz="100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이어진</a:t>
                      </a:r>
                      <a:endParaRPr sz="1000" u="none" cap="none" strike="noStrike"/>
                    </a:p>
                  </a:txBody>
                  <a:tcPr marT="34300" marB="34300" marR="77950" marL="77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" sz="1000" u="none" cap="none" strike="noStrik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메인페이지 하단 메뉴 &gt; 이용약관</a:t>
                      </a:r>
                      <a:endParaRPr sz="10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77950" marL="779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91" name="Google Shape;191;p20"/>
          <p:cNvSpPr/>
          <p:nvPr/>
        </p:nvSpPr>
        <p:spPr>
          <a:xfrm>
            <a:off x="581200" y="603375"/>
            <a:ext cx="4915800" cy="42465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697644" y="725790"/>
            <a:ext cx="4669500" cy="4060200"/>
          </a:xfrm>
          <a:prstGeom prst="rect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3" name="Google Shape;193;p20"/>
          <p:cNvCxnSpPr/>
          <p:nvPr/>
        </p:nvCxnSpPr>
        <p:spPr>
          <a:xfrm flipH="1" rot="10800000">
            <a:off x="705708" y="1198987"/>
            <a:ext cx="4674600" cy="28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20"/>
          <p:cNvCxnSpPr/>
          <p:nvPr/>
        </p:nvCxnSpPr>
        <p:spPr>
          <a:xfrm flipH="1" rot="10800000">
            <a:off x="703323" y="4223316"/>
            <a:ext cx="4677000" cy="4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" name="Google Shape;195;p20"/>
          <p:cNvSpPr/>
          <p:nvPr/>
        </p:nvSpPr>
        <p:spPr>
          <a:xfrm>
            <a:off x="1507291" y="1295335"/>
            <a:ext cx="3774600" cy="2874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705450" y="4223325"/>
            <a:ext cx="4653900" cy="556200"/>
          </a:xfrm>
          <a:prstGeom prst="rect">
            <a:avLst/>
          </a:prstGeom>
          <a:solidFill>
            <a:srgbClr val="0B5394"/>
          </a:solidFill>
          <a:ln cap="flat" cmpd="sng" w="25400">
            <a:solidFill>
              <a:srgbClr val="1D1B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회사소</a:t>
            </a:r>
            <a:r>
              <a:rPr lang="ko" sz="1200">
                <a:solidFill>
                  <a:srgbClr val="FFFFFF"/>
                </a:solidFill>
              </a:rPr>
              <a:t>개</a:t>
            </a:r>
            <a:r>
              <a:rPr b="0" i="0" lang="ko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/ 개인정보취급방침 / 이용 약관   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0"/>
          <p:cNvSpPr txBox="1"/>
          <p:nvPr/>
        </p:nvSpPr>
        <p:spPr>
          <a:xfrm>
            <a:off x="5881350" y="1151825"/>
            <a:ext cx="32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0"/>
          <p:cNvSpPr txBox="1"/>
          <p:nvPr/>
        </p:nvSpPr>
        <p:spPr>
          <a:xfrm>
            <a:off x="2029000" y="777125"/>
            <a:ext cx="2731200" cy="3540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검색창</a:t>
            </a:r>
            <a:endParaRPr sz="1100">
              <a:solidFill>
                <a:schemeClr val="lt1"/>
              </a:solidFill>
            </a:endParaRPr>
          </a:p>
        </p:txBody>
      </p:sp>
      <p:graphicFrame>
        <p:nvGraphicFramePr>
          <p:cNvPr id="199" name="Google Shape;199;p20"/>
          <p:cNvGraphicFramePr/>
          <p:nvPr/>
        </p:nvGraphicFramePr>
        <p:xfrm>
          <a:off x="6324600" y="44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{9F957E85-C832-40C1-876B-299350C0DE2F}</a:tableStyleId>
              </a:tblPr>
              <a:tblGrid>
                <a:gridCol w="1409700"/>
                <a:gridCol w="1409700"/>
              </a:tblGrid>
              <a:tr h="42862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>
                          <a:solidFill>
                            <a:srgbClr val="FFFFFF"/>
                          </a:solidFill>
                        </a:rPr>
                        <a:t>Description</a:t>
                      </a:r>
                      <a:endParaRPr b="1" i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6092"/>
                    </a:solidFill>
                  </a:tcPr>
                </a:tc>
                <a:tc hMerge="1"/>
              </a:tr>
              <a:tr h="495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/>
                        <a:t>1</a:t>
                      </a:r>
                      <a:endParaRPr b="1"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i="1" lang="ko" sz="1000"/>
                        <a:t>Main content width: 70% height: 68%</a:t>
                      </a:r>
                      <a:endParaRPr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14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i="1" lang="ko" sz="1000"/>
                        <a:t>2</a:t>
                      </a:r>
                      <a:endParaRPr b="1"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" sz="1000"/>
                        <a:t>- 이용약관</a:t>
                      </a:r>
                      <a:endParaRPr i="1"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" sz="1000"/>
                        <a:t>비로그인도 조회가능</a:t>
                      </a:r>
                      <a:endParaRPr i="1"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t/>
                      </a:r>
                      <a:endParaRPr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00" name="Google Shape;200;p20"/>
          <p:cNvSpPr txBox="1"/>
          <p:nvPr/>
        </p:nvSpPr>
        <p:spPr>
          <a:xfrm>
            <a:off x="705700" y="723425"/>
            <a:ext cx="723000" cy="5040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LOGO</a:t>
            </a:r>
            <a:endParaRPr sz="800">
              <a:solidFill>
                <a:schemeClr val="lt1"/>
              </a:solidFill>
            </a:endParaRPr>
          </a:p>
        </p:txBody>
      </p:sp>
      <p:cxnSp>
        <p:nvCxnSpPr>
          <p:cNvPr id="201" name="Google Shape;201;p20"/>
          <p:cNvCxnSpPr/>
          <p:nvPr/>
        </p:nvCxnSpPr>
        <p:spPr>
          <a:xfrm flipH="1" rot="10800000">
            <a:off x="3764325" y="4583725"/>
            <a:ext cx="624900" cy="162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" name="Google Shape;202;p20"/>
          <p:cNvSpPr/>
          <p:nvPr/>
        </p:nvSpPr>
        <p:spPr>
          <a:xfrm>
            <a:off x="788025" y="1800575"/>
            <a:ext cx="871800" cy="23748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카테고리,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인기순위,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신작,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고객센터,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마이페이지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203" name="Google Shape;203;p20"/>
          <p:cNvSpPr txBox="1"/>
          <p:nvPr/>
        </p:nvSpPr>
        <p:spPr>
          <a:xfrm>
            <a:off x="819225" y="1324225"/>
            <a:ext cx="795900" cy="4284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로그인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204" name="Google Shape;204;p20"/>
          <p:cNvSpPr txBox="1"/>
          <p:nvPr/>
        </p:nvSpPr>
        <p:spPr>
          <a:xfrm>
            <a:off x="1934238" y="1391425"/>
            <a:ext cx="2980200" cy="27327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&lt;main-content&gt;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이용약관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823" y="0"/>
            <a:ext cx="776835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1"/>
          <p:cNvSpPr txBox="1"/>
          <p:nvPr/>
        </p:nvSpPr>
        <p:spPr>
          <a:xfrm>
            <a:off x="953175" y="159375"/>
            <a:ext cx="6353700" cy="13545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800">
                <a:solidFill>
                  <a:schemeClr val="lt1"/>
                </a:solidFill>
              </a:rPr>
              <a:t>eBookMarket</a:t>
            </a:r>
            <a:endParaRPr sz="3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800">
                <a:solidFill>
                  <a:schemeClr val="lt1"/>
                </a:solidFill>
              </a:rPr>
              <a:t>로그인 및 회원가입</a:t>
            </a:r>
            <a:endParaRPr sz="3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