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90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94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74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79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1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4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60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00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30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7648D-664B-409C-BD4E-9054D46BD507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7D94B-DAD4-4251-8B29-6CF42BAD38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1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89672"/>
              </p:ext>
            </p:extLst>
          </p:nvPr>
        </p:nvGraphicFramePr>
        <p:xfrm>
          <a:off x="1417336" y="3323983"/>
          <a:ext cx="453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925560" y="1593085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/>
              <a:t>A: Attack</a:t>
            </a:r>
          </a:p>
          <a:p>
            <a:r>
              <a:rPr lang="de-DE" sz="2000" smtClean="0"/>
              <a:t>B: Attack</a:t>
            </a:r>
          </a:p>
          <a:p>
            <a:r>
              <a:rPr lang="de-DE" sz="2000" smtClean="0"/>
              <a:t>C: Retreat</a:t>
            </a:r>
          </a:p>
          <a:p>
            <a:r>
              <a:rPr lang="de-DE" sz="2000" smtClean="0"/>
              <a:t>D: Retreat</a:t>
            </a:r>
          </a:p>
          <a:p>
            <a:r>
              <a:rPr lang="de-DE" sz="2000" smtClean="0"/>
              <a:t>E: Retreat</a:t>
            </a:r>
            <a:endParaRPr lang="de-DE" sz="200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311346"/>
              </p:ext>
            </p:extLst>
          </p:nvPr>
        </p:nvGraphicFramePr>
        <p:xfrm>
          <a:off x="1426785" y="4287963"/>
          <a:ext cx="453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949284" y="332398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F</a:t>
            </a:r>
            <a:r>
              <a:rPr lang="de-DE" smtClean="0"/>
              <a:t>: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922729" y="428796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G</a:t>
            </a:r>
            <a:r>
              <a:rPr lang="de-DE" smtClean="0"/>
              <a:t>: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31852" y="260648"/>
            <a:ext cx="708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/>
              <a:t>Is Coordination needed?</a:t>
            </a:r>
          </a:p>
          <a:p>
            <a:pPr algn="ctr"/>
            <a:r>
              <a:rPr lang="de-DE" sz="2400" smtClean="0"/>
              <a:t>Round 1</a:t>
            </a:r>
          </a:p>
          <a:p>
            <a:pPr algn="ctr"/>
            <a:r>
              <a:rPr lang="de-DE" sz="2400" smtClean="0"/>
              <a:t>k = 2: 5 honest, 2 byzantine </a:t>
            </a:r>
            <a:r>
              <a:rPr lang="de-DE" sz="2400" smtClean="0"/>
              <a:t>generals, on tie: atack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7589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02173"/>
              </p:ext>
            </p:extLst>
          </p:nvPr>
        </p:nvGraphicFramePr>
        <p:xfrm>
          <a:off x="576064" y="798746"/>
          <a:ext cx="450397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483997"/>
                <a:gridCol w="483997"/>
                <a:gridCol w="483997"/>
                <a:gridCol w="483997"/>
                <a:gridCol w="483997"/>
                <a:gridCol w="483997"/>
                <a:gridCol w="483997"/>
                <a:gridCol w="576000"/>
              </a:tblGrid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A,B</a:t>
                      </a:r>
                      <a:endParaRPr lang="de-DE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chemeClr val="bg1"/>
                          </a:solidFill>
                        </a:rPr>
                        <a:t>Res.</a:t>
                      </a: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de-DE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36033"/>
              </p:ext>
            </p:extLst>
          </p:nvPr>
        </p:nvGraphicFramePr>
        <p:xfrm>
          <a:off x="576064" y="3815288"/>
          <a:ext cx="464797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/>
                <a:gridCol w="483997"/>
                <a:gridCol w="483997"/>
                <a:gridCol w="483997"/>
                <a:gridCol w="483997"/>
                <a:gridCol w="483997"/>
                <a:gridCol w="483997"/>
                <a:gridCol w="483997"/>
                <a:gridCol w="576000"/>
              </a:tblGrid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C,D,E</a:t>
                      </a:r>
                      <a:endParaRPr lang="de-DE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chemeClr val="bg1"/>
                          </a:solidFill>
                        </a:rPr>
                        <a:t>Res.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A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b="1" smtClean="0"/>
                        <a:t>R</a:t>
                      </a:r>
                      <a:endParaRPr lang="de-DE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292079" y="177947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-&gt; Attack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292080" y="504721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-&gt; Retreat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763688" y="44624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/>
              <a:t>Round 2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2769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Conclusion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smtClean="0"/>
              <a:t>2 byzantine generals can break the algorithm with 5 honest generals </a:t>
            </a:r>
          </a:p>
          <a:p>
            <a:r>
              <a:rPr lang="de-DE" sz="2000" smtClean="0"/>
              <a:t>Both byz. generals send the same messages to the other generals</a:t>
            </a:r>
          </a:p>
          <a:p>
            <a:pPr lvl="1"/>
            <a:r>
              <a:rPr lang="de-DE" sz="2000" smtClean="0"/>
              <a:t>Byzantine generals don‘t need to coordinate but need to know the number of byzantine generals</a:t>
            </a:r>
          </a:p>
        </p:txBody>
      </p:sp>
    </p:spTree>
    <p:extLst>
      <p:ext uri="{BB962C8B-B14F-4D97-AF65-F5344CB8AC3E}">
        <p14:creationId xmlns:p14="http://schemas.microsoft.com/office/powerpoint/2010/main" val="175643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10656"/>
              </p:ext>
            </p:extLst>
          </p:nvPr>
        </p:nvGraphicFramePr>
        <p:xfrm>
          <a:off x="1417923" y="3423665"/>
          <a:ext cx="453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926147" y="1692767"/>
            <a:ext cx="35283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/>
              <a:t>A: Attack</a:t>
            </a:r>
          </a:p>
          <a:p>
            <a:r>
              <a:rPr lang="de-DE" sz="2000" smtClean="0"/>
              <a:t>B: Attack</a:t>
            </a:r>
          </a:p>
          <a:p>
            <a:r>
              <a:rPr lang="de-DE" sz="2000" smtClean="0"/>
              <a:t>C: Retreat</a:t>
            </a:r>
          </a:p>
          <a:p>
            <a:r>
              <a:rPr lang="de-DE" sz="2000" smtClean="0"/>
              <a:t>D: Retreat</a:t>
            </a:r>
          </a:p>
          <a:p>
            <a:r>
              <a:rPr lang="de-DE" sz="2000" smtClean="0"/>
              <a:t>E: Retreat</a:t>
            </a:r>
            <a:endParaRPr lang="de-DE" sz="200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00425"/>
              </p:ext>
            </p:extLst>
          </p:nvPr>
        </p:nvGraphicFramePr>
        <p:xfrm>
          <a:off x="1427372" y="4387645"/>
          <a:ext cx="453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949871" y="342366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F</a:t>
            </a:r>
            <a:r>
              <a:rPr lang="de-DE" smtClean="0"/>
              <a:t>: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923316" y="438764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G</a:t>
            </a:r>
            <a:r>
              <a:rPr lang="de-DE" smtClean="0"/>
              <a:t>: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31852" y="260648"/>
            <a:ext cx="708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/>
              <a:t>Improved Algorithm:</a:t>
            </a:r>
          </a:p>
          <a:p>
            <a:pPr algn="ctr"/>
            <a:r>
              <a:rPr lang="de-DE" sz="2400" smtClean="0"/>
              <a:t>Round 1</a:t>
            </a:r>
          </a:p>
          <a:p>
            <a:pPr algn="ctr"/>
            <a:r>
              <a:rPr lang="de-DE" sz="2400" smtClean="0"/>
              <a:t>k = 2: 5 honest, 2 byzantine </a:t>
            </a:r>
            <a:r>
              <a:rPr lang="de-DE" sz="2400" smtClean="0"/>
              <a:t>generals, on tie: attack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3603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71324"/>
              </p:ext>
            </p:extLst>
          </p:nvPr>
        </p:nvGraphicFramePr>
        <p:xfrm>
          <a:off x="576064" y="798746"/>
          <a:ext cx="392797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483997"/>
                <a:gridCol w="483997"/>
                <a:gridCol w="483997"/>
                <a:gridCol w="483997"/>
                <a:gridCol w="483997"/>
                <a:gridCol w="483997"/>
                <a:gridCol w="483997"/>
              </a:tblGrid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A,B</a:t>
                      </a:r>
                      <a:endParaRPr lang="de-DE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de-DE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24395"/>
              </p:ext>
            </p:extLst>
          </p:nvPr>
        </p:nvGraphicFramePr>
        <p:xfrm>
          <a:off x="576064" y="3815288"/>
          <a:ext cx="407197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/>
                <a:gridCol w="483997"/>
                <a:gridCol w="483997"/>
                <a:gridCol w="483997"/>
                <a:gridCol w="483997"/>
                <a:gridCol w="483997"/>
                <a:gridCol w="483997"/>
                <a:gridCol w="483997"/>
              </a:tblGrid>
              <a:tr h="360000">
                <a:tc>
                  <a:txBody>
                    <a:bodyPr/>
                    <a:lstStyle/>
                    <a:p>
                      <a:r>
                        <a:rPr lang="de-DE" smtClean="0"/>
                        <a:t>C,D,E</a:t>
                      </a:r>
                      <a:endParaRPr lang="de-DE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de-DE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R</a:t>
                      </a:r>
                      <a:endParaRPr lang="de-D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b="1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R</a:t>
                      </a:r>
                      <a:endParaRPr lang="de-DE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1763688" y="44624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/>
              <a:t>Round 2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2597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763688" y="44623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/>
              <a:t>Round 3</a:t>
            </a:r>
            <a:endParaRPr lang="de-DE" sz="2400"/>
          </a:p>
        </p:txBody>
      </p:sp>
      <p:sp>
        <p:nvSpPr>
          <p:cNvPr id="8" name="Textfeld 7"/>
          <p:cNvSpPr txBox="1"/>
          <p:nvPr/>
        </p:nvSpPr>
        <p:spPr>
          <a:xfrm>
            <a:off x="611560" y="764704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Every general sends all received vectors to all other generals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mtClean="0"/>
              <a:t>Vectors which are the same at 2k + 1 generals are from honest generals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mtClean="0"/>
              <a:t>Vectors which are different at &gt; k generals are from byzantine generals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mtClean="0"/>
              <a:t>Vectors from byzantine generals will be ignored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de-DE" sz="2400" smtClean="0"/>
              <a:t>Round 3</a:t>
            </a:r>
            <a:endParaRPr lang="de-DE" sz="240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12071"/>
              </p:ext>
            </p:extLst>
          </p:nvPr>
        </p:nvGraphicFramePr>
        <p:xfrm>
          <a:off x="179512" y="1010689"/>
          <a:ext cx="410907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762"/>
                <a:gridCol w="430902"/>
                <a:gridCol w="430902"/>
                <a:gridCol w="430902"/>
                <a:gridCol w="430902"/>
                <a:gridCol w="430902"/>
                <a:gridCol w="430902"/>
                <a:gridCol w="430902"/>
                <a:gridCol w="612000"/>
              </a:tblGrid>
              <a:tr h="324000">
                <a:tc>
                  <a:txBody>
                    <a:bodyPr/>
                    <a:lstStyle/>
                    <a:p>
                      <a:r>
                        <a:rPr lang="de-DE" sz="1600" smtClean="0"/>
                        <a:t>A,B</a:t>
                      </a:r>
                      <a:endParaRPr lang="de-DE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B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C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D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E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/>
                          </a:solidFill>
                        </a:rPr>
                        <a:t>Res.</a:t>
                      </a:r>
                      <a:endParaRPr lang="de-D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de-DE" sz="1600" b="1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/>
                        <a:t>A</a:t>
                      </a:r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/>
                        <a:t>R</a:t>
                      </a:r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/>
                        <a:t>R</a:t>
                      </a:r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/>
                        <a:t>R</a:t>
                      </a:r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89602"/>
              </p:ext>
            </p:extLst>
          </p:nvPr>
        </p:nvGraphicFramePr>
        <p:xfrm>
          <a:off x="179512" y="3789040"/>
          <a:ext cx="432406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432580"/>
                <a:gridCol w="432580"/>
                <a:gridCol w="432580"/>
                <a:gridCol w="432580"/>
                <a:gridCol w="432580"/>
                <a:gridCol w="432580"/>
                <a:gridCol w="432580"/>
                <a:gridCol w="648000"/>
              </a:tblGrid>
              <a:tr h="360000">
                <a:tc>
                  <a:txBody>
                    <a:bodyPr/>
                    <a:lstStyle/>
                    <a:p>
                      <a:r>
                        <a:rPr lang="de-DE" sz="1600" smtClean="0"/>
                        <a:t>C,D,E</a:t>
                      </a:r>
                      <a:endParaRPr lang="de-DE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B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C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D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E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/>
                          </a:solidFill>
                        </a:rPr>
                        <a:t>Res.</a:t>
                      </a:r>
                      <a:endParaRPr lang="de-D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/>
                        <a:t>R</a:t>
                      </a:r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R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/>
                        <a:t>R</a:t>
                      </a:r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R</a:t>
                      </a:r>
                      <a:endParaRPr lang="de-DE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smtClean="0"/>
                        <a:t>R</a:t>
                      </a:r>
                      <a:endParaRPr lang="de-DE" sz="16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de-DE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16685" y="628047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Every general receives:</a:t>
            </a:r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84420"/>
              </p:ext>
            </p:extLst>
          </p:nvPr>
        </p:nvGraphicFramePr>
        <p:xfrm>
          <a:off x="5076056" y="2420888"/>
          <a:ext cx="392797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483997"/>
                <a:gridCol w="483997"/>
                <a:gridCol w="483997"/>
                <a:gridCol w="483997"/>
                <a:gridCol w="483997"/>
                <a:gridCol w="483997"/>
                <a:gridCol w="483997"/>
              </a:tblGrid>
              <a:tr h="324000">
                <a:tc>
                  <a:txBody>
                    <a:bodyPr/>
                    <a:lstStyle/>
                    <a:p>
                      <a:r>
                        <a:rPr lang="de-DE" sz="1600" smtClean="0"/>
                        <a:t>F,G</a:t>
                      </a:r>
                      <a:endParaRPr lang="de-DE" sz="16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B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C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D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E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de-DE" sz="1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de-DE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de-DE" sz="1600" b="1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de-DE" sz="16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x</a:t>
                      </a:r>
                      <a:endParaRPr lang="de-DE" sz="160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283968" y="13216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-&gt; Retreat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5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Bildschirmpräsentation (4:3)</PresentationFormat>
  <Paragraphs>560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Conclusion</vt:lpstr>
      <vt:lpstr>PowerPoint-Präsentation</vt:lpstr>
      <vt:lpstr>PowerPoint-Präsentation</vt:lpstr>
      <vt:lpstr>PowerPoint-Präsentation</vt:lpstr>
      <vt:lpstr>Round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DavidJer@hotmail.de</dc:creator>
  <cp:lastModifiedBy>DavidJer@hotmail.de</cp:lastModifiedBy>
  <cp:revision>21</cp:revision>
  <dcterms:created xsi:type="dcterms:W3CDTF">2021-01-20T12:56:49Z</dcterms:created>
  <dcterms:modified xsi:type="dcterms:W3CDTF">2021-01-21T14:32:20Z</dcterms:modified>
</cp:coreProperties>
</file>