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96" y="-4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5BB3-CDEC-4578-817C-518C0A482900}" type="datetimeFigureOut">
              <a:rPr lang="de-DE" smtClean="0"/>
              <a:t>08.01.2021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972D6-1C1B-491B-8151-AC3EE14FEC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4513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5BB3-CDEC-4578-817C-518C0A482900}" type="datetimeFigureOut">
              <a:rPr lang="de-DE" smtClean="0"/>
              <a:t>08.01.2021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972D6-1C1B-491B-8151-AC3EE14FEC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6422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5BB3-CDEC-4578-817C-518C0A482900}" type="datetimeFigureOut">
              <a:rPr lang="de-DE" smtClean="0"/>
              <a:t>08.01.2021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972D6-1C1B-491B-8151-AC3EE14FEC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5250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5BB3-CDEC-4578-817C-518C0A482900}" type="datetimeFigureOut">
              <a:rPr lang="de-DE" smtClean="0"/>
              <a:t>08.01.2021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972D6-1C1B-491B-8151-AC3EE14FEC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336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5BB3-CDEC-4578-817C-518C0A482900}" type="datetimeFigureOut">
              <a:rPr lang="de-DE" smtClean="0"/>
              <a:t>08.01.2021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972D6-1C1B-491B-8151-AC3EE14FEC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107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5BB3-CDEC-4578-817C-518C0A482900}" type="datetimeFigureOut">
              <a:rPr lang="de-DE" smtClean="0"/>
              <a:t>08.01.2021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972D6-1C1B-491B-8151-AC3EE14FEC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5094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5BB3-CDEC-4578-817C-518C0A482900}" type="datetimeFigureOut">
              <a:rPr lang="de-DE" smtClean="0"/>
              <a:t>08.01.2021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972D6-1C1B-491B-8151-AC3EE14FEC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811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5BB3-CDEC-4578-817C-518C0A482900}" type="datetimeFigureOut">
              <a:rPr lang="de-DE" smtClean="0"/>
              <a:t>08.01.2021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972D6-1C1B-491B-8151-AC3EE14FEC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5635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5BB3-CDEC-4578-817C-518C0A482900}" type="datetimeFigureOut">
              <a:rPr lang="de-DE" smtClean="0"/>
              <a:t>08.01.2021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972D6-1C1B-491B-8151-AC3EE14FEC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2072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5BB3-CDEC-4578-817C-518C0A482900}" type="datetimeFigureOut">
              <a:rPr lang="de-DE" smtClean="0"/>
              <a:t>08.01.2021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972D6-1C1B-491B-8151-AC3EE14FEC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3981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5BB3-CDEC-4578-817C-518C0A482900}" type="datetimeFigureOut">
              <a:rPr lang="de-DE" smtClean="0"/>
              <a:t>08.01.2021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972D6-1C1B-491B-8151-AC3EE14FEC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552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65BB3-CDEC-4578-817C-518C0A482900}" type="datetimeFigureOut">
              <a:rPr lang="de-DE" smtClean="0"/>
              <a:t>08.01.2021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972D6-1C1B-491B-8151-AC3EE14FEC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434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475656" y="404663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smtClean="0"/>
              <a:t>Non-concurrent modify/delete</a:t>
            </a:r>
            <a:endParaRPr lang="de-DE" sz="2400"/>
          </a:p>
        </p:txBody>
      </p:sp>
      <p:sp>
        <p:nvSpPr>
          <p:cNvPr id="17" name="Textfeld 16"/>
          <p:cNvSpPr txBox="1"/>
          <p:nvPr/>
        </p:nvSpPr>
        <p:spPr>
          <a:xfrm>
            <a:off x="1401820" y="1052736"/>
            <a:ext cx="5978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mtClean="0"/>
              <a:t>Every entry in the blackboard has a unique vector clock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mtClean="0"/>
              <a:t>We use the unique vector clocks to identify which entry to modify/delete</a:t>
            </a:r>
            <a:endParaRPr lang="de-DE"/>
          </a:p>
        </p:txBody>
      </p:sp>
      <p:grpSp>
        <p:nvGrpSpPr>
          <p:cNvPr id="36" name="Gruppieren 35"/>
          <p:cNvGrpSpPr/>
          <p:nvPr/>
        </p:nvGrpSpPr>
        <p:grpSpPr>
          <a:xfrm>
            <a:off x="1759873" y="3301485"/>
            <a:ext cx="5262385" cy="1466409"/>
            <a:chOff x="-128693" y="2102039"/>
            <a:chExt cx="5262385" cy="1466409"/>
          </a:xfrm>
        </p:grpSpPr>
        <p:pic>
          <p:nvPicPr>
            <p:cNvPr id="1026" name="Picture 2" descr="C:\Users\David\OneDrive\Informatik CAU\Distributed Systems\Lab3\Slides, etc\firefox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8693" y="2775373"/>
              <a:ext cx="396043" cy="396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Users\David\OneDrive\Informatik CAU\Distributed Systems\Lab3\Slides, etc\server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889" t="7486" r="29326" b="7576"/>
            <a:stretch/>
          </p:blipFill>
          <p:spPr bwMode="auto">
            <a:xfrm>
              <a:off x="2009874" y="2721367"/>
              <a:ext cx="453260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Gerade Verbindung mit Pfeil 5"/>
            <p:cNvCxnSpPr>
              <a:stCxn id="1026" idx="3"/>
              <a:endCxn id="1027" idx="1"/>
            </p:cNvCxnSpPr>
            <p:nvPr/>
          </p:nvCxnSpPr>
          <p:spPr>
            <a:xfrm>
              <a:off x="267350" y="2973395"/>
              <a:ext cx="17425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/>
            <p:cNvSpPr txBox="1"/>
            <p:nvPr/>
          </p:nvSpPr>
          <p:spPr>
            <a:xfrm>
              <a:off x="2767090" y="2102039"/>
              <a:ext cx="17677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mtClean="0"/>
                <a:t>modify entry with [1,2,0] </a:t>
              </a:r>
              <a:endParaRPr lang="de-DE"/>
            </a:p>
          </p:txBody>
        </p:sp>
        <p:pic>
          <p:nvPicPr>
            <p:cNvPr id="23" name="Picture 3" descr="C:\Users\David\OneDrive\Informatik CAU\Distributed Systems\Lab3\Slides, etc\server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889" t="7486" r="29326" b="7576"/>
            <a:stretch/>
          </p:blipFill>
          <p:spPr bwMode="auto">
            <a:xfrm>
              <a:off x="4680432" y="3064392"/>
              <a:ext cx="453260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3" descr="C:\Users\David\OneDrive\Informatik CAU\Distributed Systems\Lab3\Slides, etc\server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889" t="7486" r="29326" b="7576"/>
            <a:stretch/>
          </p:blipFill>
          <p:spPr bwMode="auto">
            <a:xfrm>
              <a:off x="4680432" y="2271317"/>
              <a:ext cx="453260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6" name="Gerade Verbindung mit Pfeil 25"/>
            <p:cNvCxnSpPr>
              <a:stCxn id="1027" idx="3"/>
              <a:endCxn id="24" idx="1"/>
            </p:cNvCxnSpPr>
            <p:nvPr/>
          </p:nvCxnSpPr>
          <p:spPr>
            <a:xfrm flipV="1">
              <a:off x="2463134" y="2523345"/>
              <a:ext cx="2217298" cy="4500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mit Pfeil 28"/>
            <p:cNvCxnSpPr>
              <a:stCxn id="1027" idx="3"/>
              <a:endCxn id="23" idx="1"/>
            </p:cNvCxnSpPr>
            <p:nvPr/>
          </p:nvCxnSpPr>
          <p:spPr>
            <a:xfrm>
              <a:off x="2463134" y="2973395"/>
              <a:ext cx="2217298" cy="3430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/>
            <p:cNvSpPr txBox="1"/>
            <p:nvPr/>
          </p:nvSpPr>
          <p:spPr>
            <a:xfrm>
              <a:off x="571126" y="2640649"/>
              <a:ext cx="1043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/>
                <a:t>m</a:t>
              </a:r>
              <a:r>
                <a:rPr lang="de-DE" smtClean="0"/>
                <a:t>odify 1 </a:t>
              </a:r>
              <a:endParaRPr lang="de-DE"/>
            </a:p>
          </p:txBody>
        </p:sp>
      </p:grpSp>
      <p:graphicFrame>
        <p:nvGraphicFramePr>
          <p:cNvPr id="35" name="Tabel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696568"/>
              </p:ext>
            </p:extLst>
          </p:nvPr>
        </p:nvGraphicFramePr>
        <p:xfrm>
          <a:off x="3995936" y="2132856"/>
          <a:ext cx="2842377" cy="1163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121"/>
                <a:gridCol w="1440160"/>
                <a:gridCol w="864096"/>
              </a:tblGrid>
              <a:tr h="387894">
                <a:tc>
                  <a:txBody>
                    <a:bodyPr/>
                    <a:lstStyle/>
                    <a:p>
                      <a:r>
                        <a:rPr lang="de-DE" smtClean="0"/>
                        <a:t>id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vector clock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text</a:t>
                      </a:r>
                      <a:endParaRPr lang="de-DE"/>
                    </a:p>
                  </a:txBody>
                  <a:tcPr/>
                </a:tc>
              </a:tr>
              <a:tr h="387894">
                <a:tc>
                  <a:txBody>
                    <a:bodyPr/>
                    <a:lstStyle/>
                    <a:p>
                      <a:r>
                        <a:rPr lang="de-DE" smtClean="0"/>
                        <a:t>0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[1,0,0]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</a:tr>
              <a:tr h="387894">
                <a:tc>
                  <a:txBody>
                    <a:bodyPr/>
                    <a:lstStyle/>
                    <a:p>
                      <a:r>
                        <a:rPr lang="de-DE" smtClean="0"/>
                        <a:t>1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[1,2,0]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b</a:t>
                      </a:r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" name="Tabel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198182"/>
              </p:ext>
            </p:extLst>
          </p:nvPr>
        </p:nvGraphicFramePr>
        <p:xfrm>
          <a:off x="4039160" y="4941168"/>
          <a:ext cx="2842377" cy="1163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121"/>
                <a:gridCol w="1440160"/>
                <a:gridCol w="864096"/>
              </a:tblGrid>
              <a:tr h="387894">
                <a:tc>
                  <a:txBody>
                    <a:bodyPr/>
                    <a:lstStyle/>
                    <a:p>
                      <a:r>
                        <a:rPr lang="de-DE" smtClean="0"/>
                        <a:t>id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vector clock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text</a:t>
                      </a:r>
                      <a:endParaRPr lang="de-DE"/>
                    </a:p>
                  </a:txBody>
                  <a:tcPr/>
                </a:tc>
              </a:tr>
              <a:tr h="387894">
                <a:tc>
                  <a:txBody>
                    <a:bodyPr/>
                    <a:lstStyle/>
                    <a:p>
                      <a:r>
                        <a:rPr lang="de-DE" smtClean="0"/>
                        <a:t>0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[1,0,0]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</a:tr>
              <a:tr h="387894">
                <a:tc>
                  <a:txBody>
                    <a:bodyPr/>
                    <a:lstStyle/>
                    <a:p>
                      <a:r>
                        <a:rPr lang="de-DE" smtClean="0"/>
                        <a:t>1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[2,2,0]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mod.</a:t>
                      </a:r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Textfeld 47"/>
          <p:cNvSpPr txBox="1"/>
          <p:nvPr/>
        </p:nvSpPr>
        <p:spPr>
          <a:xfrm>
            <a:off x="3714070" y="352720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[2,2,0]</a:t>
            </a:r>
            <a:endParaRPr lang="de-DE"/>
          </a:p>
        </p:txBody>
      </p:sp>
      <p:sp>
        <p:nvSpPr>
          <p:cNvPr id="49" name="Textfeld 48"/>
          <p:cNvSpPr txBox="1"/>
          <p:nvPr/>
        </p:nvSpPr>
        <p:spPr>
          <a:xfrm>
            <a:off x="2964656" y="2113558"/>
            <a:ext cx="104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before:</a:t>
            </a:r>
            <a:endParaRPr lang="de-DE"/>
          </a:p>
        </p:txBody>
      </p:sp>
      <p:sp>
        <p:nvSpPr>
          <p:cNvPr id="52" name="Textfeld 51"/>
          <p:cNvSpPr txBox="1"/>
          <p:nvPr/>
        </p:nvSpPr>
        <p:spPr>
          <a:xfrm>
            <a:off x="2964656" y="4941168"/>
            <a:ext cx="104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after: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16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475656" y="404663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smtClean="0"/>
              <a:t>Concurrent modify/delete</a:t>
            </a:r>
            <a:endParaRPr lang="de-DE" sz="2400"/>
          </a:p>
        </p:txBody>
      </p:sp>
      <p:sp>
        <p:nvSpPr>
          <p:cNvPr id="17" name="Textfeld 16"/>
          <p:cNvSpPr txBox="1"/>
          <p:nvPr/>
        </p:nvSpPr>
        <p:spPr>
          <a:xfrm>
            <a:off x="1401820" y="1052736"/>
            <a:ext cx="59784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mtClean="0"/>
              <a:t>Every entry saves all former vector clocks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mtClean="0"/>
              <a:t>If two server want to modify the same entry, the server with the higher vector clock has higher priority (same principle as with submitting entries)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mtClean="0"/>
              <a:t>Because we save all former vector clocks, we still know which entry to modify, even if the one was already modified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mtClean="0"/>
              <a:t>We also save all vector clocks which belong to deleted entries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mtClean="0"/>
              <a:t>Deleting has a higher priority than modifying</a:t>
            </a:r>
          </a:p>
        </p:txBody>
      </p:sp>
    </p:spTree>
    <p:extLst>
      <p:ext uri="{BB962C8B-B14F-4D97-AF65-F5344CB8AC3E}">
        <p14:creationId xmlns:p14="http://schemas.microsoft.com/office/powerpoint/2010/main" val="3971059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475656" y="404663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smtClean="0"/>
              <a:t>Network segmentation</a:t>
            </a:r>
            <a:endParaRPr lang="de-DE" sz="2400"/>
          </a:p>
        </p:txBody>
      </p:sp>
      <p:sp>
        <p:nvSpPr>
          <p:cNvPr id="17" name="Textfeld 16"/>
          <p:cNvSpPr txBox="1"/>
          <p:nvPr/>
        </p:nvSpPr>
        <p:spPr>
          <a:xfrm>
            <a:off x="1401820" y="1052736"/>
            <a:ext cx="5978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mtClean="0"/>
              <a:t>Every message that couldn‘t be sent is added to a queue.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mtClean="0"/>
              <a:t>Each server tries repeatedly to send the messages in the queue</a:t>
            </a:r>
          </a:p>
        </p:txBody>
      </p:sp>
    </p:spTree>
    <p:extLst>
      <p:ext uri="{BB962C8B-B14F-4D97-AF65-F5344CB8AC3E}">
        <p14:creationId xmlns:p14="http://schemas.microsoft.com/office/powerpoint/2010/main" val="209072638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Microsoft Office PowerPoint</Application>
  <PresentationFormat>Bildschirmpräsentation (4:3)</PresentationFormat>
  <Paragraphs>35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DavidJer@hotmail.de</dc:creator>
  <cp:lastModifiedBy>DavidJer@hotmail.de</cp:lastModifiedBy>
  <cp:revision>6</cp:revision>
  <dcterms:created xsi:type="dcterms:W3CDTF">2021-01-08T12:43:14Z</dcterms:created>
  <dcterms:modified xsi:type="dcterms:W3CDTF">2021-01-08T14:24:36Z</dcterms:modified>
</cp:coreProperties>
</file>