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7" r:id="rId2"/>
    <p:sldId id="344" r:id="rId3"/>
    <p:sldId id="258" r:id="rId4"/>
    <p:sldId id="345" r:id="rId5"/>
    <p:sldId id="268" r:id="rId6"/>
    <p:sldId id="341" r:id="rId7"/>
    <p:sldId id="346" r:id="rId8"/>
    <p:sldId id="347" r:id="rId9"/>
    <p:sldId id="366" r:id="rId10"/>
    <p:sldId id="348" r:id="rId11"/>
    <p:sldId id="350" r:id="rId12"/>
    <p:sldId id="349" r:id="rId13"/>
    <p:sldId id="352" r:id="rId14"/>
    <p:sldId id="353" r:id="rId15"/>
    <p:sldId id="354" r:id="rId16"/>
    <p:sldId id="355" r:id="rId17"/>
    <p:sldId id="364" r:id="rId18"/>
    <p:sldId id="365" r:id="rId19"/>
    <p:sldId id="368" r:id="rId20"/>
    <p:sldId id="356" r:id="rId21"/>
    <p:sldId id="358" r:id="rId22"/>
    <p:sldId id="359" r:id="rId23"/>
    <p:sldId id="360" r:id="rId24"/>
    <p:sldId id="357" r:id="rId25"/>
    <p:sldId id="363" r:id="rId26"/>
    <p:sldId id="367" r:id="rId27"/>
    <p:sldId id="361" r:id="rId28"/>
    <p:sldId id="36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9B3"/>
    <a:srgbClr val="FF9E96"/>
    <a:srgbClr val="FF94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82"/>
    <p:restoredTop sz="78530"/>
  </p:normalViewPr>
  <p:slideViewPr>
    <p:cSldViewPr snapToGrid="0">
      <p:cViewPr varScale="1">
        <p:scale>
          <a:sx n="93" d="100"/>
          <a:sy n="93" d="100"/>
        </p:scale>
        <p:origin x="5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86F48-06E1-EB47-8676-82DC974C2664}" type="datetimeFigureOut">
              <a:rPr lang="en-US" smtClean="0"/>
              <a:t>5/4/25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68DE1-EB76-A04B-A5CE-6133233955C7}" type="slidenum">
              <a:rPr lang="en-US" smtClean="0"/>
              <a:t>‹#›</a:t>
            </a:fld>
            <a:endParaRPr lang="en-US"/>
          </a:p>
        </p:txBody>
      </p:sp>
    </p:spTree>
    <p:extLst>
      <p:ext uri="{BB962C8B-B14F-4D97-AF65-F5344CB8AC3E}">
        <p14:creationId xmlns:p14="http://schemas.microsoft.com/office/powerpoint/2010/main" val="2911363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 everyone, </a:t>
            </a:r>
            <a:r>
              <a:rPr lang="en" dirty="0" err="1"/>
              <a:t>im</a:t>
            </a:r>
            <a:r>
              <a:rPr lang="en" dirty="0"/>
              <a:t> </a:t>
            </a:r>
            <a:r>
              <a:rPr lang="en" dirty="0" err="1"/>
              <a:t>aditi</a:t>
            </a:r>
            <a:r>
              <a:rPr lang="en" dirty="0"/>
              <a:t>, and today </a:t>
            </a:r>
            <a:r>
              <a:rPr lang="en" dirty="0" err="1"/>
              <a:t>i’ll</a:t>
            </a:r>
            <a:r>
              <a:rPr lang="en" dirty="0"/>
              <a:t> be presenting our work on accountable </a:t>
            </a:r>
            <a:r>
              <a:rPr lang="en" sz="1200" dirty="0">
                <a:solidFill>
                  <a:srgbClr val="212529"/>
                </a:solidFill>
                <a:highlight>
                  <a:srgbClr val="FEFEFE"/>
                </a:highlight>
                <a:latin typeface="PT Serif" panose="020A0603040505020204" pitchFamily="18" charset="77"/>
              </a:rPr>
              <a:t>Multi-Signatures </a:t>
            </a:r>
            <a:r>
              <a:rPr lang="en-US" sz="1200" b="0" i="0" dirty="0">
                <a:solidFill>
                  <a:srgbClr val="212529"/>
                </a:solidFill>
                <a:effectLst/>
                <a:latin typeface="PT Serif" panose="020A0603040505020204" pitchFamily="18" charset="77"/>
              </a:rPr>
              <a:t>with Constant Size Public Keys</a:t>
            </a:r>
            <a:r>
              <a:rPr lang="en" dirty="0"/>
              <a:t>. This is joint work with dan </a:t>
            </a:r>
            <a:r>
              <a:rPr lang="en" dirty="0" err="1"/>
              <a:t>boneh</a:t>
            </a:r>
            <a:r>
              <a:rPr lang="en" dirty="0"/>
              <a:t> at Stanford, and brent waters at NTT and UT Austin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what we saw before, we have a </a:t>
            </a:r>
            <a:r>
              <a:rPr lang="en-US" dirty="0" err="1"/>
              <a:t>LocalKGen</a:t>
            </a:r>
            <a:r>
              <a:rPr lang="en-US" dirty="0"/>
              <a:t> algo, which each party runs to get its public and secret key. then, we have a new algorithm which we call </a:t>
            </a:r>
            <a:r>
              <a:rPr lang="en-US" dirty="0" err="1"/>
              <a:t>KeyAgg</a:t>
            </a:r>
            <a:r>
              <a:rPr lang="en-US" dirty="0"/>
              <a:t>, which takes as input all the public keys, and aggregates them into a combiners key </a:t>
            </a:r>
            <a:r>
              <a:rPr lang="en-US" dirty="0" err="1"/>
              <a:t>pkc</a:t>
            </a:r>
            <a:r>
              <a:rPr lang="en-US" dirty="0"/>
              <a:t> and a verification key </a:t>
            </a:r>
            <a:r>
              <a:rPr lang="en-US" dirty="0" err="1"/>
              <a:t>vk</a:t>
            </a:r>
            <a:r>
              <a:rPr lang="en-US" dirty="0"/>
              <a:t>. After </a:t>
            </a:r>
            <a:r>
              <a:rPr lang="en-US" dirty="0" err="1"/>
              <a:t>keyAgg</a:t>
            </a:r>
            <a:r>
              <a:rPr lang="en-US" dirty="0"/>
              <a:t>, the verifier only needs to store </a:t>
            </a:r>
            <a:r>
              <a:rPr lang="en-US" dirty="0" err="1"/>
              <a:t>vk</a:t>
            </a:r>
            <a:r>
              <a:rPr lang="en-US" dirty="0"/>
              <a:t>!</a:t>
            </a:r>
          </a:p>
        </p:txBody>
      </p:sp>
      <p:sp>
        <p:nvSpPr>
          <p:cNvPr id="4" name="Slide Number Placeholder 3"/>
          <p:cNvSpPr>
            <a:spLocks noGrp="1"/>
          </p:cNvSpPr>
          <p:nvPr>
            <p:ph type="sldNum" sz="quarter" idx="5"/>
          </p:nvPr>
        </p:nvSpPr>
        <p:spPr/>
        <p:txBody>
          <a:bodyPr/>
          <a:lstStyle/>
          <a:p>
            <a:fld id="{B8F68DE1-EB76-A04B-A5CE-6133233955C7}" type="slidenum">
              <a:rPr lang="en-US" smtClean="0"/>
              <a:t>10</a:t>
            </a:fld>
            <a:endParaRPr lang="en-US"/>
          </a:p>
        </p:txBody>
      </p:sp>
    </p:spTree>
    <p:extLst>
      <p:ext uri="{BB962C8B-B14F-4D97-AF65-F5344CB8AC3E}">
        <p14:creationId xmlns:p14="http://schemas.microsoft.com/office/powerpoint/2010/main" val="1935688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dirty="0" err="1"/>
              <a:t>i've</a:t>
            </a:r>
            <a:r>
              <a:rPr lang="en-US" dirty="0"/>
              <a:t> listed all the algorithms: so </a:t>
            </a:r>
            <a:r>
              <a:rPr lang="en-US" dirty="0" err="1"/>
              <a:t>LocalKeyGen</a:t>
            </a:r>
            <a:r>
              <a:rPr lang="en-US" dirty="0"/>
              <a:t>, </a:t>
            </a:r>
            <a:r>
              <a:rPr lang="en-US" dirty="0" err="1"/>
              <a:t>KeyAgg</a:t>
            </a:r>
            <a:endParaRPr lang="en-US" dirty="0"/>
          </a:p>
          <a:p>
            <a:r>
              <a:rPr lang="en-US" dirty="0"/>
              <a:t>then we have Sign algo: Pi can gen a sig on msg m using its key ski, </a:t>
            </a:r>
          </a:p>
          <a:p>
            <a:r>
              <a:rPr lang="en-US" dirty="0"/>
              <a:t>then </a:t>
            </a:r>
            <a:r>
              <a:rPr lang="en-US" dirty="0" err="1"/>
              <a:t>SigAgg</a:t>
            </a:r>
            <a:r>
              <a:rPr lang="en-US" dirty="0"/>
              <a:t> takes as input the combiner key </a:t>
            </a:r>
            <a:r>
              <a:rPr lang="en-US" dirty="0" err="1"/>
              <a:t>pkc</a:t>
            </a:r>
            <a:r>
              <a:rPr lang="en-US" dirty="0"/>
              <a:t>, and a list of sigs from a set J, and outputs the </a:t>
            </a:r>
            <a:r>
              <a:rPr lang="en-US" dirty="0" err="1"/>
              <a:t>agg</a:t>
            </a:r>
            <a:r>
              <a:rPr lang="en-US" dirty="0"/>
              <a:t> sig.</a:t>
            </a:r>
          </a:p>
          <a:p>
            <a:r>
              <a:rPr lang="en-US" dirty="0"/>
              <a:t>then </a:t>
            </a:r>
            <a:r>
              <a:rPr lang="en-US" dirty="0" err="1"/>
              <a:t>Verify:takes</a:t>
            </a:r>
            <a:r>
              <a:rPr lang="en-US" dirty="0"/>
              <a:t> as input the </a:t>
            </a:r>
            <a:r>
              <a:rPr lang="en-US" dirty="0" err="1"/>
              <a:t>vk</a:t>
            </a:r>
            <a:r>
              <a:rPr lang="en-US" dirty="0"/>
              <a:t>, the msg m and the sig, and outputs whether the sig is valid.</a:t>
            </a:r>
          </a:p>
          <a:p>
            <a:r>
              <a:rPr lang="en-US" dirty="0"/>
              <a:t>lastly, </a:t>
            </a:r>
            <a:r>
              <a:rPr lang="en-US" dirty="0" err="1"/>
              <a:t>sicne</a:t>
            </a:r>
            <a:r>
              <a:rPr lang="en-US" dirty="0"/>
              <a:t> we're talking about accountable </a:t>
            </a:r>
            <a:r>
              <a:rPr lang="en-US" dirty="0" err="1"/>
              <a:t>multisigs</a:t>
            </a:r>
            <a:r>
              <a:rPr lang="en-US" dirty="0"/>
              <a:t>, we also have a </a:t>
            </a:r>
            <a:r>
              <a:rPr lang="en-US" dirty="0" err="1"/>
              <a:t>TraceSig</a:t>
            </a:r>
            <a:r>
              <a:rPr lang="en-US" dirty="0"/>
              <a:t> </a:t>
            </a:r>
            <a:r>
              <a:rPr lang="en-US" dirty="0" err="1"/>
              <a:t>alg</a:t>
            </a:r>
            <a:r>
              <a:rPr lang="en-US" dirty="0"/>
              <a:t> which </a:t>
            </a:r>
          </a:p>
        </p:txBody>
      </p:sp>
      <p:sp>
        <p:nvSpPr>
          <p:cNvPr id="4" name="Slide Number Placeholder 3"/>
          <p:cNvSpPr>
            <a:spLocks noGrp="1"/>
          </p:cNvSpPr>
          <p:nvPr>
            <p:ph type="sldNum" sz="quarter" idx="5"/>
          </p:nvPr>
        </p:nvSpPr>
        <p:spPr/>
        <p:txBody>
          <a:bodyPr/>
          <a:lstStyle/>
          <a:p>
            <a:fld id="{B8F68DE1-EB76-A04B-A5CE-6133233955C7}" type="slidenum">
              <a:rPr lang="en-US" smtClean="0"/>
              <a:t>11</a:t>
            </a:fld>
            <a:endParaRPr lang="en-US"/>
          </a:p>
        </p:txBody>
      </p:sp>
    </p:spTree>
    <p:extLst>
      <p:ext uri="{BB962C8B-B14F-4D97-AF65-F5344CB8AC3E}">
        <p14:creationId xmlns:p14="http://schemas.microsoft.com/office/powerpoint/2010/main" val="929102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terms of security, we </a:t>
            </a:r>
            <a:r>
              <a:rPr lang="en-US" dirty="0" err="1"/>
              <a:t>deifne</a:t>
            </a:r>
            <a:r>
              <a:rPr lang="en-US" dirty="0"/>
              <a:t> a single property that captures both unforgeability and accountability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 high level, it should be hard for an adv to generate a valid sig on a new msg that traces to a set with an honest party, even if it can generate all other public keys, and can see sigs of the honest party on </a:t>
            </a:r>
            <a:r>
              <a:rPr lang="en-US" dirty="0" err="1"/>
              <a:t>arbit</a:t>
            </a:r>
            <a:r>
              <a:rPr lang="en-US" dirty="0"/>
              <a:t> </a:t>
            </a:r>
            <a:r>
              <a:rPr lang="en-US" dirty="0" err="1"/>
              <a:t>msgs</a:t>
            </a:r>
            <a:r>
              <a:rPr lang="en-US" dirty="0"/>
              <a:t> of its choice.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this captures rogue key attacks since adv can sample its own keys.</a:t>
            </a:r>
          </a:p>
        </p:txBody>
      </p:sp>
      <p:sp>
        <p:nvSpPr>
          <p:cNvPr id="4" name="Slide Number Placeholder 3"/>
          <p:cNvSpPr>
            <a:spLocks noGrp="1"/>
          </p:cNvSpPr>
          <p:nvPr>
            <p:ph type="sldNum" sz="quarter" idx="5"/>
          </p:nvPr>
        </p:nvSpPr>
        <p:spPr/>
        <p:txBody>
          <a:bodyPr/>
          <a:lstStyle/>
          <a:p>
            <a:fld id="{B8F68DE1-EB76-A04B-A5CE-6133233955C7}" type="slidenum">
              <a:rPr lang="en-US" smtClean="0"/>
              <a:t>12</a:t>
            </a:fld>
            <a:endParaRPr lang="en-US"/>
          </a:p>
        </p:txBody>
      </p:sp>
    </p:spTree>
    <p:extLst>
      <p:ext uri="{BB962C8B-B14F-4D97-AF65-F5344CB8AC3E}">
        <p14:creationId xmlns:p14="http://schemas.microsoft.com/office/powerpoint/2010/main" val="3288771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F68DE1-EB76-A04B-A5CE-6133233955C7}" type="slidenum">
              <a:rPr lang="en-US" smtClean="0"/>
              <a:t>13</a:t>
            </a:fld>
            <a:endParaRPr lang="en-US"/>
          </a:p>
        </p:txBody>
      </p:sp>
    </p:spTree>
    <p:extLst>
      <p:ext uri="{BB962C8B-B14F-4D97-AF65-F5344CB8AC3E}">
        <p14:creationId xmlns:p14="http://schemas.microsoft.com/office/powerpoint/2010/main" val="2690887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quick recap on pairings:</a:t>
            </a:r>
          </a:p>
          <a:p>
            <a:r>
              <a:rPr lang="en-US" dirty="0"/>
              <a:t>I’m considering symmetric pairings for simplicity, but our scheme does work with </a:t>
            </a:r>
            <a:r>
              <a:rPr lang="en-US" dirty="0" err="1"/>
              <a:t>assymetric</a:t>
            </a:r>
            <a:r>
              <a:rPr lang="en-US" dirty="0"/>
              <a:t> pairings as well.</a:t>
            </a:r>
          </a:p>
        </p:txBody>
      </p:sp>
      <p:sp>
        <p:nvSpPr>
          <p:cNvPr id="4" name="Slide Number Placeholder 3"/>
          <p:cNvSpPr>
            <a:spLocks noGrp="1"/>
          </p:cNvSpPr>
          <p:nvPr>
            <p:ph type="sldNum" sz="quarter" idx="5"/>
          </p:nvPr>
        </p:nvSpPr>
        <p:spPr/>
        <p:txBody>
          <a:bodyPr/>
          <a:lstStyle/>
          <a:p>
            <a:fld id="{B8F68DE1-EB76-A04B-A5CE-6133233955C7}" type="slidenum">
              <a:rPr lang="en-US" smtClean="0"/>
              <a:t>14</a:t>
            </a:fld>
            <a:endParaRPr lang="en-US"/>
          </a:p>
        </p:txBody>
      </p:sp>
    </p:spTree>
    <p:extLst>
      <p:ext uri="{BB962C8B-B14F-4D97-AF65-F5344CB8AC3E}">
        <p14:creationId xmlns:p14="http://schemas.microsoft.com/office/powerpoint/2010/main" val="882763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start with </a:t>
            </a:r>
            <a:r>
              <a:rPr lang="en-US" dirty="0" err="1"/>
              <a:t>localKeyGen</a:t>
            </a:r>
            <a:r>
              <a:rPr lang="en-US" dirty="0"/>
              <a:t>, for party </a:t>
            </a:r>
            <a:r>
              <a:rPr lang="en-US" dirty="0" err="1"/>
              <a:t>i</a:t>
            </a:r>
            <a:r>
              <a:rPr lang="en-US" dirty="0"/>
              <a:t>=1. this party first samples alpha_1 randomly from </a:t>
            </a:r>
            <a:r>
              <a:rPr lang="en-US" dirty="0" err="1"/>
              <a:t>Zq</a:t>
            </a:r>
            <a:r>
              <a:rPr lang="en-US" dirty="0"/>
              <a:t>, and sets sk1 to be alpha1.</a:t>
            </a:r>
          </a:p>
          <a:p>
            <a:r>
              <a:rPr lang="en-US" dirty="0"/>
              <a:t>Then, it computes a bunch of group elements: specifically, H(1)^a1 : this will remain secret, but it also produces H(2)^a1, H(3)^a1 and so on till H(n)^a1. all these elements, except for the first one, are part of its public key. So we denote H(2)^a1 as pk12 and so on. So P1 publishes pk1 containing g^a1 and all these other terms, pk12 to pk1n.</a:t>
            </a:r>
          </a:p>
        </p:txBody>
      </p:sp>
      <p:sp>
        <p:nvSpPr>
          <p:cNvPr id="4" name="Slide Number Placeholder 3"/>
          <p:cNvSpPr>
            <a:spLocks noGrp="1"/>
          </p:cNvSpPr>
          <p:nvPr>
            <p:ph type="sldNum" sz="quarter" idx="5"/>
          </p:nvPr>
        </p:nvSpPr>
        <p:spPr/>
        <p:txBody>
          <a:bodyPr/>
          <a:lstStyle/>
          <a:p>
            <a:fld id="{B8F68DE1-EB76-A04B-A5CE-6133233955C7}" type="slidenum">
              <a:rPr lang="en-US" smtClean="0"/>
              <a:t>15</a:t>
            </a:fld>
            <a:endParaRPr lang="en-US"/>
          </a:p>
        </p:txBody>
      </p:sp>
    </p:spTree>
    <p:extLst>
      <p:ext uri="{BB962C8B-B14F-4D97-AF65-F5344CB8AC3E}">
        <p14:creationId xmlns:p14="http://schemas.microsoft.com/office/powerpoint/2010/main" val="2561950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summarized the previous slide here: we have pk1 containing H(2)^a1 to H(n)^a1, along with g^a1. Again note that the grayed out part is secret.</a:t>
            </a:r>
          </a:p>
        </p:txBody>
      </p:sp>
      <p:sp>
        <p:nvSpPr>
          <p:cNvPr id="4" name="Slide Number Placeholder 3"/>
          <p:cNvSpPr>
            <a:spLocks noGrp="1"/>
          </p:cNvSpPr>
          <p:nvPr>
            <p:ph type="sldNum" sz="quarter" idx="5"/>
          </p:nvPr>
        </p:nvSpPr>
        <p:spPr/>
        <p:txBody>
          <a:bodyPr/>
          <a:lstStyle/>
          <a:p>
            <a:fld id="{B8F68DE1-EB76-A04B-A5CE-6133233955C7}" type="slidenum">
              <a:rPr lang="en-US" smtClean="0"/>
              <a:t>16</a:t>
            </a:fld>
            <a:endParaRPr lang="en-US"/>
          </a:p>
        </p:txBody>
      </p:sp>
    </p:spTree>
    <p:extLst>
      <p:ext uri="{BB962C8B-B14F-4D97-AF65-F5344CB8AC3E}">
        <p14:creationId xmlns:p14="http://schemas.microsoft.com/office/powerpoint/2010/main" val="3431919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similarly, party2 runs its </a:t>
            </a:r>
            <a:r>
              <a:rPr lang="en-US" dirty="0" err="1"/>
              <a:t>localKeyGen</a:t>
            </a:r>
            <a:r>
              <a:rPr lang="en-US" dirty="0"/>
              <a:t>, and publishes H(1)^a2, H(3)^a2 and so on till H(n)^a2, again note that the gray element H(2)^a2 is secret. And it also published g^a2.</a:t>
            </a:r>
          </a:p>
        </p:txBody>
      </p:sp>
      <p:sp>
        <p:nvSpPr>
          <p:cNvPr id="4" name="Slide Number Placeholder 3"/>
          <p:cNvSpPr>
            <a:spLocks noGrp="1"/>
          </p:cNvSpPr>
          <p:nvPr>
            <p:ph type="sldNum" sz="quarter" idx="5"/>
          </p:nvPr>
        </p:nvSpPr>
        <p:spPr/>
        <p:txBody>
          <a:bodyPr/>
          <a:lstStyle/>
          <a:p>
            <a:fld id="{B8F68DE1-EB76-A04B-A5CE-6133233955C7}" type="slidenum">
              <a:rPr lang="en-US" smtClean="0"/>
              <a:t>17</a:t>
            </a:fld>
            <a:endParaRPr lang="en-US"/>
          </a:p>
        </p:txBody>
      </p:sp>
    </p:spTree>
    <p:extLst>
      <p:ext uri="{BB962C8B-B14F-4D97-AF65-F5344CB8AC3E}">
        <p14:creationId xmlns:p14="http://schemas.microsoft.com/office/powerpoint/2010/main" val="3408856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a:t>
            </a:r>
            <a:r>
              <a:rPr lang="en-US" dirty="0" err="1"/>
              <a:t>Pn</a:t>
            </a:r>
            <a:r>
              <a:rPr lang="en-US" dirty="0"/>
              <a:t> publishes all elements in this last row, as it </a:t>
            </a:r>
            <a:r>
              <a:rPr lang="en-US" dirty="0" err="1"/>
              <a:t>spublic</a:t>
            </a:r>
            <a:r>
              <a:rPr lang="en-US" dirty="0"/>
              <a:t> key except for H(n)^an.</a:t>
            </a:r>
          </a:p>
        </p:txBody>
      </p:sp>
      <p:sp>
        <p:nvSpPr>
          <p:cNvPr id="4" name="Slide Number Placeholder 3"/>
          <p:cNvSpPr>
            <a:spLocks noGrp="1"/>
          </p:cNvSpPr>
          <p:nvPr>
            <p:ph type="sldNum" sz="quarter" idx="5"/>
          </p:nvPr>
        </p:nvSpPr>
        <p:spPr/>
        <p:txBody>
          <a:bodyPr/>
          <a:lstStyle/>
          <a:p>
            <a:fld id="{B8F68DE1-EB76-A04B-A5CE-6133233955C7}" type="slidenum">
              <a:rPr lang="en-US" smtClean="0"/>
              <a:t>18</a:t>
            </a:fld>
            <a:endParaRPr lang="en-US"/>
          </a:p>
        </p:txBody>
      </p:sp>
    </p:spTree>
    <p:extLst>
      <p:ext uri="{BB962C8B-B14F-4D97-AF65-F5344CB8AC3E}">
        <p14:creationId xmlns:p14="http://schemas.microsoft.com/office/powerpoint/2010/main" val="993771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BA825-2177-31B5-8CE1-A961E96CE3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5BAC81-68C3-23BE-D22E-FF424B9D68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5D98D1-8278-2EF3-CC5E-D7A89C9D0C5F}"/>
              </a:ext>
            </a:extLst>
          </p:cNvPr>
          <p:cNvSpPr>
            <a:spLocks noGrp="1"/>
          </p:cNvSpPr>
          <p:nvPr>
            <p:ph type="body" idx="1"/>
          </p:nvPr>
        </p:nvSpPr>
        <p:spPr/>
        <p:txBody>
          <a:bodyPr/>
          <a:lstStyle/>
          <a:p>
            <a:r>
              <a:rPr lang="en-US" dirty="0"/>
              <a:t>Next, lets see how we aggregate these keys. First, we multiply al the </a:t>
            </a:r>
            <a:r>
              <a:rPr lang="en-US" dirty="0" err="1"/>
              <a:t>g^ai</a:t>
            </a:r>
            <a:r>
              <a:rPr lang="en-US" dirty="0"/>
              <a:t> terms, to get the </a:t>
            </a:r>
            <a:r>
              <a:rPr lang="en-US" dirty="0" err="1"/>
              <a:t>vk</a:t>
            </a:r>
            <a:r>
              <a:rPr lang="en-US" dirty="0"/>
              <a:t>, which is equal to </a:t>
            </a:r>
            <a:r>
              <a:rPr lang="en-US" dirty="0" err="1"/>
              <a:t>g^sum</a:t>
            </a:r>
            <a:r>
              <a:rPr lang="en-US" dirty="0"/>
              <a:t> ai. For simplicity, I will now refer to the sum of ai’s as alpha. </a:t>
            </a:r>
          </a:p>
          <a:p>
            <a:r>
              <a:rPr lang="en-US" dirty="0"/>
              <a:t>Next, for the combining key, we multiply all elements in </a:t>
            </a:r>
            <a:r>
              <a:rPr lang="en-US" dirty="0" err="1"/>
              <a:t>thismatrix</a:t>
            </a:r>
            <a:r>
              <a:rPr lang="en-US" dirty="0"/>
              <a:t> column-wise. Specifically, pkc1 would be h(1)^a2 *h(1)^a3 …and so on till h(1)^an. We can simplify this to get h(1)^a – a1, </a:t>
            </a:r>
            <a:r>
              <a:rPr lang="en-US" dirty="0" err="1"/>
              <a:t>cuz</a:t>
            </a:r>
            <a:r>
              <a:rPr lang="en-US" dirty="0"/>
              <a:t> it contains all ai terms except a1. Similarly, pkc2 would be the prod of all </a:t>
            </a:r>
            <a:r>
              <a:rPr lang="en-US" dirty="0" err="1"/>
              <a:t>elems</a:t>
            </a:r>
            <a:r>
              <a:rPr lang="en-US" dirty="0"/>
              <a:t> in the 2</a:t>
            </a:r>
            <a:r>
              <a:rPr lang="en-US" baseline="30000" dirty="0"/>
              <a:t>nd</a:t>
            </a:r>
            <a:r>
              <a:rPr lang="en-US" dirty="0"/>
              <a:t> col, which gives h(2)^a-a2, and so on.</a:t>
            </a:r>
          </a:p>
          <a:p>
            <a:r>
              <a:rPr lang="en-US" dirty="0"/>
              <a:t>So combining key has n </a:t>
            </a:r>
            <a:r>
              <a:rPr lang="en-US" dirty="0" err="1"/>
              <a:t>elems</a:t>
            </a:r>
            <a:r>
              <a:rPr lang="en-US" dirty="0"/>
              <a:t>, pkc1 to </a:t>
            </a:r>
            <a:r>
              <a:rPr lang="en-US" dirty="0" err="1"/>
              <a:t>pkcn</a:t>
            </a:r>
            <a:r>
              <a:rPr lang="en-US" dirty="0"/>
              <a:t>.</a:t>
            </a:r>
          </a:p>
          <a:p>
            <a:r>
              <a:rPr lang="en-US" dirty="0"/>
              <a:t>And As promised before: the </a:t>
            </a:r>
            <a:r>
              <a:rPr lang="en-US" dirty="0" err="1"/>
              <a:t>vk</a:t>
            </a:r>
            <a:r>
              <a:rPr lang="en-US" dirty="0"/>
              <a:t> is indeed just one group element. This is all that the </a:t>
            </a:r>
            <a:r>
              <a:rPr lang="en-US" dirty="0" err="1"/>
              <a:t>vf</a:t>
            </a:r>
            <a:r>
              <a:rPr lang="en-US" dirty="0"/>
              <a:t> needs to store, to </a:t>
            </a:r>
            <a:r>
              <a:rPr lang="en-US" dirty="0" err="1"/>
              <a:t>vf</a:t>
            </a:r>
            <a:r>
              <a:rPr lang="en-US" dirty="0"/>
              <a:t> any sig.</a:t>
            </a:r>
          </a:p>
        </p:txBody>
      </p:sp>
      <p:sp>
        <p:nvSpPr>
          <p:cNvPr id="4" name="Slide Number Placeholder 3">
            <a:extLst>
              <a:ext uri="{FF2B5EF4-FFF2-40B4-BE49-F238E27FC236}">
                <a16:creationId xmlns:a16="http://schemas.microsoft.com/office/drawing/2014/main" id="{8B5C77F7-BB69-0287-4378-DAF34AE0C8FA}"/>
              </a:ext>
            </a:extLst>
          </p:cNvPr>
          <p:cNvSpPr>
            <a:spLocks noGrp="1"/>
          </p:cNvSpPr>
          <p:nvPr>
            <p:ph type="sldNum" sz="quarter" idx="5"/>
          </p:nvPr>
        </p:nvSpPr>
        <p:spPr/>
        <p:txBody>
          <a:bodyPr/>
          <a:lstStyle/>
          <a:p>
            <a:fld id="{B8F68DE1-EB76-A04B-A5CE-6133233955C7}" type="slidenum">
              <a:rPr lang="en-US" smtClean="0"/>
              <a:t>19</a:t>
            </a:fld>
            <a:endParaRPr lang="en-US"/>
          </a:p>
        </p:txBody>
      </p:sp>
    </p:spTree>
    <p:extLst>
      <p:ext uri="{BB962C8B-B14F-4D97-AF65-F5344CB8AC3E}">
        <p14:creationId xmlns:p14="http://schemas.microsoft.com/office/powerpoint/2010/main" val="299467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way signatures work, is we would run </a:t>
            </a:r>
            <a:r>
              <a:rPr lang="en-US" dirty="0" err="1"/>
              <a:t>KeyGen</a:t>
            </a:r>
            <a:r>
              <a:rPr lang="en-US" dirty="0"/>
              <a:t> generate a public key pk, and a corresponding secret key sk.</a:t>
            </a:r>
          </a:p>
          <a:p>
            <a:r>
              <a:rPr lang="en-US" dirty="0"/>
              <a:t>Then, we can use this secret key to sign any message m, and get the signature sigma. </a:t>
            </a:r>
          </a:p>
          <a:p>
            <a:r>
              <a:rPr lang="en-US" dirty="0"/>
              <a:t>Anyone can verify this signature by using the public key and m.  </a:t>
            </a:r>
          </a:p>
          <a:p>
            <a:r>
              <a:rPr lang="en-US" dirty="0"/>
              <a:t>The key property of signatures is existential unforgeability, under the chosen message attack.</a:t>
            </a:r>
          </a:p>
        </p:txBody>
      </p:sp>
    </p:spTree>
    <p:extLst>
      <p:ext uri="{BB962C8B-B14F-4D97-AF65-F5344CB8AC3E}">
        <p14:creationId xmlns:p14="http://schemas.microsoft.com/office/powerpoint/2010/main" val="425642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see how party </a:t>
            </a:r>
            <a:r>
              <a:rPr lang="en-US" dirty="0" err="1"/>
              <a:t>i</a:t>
            </a:r>
            <a:r>
              <a:rPr lang="en-US" dirty="0"/>
              <a:t> signs a msg m.</a:t>
            </a:r>
          </a:p>
          <a:p>
            <a:r>
              <a:rPr lang="en-US" dirty="0"/>
              <a:t>first, it samples a rand </a:t>
            </a:r>
            <a:r>
              <a:rPr lang="en-US" dirty="0" err="1"/>
              <a:t>elem</a:t>
            </a:r>
            <a:r>
              <a:rPr lang="en-US" dirty="0"/>
              <a:t> </a:t>
            </a:r>
            <a:r>
              <a:rPr lang="en-US" dirty="0" err="1"/>
              <a:t>ri</a:t>
            </a:r>
            <a:r>
              <a:rPr lang="en-US" dirty="0"/>
              <a:t> in </a:t>
            </a:r>
            <a:r>
              <a:rPr lang="en-US" dirty="0" err="1"/>
              <a:t>Zq</a:t>
            </a:r>
            <a:r>
              <a:rPr lang="en-US" dirty="0"/>
              <a:t>. </a:t>
            </a:r>
          </a:p>
          <a:p>
            <a:r>
              <a:rPr lang="en-US" dirty="0"/>
              <a:t>then, the sig has 2 parts: sig_i,0 this is just </a:t>
            </a:r>
            <a:r>
              <a:rPr lang="en-US" dirty="0" err="1"/>
              <a:t>g^ri</a:t>
            </a:r>
            <a:r>
              <a:rPr lang="en-US" dirty="0"/>
              <a:t>, and sig_i1 is h(m)^</a:t>
            </a:r>
            <a:r>
              <a:rPr lang="en-US" dirty="0" err="1"/>
              <a:t>ri</a:t>
            </a:r>
            <a:r>
              <a:rPr lang="en-US" dirty="0"/>
              <a:t> * h(</a:t>
            </a:r>
            <a:r>
              <a:rPr lang="en-US" dirty="0" err="1"/>
              <a:t>i</a:t>
            </a:r>
            <a:r>
              <a:rPr lang="en-US" dirty="0"/>
              <a:t>)^ai.</a:t>
            </a:r>
          </a:p>
          <a:p>
            <a:r>
              <a:rPr lang="en-US" dirty="0"/>
              <a:t>recall here that h(</a:t>
            </a:r>
            <a:r>
              <a:rPr lang="en-US" dirty="0" err="1"/>
              <a:t>i</a:t>
            </a:r>
            <a:r>
              <a:rPr lang="en-US" dirty="0"/>
              <a:t>)^ai was the secret element, and this is essentially the secret signing key for Pi.</a:t>
            </a:r>
          </a:p>
        </p:txBody>
      </p:sp>
      <p:sp>
        <p:nvSpPr>
          <p:cNvPr id="4" name="Slide Number Placeholder 3"/>
          <p:cNvSpPr>
            <a:spLocks noGrp="1"/>
          </p:cNvSpPr>
          <p:nvPr>
            <p:ph type="sldNum" sz="quarter" idx="5"/>
          </p:nvPr>
        </p:nvSpPr>
        <p:spPr/>
        <p:txBody>
          <a:bodyPr/>
          <a:lstStyle/>
          <a:p>
            <a:fld id="{B8F68DE1-EB76-A04B-A5CE-6133233955C7}" type="slidenum">
              <a:rPr lang="en-US" smtClean="0"/>
              <a:t>20</a:t>
            </a:fld>
            <a:endParaRPr lang="en-US"/>
          </a:p>
        </p:txBody>
      </p:sp>
    </p:spTree>
    <p:extLst>
      <p:ext uri="{BB962C8B-B14F-4D97-AF65-F5344CB8AC3E}">
        <p14:creationId xmlns:p14="http://schemas.microsoft.com/office/powerpoint/2010/main" val="3968352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to aggregate sigs from parties in a set J, we first parse each sign </a:t>
            </a:r>
            <a:r>
              <a:rPr lang="en-US" dirty="0" err="1"/>
              <a:t>sig_i</a:t>
            </a:r>
            <a:r>
              <a:rPr lang="en-US" dirty="0"/>
              <a:t> as sig_i,0 and sig_i,1</a:t>
            </a:r>
          </a:p>
          <a:p>
            <a:r>
              <a:rPr lang="en-US" dirty="0"/>
              <a:t>then, we essentially combine the sigs element-wise.</a:t>
            </a:r>
          </a:p>
          <a:p>
            <a:r>
              <a:rPr lang="en-US" dirty="0"/>
              <a:t>specifically, sig0 becomes the prod of sig_i,0 for all </a:t>
            </a:r>
            <a:r>
              <a:rPr lang="en-US" dirty="0" err="1"/>
              <a:t>i</a:t>
            </a:r>
            <a:r>
              <a:rPr lang="en-US" dirty="0"/>
              <a:t>. this means that sig0 is equal to the prod of </a:t>
            </a:r>
            <a:r>
              <a:rPr lang="en-US" dirty="0" err="1"/>
              <a:t>g^ri</a:t>
            </a:r>
            <a:r>
              <a:rPr lang="en-US" dirty="0"/>
              <a:t>, simplifying this, we get </a:t>
            </a:r>
            <a:r>
              <a:rPr lang="en-US" dirty="0" err="1"/>
              <a:t>g^sum</a:t>
            </a:r>
            <a:r>
              <a:rPr lang="en-US" dirty="0"/>
              <a:t> of </a:t>
            </a:r>
            <a:r>
              <a:rPr lang="en-US" dirty="0" err="1"/>
              <a:t>ri</a:t>
            </a:r>
            <a:r>
              <a:rPr lang="en-US" dirty="0"/>
              <a:t> for all </a:t>
            </a:r>
            <a:r>
              <a:rPr lang="en-US" dirty="0" err="1"/>
              <a:t>i</a:t>
            </a:r>
            <a:r>
              <a:rPr lang="en-US" dirty="0"/>
              <a:t> in J.</a:t>
            </a:r>
          </a:p>
          <a:p>
            <a:r>
              <a:rPr lang="en-US" dirty="0"/>
              <a:t>then, sig1 is the prod of all sig_i,1 terms, along with the </a:t>
            </a:r>
            <a:r>
              <a:rPr lang="en-US" dirty="0" err="1"/>
              <a:t>pkc_i</a:t>
            </a:r>
            <a:r>
              <a:rPr lang="en-US" dirty="0"/>
              <a:t> terms from the combining key. lets see what this gives us.</a:t>
            </a:r>
          </a:p>
          <a:p>
            <a:r>
              <a:rPr lang="en-US" dirty="0"/>
              <a:t>expanding the terms, we get sig1 is equal to the prod of H(m)^</a:t>
            </a:r>
            <a:r>
              <a:rPr lang="en-US" dirty="0" err="1"/>
              <a:t>ri</a:t>
            </a:r>
            <a:r>
              <a:rPr lang="en-US" dirty="0"/>
              <a:t> for all </a:t>
            </a:r>
            <a:r>
              <a:rPr lang="en-US" dirty="0" err="1"/>
              <a:t>i</a:t>
            </a:r>
            <a:r>
              <a:rPr lang="en-US" dirty="0"/>
              <a:t> in J, </a:t>
            </a:r>
            <a:r>
              <a:rPr lang="en-US" dirty="0" err="1"/>
              <a:t>mult</a:t>
            </a:r>
            <a:r>
              <a:rPr lang="en-US" dirty="0"/>
              <a:t> with h(</a:t>
            </a:r>
            <a:r>
              <a:rPr lang="en-US" dirty="0" err="1"/>
              <a:t>i</a:t>
            </a:r>
            <a:r>
              <a:rPr lang="en-US" dirty="0"/>
              <a:t>)^ai for all </a:t>
            </a:r>
            <a:r>
              <a:rPr lang="en-US" dirty="0" err="1"/>
              <a:t>i</a:t>
            </a:r>
            <a:r>
              <a:rPr lang="en-US" dirty="0"/>
              <a:t>, times h(</a:t>
            </a:r>
            <a:r>
              <a:rPr lang="en-US" dirty="0" err="1"/>
              <a:t>i</a:t>
            </a:r>
            <a:r>
              <a:rPr lang="en-US" dirty="0"/>
              <a:t>)^a-ai </a:t>
            </a:r>
          </a:p>
          <a:p>
            <a:r>
              <a:rPr lang="en-US" dirty="0"/>
              <a:t>simplifying this, we get h(m)^sum of all </a:t>
            </a:r>
            <a:r>
              <a:rPr lang="en-US" dirty="0" err="1"/>
              <a:t>ri</a:t>
            </a:r>
            <a:r>
              <a:rPr lang="en-US" dirty="0"/>
              <a:t>, times prod of H(</a:t>
            </a:r>
            <a:r>
              <a:rPr lang="en-US" dirty="0" err="1"/>
              <a:t>i</a:t>
            </a:r>
            <a:r>
              <a:rPr lang="en-US" dirty="0"/>
              <a:t>)^a for all </a:t>
            </a:r>
            <a:r>
              <a:rPr lang="en-US" dirty="0" err="1"/>
              <a:t>i</a:t>
            </a:r>
            <a:r>
              <a:rPr lang="en-US" dirty="0"/>
              <a:t> in J.</a:t>
            </a:r>
          </a:p>
          <a:p>
            <a:r>
              <a:rPr lang="en-US" dirty="0"/>
              <a:t>the aggregated sig is just sig_0, sig1, and the signing set J.</a:t>
            </a:r>
          </a:p>
        </p:txBody>
      </p:sp>
      <p:sp>
        <p:nvSpPr>
          <p:cNvPr id="4" name="Slide Number Placeholder 3"/>
          <p:cNvSpPr>
            <a:spLocks noGrp="1"/>
          </p:cNvSpPr>
          <p:nvPr>
            <p:ph type="sldNum" sz="quarter" idx="5"/>
          </p:nvPr>
        </p:nvSpPr>
        <p:spPr/>
        <p:txBody>
          <a:bodyPr/>
          <a:lstStyle/>
          <a:p>
            <a:fld id="{B8F68DE1-EB76-A04B-A5CE-6133233955C7}" type="slidenum">
              <a:rPr lang="en-US" smtClean="0"/>
              <a:t>21</a:t>
            </a:fld>
            <a:endParaRPr lang="en-US"/>
          </a:p>
        </p:txBody>
      </p:sp>
    </p:spTree>
    <p:extLst>
      <p:ext uri="{BB962C8B-B14F-4D97-AF65-F5344CB8AC3E}">
        <p14:creationId xmlns:p14="http://schemas.microsoft.com/office/powerpoint/2010/main" val="2669498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an aggregated sig, we can essentially use pairings.</a:t>
            </a:r>
          </a:p>
          <a:p>
            <a:r>
              <a:rPr lang="en-US" dirty="0"/>
              <a:t>specifically, we need to check if the pairing of sig1 with g equals pairing of h(m) with sig0 times pairing of prod of h(</a:t>
            </a:r>
            <a:r>
              <a:rPr lang="en-US" dirty="0" err="1"/>
              <a:t>i</a:t>
            </a:r>
            <a:r>
              <a:rPr lang="en-US" dirty="0"/>
              <a:t>) for all </a:t>
            </a:r>
            <a:r>
              <a:rPr lang="en-US" dirty="0" err="1"/>
              <a:t>i</a:t>
            </a:r>
            <a:r>
              <a:rPr lang="en-US" dirty="0"/>
              <a:t> in J with the </a:t>
            </a:r>
            <a:r>
              <a:rPr lang="en-US" dirty="0" err="1"/>
              <a:t>vk</a:t>
            </a:r>
            <a:r>
              <a:rPr lang="en-US" dirty="0"/>
              <a:t>.</a:t>
            </a:r>
          </a:p>
          <a:p>
            <a:r>
              <a:rPr lang="en-US" dirty="0"/>
              <a:t>to see why this is correct, lets expand the left side:</a:t>
            </a:r>
          </a:p>
          <a:p>
            <a:r>
              <a:rPr lang="en-US" dirty="0"/>
              <a:t>we have pairing of h(m)^sum </a:t>
            </a:r>
            <a:r>
              <a:rPr lang="en-US" dirty="0" err="1"/>
              <a:t>ri</a:t>
            </a:r>
            <a:r>
              <a:rPr lang="en-US" dirty="0"/>
              <a:t> times (prod of h(</a:t>
            </a:r>
            <a:r>
              <a:rPr lang="en-US" dirty="0" err="1"/>
              <a:t>i</a:t>
            </a:r>
            <a:r>
              <a:rPr lang="en-US" dirty="0"/>
              <a:t>)) to the power a, with g.</a:t>
            </a:r>
          </a:p>
          <a:p>
            <a:r>
              <a:rPr lang="en-US" dirty="0"/>
              <a:t>Splitting the terms, we get this is equal to pairing of h(m)^sum </a:t>
            </a:r>
            <a:r>
              <a:rPr lang="en-US" dirty="0" err="1"/>
              <a:t>ri</a:t>
            </a:r>
            <a:r>
              <a:rPr lang="en-US" dirty="0"/>
              <a:t> with g, and pairing of prod of H(</a:t>
            </a:r>
            <a:r>
              <a:rPr lang="en-US" dirty="0" err="1"/>
              <a:t>i</a:t>
            </a:r>
            <a:r>
              <a:rPr lang="en-US" dirty="0"/>
              <a:t>)^a with g.</a:t>
            </a:r>
          </a:p>
          <a:p>
            <a:r>
              <a:rPr lang="en-US" dirty="0"/>
              <a:t>because of </a:t>
            </a:r>
            <a:r>
              <a:rPr lang="en-US" dirty="0" err="1"/>
              <a:t>bilinearity</a:t>
            </a:r>
            <a:r>
              <a:rPr lang="en-US" dirty="0"/>
              <a:t>, this is indeed equal to the right side.</a:t>
            </a:r>
          </a:p>
        </p:txBody>
      </p:sp>
      <p:sp>
        <p:nvSpPr>
          <p:cNvPr id="4" name="Slide Number Placeholder 3"/>
          <p:cNvSpPr>
            <a:spLocks noGrp="1"/>
          </p:cNvSpPr>
          <p:nvPr>
            <p:ph type="sldNum" sz="quarter" idx="5"/>
          </p:nvPr>
        </p:nvSpPr>
        <p:spPr/>
        <p:txBody>
          <a:bodyPr/>
          <a:lstStyle/>
          <a:p>
            <a:fld id="{B8F68DE1-EB76-A04B-A5CE-6133233955C7}" type="slidenum">
              <a:rPr lang="en-US" smtClean="0"/>
              <a:t>22</a:t>
            </a:fld>
            <a:endParaRPr lang="en-US"/>
          </a:p>
        </p:txBody>
      </p:sp>
    </p:spTree>
    <p:extLst>
      <p:ext uri="{BB962C8B-B14F-4D97-AF65-F5344CB8AC3E}">
        <p14:creationId xmlns:p14="http://schemas.microsoft.com/office/powerpoint/2010/main" val="1487173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to trace a sig in our scheme, we simply output the set J which is already part of the sig itself.</a:t>
            </a:r>
          </a:p>
        </p:txBody>
      </p:sp>
      <p:sp>
        <p:nvSpPr>
          <p:cNvPr id="4" name="Slide Number Placeholder 3"/>
          <p:cNvSpPr>
            <a:spLocks noGrp="1"/>
          </p:cNvSpPr>
          <p:nvPr>
            <p:ph type="sldNum" sz="quarter" idx="5"/>
          </p:nvPr>
        </p:nvSpPr>
        <p:spPr/>
        <p:txBody>
          <a:bodyPr/>
          <a:lstStyle/>
          <a:p>
            <a:fld id="{B8F68DE1-EB76-A04B-A5CE-6133233955C7}" type="slidenum">
              <a:rPr lang="en-US" smtClean="0"/>
              <a:t>23</a:t>
            </a:fld>
            <a:endParaRPr lang="en-US"/>
          </a:p>
        </p:txBody>
      </p:sp>
    </p:spTree>
    <p:extLst>
      <p:ext uri="{BB962C8B-B14F-4D97-AF65-F5344CB8AC3E}">
        <p14:creationId xmlns:p14="http://schemas.microsoft.com/office/powerpoint/2010/main" val="2145453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thats</a:t>
            </a:r>
            <a:r>
              <a:rPr lang="en-US" dirty="0"/>
              <a:t> how our BDH based scheme works. in our paper, we prove unforgeability of this scheme based on the Bilinear DH assumption. specifically, for every adv A that breaks </a:t>
            </a:r>
            <a:r>
              <a:rPr lang="en-US" dirty="0" err="1"/>
              <a:t>unf</a:t>
            </a:r>
            <a:r>
              <a:rPr lang="en-US" dirty="0"/>
              <a:t>, there exists an adv B that breaks BDH, </a:t>
            </a:r>
            <a:r>
              <a:rPr lang="en-US" dirty="0" err="1"/>
              <a:t>s.t.</a:t>
            </a:r>
            <a:r>
              <a:rPr lang="en-US" dirty="0"/>
              <a:t> adv of A is bounded by e*qs+1 times adv of B, where </a:t>
            </a:r>
            <a:r>
              <a:rPr lang="en-US" dirty="0" err="1"/>
              <a:t>qs</a:t>
            </a:r>
            <a:r>
              <a:rPr lang="en-US" dirty="0"/>
              <a:t> is a bound on the #sign queries done by A.</a:t>
            </a:r>
          </a:p>
        </p:txBody>
      </p:sp>
      <p:sp>
        <p:nvSpPr>
          <p:cNvPr id="4" name="Slide Number Placeholder 3"/>
          <p:cNvSpPr>
            <a:spLocks noGrp="1"/>
          </p:cNvSpPr>
          <p:nvPr>
            <p:ph type="sldNum" sz="quarter" idx="5"/>
          </p:nvPr>
        </p:nvSpPr>
        <p:spPr/>
        <p:txBody>
          <a:bodyPr/>
          <a:lstStyle/>
          <a:p>
            <a:fld id="{B8F68DE1-EB76-A04B-A5CE-6133233955C7}" type="slidenum">
              <a:rPr lang="en-US" smtClean="0"/>
              <a:t>24</a:t>
            </a:fld>
            <a:endParaRPr lang="en-US"/>
          </a:p>
        </p:txBody>
      </p:sp>
    </p:spTree>
    <p:extLst>
      <p:ext uri="{BB962C8B-B14F-4D97-AF65-F5344CB8AC3E}">
        <p14:creationId xmlns:p14="http://schemas.microsoft.com/office/powerpoint/2010/main" val="3356456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t>
            </a:r>
            <a:r>
              <a:rPr lang="en-US" dirty="0" err="1"/>
              <a:t>summarise</a:t>
            </a:r>
            <a:r>
              <a:rPr lang="en-US" dirty="0"/>
              <a:t>, most acc </a:t>
            </a:r>
            <a:r>
              <a:rPr lang="en-US" dirty="0" err="1"/>
              <a:t>MultiSigs</a:t>
            </a:r>
            <a:r>
              <a:rPr lang="en-US" dirty="0"/>
              <a:t>, including the trivial </a:t>
            </a:r>
            <a:r>
              <a:rPr lang="en-US" dirty="0" err="1"/>
              <a:t>multisig</a:t>
            </a:r>
            <a:r>
              <a:rPr lang="en-US" dirty="0"/>
              <a:t> have large </a:t>
            </a:r>
            <a:r>
              <a:rPr lang="en-US" dirty="0" err="1"/>
              <a:t>vk</a:t>
            </a:r>
            <a:r>
              <a:rPr lang="en-US" dirty="0"/>
              <a:t>.</a:t>
            </a:r>
          </a:p>
          <a:p>
            <a:r>
              <a:rPr lang="en-US" dirty="0"/>
              <a:t>In our work, we present 4 const with const size </a:t>
            </a:r>
            <a:r>
              <a:rPr lang="en-US" dirty="0" err="1"/>
              <a:t>vk</a:t>
            </a:r>
            <a:r>
              <a:rPr lang="en-US" dirty="0"/>
              <a:t>, three of which are pairings based, and the last one is lattice-based.</a:t>
            </a:r>
          </a:p>
          <a:p>
            <a:r>
              <a:rPr lang="en-US" dirty="0"/>
              <a:t>We also present lots of optimizations for our schemes -- </a:t>
            </a:r>
            <a:r>
              <a:rPr lang="en-US" dirty="0" err="1"/>
              <a:t>plz</a:t>
            </a:r>
            <a:r>
              <a:rPr lang="en-US" dirty="0"/>
              <a:t> check out the paper for more details.</a:t>
            </a:r>
          </a:p>
        </p:txBody>
      </p:sp>
      <p:sp>
        <p:nvSpPr>
          <p:cNvPr id="4" name="Slide Number Placeholder 3"/>
          <p:cNvSpPr>
            <a:spLocks noGrp="1"/>
          </p:cNvSpPr>
          <p:nvPr>
            <p:ph type="sldNum" sz="quarter" idx="5"/>
          </p:nvPr>
        </p:nvSpPr>
        <p:spPr/>
        <p:txBody>
          <a:bodyPr/>
          <a:lstStyle/>
          <a:p>
            <a:fld id="{B8F68DE1-EB76-A04B-A5CE-6133233955C7}" type="slidenum">
              <a:rPr lang="en-US" smtClean="0"/>
              <a:t>25</a:t>
            </a:fld>
            <a:endParaRPr lang="en-US"/>
          </a:p>
        </p:txBody>
      </p:sp>
    </p:spTree>
    <p:extLst>
      <p:ext uri="{BB962C8B-B14F-4D97-AF65-F5344CB8AC3E}">
        <p14:creationId xmlns:p14="http://schemas.microsoft.com/office/powerpoint/2010/main" val="3787409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thankyou!</a:t>
            </a:r>
          </a:p>
        </p:txBody>
      </p:sp>
      <p:sp>
        <p:nvSpPr>
          <p:cNvPr id="4" name="Slide Number Placeholder 3"/>
          <p:cNvSpPr>
            <a:spLocks noGrp="1"/>
          </p:cNvSpPr>
          <p:nvPr>
            <p:ph type="sldNum" sz="quarter" idx="5"/>
          </p:nvPr>
        </p:nvSpPr>
        <p:spPr/>
        <p:txBody>
          <a:bodyPr/>
          <a:lstStyle/>
          <a:p>
            <a:fld id="{B8F68DE1-EB76-A04B-A5CE-6133233955C7}" type="slidenum">
              <a:rPr lang="en-US" smtClean="0"/>
              <a:t>26</a:t>
            </a:fld>
            <a:endParaRPr lang="en-US"/>
          </a:p>
        </p:txBody>
      </p:sp>
    </p:spTree>
    <p:extLst>
      <p:ext uri="{BB962C8B-B14F-4D97-AF65-F5344CB8AC3E}">
        <p14:creationId xmlns:p14="http://schemas.microsoft.com/office/powerpoint/2010/main" val="2200495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lattice based construction…</a:t>
            </a:r>
          </a:p>
        </p:txBody>
      </p:sp>
      <p:sp>
        <p:nvSpPr>
          <p:cNvPr id="4" name="Slide Number Placeholder 3"/>
          <p:cNvSpPr>
            <a:spLocks noGrp="1"/>
          </p:cNvSpPr>
          <p:nvPr>
            <p:ph type="sldNum" sz="quarter" idx="5"/>
          </p:nvPr>
        </p:nvSpPr>
        <p:spPr/>
        <p:txBody>
          <a:bodyPr/>
          <a:lstStyle/>
          <a:p>
            <a:fld id="{B8F68DE1-EB76-A04B-A5CE-6133233955C7}" type="slidenum">
              <a:rPr lang="en-US" smtClean="0"/>
              <a:t>27</a:t>
            </a:fld>
            <a:endParaRPr lang="en-US"/>
          </a:p>
        </p:txBody>
      </p:sp>
    </p:spTree>
    <p:extLst>
      <p:ext uri="{BB962C8B-B14F-4D97-AF65-F5344CB8AC3E}">
        <p14:creationId xmlns:p14="http://schemas.microsoft.com/office/powerpoint/2010/main" val="230066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focus of today’s talk is </a:t>
            </a:r>
            <a:r>
              <a:rPr lang="en-US" dirty="0" err="1"/>
              <a:t>multisignatures</a:t>
            </a:r>
            <a:r>
              <a:rPr lang="en-US" dirty="0"/>
              <a:t>: where we have n parties, in our example: n=3, </a:t>
            </a:r>
            <a:r>
              <a:rPr lang="en-US" dirty="0" err="1"/>
              <a:t>alice</a:t>
            </a:r>
            <a:r>
              <a:rPr lang="en-US" dirty="0"/>
              <a:t> bob and Charlie.</a:t>
            </a:r>
          </a:p>
          <a:p>
            <a:r>
              <a:rPr lang="en-US" dirty="0"/>
              <a:t>each party runs a </a:t>
            </a:r>
            <a:r>
              <a:rPr lang="en-US" dirty="0" err="1"/>
              <a:t>LocalKEYGen</a:t>
            </a:r>
            <a:r>
              <a:rPr lang="en-US" dirty="0"/>
              <a:t> algo to generate their own public key – secret key pair. Overall pk of the </a:t>
            </a:r>
            <a:r>
              <a:rPr lang="en-US" dirty="0" err="1"/>
              <a:t>multisig</a:t>
            </a:r>
            <a:r>
              <a:rPr lang="en-US" dirty="0"/>
              <a:t> is the list of all these public keys. Then, we can get a signature from any subset of parties e.g. here, we can send the msg to bob and Charlie, they can run the Sign algo with their </a:t>
            </a:r>
            <a:r>
              <a:rPr lang="en-US" dirty="0" err="1"/>
              <a:t>sk’s</a:t>
            </a:r>
            <a:r>
              <a:rPr lang="en-US" dirty="0"/>
              <a:t> to get sigs sigm2 and sigma3</a:t>
            </a:r>
          </a:p>
          <a:p>
            <a:r>
              <a:rPr lang="en-US" dirty="0"/>
              <a:t>These can then be aggregated to get a full </a:t>
            </a:r>
            <a:r>
              <a:rPr lang="en-US" dirty="0" err="1"/>
              <a:t>multisignature</a:t>
            </a:r>
            <a:r>
              <a:rPr lang="en-US" dirty="0"/>
              <a:t> sigma. One key property of </a:t>
            </a:r>
            <a:r>
              <a:rPr lang="en-US" dirty="0" err="1"/>
              <a:t>multisigs</a:t>
            </a:r>
            <a:r>
              <a:rPr lang="en-US" dirty="0"/>
              <a:t> is accountability: </a:t>
            </a:r>
            <a:r>
              <a:rPr lang="en-US" dirty="0" err="1"/>
              <a:t>specirically</a:t>
            </a:r>
            <a:r>
              <a:rPr lang="en-US" dirty="0"/>
              <a:t>, there is a </a:t>
            </a:r>
            <a:r>
              <a:rPr lang="en-US" dirty="0" err="1"/>
              <a:t>TraceSig</a:t>
            </a:r>
            <a:r>
              <a:rPr lang="en-US" dirty="0"/>
              <a:t> algo, which takes as input the pk, m, </a:t>
            </a:r>
            <a:r>
              <a:rPr lang="en-US" dirty="0" err="1"/>
              <a:t>sigmature</a:t>
            </a:r>
            <a:r>
              <a:rPr lang="en-US" dirty="0"/>
              <a:t>, and outputs the set of all parties who contributed to this sig. e.g. here, we’ll get 2,3 as the output. And accountability says that a malicious set of parties cannot blame an honest party.</a:t>
            </a:r>
          </a:p>
        </p:txBody>
      </p:sp>
      <p:sp>
        <p:nvSpPr>
          <p:cNvPr id="4" name="Slide Number Placeholder 3"/>
          <p:cNvSpPr>
            <a:spLocks noGrp="1"/>
          </p:cNvSpPr>
          <p:nvPr>
            <p:ph type="sldNum" sz="quarter" idx="5"/>
          </p:nvPr>
        </p:nvSpPr>
        <p:spPr/>
        <p:txBody>
          <a:bodyPr/>
          <a:lstStyle/>
          <a:p>
            <a:fld id="{B8F68DE1-EB76-A04B-A5CE-6133233955C7}" type="slidenum">
              <a:rPr lang="en-US" smtClean="0"/>
              <a:t>3</a:t>
            </a:fld>
            <a:endParaRPr lang="en-US"/>
          </a:p>
        </p:txBody>
      </p:sp>
    </p:spTree>
    <p:extLst>
      <p:ext uri="{BB962C8B-B14F-4D97-AF65-F5344CB8AC3E}">
        <p14:creationId xmlns:p14="http://schemas.microsoft.com/office/powerpoint/2010/main" val="17717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Multisihs</a:t>
            </a:r>
            <a:r>
              <a:rPr lang="en-US" dirty="0"/>
              <a:t> are widely used in financial applications, like banking and also proof of stake consensus, because accountability is crucial there, e.g. if there’s a rogue transaction with a valid signature, then the sig can be used to identify the corrupt parties.</a:t>
            </a:r>
          </a:p>
        </p:txBody>
      </p:sp>
      <p:sp>
        <p:nvSpPr>
          <p:cNvPr id="4" name="Slide Number Placeholder 3"/>
          <p:cNvSpPr>
            <a:spLocks noGrp="1"/>
          </p:cNvSpPr>
          <p:nvPr>
            <p:ph type="sldNum" sz="quarter" idx="5"/>
          </p:nvPr>
        </p:nvSpPr>
        <p:spPr/>
        <p:txBody>
          <a:bodyPr/>
          <a:lstStyle/>
          <a:p>
            <a:fld id="{B8F68DE1-EB76-A04B-A5CE-6133233955C7}" type="slidenum">
              <a:rPr lang="en-US" smtClean="0"/>
              <a:t>4</a:t>
            </a:fld>
            <a:endParaRPr lang="en-US"/>
          </a:p>
        </p:txBody>
      </p:sp>
    </p:spTree>
    <p:extLst>
      <p:ext uri="{BB962C8B-B14F-4D97-AF65-F5344CB8AC3E}">
        <p14:creationId xmlns:p14="http://schemas.microsoft.com/office/powerpoint/2010/main" val="3408589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9e5fa8e49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29e5fa8e49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L</a:t>
            </a:r>
            <a:r>
              <a:rPr lang="en" dirty="0" err="1"/>
              <a:t>ets</a:t>
            </a:r>
            <a:r>
              <a:rPr lang="en" dirty="0"/>
              <a:t> see a trivial Accountable </a:t>
            </a:r>
            <a:r>
              <a:rPr lang="en" dirty="0" err="1"/>
              <a:t>Multisig</a:t>
            </a:r>
            <a:r>
              <a:rPr lang="en" dirty="0"/>
              <a:t> scheme to get more intuition. </a:t>
            </a:r>
          </a:p>
          <a:p>
            <a:pPr marL="0" lvl="0" indent="0" algn="l" rtl="0">
              <a:spcBef>
                <a:spcPts val="0"/>
              </a:spcBef>
              <a:spcAft>
                <a:spcPts val="0"/>
              </a:spcAft>
              <a:buNone/>
            </a:pPr>
            <a:r>
              <a:rPr lang="en" dirty="0"/>
              <a:t>Here, keys for all parties are sampled independently for some sign scheme. </a:t>
            </a:r>
          </a:p>
          <a:p>
            <a:pPr marL="0" lvl="0" indent="0" algn="l" rtl="0">
              <a:spcBef>
                <a:spcPts val="0"/>
              </a:spcBef>
              <a:spcAft>
                <a:spcPts val="0"/>
              </a:spcAft>
              <a:buNone/>
            </a:pPr>
            <a:r>
              <a:rPr lang="en" dirty="0"/>
              <a:t>In our example here,  A,B,C each have an independent </a:t>
            </a:r>
            <a:r>
              <a:rPr lang="en" dirty="0" err="1"/>
              <a:t>pk,sk</a:t>
            </a:r>
            <a:r>
              <a:rPr lang="en" dirty="0"/>
              <a:t> pair. The overall pk of the scheme is the list of all these pub keys, pk1 to pk3.</a:t>
            </a:r>
          </a:p>
          <a:p>
            <a:pPr marL="0" lvl="0" indent="0" algn="l" rtl="0">
              <a:spcBef>
                <a:spcPts val="0"/>
              </a:spcBef>
              <a:spcAft>
                <a:spcPts val="0"/>
              </a:spcAft>
              <a:buNone/>
            </a:pPr>
            <a:r>
              <a:rPr lang="en-US" dirty="0"/>
              <a:t>Then, the sign on a msg is just a list of signs from all the parties involved. </a:t>
            </a:r>
          </a:p>
          <a:p>
            <a:pPr marL="0" lvl="0" indent="0" algn="l" rtl="0">
              <a:spcBef>
                <a:spcPts val="0"/>
              </a:spcBef>
              <a:spcAft>
                <a:spcPts val="0"/>
              </a:spcAft>
              <a:buNone/>
            </a:pPr>
            <a:r>
              <a:rPr lang="en-US" dirty="0"/>
              <a:t>E.g. lets say </a:t>
            </a:r>
            <a:r>
              <a:rPr lang="en-US" dirty="0" err="1"/>
              <a:t>Alice,Bob</a:t>
            </a:r>
            <a:r>
              <a:rPr lang="en-US" dirty="0"/>
              <a:t> </a:t>
            </a:r>
            <a:r>
              <a:rPr lang="en-US" dirty="0" err="1"/>
              <a:t>wanna</a:t>
            </a:r>
            <a:r>
              <a:rPr lang="en-US" dirty="0"/>
              <a:t> sign something. They’ll use their own secret keys to generate signatures sig1 and sig2, and the overall sign is just </a:t>
            </a:r>
            <a:r>
              <a:rPr lang="en-US" dirty="0" err="1"/>
              <a:t>concat</a:t>
            </a:r>
            <a:r>
              <a:rPr lang="en-US" dirty="0"/>
              <a:t> of sig1 and sig2. To verify, we separately verify sig1 </a:t>
            </a:r>
            <a:r>
              <a:rPr lang="en-US" dirty="0" err="1"/>
              <a:t>wrt</a:t>
            </a:r>
            <a:r>
              <a:rPr lang="en-US" dirty="0"/>
              <a:t> pk1 and sig2 </a:t>
            </a:r>
            <a:r>
              <a:rPr lang="en-US" dirty="0" err="1"/>
              <a:t>wrt</a:t>
            </a:r>
            <a:r>
              <a:rPr lang="en-US" dirty="0"/>
              <a:t> pk2.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9e5fa8e49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29e5fa8e49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Similarly, sign from bob, </a:t>
            </a:r>
            <a:r>
              <a:rPr lang="en-US" dirty="0" err="1"/>
              <a:t>charlie</a:t>
            </a:r>
            <a:r>
              <a:rPr lang="en-US" dirty="0"/>
              <a:t> is just a </a:t>
            </a:r>
            <a:r>
              <a:rPr lang="en-US" dirty="0" err="1"/>
              <a:t>concat</a:t>
            </a:r>
            <a:r>
              <a:rPr lang="en-US" dirty="0"/>
              <a:t> of sig2 and sig3. this scheme is quite inefficient since it has large signatures, it’s a list of t individual signatures, also slow to verify: need to verify each individual signature separately.</a:t>
            </a:r>
          </a:p>
          <a:p>
            <a:pPr marL="0" lvl="0" indent="0" algn="l" rtl="0">
              <a:spcBef>
                <a:spcPts val="0"/>
              </a:spcBef>
              <a:spcAft>
                <a:spcPts val="0"/>
              </a:spcAft>
              <a:buNone/>
            </a:pPr>
            <a:r>
              <a:rPr lang="en-US" dirty="0"/>
              <a:t>Note there do exist more efficient accountable </a:t>
            </a:r>
            <a:r>
              <a:rPr lang="en-US" dirty="0" err="1"/>
              <a:t>MultiSig</a:t>
            </a:r>
            <a:r>
              <a:rPr lang="en-US" dirty="0"/>
              <a:t> schemes, where the signature is short and verification is efficient.</a:t>
            </a:r>
          </a:p>
          <a:p>
            <a:pPr marL="0" lvl="0" indent="0" algn="l" rtl="0">
              <a:spcBef>
                <a:spcPts val="0"/>
              </a:spcBef>
              <a:spcAft>
                <a:spcPts val="0"/>
              </a:spcAft>
              <a:buNone/>
            </a:pPr>
            <a:r>
              <a:rPr lang="en-US" dirty="0"/>
              <a:t>but, most real world deployments still use this trivial accountable </a:t>
            </a:r>
            <a:r>
              <a:rPr lang="en-US" dirty="0" err="1"/>
              <a:t>multiSig</a:t>
            </a:r>
            <a:r>
              <a:rPr lang="en-US" dirty="0"/>
              <a:t> construction! </a:t>
            </a:r>
          </a:p>
          <a:p>
            <a:pPr marL="0" lvl="0" indent="0" algn="l" rtl="0">
              <a:spcBef>
                <a:spcPts val="0"/>
              </a:spcBef>
              <a:spcAft>
                <a:spcPts val="0"/>
              </a:spcAft>
              <a:buNone/>
            </a:pPr>
            <a:r>
              <a:rPr lang="en-US" dirty="0"/>
              <a:t>In this talk, we give another reason why not to use the trivial construction:</a:t>
            </a:r>
          </a:p>
        </p:txBody>
      </p:sp>
    </p:spTree>
    <p:extLst>
      <p:ext uri="{BB962C8B-B14F-4D97-AF65-F5344CB8AC3E}">
        <p14:creationId xmlns:p14="http://schemas.microsoft.com/office/powerpoint/2010/main" val="2432905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the verification key in the trivial </a:t>
            </a:r>
            <a:r>
              <a:rPr lang="en-US" dirty="0" err="1"/>
              <a:t>MultiSig</a:t>
            </a:r>
            <a:r>
              <a:rPr lang="en-US" dirty="0"/>
              <a:t> is very large: the verifier needs to store the pk of all n parties involved. </a:t>
            </a:r>
          </a:p>
          <a:p>
            <a:r>
              <a:rPr lang="en-US" dirty="0"/>
              <a:t>This is true not only for the trivial </a:t>
            </a:r>
            <a:r>
              <a:rPr lang="en-US" dirty="0" err="1"/>
              <a:t>multisig</a:t>
            </a:r>
            <a:r>
              <a:rPr lang="en-US" dirty="0"/>
              <a:t>, but also for most other known constructions.</a:t>
            </a:r>
          </a:p>
          <a:p>
            <a:r>
              <a:rPr lang="en-US" dirty="0"/>
              <a:t>This can be quite cumbersome especially as we scale to larger n in real world deployments.</a:t>
            </a:r>
          </a:p>
          <a:p>
            <a:r>
              <a:rPr lang="en-US" dirty="0"/>
              <a:t>There’s actually many other problems as well, one that I’d like to highlight is that </a:t>
            </a:r>
            <a:r>
              <a:rPr lang="en-US" dirty="0" err="1"/>
              <a:t>ti</a:t>
            </a:r>
            <a:r>
              <a:rPr lang="en-US" dirty="0"/>
              <a:t> does NOT support proactive refresh… specifically, there’s no way to refresh the secret key shares without changing the public key!</a:t>
            </a:r>
          </a:p>
        </p:txBody>
      </p:sp>
      <p:sp>
        <p:nvSpPr>
          <p:cNvPr id="4" name="Slide Number Placeholder 3"/>
          <p:cNvSpPr>
            <a:spLocks noGrp="1"/>
          </p:cNvSpPr>
          <p:nvPr>
            <p:ph type="sldNum" sz="quarter" idx="5"/>
          </p:nvPr>
        </p:nvSpPr>
        <p:spPr/>
        <p:txBody>
          <a:bodyPr/>
          <a:lstStyle/>
          <a:p>
            <a:fld id="{B8F68DE1-EB76-A04B-A5CE-6133233955C7}" type="slidenum">
              <a:rPr lang="en-US" smtClean="0"/>
              <a:t>7</a:t>
            </a:fld>
            <a:endParaRPr lang="en-US"/>
          </a:p>
        </p:txBody>
      </p:sp>
    </p:spTree>
    <p:extLst>
      <p:ext uri="{BB962C8B-B14F-4D97-AF65-F5344CB8AC3E}">
        <p14:creationId xmlns:p14="http://schemas.microsoft.com/office/powerpoint/2010/main" val="2606780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this issue, in our work, we give 4 constructions of </a:t>
            </a:r>
            <a:r>
              <a:rPr lang="en-US" dirty="0" err="1"/>
              <a:t>multisigs</a:t>
            </a:r>
            <a:r>
              <a:rPr lang="en-US" dirty="0"/>
              <a:t> with constant size verification key. We have 3 pairings based construction: the first one is based on the BDH assumption, its </a:t>
            </a:r>
            <a:r>
              <a:rPr lang="en-US" dirty="0" err="1"/>
              <a:t>vk</a:t>
            </a:r>
            <a:r>
              <a:rPr lang="en-US" dirty="0"/>
              <a:t> has just one group element, the sig size is two group elements. There’s no trusted setup, but we do use the RO model. Our second construction has the same parameters, but without the random oracle model! Both these require public key aggregation which requires O(n^2) time. Our third construction gets rid of this key aggregation issue, but at the cost of a DKG for setup.</a:t>
            </a:r>
          </a:p>
          <a:p>
            <a:r>
              <a:rPr lang="en-US" dirty="0"/>
              <a:t>Our fourth construction is lattice-based, and it uses a prior const by </a:t>
            </a:r>
            <a:r>
              <a:rPr lang="en-US" dirty="0" err="1"/>
              <a:t>damgard</a:t>
            </a:r>
            <a:r>
              <a:rPr lang="en-US" dirty="0"/>
              <a:t> et al as its basis.</a:t>
            </a:r>
          </a:p>
        </p:txBody>
      </p:sp>
      <p:sp>
        <p:nvSpPr>
          <p:cNvPr id="4" name="Slide Number Placeholder 3"/>
          <p:cNvSpPr>
            <a:spLocks noGrp="1"/>
          </p:cNvSpPr>
          <p:nvPr>
            <p:ph type="sldNum" sz="quarter" idx="5"/>
          </p:nvPr>
        </p:nvSpPr>
        <p:spPr/>
        <p:txBody>
          <a:bodyPr/>
          <a:lstStyle/>
          <a:p>
            <a:fld id="{B8F68DE1-EB76-A04B-A5CE-6133233955C7}" type="slidenum">
              <a:rPr lang="en-US" smtClean="0"/>
              <a:t>8</a:t>
            </a:fld>
            <a:endParaRPr lang="en-US"/>
          </a:p>
        </p:txBody>
      </p:sp>
    </p:spTree>
    <p:extLst>
      <p:ext uri="{BB962C8B-B14F-4D97-AF65-F5344CB8AC3E}">
        <p14:creationId xmlns:p14="http://schemas.microsoft.com/office/powerpoint/2010/main" val="3544118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D9C87-4500-D78F-34DA-482B7783C0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8411F9-AEBB-2DEE-D241-C49495389A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329A7-EB80-C6E8-AD85-25E049F06EC9}"/>
              </a:ext>
            </a:extLst>
          </p:cNvPr>
          <p:cNvSpPr>
            <a:spLocks noGrp="1"/>
          </p:cNvSpPr>
          <p:nvPr>
            <p:ph type="body" idx="1"/>
          </p:nvPr>
        </p:nvSpPr>
        <p:spPr/>
        <p:txBody>
          <a:bodyPr/>
          <a:lstStyle/>
          <a:p>
            <a:r>
              <a:rPr lang="en-US" dirty="0"/>
              <a:t>IN TERMS of related works: the most commonly used </a:t>
            </a:r>
            <a:r>
              <a:rPr lang="en-US" dirty="0" err="1"/>
              <a:t>multisig</a:t>
            </a:r>
            <a:r>
              <a:rPr lang="en-US" dirty="0"/>
              <a:t> is based on BLS sigs (there’s been many works on improving it): the best one has sig of size one group element, but the </a:t>
            </a:r>
            <a:r>
              <a:rPr lang="en-US" dirty="0" err="1"/>
              <a:t>vk</a:t>
            </a:r>
            <a:r>
              <a:rPr lang="en-US" dirty="0"/>
              <a:t> is linear in n.</a:t>
            </a:r>
          </a:p>
          <a:p>
            <a:r>
              <a:rPr lang="en-US" dirty="0"/>
              <a:t>There’s been a few works which achieve const size </a:t>
            </a:r>
            <a:r>
              <a:rPr lang="en-US" dirty="0" err="1"/>
              <a:t>vk</a:t>
            </a:r>
            <a:r>
              <a:rPr lang="en-US" dirty="0"/>
              <a:t>: the work by das et al has 7 </a:t>
            </a:r>
            <a:r>
              <a:rPr lang="en-US" dirty="0" err="1"/>
              <a:t>gp</a:t>
            </a:r>
            <a:r>
              <a:rPr lang="en-US" dirty="0"/>
              <a:t> </a:t>
            </a:r>
            <a:r>
              <a:rPr lang="en-US" dirty="0" err="1"/>
              <a:t>elems</a:t>
            </a:r>
            <a:r>
              <a:rPr lang="en-US" dirty="0"/>
              <a:t> in the </a:t>
            </a:r>
            <a:r>
              <a:rPr lang="en-US" dirty="0" err="1"/>
              <a:t>vk</a:t>
            </a:r>
            <a:r>
              <a:rPr lang="en-US" dirty="0"/>
              <a:t> : slightly larger, but more importantly, it requires a trusted setup! </a:t>
            </a:r>
            <a:r>
              <a:rPr lang="en-US" dirty="0" err="1"/>
              <a:t>Simialrly</a:t>
            </a:r>
            <a:r>
              <a:rPr lang="en-US" dirty="0"/>
              <a:t> </a:t>
            </a:r>
            <a:r>
              <a:rPr lang="en-US" dirty="0" err="1"/>
              <a:t>garg</a:t>
            </a:r>
            <a:r>
              <a:rPr lang="en-US" dirty="0"/>
              <a:t> et al from 2023 also requires a trusted setup. Lastly, a work by </a:t>
            </a:r>
            <a:r>
              <a:rPr lang="en-US" dirty="0" err="1"/>
              <a:t>boneh</a:t>
            </a:r>
            <a:r>
              <a:rPr lang="en-US" dirty="0"/>
              <a:t> et al in 2018 also had a scheme with const size </a:t>
            </a:r>
            <a:r>
              <a:rPr lang="en-US" dirty="0" err="1"/>
              <a:t>vk</a:t>
            </a:r>
            <a:r>
              <a:rPr lang="en-US" dirty="0"/>
              <a:t> and short sig, they also have O(n^2) key </a:t>
            </a:r>
            <a:r>
              <a:rPr lang="en-US" dirty="0" err="1"/>
              <a:t>agg</a:t>
            </a:r>
            <a:r>
              <a:rPr lang="en-US" dirty="0"/>
              <a:t> time, but the main 2 issues with that scheme were 1. it has a 1round DKG, 2. their proof actually have quadratic loss in security because they use the rewinding lemma. In contrast, we have a much tighter security analysis. Additionally, all of these works are in the RO model, whereas we also adapt our scheme to be secure in the standard model.</a:t>
            </a:r>
          </a:p>
          <a:p>
            <a:r>
              <a:rPr lang="en-US" dirty="0"/>
              <a:t>One more thing I </a:t>
            </a:r>
            <a:r>
              <a:rPr lang="en-US" dirty="0" err="1"/>
              <a:t>wanna</a:t>
            </a:r>
            <a:r>
              <a:rPr lang="en-US" dirty="0"/>
              <a:t> mention: is that we can actually use our schemes in combination with a prior work, to support proactive refresh for the </a:t>
            </a:r>
            <a:r>
              <a:rPr lang="en-US" dirty="0" err="1"/>
              <a:t>multisig</a:t>
            </a:r>
            <a:r>
              <a:rPr lang="en-US" dirty="0"/>
              <a:t>, while still keeping verification key short!</a:t>
            </a:r>
          </a:p>
        </p:txBody>
      </p:sp>
      <p:sp>
        <p:nvSpPr>
          <p:cNvPr id="4" name="Slide Number Placeholder 3">
            <a:extLst>
              <a:ext uri="{FF2B5EF4-FFF2-40B4-BE49-F238E27FC236}">
                <a16:creationId xmlns:a16="http://schemas.microsoft.com/office/drawing/2014/main" id="{40345A8A-A266-E025-0024-B9B75AB792FD}"/>
              </a:ext>
            </a:extLst>
          </p:cNvPr>
          <p:cNvSpPr>
            <a:spLocks noGrp="1"/>
          </p:cNvSpPr>
          <p:nvPr>
            <p:ph type="sldNum" sz="quarter" idx="5"/>
          </p:nvPr>
        </p:nvSpPr>
        <p:spPr/>
        <p:txBody>
          <a:bodyPr/>
          <a:lstStyle/>
          <a:p>
            <a:fld id="{B8F68DE1-EB76-A04B-A5CE-6133233955C7}" type="slidenum">
              <a:rPr lang="en-US" smtClean="0"/>
              <a:t>9</a:t>
            </a:fld>
            <a:endParaRPr lang="en-US"/>
          </a:p>
        </p:txBody>
      </p:sp>
    </p:spTree>
    <p:extLst>
      <p:ext uri="{BB962C8B-B14F-4D97-AF65-F5344CB8AC3E}">
        <p14:creationId xmlns:p14="http://schemas.microsoft.com/office/powerpoint/2010/main" val="236989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8F54-27E1-86EF-BD86-0CC05BB854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BCCDA0-06A7-BA88-0E39-FBBE4597B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AD0B4F-7C88-D32F-F106-ED2F7CDCD39A}"/>
              </a:ext>
            </a:extLst>
          </p:cNvPr>
          <p:cNvSpPr>
            <a:spLocks noGrp="1"/>
          </p:cNvSpPr>
          <p:nvPr>
            <p:ph type="dt" sz="half" idx="10"/>
          </p:nvPr>
        </p:nvSpPr>
        <p:spPr/>
        <p:txBody>
          <a:bodyPr/>
          <a:lstStyle/>
          <a:p>
            <a:fld id="{14B3963B-85A4-A844-8D60-8D6C04FC710E}" type="datetimeFigureOut">
              <a:rPr lang="en-US" smtClean="0"/>
              <a:t>5/4/25</a:t>
            </a:fld>
            <a:endParaRPr lang="en-US"/>
          </a:p>
        </p:txBody>
      </p:sp>
      <p:sp>
        <p:nvSpPr>
          <p:cNvPr id="5" name="Footer Placeholder 4">
            <a:extLst>
              <a:ext uri="{FF2B5EF4-FFF2-40B4-BE49-F238E27FC236}">
                <a16:creationId xmlns:a16="http://schemas.microsoft.com/office/drawing/2014/main" id="{C1D3282E-DBF6-3595-8D13-D0C2CFA2F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06D14-BB00-9428-5C9D-8DAC9496F2CF}"/>
              </a:ext>
            </a:extLst>
          </p:cNvPr>
          <p:cNvSpPr>
            <a:spLocks noGrp="1"/>
          </p:cNvSpPr>
          <p:nvPr>
            <p:ph type="sldNum" sz="quarter" idx="12"/>
          </p:nvPr>
        </p:nvSpPr>
        <p:spPr/>
        <p:txBody>
          <a:bodyPr/>
          <a:lstStyle/>
          <a:p>
            <a:fld id="{9F5063CD-6705-A642-A563-55013FF44F92}" type="slidenum">
              <a:rPr lang="en-US" smtClean="0"/>
              <a:t>‹#›</a:t>
            </a:fld>
            <a:endParaRPr lang="en-US"/>
          </a:p>
        </p:txBody>
      </p:sp>
    </p:spTree>
    <p:extLst>
      <p:ext uri="{BB962C8B-B14F-4D97-AF65-F5344CB8AC3E}">
        <p14:creationId xmlns:p14="http://schemas.microsoft.com/office/powerpoint/2010/main" val="247245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24F2-B356-1AA9-B73C-0E6A93136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DB591F-BEAE-4B21-6F8B-466164776D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D0D4B-81F7-A03C-663A-09500F2A4CDE}"/>
              </a:ext>
            </a:extLst>
          </p:cNvPr>
          <p:cNvSpPr>
            <a:spLocks noGrp="1"/>
          </p:cNvSpPr>
          <p:nvPr>
            <p:ph type="dt" sz="half" idx="10"/>
          </p:nvPr>
        </p:nvSpPr>
        <p:spPr/>
        <p:txBody>
          <a:bodyPr/>
          <a:lstStyle/>
          <a:p>
            <a:fld id="{14B3963B-85A4-A844-8D60-8D6C04FC710E}" type="datetimeFigureOut">
              <a:rPr lang="en-US" smtClean="0"/>
              <a:t>5/4/25</a:t>
            </a:fld>
            <a:endParaRPr lang="en-US"/>
          </a:p>
        </p:txBody>
      </p:sp>
      <p:sp>
        <p:nvSpPr>
          <p:cNvPr id="5" name="Footer Placeholder 4">
            <a:extLst>
              <a:ext uri="{FF2B5EF4-FFF2-40B4-BE49-F238E27FC236}">
                <a16:creationId xmlns:a16="http://schemas.microsoft.com/office/drawing/2014/main" id="{7013A568-9A4F-0868-EEAE-4B5655DF4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7F56B-C99F-C72F-2403-96ACCFF697E7}"/>
              </a:ext>
            </a:extLst>
          </p:cNvPr>
          <p:cNvSpPr>
            <a:spLocks noGrp="1"/>
          </p:cNvSpPr>
          <p:nvPr>
            <p:ph type="sldNum" sz="quarter" idx="12"/>
          </p:nvPr>
        </p:nvSpPr>
        <p:spPr/>
        <p:txBody>
          <a:bodyPr/>
          <a:lstStyle/>
          <a:p>
            <a:fld id="{9F5063CD-6705-A642-A563-55013FF44F92}" type="slidenum">
              <a:rPr lang="en-US" smtClean="0"/>
              <a:t>‹#›</a:t>
            </a:fld>
            <a:endParaRPr lang="en-US"/>
          </a:p>
        </p:txBody>
      </p:sp>
    </p:spTree>
    <p:extLst>
      <p:ext uri="{BB962C8B-B14F-4D97-AF65-F5344CB8AC3E}">
        <p14:creationId xmlns:p14="http://schemas.microsoft.com/office/powerpoint/2010/main" val="328978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4DD2EF-BBDE-95BF-C249-29A0CD89C3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F62EDE-D949-ADD3-1593-030C63635F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1990C-9ED5-BC57-6601-75372F598FD3}"/>
              </a:ext>
            </a:extLst>
          </p:cNvPr>
          <p:cNvSpPr>
            <a:spLocks noGrp="1"/>
          </p:cNvSpPr>
          <p:nvPr>
            <p:ph type="dt" sz="half" idx="10"/>
          </p:nvPr>
        </p:nvSpPr>
        <p:spPr/>
        <p:txBody>
          <a:bodyPr/>
          <a:lstStyle/>
          <a:p>
            <a:fld id="{14B3963B-85A4-A844-8D60-8D6C04FC710E}" type="datetimeFigureOut">
              <a:rPr lang="en-US" smtClean="0"/>
              <a:t>5/4/25</a:t>
            </a:fld>
            <a:endParaRPr lang="en-US"/>
          </a:p>
        </p:txBody>
      </p:sp>
      <p:sp>
        <p:nvSpPr>
          <p:cNvPr id="5" name="Footer Placeholder 4">
            <a:extLst>
              <a:ext uri="{FF2B5EF4-FFF2-40B4-BE49-F238E27FC236}">
                <a16:creationId xmlns:a16="http://schemas.microsoft.com/office/drawing/2014/main" id="{D6096F7D-BB2D-3F92-E5D3-D846960A9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96600-A853-FE53-43DB-5057A786F467}"/>
              </a:ext>
            </a:extLst>
          </p:cNvPr>
          <p:cNvSpPr>
            <a:spLocks noGrp="1"/>
          </p:cNvSpPr>
          <p:nvPr>
            <p:ph type="sldNum" sz="quarter" idx="12"/>
          </p:nvPr>
        </p:nvSpPr>
        <p:spPr/>
        <p:txBody>
          <a:bodyPr/>
          <a:lstStyle/>
          <a:p>
            <a:fld id="{9F5063CD-6705-A642-A563-55013FF44F92}" type="slidenum">
              <a:rPr lang="en-US" smtClean="0"/>
              <a:t>‹#›</a:t>
            </a:fld>
            <a:endParaRPr lang="en-US"/>
          </a:p>
        </p:txBody>
      </p:sp>
    </p:spTree>
    <p:extLst>
      <p:ext uri="{BB962C8B-B14F-4D97-AF65-F5344CB8AC3E}">
        <p14:creationId xmlns:p14="http://schemas.microsoft.com/office/powerpoint/2010/main" val="3440008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01733" y="130800"/>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atin typeface="PT Serif" panose="020A0603040505020204" pitchFamily="18" charset="77"/>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217367" y="894400"/>
            <a:ext cx="11726800" cy="5218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atin typeface="PT Serif" panose="020A0603040505020204" pitchFamily="18" charset="77"/>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7211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4B7B-5FC5-EE19-6D8A-4CB0FE36C28E}"/>
              </a:ext>
            </a:extLst>
          </p:cNvPr>
          <p:cNvSpPr>
            <a:spLocks noGrp="1"/>
          </p:cNvSpPr>
          <p:nvPr>
            <p:ph type="title"/>
          </p:nvPr>
        </p:nvSpPr>
        <p:spPr>
          <a:xfrm>
            <a:off x="265323" y="243939"/>
            <a:ext cx="10515600" cy="1325563"/>
          </a:xfrm>
        </p:spPr>
        <p:txBody>
          <a:bodyPr/>
          <a:lstStyle>
            <a:lvl1pPr>
              <a:defRPr>
                <a:latin typeface="PT Serif" panose="020A0603040505020204" pitchFamily="18"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B53EDDC9-A8CF-CB02-8E3F-4EBD8E5A4B66}"/>
              </a:ext>
            </a:extLst>
          </p:cNvPr>
          <p:cNvSpPr>
            <a:spLocks noGrp="1"/>
          </p:cNvSpPr>
          <p:nvPr>
            <p:ph idx="1"/>
          </p:nvPr>
        </p:nvSpPr>
        <p:spPr>
          <a:xfrm>
            <a:off x="265323" y="1704439"/>
            <a:ext cx="10515600" cy="4351338"/>
          </a:xfrm>
        </p:spPr>
        <p:txBody>
          <a:bodyPr/>
          <a:lstStyle>
            <a:lvl1pPr>
              <a:defRPr>
                <a:latin typeface="PT Serif" panose="020A0603040505020204" pitchFamily="18" charset="77"/>
              </a:defRPr>
            </a:lvl1pPr>
            <a:lvl2pPr>
              <a:defRPr>
                <a:latin typeface="PT Serif" panose="020A0603040505020204" pitchFamily="18" charset="77"/>
              </a:defRPr>
            </a:lvl2pPr>
            <a:lvl3pPr>
              <a:defRPr>
                <a:latin typeface="PT Serif" panose="020A0603040505020204" pitchFamily="18" charset="77"/>
              </a:defRPr>
            </a:lvl3pPr>
            <a:lvl4pPr>
              <a:defRPr>
                <a:latin typeface="PT Serif" panose="020A0603040505020204" pitchFamily="18" charset="77"/>
              </a:defRPr>
            </a:lvl4pPr>
            <a:lvl5pPr>
              <a:defRPr>
                <a:latin typeface="PT Serif" panose="020A0603040505020204" pitchFamily="18"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94E6B-5953-E14B-9C10-888ADF6AA400}"/>
              </a:ext>
            </a:extLst>
          </p:cNvPr>
          <p:cNvSpPr>
            <a:spLocks noGrp="1"/>
          </p:cNvSpPr>
          <p:nvPr>
            <p:ph type="dt" sz="half" idx="10"/>
          </p:nvPr>
        </p:nvSpPr>
        <p:spPr>
          <a:xfrm>
            <a:off x="265323" y="6356350"/>
            <a:ext cx="2743200" cy="365125"/>
          </a:xfrm>
        </p:spPr>
        <p:txBody>
          <a:bodyPr/>
          <a:lstStyle/>
          <a:p>
            <a:fld id="{14B3963B-85A4-A844-8D60-8D6C04FC710E}" type="datetimeFigureOut">
              <a:rPr lang="en-US" smtClean="0"/>
              <a:t>5/4/25</a:t>
            </a:fld>
            <a:endParaRPr lang="en-US"/>
          </a:p>
        </p:txBody>
      </p:sp>
      <p:sp>
        <p:nvSpPr>
          <p:cNvPr id="5" name="Footer Placeholder 4">
            <a:extLst>
              <a:ext uri="{FF2B5EF4-FFF2-40B4-BE49-F238E27FC236}">
                <a16:creationId xmlns:a16="http://schemas.microsoft.com/office/drawing/2014/main" id="{411FF653-C04D-D9DC-7897-CE9A14962FEC}"/>
              </a:ext>
            </a:extLst>
          </p:cNvPr>
          <p:cNvSpPr>
            <a:spLocks noGrp="1"/>
          </p:cNvSpPr>
          <p:nvPr>
            <p:ph type="ftr" sz="quarter" idx="11"/>
          </p:nvPr>
        </p:nvSpPr>
        <p:spPr>
          <a:xfrm>
            <a:off x="3895379"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24F913B6-F2DC-991E-4AD2-49476048DD97}"/>
              </a:ext>
            </a:extLst>
          </p:cNvPr>
          <p:cNvSpPr>
            <a:spLocks noGrp="1"/>
          </p:cNvSpPr>
          <p:nvPr>
            <p:ph type="sldNum" sz="quarter" idx="12"/>
          </p:nvPr>
        </p:nvSpPr>
        <p:spPr/>
        <p:txBody>
          <a:bodyPr/>
          <a:lstStyle/>
          <a:p>
            <a:fld id="{9F5063CD-6705-A642-A563-55013FF44F92}" type="slidenum">
              <a:rPr lang="en-US" smtClean="0"/>
              <a:t>‹#›</a:t>
            </a:fld>
            <a:endParaRPr lang="en-US"/>
          </a:p>
        </p:txBody>
      </p:sp>
    </p:spTree>
    <p:extLst>
      <p:ext uri="{BB962C8B-B14F-4D97-AF65-F5344CB8AC3E}">
        <p14:creationId xmlns:p14="http://schemas.microsoft.com/office/powerpoint/2010/main" val="2153053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E495-101A-A2B2-0574-3A94CC0464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3F70F1-B2F6-E476-037E-E33368E8E9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2DF67-F9EE-91A6-1A5A-9C23BE0F228A}"/>
              </a:ext>
            </a:extLst>
          </p:cNvPr>
          <p:cNvSpPr>
            <a:spLocks noGrp="1"/>
          </p:cNvSpPr>
          <p:nvPr>
            <p:ph type="dt" sz="half" idx="10"/>
          </p:nvPr>
        </p:nvSpPr>
        <p:spPr/>
        <p:txBody>
          <a:bodyPr/>
          <a:lstStyle/>
          <a:p>
            <a:fld id="{14B3963B-85A4-A844-8D60-8D6C04FC710E}" type="datetimeFigureOut">
              <a:rPr lang="en-US" smtClean="0"/>
              <a:t>5/4/25</a:t>
            </a:fld>
            <a:endParaRPr lang="en-US"/>
          </a:p>
        </p:txBody>
      </p:sp>
      <p:sp>
        <p:nvSpPr>
          <p:cNvPr id="5" name="Footer Placeholder 4">
            <a:extLst>
              <a:ext uri="{FF2B5EF4-FFF2-40B4-BE49-F238E27FC236}">
                <a16:creationId xmlns:a16="http://schemas.microsoft.com/office/drawing/2014/main" id="{6B6F475A-B212-F678-1C07-0D6124F44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457F3-0574-CB5E-7F75-AC0149918B52}"/>
              </a:ext>
            </a:extLst>
          </p:cNvPr>
          <p:cNvSpPr>
            <a:spLocks noGrp="1"/>
          </p:cNvSpPr>
          <p:nvPr>
            <p:ph type="sldNum" sz="quarter" idx="12"/>
          </p:nvPr>
        </p:nvSpPr>
        <p:spPr/>
        <p:txBody>
          <a:bodyPr/>
          <a:lstStyle/>
          <a:p>
            <a:fld id="{9F5063CD-6705-A642-A563-55013FF44F92}" type="slidenum">
              <a:rPr lang="en-US" smtClean="0"/>
              <a:t>‹#›</a:t>
            </a:fld>
            <a:endParaRPr lang="en-US"/>
          </a:p>
        </p:txBody>
      </p:sp>
    </p:spTree>
    <p:extLst>
      <p:ext uri="{BB962C8B-B14F-4D97-AF65-F5344CB8AC3E}">
        <p14:creationId xmlns:p14="http://schemas.microsoft.com/office/powerpoint/2010/main" val="171173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4FBCA-2A7F-5595-DD0B-8E7C8637E8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73DD-7807-B557-93AE-3165F0A9FB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F8AC82-A24F-16A1-2C98-47CFD20AD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79A197-B6A2-C402-B36F-0E0E12D95F68}"/>
              </a:ext>
            </a:extLst>
          </p:cNvPr>
          <p:cNvSpPr>
            <a:spLocks noGrp="1"/>
          </p:cNvSpPr>
          <p:nvPr>
            <p:ph type="dt" sz="half" idx="10"/>
          </p:nvPr>
        </p:nvSpPr>
        <p:spPr/>
        <p:txBody>
          <a:bodyPr/>
          <a:lstStyle/>
          <a:p>
            <a:fld id="{14B3963B-85A4-A844-8D60-8D6C04FC710E}" type="datetimeFigureOut">
              <a:rPr lang="en-US" smtClean="0"/>
              <a:t>5/4/25</a:t>
            </a:fld>
            <a:endParaRPr lang="en-US"/>
          </a:p>
        </p:txBody>
      </p:sp>
      <p:sp>
        <p:nvSpPr>
          <p:cNvPr id="6" name="Footer Placeholder 5">
            <a:extLst>
              <a:ext uri="{FF2B5EF4-FFF2-40B4-BE49-F238E27FC236}">
                <a16:creationId xmlns:a16="http://schemas.microsoft.com/office/drawing/2014/main" id="{6AE5DCA2-A739-04AD-55F8-7A68C6B52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41EBAA-3CD2-BEA7-40AE-5C3E87229FE5}"/>
              </a:ext>
            </a:extLst>
          </p:cNvPr>
          <p:cNvSpPr>
            <a:spLocks noGrp="1"/>
          </p:cNvSpPr>
          <p:nvPr>
            <p:ph type="sldNum" sz="quarter" idx="12"/>
          </p:nvPr>
        </p:nvSpPr>
        <p:spPr/>
        <p:txBody>
          <a:bodyPr/>
          <a:lstStyle/>
          <a:p>
            <a:fld id="{9F5063CD-6705-A642-A563-55013FF44F92}" type="slidenum">
              <a:rPr lang="en-US" smtClean="0"/>
              <a:t>‹#›</a:t>
            </a:fld>
            <a:endParaRPr lang="en-US"/>
          </a:p>
        </p:txBody>
      </p:sp>
    </p:spTree>
    <p:extLst>
      <p:ext uri="{BB962C8B-B14F-4D97-AF65-F5344CB8AC3E}">
        <p14:creationId xmlns:p14="http://schemas.microsoft.com/office/powerpoint/2010/main" val="119272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6C5C-F4E6-312C-AABF-25C9A0A6FC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D4A044-6BE0-1BDA-C572-24538DD1B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B6FFFE-4A26-2E01-4F38-19840B0C65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0C6B8-AFC8-F029-884C-688933AF5C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5C29A8-F25D-07EC-6A9F-BD26547DA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84E77A-1559-9001-7D64-03D486F4A6A7}"/>
              </a:ext>
            </a:extLst>
          </p:cNvPr>
          <p:cNvSpPr>
            <a:spLocks noGrp="1"/>
          </p:cNvSpPr>
          <p:nvPr>
            <p:ph type="dt" sz="half" idx="10"/>
          </p:nvPr>
        </p:nvSpPr>
        <p:spPr/>
        <p:txBody>
          <a:bodyPr/>
          <a:lstStyle/>
          <a:p>
            <a:fld id="{14B3963B-85A4-A844-8D60-8D6C04FC710E}" type="datetimeFigureOut">
              <a:rPr lang="en-US" smtClean="0"/>
              <a:t>5/4/25</a:t>
            </a:fld>
            <a:endParaRPr lang="en-US"/>
          </a:p>
        </p:txBody>
      </p:sp>
      <p:sp>
        <p:nvSpPr>
          <p:cNvPr id="8" name="Footer Placeholder 7">
            <a:extLst>
              <a:ext uri="{FF2B5EF4-FFF2-40B4-BE49-F238E27FC236}">
                <a16:creationId xmlns:a16="http://schemas.microsoft.com/office/drawing/2014/main" id="{71463D12-B715-2E23-FE93-FB2820860D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F93EB9-6AF5-3381-CB64-7A4E1A5A81E6}"/>
              </a:ext>
            </a:extLst>
          </p:cNvPr>
          <p:cNvSpPr>
            <a:spLocks noGrp="1"/>
          </p:cNvSpPr>
          <p:nvPr>
            <p:ph type="sldNum" sz="quarter" idx="12"/>
          </p:nvPr>
        </p:nvSpPr>
        <p:spPr/>
        <p:txBody>
          <a:bodyPr/>
          <a:lstStyle/>
          <a:p>
            <a:fld id="{9F5063CD-6705-A642-A563-55013FF44F92}" type="slidenum">
              <a:rPr lang="en-US" smtClean="0"/>
              <a:t>‹#›</a:t>
            </a:fld>
            <a:endParaRPr lang="en-US"/>
          </a:p>
        </p:txBody>
      </p:sp>
    </p:spTree>
    <p:extLst>
      <p:ext uri="{BB962C8B-B14F-4D97-AF65-F5344CB8AC3E}">
        <p14:creationId xmlns:p14="http://schemas.microsoft.com/office/powerpoint/2010/main" val="227117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7938-F9DC-8E94-8B25-813FBB3BC0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EEC378-D050-855C-831C-42A1E099AC65}"/>
              </a:ext>
            </a:extLst>
          </p:cNvPr>
          <p:cNvSpPr>
            <a:spLocks noGrp="1"/>
          </p:cNvSpPr>
          <p:nvPr>
            <p:ph type="dt" sz="half" idx="10"/>
          </p:nvPr>
        </p:nvSpPr>
        <p:spPr/>
        <p:txBody>
          <a:bodyPr/>
          <a:lstStyle/>
          <a:p>
            <a:fld id="{14B3963B-85A4-A844-8D60-8D6C04FC710E}" type="datetimeFigureOut">
              <a:rPr lang="en-US" smtClean="0"/>
              <a:t>5/4/25</a:t>
            </a:fld>
            <a:endParaRPr lang="en-US"/>
          </a:p>
        </p:txBody>
      </p:sp>
      <p:sp>
        <p:nvSpPr>
          <p:cNvPr id="4" name="Footer Placeholder 3">
            <a:extLst>
              <a:ext uri="{FF2B5EF4-FFF2-40B4-BE49-F238E27FC236}">
                <a16:creationId xmlns:a16="http://schemas.microsoft.com/office/drawing/2014/main" id="{E3EF1AAE-88E9-B6D0-380C-3AACB5DA83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68895D-3F88-EB0F-27F5-39A9E48EB6C7}"/>
              </a:ext>
            </a:extLst>
          </p:cNvPr>
          <p:cNvSpPr>
            <a:spLocks noGrp="1"/>
          </p:cNvSpPr>
          <p:nvPr>
            <p:ph type="sldNum" sz="quarter" idx="12"/>
          </p:nvPr>
        </p:nvSpPr>
        <p:spPr/>
        <p:txBody>
          <a:bodyPr/>
          <a:lstStyle/>
          <a:p>
            <a:fld id="{9F5063CD-6705-A642-A563-55013FF44F92}" type="slidenum">
              <a:rPr lang="en-US" smtClean="0"/>
              <a:t>‹#›</a:t>
            </a:fld>
            <a:endParaRPr lang="en-US"/>
          </a:p>
        </p:txBody>
      </p:sp>
    </p:spTree>
    <p:extLst>
      <p:ext uri="{BB962C8B-B14F-4D97-AF65-F5344CB8AC3E}">
        <p14:creationId xmlns:p14="http://schemas.microsoft.com/office/powerpoint/2010/main" val="322562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ABA988-C23E-CFF5-A537-5AF42831B1CE}"/>
              </a:ext>
            </a:extLst>
          </p:cNvPr>
          <p:cNvSpPr>
            <a:spLocks noGrp="1"/>
          </p:cNvSpPr>
          <p:nvPr>
            <p:ph type="dt" sz="half" idx="10"/>
          </p:nvPr>
        </p:nvSpPr>
        <p:spPr/>
        <p:txBody>
          <a:bodyPr/>
          <a:lstStyle/>
          <a:p>
            <a:fld id="{14B3963B-85A4-A844-8D60-8D6C04FC710E}" type="datetimeFigureOut">
              <a:rPr lang="en-US" smtClean="0"/>
              <a:t>5/4/25</a:t>
            </a:fld>
            <a:endParaRPr lang="en-US"/>
          </a:p>
        </p:txBody>
      </p:sp>
      <p:sp>
        <p:nvSpPr>
          <p:cNvPr id="3" name="Footer Placeholder 2">
            <a:extLst>
              <a:ext uri="{FF2B5EF4-FFF2-40B4-BE49-F238E27FC236}">
                <a16:creationId xmlns:a16="http://schemas.microsoft.com/office/drawing/2014/main" id="{5204A007-9377-15BA-27DA-C8AA35A9BF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14EFA3-A3CB-73CE-F4BD-10129B2C98A3}"/>
              </a:ext>
            </a:extLst>
          </p:cNvPr>
          <p:cNvSpPr>
            <a:spLocks noGrp="1"/>
          </p:cNvSpPr>
          <p:nvPr>
            <p:ph type="sldNum" sz="quarter" idx="12"/>
          </p:nvPr>
        </p:nvSpPr>
        <p:spPr/>
        <p:txBody>
          <a:bodyPr/>
          <a:lstStyle/>
          <a:p>
            <a:fld id="{9F5063CD-6705-A642-A563-55013FF44F92}" type="slidenum">
              <a:rPr lang="en-US" smtClean="0"/>
              <a:t>‹#›</a:t>
            </a:fld>
            <a:endParaRPr lang="en-US"/>
          </a:p>
        </p:txBody>
      </p:sp>
    </p:spTree>
    <p:extLst>
      <p:ext uri="{BB962C8B-B14F-4D97-AF65-F5344CB8AC3E}">
        <p14:creationId xmlns:p14="http://schemas.microsoft.com/office/powerpoint/2010/main" val="140293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313F-9B5B-415B-9549-06D126E02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EE92E8-5656-211A-BA11-F3CA3EB46E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69A071-499B-3F1D-5DC9-BCECC4A2F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870DA-FCC5-0203-311D-4733B113A186}"/>
              </a:ext>
            </a:extLst>
          </p:cNvPr>
          <p:cNvSpPr>
            <a:spLocks noGrp="1"/>
          </p:cNvSpPr>
          <p:nvPr>
            <p:ph type="dt" sz="half" idx="10"/>
          </p:nvPr>
        </p:nvSpPr>
        <p:spPr/>
        <p:txBody>
          <a:bodyPr/>
          <a:lstStyle/>
          <a:p>
            <a:fld id="{14B3963B-85A4-A844-8D60-8D6C04FC710E}" type="datetimeFigureOut">
              <a:rPr lang="en-US" smtClean="0"/>
              <a:t>5/4/25</a:t>
            </a:fld>
            <a:endParaRPr lang="en-US"/>
          </a:p>
        </p:txBody>
      </p:sp>
      <p:sp>
        <p:nvSpPr>
          <p:cNvPr id="6" name="Footer Placeholder 5">
            <a:extLst>
              <a:ext uri="{FF2B5EF4-FFF2-40B4-BE49-F238E27FC236}">
                <a16:creationId xmlns:a16="http://schemas.microsoft.com/office/drawing/2014/main" id="{1EA12342-E1B1-D760-6BC3-684CD75C7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B1124-D006-5EB6-A414-15AB976D87D9}"/>
              </a:ext>
            </a:extLst>
          </p:cNvPr>
          <p:cNvSpPr>
            <a:spLocks noGrp="1"/>
          </p:cNvSpPr>
          <p:nvPr>
            <p:ph type="sldNum" sz="quarter" idx="12"/>
          </p:nvPr>
        </p:nvSpPr>
        <p:spPr/>
        <p:txBody>
          <a:bodyPr/>
          <a:lstStyle/>
          <a:p>
            <a:fld id="{9F5063CD-6705-A642-A563-55013FF44F92}" type="slidenum">
              <a:rPr lang="en-US" smtClean="0"/>
              <a:t>‹#›</a:t>
            </a:fld>
            <a:endParaRPr lang="en-US"/>
          </a:p>
        </p:txBody>
      </p:sp>
    </p:spTree>
    <p:extLst>
      <p:ext uri="{BB962C8B-B14F-4D97-AF65-F5344CB8AC3E}">
        <p14:creationId xmlns:p14="http://schemas.microsoft.com/office/powerpoint/2010/main" val="354772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2C45-AAE8-BEBA-485B-11EE4CF3F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A17730-EE58-26E2-93C1-B4F799C6CB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A7F018-844A-D1F6-25A7-7FA661AFF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8C17E-F591-A318-E6EA-C6FE3175C71B}"/>
              </a:ext>
            </a:extLst>
          </p:cNvPr>
          <p:cNvSpPr>
            <a:spLocks noGrp="1"/>
          </p:cNvSpPr>
          <p:nvPr>
            <p:ph type="dt" sz="half" idx="10"/>
          </p:nvPr>
        </p:nvSpPr>
        <p:spPr/>
        <p:txBody>
          <a:bodyPr/>
          <a:lstStyle/>
          <a:p>
            <a:fld id="{14B3963B-85A4-A844-8D60-8D6C04FC710E}" type="datetimeFigureOut">
              <a:rPr lang="en-US" smtClean="0"/>
              <a:t>5/4/25</a:t>
            </a:fld>
            <a:endParaRPr lang="en-US"/>
          </a:p>
        </p:txBody>
      </p:sp>
      <p:sp>
        <p:nvSpPr>
          <p:cNvPr id="6" name="Footer Placeholder 5">
            <a:extLst>
              <a:ext uri="{FF2B5EF4-FFF2-40B4-BE49-F238E27FC236}">
                <a16:creationId xmlns:a16="http://schemas.microsoft.com/office/drawing/2014/main" id="{FECF5220-FEED-D19F-E108-CE1498EB2D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3C737-8B50-BFAF-0A5F-D10E5150BAA2}"/>
              </a:ext>
            </a:extLst>
          </p:cNvPr>
          <p:cNvSpPr>
            <a:spLocks noGrp="1"/>
          </p:cNvSpPr>
          <p:nvPr>
            <p:ph type="sldNum" sz="quarter" idx="12"/>
          </p:nvPr>
        </p:nvSpPr>
        <p:spPr/>
        <p:txBody>
          <a:bodyPr/>
          <a:lstStyle/>
          <a:p>
            <a:fld id="{9F5063CD-6705-A642-A563-55013FF44F92}" type="slidenum">
              <a:rPr lang="en-US" smtClean="0"/>
              <a:t>‹#›</a:t>
            </a:fld>
            <a:endParaRPr lang="en-US"/>
          </a:p>
        </p:txBody>
      </p:sp>
    </p:spTree>
    <p:extLst>
      <p:ext uri="{BB962C8B-B14F-4D97-AF65-F5344CB8AC3E}">
        <p14:creationId xmlns:p14="http://schemas.microsoft.com/office/powerpoint/2010/main" val="4288688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231DAD-0D62-F7CE-D2DB-66948926B7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25168-7306-F6F8-F9EC-0CD697B93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DED8E-6C0B-5347-6A40-3B866B7DE2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B3963B-85A4-A844-8D60-8D6C04FC710E}" type="datetimeFigureOut">
              <a:rPr lang="en-US" smtClean="0"/>
              <a:t>5/4/25</a:t>
            </a:fld>
            <a:endParaRPr lang="en-US"/>
          </a:p>
        </p:txBody>
      </p:sp>
      <p:sp>
        <p:nvSpPr>
          <p:cNvPr id="5" name="Footer Placeholder 4">
            <a:extLst>
              <a:ext uri="{FF2B5EF4-FFF2-40B4-BE49-F238E27FC236}">
                <a16:creationId xmlns:a16="http://schemas.microsoft.com/office/drawing/2014/main" id="{4D6F0225-2598-2402-6B35-946BD1833F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C5C6E3-7D10-E986-8076-D388004F4B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5063CD-6705-A642-A563-55013FF44F92}" type="slidenum">
              <a:rPr lang="en-US" smtClean="0"/>
              <a:t>‹#›</a:t>
            </a:fld>
            <a:endParaRPr lang="en-US"/>
          </a:p>
        </p:txBody>
      </p:sp>
    </p:spTree>
    <p:extLst>
      <p:ext uri="{BB962C8B-B14F-4D97-AF65-F5344CB8AC3E}">
        <p14:creationId xmlns:p14="http://schemas.microsoft.com/office/powerpoint/2010/main" val="341115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png"/><Relationship Id="rId7"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45.png"/><Relationship Id="rId5" Type="http://schemas.openxmlformats.org/officeDocument/2006/relationships/image" Target="../media/image40.png"/><Relationship Id="rId10" Type="http://schemas.openxmlformats.org/officeDocument/2006/relationships/image" Target="../media/image44.png"/><Relationship Id="rId4" Type="http://schemas.openxmlformats.org/officeDocument/2006/relationships/image" Target="../media/image5.png"/><Relationship Id="rId9"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5.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13" Type="http://schemas.openxmlformats.org/officeDocument/2006/relationships/image" Target="../media/image63.png"/><Relationship Id="rId3" Type="http://schemas.openxmlformats.org/officeDocument/2006/relationships/image" Target="../media/image57.png"/><Relationship Id="rId12"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53.png"/><Relationship Id="rId5" Type="http://schemas.openxmlformats.org/officeDocument/2006/relationships/image" Target="../media/image55.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63.png"/><Relationship Id="rId3" Type="http://schemas.openxmlformats.org/officeDocument/2006/relationships/image" Target="../media/image57.png"/><Relationship Id="rId7" Type="http://schemas.openxmlformats.org/officeDocument/2006/relationships/image" Target="../media/image59.png"/><Relationship Id="rId12"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53.png"/><Relationship Id="rId5" Type="http://schemas.openxmlformats.org/officeDocument/2006/relationships/image" Target="../media/image55.png"/><Relationship Id="rId15" Type="http://schemas.openxmlformats.org/officeDocument/2006/relationships/image" Target="../media/image60.png"/><Relationship Id="rId10" Type="http://schemas.openxmlformats.org/officeDocument/2006/relationships/image" Target="../media/image62.png"/><Relationship Id="rId4" Type="http://schemas.openxmlformats.org/officeDocument/2006/relationships/image" Target="../media/image52.png"/><Relationship Id="rId9" Type="http://schemas.openxmlformats.org/officeDocument/2006/relationships/image" Target="../media/image39.png"/><Relationship Id="rId14"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0.png"/><Relationship Id="rId4" Type="http://schemas.openxmlformats.org/officeDocument/2006/relationships/image" Target="../media/image80.png"/></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21.png"/><Relationship Id="rId17" Type="http://schemas.openxmlformats.org/officeDocument/2006/relationships/image" Target="../media/image71.png"/><Relationship Id="rId2" Type="http://schemas.openxmlformats.org/officeDocument/2006/relationships/notesSlide" Target="../notesSlides/notesSlide3.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7.png"/><Relationship Id="rId19" Type="http://schemas.openxmlformats.org/officeDocument/2006/relationships/image" Target="../media/image28.png"/><Relationship Id="rId4" Type="http://schemas.openxmlformats.org/officeDocument/2006/relationships/image" Target="../media/image5.png"/><Relationship Id="rId9" Type="http://schemas.openxmlformats.org/officeDocument/2006/relationships/image" Target="../media/image18.png"/><Relationship Id="rId1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13.png"/><Relationship Id="rId10" Type="http://schemas.openxmlformats.org/officeDocument/2006/relationships/image" Target="../media/image35.png"/><Relationship Id="rId4" Type="http://schemas.openxmlformats.org/officeDocument/2006/relationships/image" Target="../media/image5.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7.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33.png"/><Relationship Id="rId4" Type="http://schemas.openxmlformats.org/officeDocument/2006/relationships/image" Target="../media/image38.png"/><Relationship Id="rId9"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11744"/>
            <a:ext cx="11360800" cy="2736800"/>
          </a:xfrm>
          <a:prstGeom prst="rect">
            <a:avLst/>
          </a:prstGeom>
        </p:spPr>
        <p:txBody>
          <a:bodyPr spcFirstLastPara="1" vert="horz" wrap="square" lIns="121900" tIns="121900" rIns="121900" bIns="121900" rtlCol="0" anchor="b" anchorCtr="0">
            <a:noAutofit/>
          </a:bodyPr>
          <a:lstStyle/>
          <a:p>
            <a:pPr>
              <a:spcBef>
                <a:spcPts val="0"/>
              </a:spcBef>
            </a:pPr>
            <a:r>
              <a:rPr lang="en" sz="5400" dirty="0">
                <a:solidFill>
                  <a:srgbClr val="212529"/>
                </a:solidFill>
                <a:highlight>
                  <a:srgbClr val="FEFEFE"/>
                </a:highlight>
                <a:latin typeface="PT Serif" panose="020A0603040505020204" pitchFamily="18" charset="77"/>
              </a:rPr>
              <a:t>Accountable Multi-Signatures </a:t>
            </a:r>
            <a:r>
              <a:rPr lang="en-US" sz="5400" b="0" i="0" dirty="0">
                <a:solidFill>
                  <a:srgbClr val="212529"/>
                </a:solidFill>
                <a:effectLst/>
                <a:latin typeface="PT Serif" panose="020A0603040505020204" pitchFamily="18" charset="77"/>
              </a:rPr>
              <a:t>with Constant Size Public Keys</a:t>
            </a:r>
            <a:endParaRPr sz="5400" dirty="0">
              <a:latin typeface="PT Serif" panose="020A0603040505020204" pitchFamily="18" charset="77"/>
            </a:endParaRPr>
          </a:p>
        </p:txBody>
      </p:sp>
      <p:sp>
        <p:nvSpPr>
          <p:cNvPr id="55" name="Google Shape;55;p13"/>
          <p:cNvSpPr txBox="1">
            <a:spLocks noGrp="1"/>
          </p:cNvSpPr>
          <p:nvPr>
            <p:ph type="subTitle" idx="1"/>
          </p:nvPr>
        </p:nvSpPr>
        <p:spPr>
          <a:xfrm>
            <a:off x="415617" y="4260333"/>
            <a:ext cx="11360800" cy="1056800"/>
          </a:xfrm>
          <a:prstGeom prst="rect">
            <a:avLst/>
          </a:prstGeom>
        </p:spPr>
        <p:txBody>
          <a:bodyPr spcFirstLastPara="1" vert="horz" wrap="square" lIns="121900" tIns="121900" rIns="121900" bIns="121900" rtlCol="0" anchor="t" anchorCtr="0">
            <a:normAutofit/>
          </a:bodyPr>
          <a:lstStyle/>
          <a:p>
            <a:pPr>
              <a:spcBef>
                <a:spcPts val="0"/>
              </a:spcBef>
            </a:pPr>
            <a:r>
              <a:rPr lang="en" dirty="0">
                <a:latin typeface="PT Serif" panose="020A0603040505020204" pitchFamily="18" charset="77"/>
              </a:rPr>
              <a:t>Dan </a:t>
            </a:r>
            <a:r>
              <a:rPr lang="en" dirty="0" err="1">
                <a:latin typeface="PT Serif" panose="020A0603040505020204" pitchFamily="18" charset="77"/>
              </a:rPr>
              <a:t>Boneh</a:t>
            </a:r>
            <a:r>
              <a:rPr lang="en" dirty="0">
                <a:latin typeface="PT Serif" panose="020A0603040505020204" pitchFamily="18" charset="77"/>
              </a:rPr>
              <a:t>, </a:t>
            </a:r>
            <a:r>
              <a:rPr lang="en" b="1" dirty="0">
                <a:latin typeface="PT Serif" panose="020A0603040505020204" pitchFamily="18" charset="77"/>
              </a:rPr>
              <a:t>Aditi Partap</a:t>
            </a:r>
            <a:r>
              <a:rPr lang="en" dirty="0">
                <a:latin typeface="PT Serif" panose="020A0603040505020204" pitchFamily="18" charset="77"/>
              </a:rPr>
              <a:t>, Brent Waters</a:t>
            </a:r>
            <a:endParaRPr dirty="0">
              <a:latin typeface="PT Serif" panose="020A0603040505020204" pitchFamily="18" charset="77"/>
            </a:endParaRPr>
          </a:p>
        </p:txBody>
      </p:sp>
      <p:pic>
        <p:nvPicPr>
          <p:cNvPr id="56" name="Google Shape;56;p13"/>
          <p:cNvPicPr preferRelativeResize="0"/>
          <p:nvPr/>
        </p:nvPicPr>
        <p:blipFill>
          <a:blip r:embed="rId3">
            <a:alphaModFix/>
          </a:blip>
          <a:stretch>
            <a:fillRect/>
          </a:stretch>
        </p:blipFill>
        <p:spPr>
          <a:xfrm>
            <a:off x="-1106" y="5225793"/>
            <a:ext cx="3854777" cy="827349"/>
          </a:xfrm>
          <a:prstGeom prst="rect">
            <a:avLst/>
          </a:prstGeom>
          <a:noFill/>
          <a:ln>
            <a:noFill/>
          </a:ln>
        </p:spPr>
      </p:pic>
      <p:sp>
        <p:nvSpPr>
          <p:cNvPr id="2" name="Slide Number Placeholder 1">
            <a:extLst>
              <a:ext uri="{FF2B5EF4-FFF2-40B4-BE49-F238E27FC236}">
                <a16:creationId xmlns:a16="http://schemas.microsoft.com/office/drawing/2014/main" id="{77DE7197-4A3E-F09A-C638-C0D5387D32A0}"/>
              </a:ext>
            </a:extLst>
          </p:cNvPr>
          <p:cNvSpPr>
            <a:spLocks noGrp="1"/>
          </p:cNvSpPr>
          <p:nvPr>
            <p:ph type="sldNum" idx="12"/>
          </p:nvPr>
        </p:nvSpPr>
        <p:spPr/>
        <p:txBody>
          <a:bodyPr/>
          <a:lstStyle/>
          <a:p>
            <a:fld id="{00000000-1234-1234-1234-123412341234}" type="slidenum">
              <a:rPr lang="en" smtClean="0"/>
              <a:pPr/>
              <a:t>1</a:t>
            </a:fld>
            <a:endParaRPr lang="en"/>
          </a:p>
        </p:txBody>
      </p:sp>
      <p:pic>
        <p:nvPicPr>
          <p:cNvPr id="4" name="Picture 3" descr="A close-up of a logo&#10;&#10;Description automatically generated">
            <a:extLst>
              <a:ext uri="{FF2B5EF4-FFF2-40B4-BE49-F238E27FC236}">
                <a16:creationId xmlns:a16="http://schemas.microsoft.com/office/drawing/2014/main" id="{45C59FBF-1649-ECC3-AF92-E6103649AA66}"/>
              </a:ext>
            </a:extLst>
          </p:cNvPr>
          <p:cNvPicPr>
            <a:picLocks noChangeAspect="1"/>
          </p:cNvPicPr>
          <p:nvPr/>
        </p:nvPicPr>
        <p:blipFill>
          <a:blip r:embed="rId4"/>
          <a:stretch>
            <a:fillRect/>
          </a:stretch>
        </p:blipFill>
        <p:spPr>
          <a:xfrm>
            <a:off x="4320661" y="5225793"/>
            <a:ext cx="3083689" cy="836724"/>
          </a:xfrm>
          <a:prstGeom prst="rect">
            <a:avLst/>
          </a:prstGeom>
        </p:spPr>
      </p:pic>
      <p:pic>
        <p:nvPicPr>
          <p:cNvPr id="6" name="Picture 5" descr="A black and white logo&#10;&#10;Description automatically generated">
            <a:extLst>
              <a:ext uri="{FF2B5EF4-FFF2-40B4-BE49-F238E27FC236}">
                <a16:creationId xmlns:a16="http://schemas.microsoft.com/office/drawing/2014/main" id="{D048D6E6-8879-EB92-42C8-CE52C98D706A}"/>
              </a:ext>
            </a:extLst>
          </p:cNvPr>
          <p:cNvPicPr>
            <a:picLocks noChangeAspect="1"/>
          </p:cNvPicPr>
          <p:nvPr/>
        </p:nvPicPr>
        <p:blipFill>
          <a:blip r:embed="rId5"/>
          <a:stretch>
            <a:fillRect/>
          </a:stretch>
        </p:blipFill>
        <p:spPr>
          <a:xfrm>
            <a:off x="7871340" y="5145652"/>
            <a:ext cx="4270645" cy="834110"/>
          </a:xfrm>
          <a:prstGeom prst="rect">
            <a:avLst/>
          </a:prstGeom>
        </p:spPr>
      </p:pic>
      <p:sp>
        <p:nvSpPr>
          <p:cNvPr id="5" name="TextBox 4">
            <a:extLst>
              <a:ext uri="{FF2B5EF4-FFF2-40B4-BE49-F238E27FC236}">
                <a16:creationId xmlns:a16="http://schemas.microsoft.com/office/drawing/2014/main" id="{17FD866B-DDDC-4BCB-0C30-C9592AB8B9F9}"/>
              </a:ext>
            </a:extLst>
          </p:cNvPr>
          <p:cNvSpPr txBox="1"/>
          <p:nvPr/>
        </p:nvSpPr>
        <p:spPr>
          <a:xfrm>
            <a:off x="-1106" y="6427113"/>
            <a:ext cx="4321767" cy="430887"/>
          </a:xfrm>
          <a:prstGeom prst="rect">
            <a:avLst/>
          </a:prstGeom>
          <a:noFill/>
        </p:spPr>
        <p:txBody>
          <a:bodyPr wrap="square">
            <a:spAutoFit/>
          </a:bodyPr>
          <a:lstStyle/>
          <a:p>
            <a:r>
              <a:rPr lang="en-US" sz="2200" dirty="0">
                <a:latin typeface="PT Serif" panose="020A0603040505020204" pitchFamily="18" charset="77"/>
              </a:rPr>
              <a:t>https://</a:t>
            </a:r>
            <a:r>
              <a:rPr lang="en-US" sz="2200" dirty="0" err="1">
                <a:latin typeface="PT Serif" panose="020A0603040505020204" pitchFamily="18" charset="77"/>
              </a:rPr>
              <a:t>eprint.iacr.org</a:t>
            </a:r>
            <a:r>
              <a:rPr lang="en-US" sz="2200" dirty="0">
                <a:latin typeface="PT Serif" panose="020A0603040505020204" pitchFamily="18" charset="77"/>
              </a:rPr>
              <a:t>/2023/1793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682A-78CF-02B0-F7B0-43602562A8E1}"/>
              </a:ext>
            </a:extLst>
          </p:cNvPr>
          <p:cNvSpPr>
            <a:spLocks noGrp="1"/>
          </p:cNvSpPr>
          <p:nvPr>
            <p:ph type="title"/>
          </p:nvPr>
        </p:nvSpPr>
        <p:spPr>
          <a:xfrm>
            <a:off x="252623" y="142339"/>
            <a:ext cx="10515600" cy="1325563"/>
          </a:xfrm>
        </p:spPr>
        <p:txBody>
          <a:bodyPr/>
          <a:lstStyle/>
          <a:p>
            <a:r>
              <a:rPr lang="en-US" dirty="0"/>
              <a:t>Definitions: Syntax</a:t>
            </a:r>
          </a:p>
        </p:txBody>
      </p:sp>
      <p:pic>
        <p:nvPicPr>
          <p:cNvPr id="4" name="Google Shape;219;p25">
            <a:extLst>
              <a:ext uri="{FF2B5EF4-FFF2-40B4-BE49-F238E27FC236}">
                <a16:creationId xmlns:a16="http://schemas.microsoft.com/office/drawing/2014/main" id="{6CE5F13A-B0B1-D858-A3F2-46DE583E8D71}"/>
              </a:ext>
            </a:extLst>
          </p:cNvPr>
          <p:cNvPicPr preferRelativeResize="0"/>
          <p:nvPr/>
        </p:nvPicPr>
        <p:blipFill>
          <a:blip r:embed="rId3">
            <a:alphaModFix/>
          </a:blip>
          <a:stretch>
            <a:fillRect/>
          </a:stretch>
        </p:blipFill>
        <p:spPr>
          <a:xfrm>
            <a:off x="2690568" y="1442240"/>
            <a:ext cx="834050" cy="1152898"/>
          </a:xfrm>
          <a:prstGeom prst="rect">
            <a:avLst/>
          </a:prstGeom>
          <a:noFill/>
          <a:ln>
            <a:noFill/>
          </a:ln>
        </p:spPr>
      </p:pic>
      <p:pic>
        <p:nvPicPr>
          <p:cNvPr id="5" name="Google Shape;223;p25">
            <a:extLst>
              <a:ext uri="{FF2B5EF4-FFF2-40B4-BE49-F238E27FC236}">
                <a16:creationId xmlns:a16="http://schemas.microsoft.com/office/drawing/2014/main" id="{E86F9F3E-C17A-92DD-2A54-D3AD6412878E}"/>
              </a:ext>
            </a:extLst>
          </p:cNvPr>
          <p:cNvPicPr preferRelativeResize="0"/>
          <p:nvPr/>
        </p:nvPicPr>
        <p:blipFill>
          <a:blip r:embed="rId4">
            <a:alphaModFix/>
          </a:blip>
          <a:stretch>
            <a:fillRect/>
          </a:stretch>
        </p:blipFill>
        <p:spPr>
          <a:xfrm>
            <a:off x="5249250" y="1467902"/>
            <a:ext cx="834050" cy="1095717"/>
          </a:xfrm>
          <a:prstGeom prst="rect">
            <a:avLst/>
          </a:prstGeom>
          <a:noFill/>
          <a:ln>
            <a:noFill/>
          </a:ln>
        </p:spPr>
      </p:pic>
      <mc:AlternateContent xmlns:mc="http://schemas.openxmlformats.org/markup-compatibility/2006" xmlns:a14="http://schemas.microsoft.com/office/drawing/2010/main">
        <mc:Choice Requires="a14">
          <p:sp>
            <p:nvSpPr>
              <p:cNvPr id="6" name="Google Shape;227;p25">
                <a:extLst>
                  <a:ext uri="{FF2B5EF4-FFF2-40B4-BE49-F238E27FC236}">
                    <a16:creationId xmlns:a16="http://schemas.microsoft.com/office/drawing/2014/main" id="{B796EEFE-A58D-3C8A-AD52-E2E6944D551E}"/>
                  </a:ext>
                </a:extLst>
              </p:cNvPr>
              <p:cNvSpPr txBox="1"/>
              <p:nvPr/>
            </p:nvSpPr>
            <p:spPr>
              <a:xfrm>
                <a:off x="2501627" y="3375228"/>
                <a:ext cx="1211932"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𝑝</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𝑠</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1</m:t>
                          </m:r>
                        </m:sub>
                      </m:sSub>
                    </m:oMath>
                  </m:oMathPara>
                </a14:m>
                <a:endParaRPr sz="2200" dirty="0"/>
              </a:p>
            </p:txBody>
          </p:sp>
        </mc:Choice>
        <mc:Fallback xmlns="">
          <p:sp>
            <p:nvSpPr>
              <p:cNvPr id="6" name="Google Shape;227;p25">
                <a:extLst>
                  <a:ext uri="{FF2B5EF4-FFF2-40B4-BE49-F238E27FC236}">
                    <a16:creationId xmlns:a16="http://schemas.microsoft.com/office/drawing/2014/main" id="{B796EEFE-A58D-3C8A-AD52-E2E6944D551E}"/>
                  </a:ext>
                </a:extLst>
              </p:cNvPr>
              <p:cNvSpPr txBox="1">
                <a:spLocks noRot="1" noChangeAspect="1" noMove="1" noResize="1" noEditPoints="1" noAdjustHandles="1" noChangeArrowheads="1" noChangeShapeType="1" noTextEdit="1"/>
              </p:cNvSpPr>
              <p:nvPr/>
            </p:nvSpPr>
            <p:spPr>
              <a:xfrm>
                <a:off x="2501627" y="3375228"/>
                <a:ext cx="1211932" cy="523190"/>
              </a:xfrm>
              <a:prstGeom prst="rect">
                <a:avLst/>
              </a:prstGeom>
              <a:blipFill>
                <a:blip r:embed="rId5"/>
                <a:stretch>
                  <a:fillRect b="-4651"/>
                </a:stretch>
              </a:blipFill>
              <a:ln>
                <a:noFill/>
              </a:ln>
            </p:spPr>
            <p:txBody>
              <a:bodyPr/>
              <a:lstStyle/>
              <a:p>
                <a:r>
                  <a:rPr lang="en-US">
                    <a:noFill/>
                  </a:rPr>
                  <a:t> </a:t>
                </a:r>
              </a:p>
            </p:txBody>
          </p:sp>
        </mc:Fallback>
      </mc:AlternateContent>
      <p:pic>
        <p:nvPicPr>
          <p:cNvPr id="8" name="Picture 7" descr="A picture containing text, vector graphics&#10;&#10;Description automatically generated">
            <a:extLst>
              <a:ext uri="{FF2B5EF4-FFF2-40B4-BE49-F238E27FC236}">
                <a16:creationId xmlns:a16="http://schemas.microsoft.com/office/drawing/2014/main" id="{2E2179B9-A0E0-8855-3338-F6D3DBC8AD55}"/>
              </a:ext>
            </a:extLst>
          </p:cNvPr>
          <p:cNvPicPr>
            <a:picLocks noChangeAspect="1"/>
          </p:cNvPicPr>
          <p:nvPr/>
        </p:nvPicPr>
        <p:blipFill>
          <a:blip r:embed="rId6"/>
          <a:stretch>
            <a:fillRect/>
          </a:stretch>
        </p:blipFill>
        <p:spPr>
          <a:xfrm>
            <a:off x="7929674" y="1418201"/>
            <a:ext cx="834050" cy="1176937"/>
          </a:xfrm>
          <a:prstGeom prst="rect">
            <a:avLst/>
          </a:prstGeom>
        </p:spPr>
      </p:pic>
      <p:sp>
        <p:nvSpPr>
          <p:cNvPr id="9" name="TextBox 8">
            <a:extLst>
              <a:ext uri="{FF2B5EF4-FFF2-40B4-BE49-F238E27FC236}">
                <a16:creationId xmlns:a16="http://schemas.microsoft.com/office/drawing/2014/main" id="{340DC2B0-F262-1D1C-3048-0DF06A876709}"/>
              </a:ext>
            </a:extLst>
          </p:cNvPr>
          <p:cNvSpPr txBox="1"/>
          <p:nvPr/>
        </p:nvSpPr>
        <p:spPr>
          <a:xfrm>
            <a:off x="2011284" y="2595138"/>
            <a:ext cx="2192618" cy="461665"/>
          </a:xfrm>
          <a:prstGeom prst="rect">
            <a:avLst/>
          </a:prstGeom>
          <a:noFill/>
          <a:ln>
            <a:noFill/>
          </a:ln>
        </p:spPr>
        <p:txBody>
          <a:bodyPr wrap="square" rtlCol="0">
            <a:spAutoFit/>
          </a:bodyPr>
          <a:lstStyle/>
          <a:p>
            <a:r>
              <a:rPr lang="en-US" sz="2400" dirty="0" err="1">
                <a:solidFill>
                  <a:schemeClr val="accent1">
                    <a:lumMod val="50000"/>
                  </a:schemeClr>
                </a:solidFill>
                <a:latin typeface="PT Serif" panose="020A0603040505020204" pitchFamily="18" charset="77"/>
              </a:rPr>
              <a:t>LocalKeyGen</a:t>
            </a:r>
            <a:r>
              <a:rPr lang="en-US" sz="2400" dirty="0">
                <a:solidFill>
                  <a:schemeClr val="accent1">
                    <a:lumMod val="50000"/>
                  </a:schemeClr>
                </a:solidFill>
                <a:latin typeface="PT Serif" panose="020A0603040505020204" pitchFamily="18" charset="77"/>
              </a:rPr>
              <a:t>()</a:t>
            </a:r>
          </a:p>
        </p:txBody>
      </p:sp>
      <p:cxnSp>
        <p:nvCxnSpPr>
          <p:cNvPr id="10" name="Straight Arrow Connector 9">
            <a:extLst>
              <a:ext uri="{FF2B5EF4-FFF2-40B4-BE49-F238E27FC236}">
                <a16:creationId xmlns:a16="http://schemas.microsoft.com/office/drawing/2014/main" id="{46234C01-48FC-C2A1-6741-51E7FE9B065E}"/>
              </a:ext>
            </a:extLst>
          </p:cNvPr>
          <p:cNvCxnSpPr>
            <a:cxnSpLocks/>
            <a:stCxn id="9" idx="2"/>
            <a:endCxn id="6" idx="0"/>
          </p:cNvCxnSpPr>
          <p:nvPr/>
        </p:nvCxnSpPr>
        <p:spPr>
          <a:xfrm>
            <a:off x="3107593" y="3056803"/>
            <a:ext cx="0" cy="3184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Google Shape;227;p25">
                <a:extLst>
                  <a:ext uri="{FF2B5EF4-FFF2-40B4-BE49-F238E27FC236}">
                    <a16:creationId xmlns:a16="http://schemas.microsoft.com/office/drawing/2014/main" id="{1B8F19D6-5F7E-7F6A-AACC-4890A38A4C58}"/>
                  </a:ext>
                </a:extLst>
              </p:cNvPr>
              <p:cNvSpPr txBox="1"/>
              <p:nvPr/>
            </p:nvSpPr>
            <p:spPr>
              <a:xfrm>
                <a:off x="5169555" y="3375228"/>
                <a:ext cx="1211932"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𝑝</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𝑠</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2</m:t>
                          </m:r>
                        </m:sub>
                      </m:sSub>
                    </m:oMath>
                  </m:oMathPara>
                </a14:m>
                <a:endParaRPr sz="2200" dirty="0"/>
              </a:p>
            </p:txBody>
          </p:sp>
        </mc:Choice>
        <mc:Fallback xmlns="">
          <p:sp>
            <p:nvSpPr>
              <p:cNvPr id="11" name="Google Shape;227;p25">
                <a:extLst>
                  <a:ext uri="{FF2B5EF4-FFF2-40B4-BE49-F238E27FC236}">
                    <a16:creationId xmlns:a16="http://schemas.microsoft.com/office/drawing/2014/main" id="{1B8F19D6-5F7E-7F6A-AACC-4890A38A4C58}"/>
                  </a:ext>
                </a:extLst>
              </p:cNvPr>
              <p:cNvSpPr txBox="1">
                <a:spLocks noRot="1" noChangeAspect="1" noMove="1" noResize="1" noEditPoints="1" noAdjustHandles="1" noChangeArrowheads="1" noChangeShapeType="1" noTextEdit="1"/>
              </p:cNvSpPr>
              <p:nvPr/>
            </p:nvSpPr>
            <p:spPr>
              <a:xfrm>
                <a:off x="5169555" y="3375228"/>
                <a:ext cx="1211932" cy="523190"/>
              </a:xfrm>
              <a:prstGeom prst="rect">
                <a:avLst/>
              </a:prstGeom>
              <a:blipFill>
                <a:blip r:embed="rId7"/>
                <a:stretch>
                  <a:fillRect l="-1042" b="-4651"/>
                </a:stretch>
              </a:blipFill>
              <a:ln>
                <a:no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B24321A7-29B5-CD88-92F4-0584877C1018}"/>
              </a:ext>
            </a:extLst>
          </p:cNvPr>
          <p:cNvSpPr txBox="1"/>
          <p:nvPr/>
        </p:nvSpPr>
        <p:spPr>
          <a:xfrm>
            <a:off x="4679212" y="2595138"/>
            <a:ext cx="2192618" cy="461665"/>
          </a:xfrm>
          <a:prstGeom prst="rect">
            <a:avLst/>
          </a:prstGeom>
          <a:noFill/>
          <a:ln>
            <a:noFill/>
          </a:ln>
        </p:spPr>
        <p:txBody>
          <a:bodyPr wrap="square" rtlCol="0">
            <a:spAutoFit/>
          </a:bodyPr>
          <a:lstStyle/>
          <a:p>
            <a:r>
              <a:rPr lang="en-US" sz="2400" dirty="0" err="1">
                <a:solidFill>
                  <a:schemeClr val="accent1">
                    <a:lumMod val="50000"/>
                  </a:schemeClr>
                </a:solidFill>
                <a:latin typeface="PT Serif" panose="020A0603040505020204" pitchFamily="18" charset="77"/>
              </a:rPr>
              <a:t>LocalKeyGen</a:t>
            </a:r>
            <a:r>
              <a:rPr lang="en-US" sz="2400" dirty="0">
                <a:solidFill>
                  <a:schemeClr val="accent1">
                    <a:lumMod val="50000"/>
                  </a:schemeClr>
                </a:solidFill>
                <a:latin typeface="PT Serif" panose="020A0603040505020204" pitchFamily="18" charset="77"/>
              </a:rPr>
              <a:t>()</a:t>
            </a:r>
          </a:p>
        </p:txBody>
      </p:sp>
      <p:cxnSp>
        <p:nvCxnSpPr>
          <p:cNvPr id="13" name="Straight Arrow Connector 12">
            <a:extLst>
              <a:ext uri="{FF2B5EF4-FFF2-40B4-BE49-F238E27FC236}">
                <a16:creationId xmlns:a16="http://schemas.microsoft.com/office/drawing/2014/main" id="{2CAEDF7E-72D2-FF82-A7A8-066759F612C6}"/>
              </a:ext>
            </a:extLst>
          </p:cNvPr>
          <p:cNvCxnSpPr>
            <a:cxnSpLocks/>
            <a:stCxn id="12" idx="2"/>
            <a:endCxn id="11" idx="0"/>
          </p:cNvCxnSpPr>
          <p:nvPr/>
        </p:nvCxnSpPr>
        <p:spPr>
          <a:xfrm>
            <a:off x="5775521" y="3056803"/>
            <a:ext cx="0" cy="3184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Google Shape;227;p25">
                <a:extLst>
                  <a:ext uri="{FF2B5EF4-FFF2-40B4-BE49-F238E27FC236}">
                    <a16:creationId xmlns:a16="http://schemas.microsoft.com/office/drawing/2014/main" id="{31A766CB-7D34-F829-D7FD-C3EF78401A61}"/>
                  </a:ext>
                </a:extLst>
              </p:cNvPr>
              <p:cNvSpPr txBox="1"/>
              <p:nvPr/>
            </p:nvSpPr>
            <p:spPr>
              <a:xfrm>
                <a:off x="8004504" y="3375228"/>
                <a:ext cx="1211932"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𝑝</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3</m:t>
                          </m:r>
                        </m:sub>
                      </m:sSub>
                      <m:r>
                        <a:rPr lang="en-US" sz="2200" b="0" i="1" smtClean="0">
                          <a:latin typeface="Cambria Math" panose="02040503050406030204" pitchFamily="18" charset="0"/>
                        </a:rPr>
                        <m:t> ,</m:t>
                      </m:r>
                      <m:r>
                        <a:rPr lang="en-US" sz="2200" b="0" i="1" smtClean="0">
                          <a:latin typeface="Cambria Math" panose="02040503050406030204" pitchFamily="18" charset="0"/>
                        </a:rPr>
                        <m:t>𝑠</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3</m:t>
                          </m:r>
                        </m:sub>
                      </m:sSub>
                    </m:oMath>
                  </m:oMathPara>
                </a14:m>
                <a:endParaRPr sz="2200" dirty="0"/>
              </a:p>
            </p:txBody>
          </p:sp>
        </mc:Choice>
        <mc:Fallback xmlns="">
          <p:sp>
            <p:nvSpPr>
              <p:cNvPr id="14" name="Google Shape;227;p25">
                <a:extLst>
                  <a:ext uri="{FF2B5EF4-FFF2-40B4-BE49-F238E27FC236}">
                    <a16:creationId xmlns:a16="http://schemas.microsoft.com/office/drawing/2014/main" id="{31A766CB-7D34-F829-D7FD-C3EF78401A61}"/>
                  </a:ext>
                </a:extLst>
              </p:cNvPr>
              <p:cNvSpPr txBox="1">
                <a:spLocks noRot="1" noChangeAspect="1" noMove="1" noResize="1" noEditPoints="1" noAdjustHandles="1" noChangeArrowheads="1" noChangeShapeType="1" noTextEdit="1"/>
              </p:cNvSpPr>
              <p:nvPr/>
            </p:nvSpPr>
            <p:spPr>
              <a:xfrm>
                <a:off x="8004504" y="3375228"/>
                <a:ext cx="1211932" cy="523190"/>
              </a:xfrm>
              <a:prstGeom prst="rect">
                <a:avLst/>
              </a:prstGeom>
              <a:blipFill>
                <a:blip r:embed="rId8"/>
                <a:stretch>
                  <a:fillRect l="-1042" b="-4651"/>
                </a:stretch>
              </a:blipFill>
              <a:ln>
                <a:noFill/>
              </a:ln>
            </p:spPr>
            <p:txBody>
              <a:bodyPr/>
              <a:lstStyle/>
              <a:p>
                <a:r>
                  <a:rPr lang="en-US">
                    <a:noFill/>
                  </a:rPr>
                  <a:t> </a:t>
                </a:r>
              </a:p>
            </p:txBody>
          </p:sp>
        </mc:Fallback>
      </mc:AlternateContent>
      <p:sp>
        <p:nvSpPr>
          <p:cNvPr id="15" name="TextBox 14">
            <a:extLst>
              <a:ext uri="{FF2B5EF4-FFF2-40B4-BE49-F238E27FC236}">
                <a16:creationId xmlns:a16="http://schemas.microsoft.com/office/drawing/2014/main" id="{3FD82044-1A05-7C78-FDDC-FD88C9B23991}"/>
              </a:ext>
            </a:extLst>
          </p:cNvPr>
          <p:cNvSpPr txBox="1"/>
          <p:nvPr/>
        </p:nvSpPr>
        <p:spPr>
          <a:xfrm>
            <a:off x="7514161" y="2595138"/>
            <a:ext cx="2192618" cy="461665"/>
          </a:xfrm>
          <a:prstGeom prst="rect">
            <a:avLst/>
          </a:prstGeom>
          <a:noFill/>
          <a:ln>
            <a:noFill/>
          </a:ln>
        </p:spPr>
        <p:txBody>
          <a:bodyPr wrap="square" rtlCol="0">
            <a:spAutoFit/>
          </a:bodyPr>
          <a:lstStyle/>
          <a:p>
            <a:r>
              <a:rPr lang="en-US" sz="2400" dirty="0" err="1">
                <a:solidFill>
                  <a:schemeClr val="accent1">
                    <a:lumMod val="50000"/>
                  </a:schemeClr>
                </a:solidFill>
                <a:latin typeface="PT Serif" panose="020A0603040505020204" pitchFamily="18" charset="77"/>
              </a:rPr>
              <a:t>LocalKeyGen</a:t>
            </a:r>
            <a:r>
              <a:rPr lang="en-US" sz="2400" dirty="0">
                <a:solidFill>
                  <a:schemeClr val="accent1">
                    <a:lumMod val="50000"/>
                  </a:schemeClr>
                </a:solidFill>
                <a:latin typeface="PT Serif" panose="020A0603040505020204" pitchFamily="18" charset="77"/>
              </a:rPr>
              <a:t>()</a:t>
            </a:r>
          </a:p>
        </p:txBody>
      </p:sp>
      <p:cxnSp>
        <p:nvCxnSpPr>
          <p:cNvPr id="16" name="Straight Arrow Connector 15">
            <a:extLst>
              <a:ext uri="{FF2B5EF4-FFF2-40B4-BE49-F238E27FC236}">
                <a16:creationId xmlns:a16="http://schemas.microsoft.com/office/drawing/2014/main" id="{0D25AC7A-EB64-E5EB-4ED8-E9A12C91E606}"/>
              </a:ext>
            </a:extLst>
          </p:cNvPr>
          <p:cNvCxnSpPr>
            <a:cxnSpLocks/>
            <a:stCxn id="15" idx="2"/>
            <a:endCxn id="14" idx="0"/>
          </p:cNvCxnSpPr>
          <p:nvPr/>
        </p:nvCxnSpPr>
        <p:spPr>
          <a:xfrm>
            <a:off x="8610470" y="3056803"/>
            <a:ext cx="0" cy="3184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12DF418-FE95-B270-2065-21F69FBC6BB5}"/>
                  </a:ext>
                </a:extLst>
              </p:cNvPr>
              <p:cNvSpPr txBox="1"/>
              <p:nvPr/>
            </p:nvSpPr>
            <p:spPr>
              <a:xfrm>
                <a:off x="4091404" y="4644020"/>
                <a:ext cx="3368233" cy="461665"/>
              </a:xfrm>
              <a:prstGeom prst="rect">
                <a:avLst/>
              </a:prstGeom>
              <a:noFill/>
            </p:spPr>
            <p:txBody>
              <a:bodyPr wrap="square" rtlCol="0">
                <a:spAutoFit/>
              </a:bodyPr>
              <a:lstStyle/>
              <a:p>
                <a:r>
                  <a:rPr lang="en-US" sz="2400" dirty="0">
                    <a:latin typeface="PT Serif" panose="020A0603040505020204" pitchFamily="18" charset="77"/>
                  </a:rPr>
                  <a:t>KeyAgg(</a:t>
                </a:r>
                <a14:m>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 </m:t>
                    </m:r>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 </m:t>
                    </m:r>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3</m:t>
                        </m:r>
                      </m:sub>
                    </m:sSub>
                  </m:oMath>
                </a14:m>
                <a:r>
                  <a:rPr lang="en-US" sz="2400" dirty="0">
                    <a:latin typeface="PT Serif" panose="020A0603040505020204" pitchFamily="18" charset="77"/>
                  </a:rPr>
                  <a:t>)</a:t>
                </a:r>
              </a:p>
            </p:txBody>
          </p:sp>
        </mc:Choice>
        <mc:Fallback xmlns="">
          <p:sp>
            <p:nvSpPr>
              <p:cNvPr id="34" name="TextBox 33">
                <a:extLst>
                  <a:ext uri="{FF2B5EF4-FFF2-40B4-BE49-F238E27FC236}">
                    <a16:creationId xmlns:a16="http://schemas.microsoft.com/office/drawing/2014/main" id="{B12DF418-FE95-B270-2065-21F69FBC6BB5}"/>
                  </a:ext>
                </a:extLst>
              </p:cNvPr>
              <p:cNvSpPr txBox="1">
                <a:spLocks noRot="1" noChangeAspect="1" noMove="1" noResize="1" noEditPoints="1" noAdjustHandles="1" noChangeArrowheads="1" noChangeShapeType="1" noTextEdit="1"/>
              </p:cNvSpPr>
              <p:nvPr/>
            </p:nvSpPr>
            <p:spPr>
              <a:xfrm>
                <a:off x="4091404" y="4644020"/>
                <a:ext cx="3368233" cy="461665"/>
              </a:xfrm>
              <a:prstGeom prst="rect">
                <a:avLst/>
              </a:prstGeom>
              <a:blipFill>
                <a:blip r:embed="rId9"/>
                <a:stretch>
                  <a:fillRect l="-3008" t="-10526" b="-26316"/>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C61E2F0C-37D8-30D8-5E65-D5C1847BF7C1}"/>
              </a:ext>
            </a:extLst>
          </p:cNvPr>
          <p:cNvCxnSpPr>
            <a:cxnSpLocks/>
          </p:cNvCxnSpPr>
          <p:nvPr/>
        </p:nvCxnSpPr>
        <p:spPr>
          <a:xfrm>
            <a:off x="2950164" y="3898418"/>
            <a:ext cx="2219391" cy="745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4A780C50-65C7-9677-43E7-A73E41E0146F}"/>
              </a:ext>
            </a:extLst>
          </p:cNvPr>
          <p:cNvCxnSpPr>
            <a:cxnSpLocks/>
          </p:cNvCxnSpPr>
          <p:nvPr/>
        </p:nvCxnSpPr>
        <p:spPr>
          <a:xfrm>
            <a:off x="5589447" y="3898418"/>
            <a:ext cx="493853" cy="745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0F79D6A8-A510-E473-2D75-0EB92067E54B}"/>
              </a:ext>
            </a:extLst>
          </p:cNvPr>
          <p:cNvCxnSpPr>
            <a:cxnSpLocks/>
          </p:cNvCxnSpPr>
          <p:nvPr/>
        </p:nvCxnSpPr>
        <p:spPr>
          <a:xfrm flipH="1">
            <a:off x="6871830" y="3898418"/>
            <a:ext cx="1483966" cy="745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EF50455-4ED3-4182-BDDF-0590C0AD94CC}"/>
                  </a:ext>
                </a:extLst>
              </p:cNvPr>
              <p:cNvSpPr txBox="1"/>
              <p:nvPr/>
            </p:nvSpPr>
            <p:spPr>
              <a:xfrm>
                <a:off x="5079686" y="5620454"/>
                <a:ext cx="139166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𝑝𝑘𝑐</m:t>
                      </m:r>
                      <m:r>
                        <a:rPr lang="en-US" sz="2400" b="0" i="1" smtClean="0">
                          <a:latin typeface="Cambria Math" panose="02040503050406030204" pitchFamily="18" charset="0"/>
                        </a:rPr>
                        <m:t> , </m:t>
                      </m:r>
                      <m:r>
                        <a:rPr lang="en-US" sz="2400" b="0" i="1" smtClean="0">
                          <a:latin typeface="Cambria Math" panose="02040503050406030204" pitchFamily="18" charset="0"/>
                        </a:rPr>
                        <m:t>𝑣𝑘</m:t>
                      </m:r>
                      <m:r>
                        <a:rPr lang="en-US" sz="2400" b="0" i="1" smtClean="0">
                          <a:latin typeface="Cambria Math" panose="02040503050406030204" pitchFamily="18" charset="0"/>
                        </a:rPr>
                        <m:t> </m:t>
                      </m:r>
                    </m:oMath>
                  </m:oMathPara>
                </a14:m>
                <a:endParaRPr lang="en-US" sz="2400" dirty="0"/>
              </a:p>
            </p:txBody>
          </p:sp>
        </mc:Choice>
        <mc:Fallback xmlns="">
          <p:sp>
            <p:nvSpPr>
              <p:cNvPr id="47" name="TextBox 46">
                <a:extLst>
                  <a:ext uri="{FF2B5EF4-FFF2-40B4-BE49-F238E27FC236}">
                    <a16:creationId xmlns:a16="http://schemas.microsoft.com/office/drawing/2014/main" id="{8EF50455-4ED3-4182-BDDF-0590C0AD94CC}"/>
                  </a:ext>
                </a:extLst>
              </p:cNvPr>
              <p:cNvSpPr txBox="1">
                <a:spLocks noRot="1" noChangeAspect="1" noMove="1" noResize="1" noEditPoints="1" noAdjustHandles="1" noChangeArrowheads="1" noChangeShapeType="1" noTextEdit="1"/>
              </p:cNvSpPr>
              <p:nvPr/>
            </p:nvSpPr>
            <p:spPr>
              <a:xfrm>
                <a:off x="5079686" y="5620454"/>
                <a:ext cx="1391668" cy="461665"/>
              </a:xfrm>
              <a:prstGeom prst="rect">
                <a:avLst/>
              </a:prstGeom>
              <a:blipFill>
                <a:blip r:embed="rId10"/>
                <a:stretch>
                  <a:fillRect l="-1802" r="-2703" b="-15789"/>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6BCC30D7-EB9C-857C-C446-61D8D51761BD}"/>
              </a:ext>
            </a:extLst>
          </p:cNvPr>
          <p:cNvCxnSpPr>
            <a:stCxn id="34" idx="2"/>
            <a:endCxn id="47" idx="0"/>
          </p:cNvCxnSpPr>
          <p:nvPr/>
        </p:nvCxnSpPr>
        <p:spPr>
          <a:xfrm flipH="1">
            <a:off x="5775520" y="5105685"/>
            <a:ext cx="1" cy="5147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38E8CC2-8A30-B188-387D-54367DD54372}"/>
                  </a:ext>
                </a:extLst>
              </p:cNvPr>
              <p:cNvSpPr txBox="1"/>
              <p:nvPr/>
            </p:nvSpPr>
            <p:spPr>
              <a:xfrm>
                <a:off x="251792" y="1325217"/>
                <a:ext cx="11325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m:t>
                      </m:r>
                    </m:oMath>
                  </m:oMathPara>
                </a14:m>
                <a:endParaRPr lang="en-US" sz="2400" dirty="0"/>
              </a:p>
            </p:txBody>
          </p:sp>
        </mc:Choice>
        <mc:Fallback xmlns="">
          <p:sp>
            <p:nvSpPr>
              <p:cNvPr id="51" name="TextBox 50">
                <a:extLst>
                  <a:ext uri="{FF2B5EF4-FFF2-40B4-BE49-F238E27FC236}">
                    <a16:creationId xmlns:a16="http://schemas.microsoft.com/office/drawing/2014/main" id="{B38E8CC2-8A30-B188-387D-54367DD54372}"/>
                  </a:ext>
                </a:extLst>
              </p:cNvPr>
              <p:cNvSpPr txBox="1">
                <a:spLocks noRot="1" noChangeAspect="1" noMove="1" noResize="1" noEditPoints="1" noAdjustHandles="1" noChangeArrowheads="1" noChangeShapeType="1" noTextEdit="1"/>
              </p:cNvSpPr>
              <p:nvPr/>
            </p:nvSpPr>
            <p:spPr>
              <a:xfrm>
                <a:off x="251792" y="1325217"/>
                <a:ext cx="1132584" cy="461665"/>
              </a:xfrm>
              <a:prstGeom prst="rect">
                <a:avLst/>
              </a:prstGeom>
              <a:blipFill>
                <a:blip r:embed="rId11"/>
                <a:stretch>
                  <a:fillRect/>
                </a:stretch>
              </a:blipFill>
            </p:spPr>
            <p:txBody>
              <a:bodyPr/>
              <a:lstStyle/>
              <a:p>
                <a:r>
                  <a:rPr lang="en-US">
                    <a:noFill/>
                  </a:rPr>
                  <a:t> </a:t>
                </a:r>
              </a:p>
            </p:txBody>
          </p:sp>
        </mc:Fallback>
      </mc:AlternateContent>
      <p:sp>
        <p:nvSpPr>
          <p:cNvPr id="52" name="Rounded Rectangular Callout 51">
            <a:extLst>
              <a:ext uri="{FF2B5EF4-FFF2-40B4-BE49-F238E27FC236}">
                <a16:creationId xmlns:a16="http://schemas.microsoft.com/office/drawing/2014/main" id="{9F60920D-52A6-C4A6-DD20-72B46FAEC56F}"/>
              </a:ext>
            </a:extLst>
          </p:cNvPr>
          <p:cNvSpPr/>
          <p:nvPr/>
        </p:nvSpPr>
        <p:spPr>
          <a:xfrm>
            <a:off x="954708" y="5620453"/>
            <a:ext cx="3264337" cy="892007"/>
          </a:xfrm>
          <a:prstGeom prst="wedgeRoundRectCallout">
            <a:avLst>
              <a:gd name="adj1" fmla="val 70684"/>
              <a:gd name="adj2" fmla="val -20858"/>
              <a:gd name="adj3" fmla="val 16667"/>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300" b="0" dirty="0">
                <a:solidFill>
                  <a:schemeClr val="bg1"/>
                </a:solidFill>
                <a:latin typeface="PT Serif" panose="020A0603040505020204" pitchFamily="18" charset="77"/>
              </a:rPr>
              <a:t>Combining Key</a:t>
            </a:r>
          </a:p>
        </p:txBody>
      </p:sp>
      <p:sp>
        <p:nvSpPr>
          <p:cNvPr id="53" name="Rounded Rectangular Callout 52">
            <a:extLst>
              <a:ext uri="{FF2B5EF4-FFF2-40B4-BE49-F238E27FC236}">
                <a16:creationId xmlns:a16="http://schemas.microsoft.com/office/drawing/2014/main" id="{59016CD5-66E6-39EC-30CC-7B3A7D787B22}"/>
              </a:ext>
            </a:extLst>
          </p:cNvPr>
          <p:cNvSpPr/>
          <p:nvPr/>
        </p:nvSpPr>
        <p:spPr>
          <a:xfrm>
            <a:off x="7770648" y="5620452"/>
            <a:ext cx="3264337" cy="892007"/>
          </a:xfrm>
          <a:prstGeom prst="wedgeRoundRectCallout">
            <a:avLst>
              <a:gd name="adj1" fmla="val -92515"/>
              <a:gd name="adj2" fmla="val -22344"/>
              <a:gd name="adj3" fmla="val 16667"/>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300" b="0" dirty="0">
                <a:solidFill>
                  <a:schemeClr val="bg1"/>
                </a:solidFill>
                <a:latin typeface="PT Serif" panose="020A0603040505020204" pitchFamily="18" charset="77"/>
              </a:rPr>
              <a:t>Verification Key</a:t>
            </a:r>
          </a:p>
        </p:txBody>
      </p:sp>
    </p:spTree>
    <p:extLst>
      <p:ext uri="{BB962C8B-B14F-4D97-AF65-F5344CB8AC3E}">
        <p14:creationId xmlns:p14="http://schemas.microsoft.com/office/powerpoint/2010/main" val="353729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5" grpId="0" animBg="1"/>
      <p:bldP spid="34" grpId="0"/>
      <p:bldP spid="47" grpId="0"/>
      <p:bldP spid="52" grpId="0" animBg="1"/>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CBB1B8-A961-A459-41AD-2628AE152092}"/>
                  </a:ext>
                </a:extLst>
              </p:cNvPr>
              <p:cNvSpPr>
                <a:spLocks noGrp="1"/>
              </p:cNvSpPr>
              <p:nvPr>
                <p:ph idx="1"/>
              </p:nvPr>
            </p:nvSpPr>
            <p:spPr>
              <a:xfrm>
                <a:off x="265323" y="1564738"/>
                <a:ext cx="11552604" cy="4933043"/>
              </a:xfrm>
            </p:spPr>
            <p:txBody>
              <a:bodyPr>
                <a:normAutofit/>
              </a:bodyPr>
              <a:lstStyle/>
              <a:p>
                <a:pPr>
                  <a:lnSpc>
                    <a:spcPct val="150000"/>
                  </a:lnSpc>
                </a:pPr>
                <a:r>
                  <a:rPr lang="en-US" dirty="0"/>
                  <a:t>LocalKeyGen(</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a:t>)		⟶	</a:t>
                </a:r>
                <a14:m>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pPr>
                  <a:lnSpc>
                    <a:spcPct val="150000"/>
                  </a:lnSpc>
                </a:pPr>
                <a:r>
                  <a:rPr lang="en-US" sz="2800" dirty="0" err="1">
                    <a:latin typeface="PT Serif" panose="020A0603040505020204" pitchFamily="18" charset="77"/>
                  </a:rPr>
                  <a:t>KeyAgg</a:t>
                </a:r>
                <a:r>
                  <a:rPr lang="en-US" sz="2800" dirty="0">
                    <a:latin typeface="PT Serif" panose="020A0603040505020204" pitchFamily="18" charset="77"/>
                  </a:rPr>
                  <a:t>(</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𝑝</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 , …, </m:t>
                    </m:r>
                    <m:r>
                      <a:rPr lang="en-US" sz="2800" b="0" i="1" smtClean="0">
                        <a:latin typeface="Cambria Math" panose="02040503050406030204" pitchFamily="18" charset="0"/>
                      </a:rPr>
                      <m:t>𝑝</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 </m:t>
                    </m:r>
                  </m:oMath>
                </a14:m>
                <a:r>
                  <a:rPr lang="en-US" sz="2800" dirty="0">
                    <a:latin typeface="PT Serif" panose="020A0603040505020204" pitchFamily="18" charset="77"/>
                  </a:rPr>
                  <a:t>)		</a:t>
                </a:r>
                <a:r>
                  <a:rPr lang="en-US" dirty="0"/>
                  <a:t>⟶	</a:t>
                </a:r>
                <a14:m>
                  <m:oMath xmlns:m="http://schemas.openxmlformats.org/officeDocument/2006/math">
                    <m:r>
                      <a:rPr lang="en-US" b="1" i="1">
                        <a:latin typeface="Cambria Math" panose="02040503050406030204" pitchFamily="18" charset="0"/>
                      </a:rPr>
                      <m:t>𝒑𝒌𝒄</m:t>
                    </m:r>
                    <m:r>
                      <a:rPr lang="en-US" b="1" i="1">
                        <a:latin typeface="Cambria Math" panose="02040503050406030204" pitchFamily="18" charset="0"/>
                      </a:rPr>
                      <m:t> , </m:t>
                    </m:r>
                    <m:r>
                      <a:rPr lang="en-US" b="1" i="1">
                        <a:latin typeface="Cambria Math" panose="02040503050406030204" pitchFamily="18" charset="0"/>
                      </a:rPr>
                      <m:t>𝒗𝒌</m:t>
                    </m:r>
                    <m:r>
                      <a:rPr lang="en-US" i="1">
                        <a:latin typeface="Cambria Math" panose="02040503050406030204" pitchFamily="18" charset="0"/>
                      </a:rPr>
                      <m:t> </m:t>
                    </m:r>
                  </m:oMath>
                </a14:m>
                <a:endParaRPr lang="en-US" dirty="0"/>
              </a:p>
              <a:p>
                <a:pPr>
                  <a:lnSpc>
                    <a:spcPct val="150000"/>
                  </a:lnSpc>
                </a:pPr>
                <a:r>
                  <a:rPr lang="en-US" dirty="0"/>
                  <a:t>Sign</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a:t> 		 	⟶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𝑖</m:t>
                        </m:r>
                      </m:sub>
                    </m:sSub>
                  </m:oMath>
                </a14:m>
                <a:endParaRPr lang="en-US" dirty="0"/>
              </a:p>
              <a:p>
                <a:pPr>
                  <a:lnSpc>
                    <a:spcPct val="150000"/>
                  </a:lnSpc>
                </a:pPr>
                <a:r>
                  <a:rPr lang="en-US" dirty="0" err="1"/>
                  <a:t>SigAgg</a:t>
                </a:r>
                <a:r>
                  <a:rPr lang="en-US" dirty="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1" i="1" smtClean="0">
                            <a:latin typeface="Cambria Math" panose="02040503050406030204" pitchFamily="18" charset="0"/>
                          </a:rPr>
                          <m:t>𝒑𝒌𝒄</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 </m:t>
                        </m:r>
                        <m:r>
                          <a:rPr lang="en-US" b="0" i="1" smtClean="0">
                            <a:latin typeface="Cambria Math" panose="02040503050406030204" pitchFamily="18" charset="0"/>
                          </a:rPr>
                          <m:t>𝐽</m:t>
                        </m:r>
                      </m:sub>
                    </m:sSub>
                  </m:oMath>
                </a14:m>
                <a:r>
                  <a:rPr lang="en-US" dirty="0"/>
                  <a:t>)	 	⟶	 </a:t>
                </a:r>
                <a14:m>
                  <m:oMath xmlns:m="http://schemas.openxmlformats.org/officeDocument/2006/math">
                    <m:r>
                      <a:rPr lang="en-US" b="0" i="1" smtClean="0">
                        <a:latin typeface="Cambria Math" panose="02040503050406030204" pitchFamily="18" charset="0"/>
                      </a:rPr>
                      <m:t>𝜎</m:t>
                    </m:r>
                  </m:oMath>
                </a14:m>
                <a:endParaRPr lang="en-US" dirty="0"/>
              </a:p>
              <a:p>
                <a:pPr>
                  <a:lnSpc>
                    <a:spcPct val="150000"/>
                  </a:lnSpc>
                </a:pPr>
                <a:r>
                  <a:rPr lang="en-US" dirty="0"/>
                  <a:t>Verify(</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𝒗𝒌</m:t>
                    </m:r>
                    <m:r>
                      <a:rPr lang="en-US" b="0" i="1" smtClean="0">
                        <a:latin typeface="Cambria Math" panose="02040503050406030204" pitchFamily="18" charset="0"/>
                      </a:rPr>
                      <m:t> , </m:t>
                    </m:r>
                    <m:r>
                      <a:rPr lang="en-US" b="0" i="1" smtClean="0">
                        <a:latin typeface="Cambria Math" panose="02040503050406030204" pitchFamily="18" charset="0"/>
                      </a:rPr>
                      <m:t>𝑚</m:t>
                    </m:r>
                    <m:r>
                      <a:rPr lang="en-US" b="0" i="1" smtClean="0">
                        <a:latin typeface="Cambria Math" panose="02040503050406030204" pitchFamily="18" charset="0"/>
                      </a:rPr>
                      <m:t> , </m:t>
                    </m:r>
                    <m:r>
                      <a:rPr lang="en-US" b="0" i="1" smtClean="0">
                        <a:latin typeface="Cambria Math" panose="02040503050406030204" pitchFamily="18" charset="0"/>
                      </a:rPr>
                      <m:t>𝜎</m:t>
                    </m:r>
                  </m:oMath>
                </a14:m>
                <a:r>
                  <a:rPr lang="en-US" dirty="0"/>
                  <a:t>)		⟶	 </a:t>
                </a:r>
                <a14:m>
                  <m:oMath xmlns:m="http://schemas.openxmlformats.org/officeDocument/2006/math">
                    <m:r>
                      <a:rPr lang="en-US" b="0" i="1" smtClean="0">
                        <a:latin typeface="Cambria Math" panose="02040503050406030204" pitchFamily="18" charset="0"/>
                      </a:rPr>
                      <m:t>𝑏</m:t>
                    </m:r>
                  </m:oMath>
                </a14:m>
                <a:r>
                  <a:rPr lang="en-US" i="1" dirty="0"/>
                  <a:t>		</a:t>
                </a:r>
                <a:r>
                  <a:rPr lang="en-US" sz="2400" i="1" dirty="0"/>
                  <a:t>//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∈{0,1}</m:t>
                    </m:r>
                  </m:oMath>
                </a14:m>
                <a:endParaRPr lang="en-US" i="1" dirty="0"/>
              </a:p>
              <a:p>
                <a:pPr>
                  <a:lnSpc>
                    <a:spcPct val="150000"/>
                  </a:lnSpc>
                </a:pPr>
                <a:r>
                  <a:rPr lang="en-US" dirty="0" err="1"/>
                  <a:t>TraceSig</a:t>
                </a:r>
                <a:r>
                  <a:rPr lang="en-US" dirty="0"/>
                  <a:t>(</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𝜎</m:t>
                    </m:r>
                  </m:oMath>
                </a14:m>
                <a:r>
                  <a:rPr lang="en-US" dirty="0"/>
                  <a:t>)			⟶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𝐽</m:t>
                    </m:r>
                    <m:r>
                      <a:rPr lang="en-US" b="0" i="1" smtClean="0">
                        <a:latin typeface="Cambria Math" panose="02040503050406030204" pitchFamily="18" charset="0"/>
                      </a:rPr>
                      <m:t> ⊆ [</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7CCBB1B8-A961-A459-41AD-2628AE152092}"/>
                  </a:ext>
                </a:extLst>
              </p:cNvPr>
              <p:cNvSpPr>
                <a:spLocks noGrp="1" noRot="1" noChangeAspect="1" noMove="1" noResize="1" noEditPoints="1" noAdjustHandles="1" noChangeArrowheads="1" noChangeShapeType="1" noTextEdit="1"/>
              </p:cNvSpPr>
              <p:nvPr>
                <p:ph idx="1"/>
              </p:nvPr>
            </p:nvSpPr>
            <p:spPr>
              <a:xfrm>
                <a:off x="265323" y="1564738"/>
                <a:ext cx="11552604" cy="4933043"/>
              </a:xfrm>
              <a:blipFill>
                <a:blip r:embed="rId3"/>
                <a:stretch>
                  <a:fillRect l="-989"/>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5CED25CA-7863-261B-9835-85E3EBF0F146}"/>
              </a:ext>
            </a:extLst>
          </p:cNvPr>
          <p:cNvSpPr txBox="1">
            <a:spLocks/>
          </p:cNvSpPr>
          <p:nvPr/>
        </p:nvSpPr>
        <p:spPr>
          <a:xfrm>
            <a:off x="252623" y="1423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PT Serif" panose="020A0603040505020204" pitchFamily="18" charset="77"/>
                <a:ea typeface="+mj-ea"/>
                <a:cs typeface="+mj-cs"/>
              </a:defRPr>
            </a:lvl1pPr>
          </a:lstStyle>
          <a:p>
            <a:r>
              <a:rPr lang="en-US"/>
              <a:t>Definitions: Syntax</a:t>
            </a:r>
            <a:endParaRPr lang="en-US" dirty="0"/>
          </a:p>
        </p:txBody>
      </p:sp>
    </p:spTree>
    <p:extLst>
      <p:ext uri="{BB962C8B-B14F-4D97-AF65-F5344CB8AC3E}">
        <p14:creationId xmlns:p14="http://schemas.microsoft.com/office/powerpoint/2010/main" val="155112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BE32-0968-8F24-736C-745FB9E3C694}"/>
              </a:ext>
            </a:extLst>
          </p:cNvPr>
          <p:cNvSpPr>
            <a:spLocks noGrp="1"/>
          </p:cNvSpPr>
          <p:nvPr>
            <p:ph type="title"/>
          </p:nvPr>
        </p:nvSpPr>
        <p:spPr/>
        <p:txBody>
          <a:bodyPr/>
          <a:lstStyle/>
          <a:p>
            <a:r>
              <a:rPr lang="en-US" dirty="0"/>
              <a:t>Security properties</a:t>
            </a:r>
          </a:p>
        </p:txBody>
      </p:sp>
      <p:sp>
        <p:nvSpPr>
          <p:cNvPr id="3" name="Content Placeholder 2">
            <a:extLst>
              <a:ext uri="{FF2B5EF4-FFF2-40B4-BE49-F238E27FC236}">
                <a16:creationId xmlns:a16="http://schemas.microsoft.com/office/drawing/2014/main" id="{BDF23DC1-7DF4-2469-8E8F-2DDA0F43CB34}"/>
              </a:ext>
            </a:extLst>
          </p:cNvPr>
          <p:cNvSpPr>
            <a:spLocks noGrp="1"/>
          </p:cNvSpPr>
          <p:nvPr>
            <p:ph idx="1"/>
          </p:nvPr>
        </p:nvSpPr>
        <p:spPr>
          <a:xfrm>
            <a:off x="265323" y="1600264"/>
            <a:ext cx="10515600" cy="4351338"/>
          </a:xfrm>
        </p:spPr>
        <p:txBody>
          <a:bodyPr/>
          <a:lstStyle/>
          <a:p>
            <a:pPr marL="0" indent="0">
              <a:buNone/>
            </a:pPr>
            <a:r>
              <a:rPr lang="en-US" dirty="0"/>
              <a:t>Unforgeability &amp; Accountability:</a:t>
            </a:r>
          </a:p>
          <a:p>
            <a:pPr marL="0" indent="0">
              <a:buNone/>
            </a:pPr>
            <a:r>
              <a:rPr lang="en-US" dirty="0"/>
              <a:t>	Hard to produce a valid signature on a new message</a:t>
            </a:r>
          </a:p>
          <a:p>
            <a:pPr marL="0" indent="0">
              <a:buNone/>
            </a:pPr>
            <a:r>
              <a:rPr lang="en-US" dirty="0"/>
              <a:t>	that traces to a set containing an honest party, </a:t>
            </a:r>
          </a:p>
          <a:p>
            <a:pPr marL="0" indent="0">
              <a:buNone/>
            </a:pPr>
            <a:r>
              <a:rPr lang="en-US" dirty="0"/>
              <a:t>	even if the adversary generates all other public keys.</a:t>
            </a:r>
          </a:p>
        </p:txBody>
      </p:sp>
    </p:spTree>
    <p:extLst>
      <p:ext uri="{BB962C8B-B14F-4D97-AF65-F5344CB8AC3E}">
        <p14:creationId xmlns:p14="http://schemas.microsoft.com/office/powerpoint/2010/main" val="2981690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BCE62E43-2818-6812-1190-1FFCE973CE76}"/>
              </a:ext>
            </a:extLst>
          </p:cNvPr>
          <p:cNvSpPr txBox="1">
            <a:spLocks/>
          </p:cNvSpPr>
          <p:nvPr/>
        </p:nvSpPr>
        <p:spPr>
          <a:xfrm>
            <a:off x="265321" y="1416245"/>
            <a:ext cx="11926679" cy="5441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T Serif" panose="020A0603040505020204" pitchFamily="18"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T Serif" panose="020A0603040505020204" pitchFamily="18"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T Serif" panose="020A0603040505020204" pitchFamily="18"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T Serif" panose="020A0603040505020204" pitchFamily="18"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T Serif" panose="020A0603040505020204" pitchFamily="18"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400" dirty="0"/>
              <a:t>Three pairings-based constructions:</a:t>
            </a:r>
          </a:p>
          <a:p>
            <a:pPr>
              <a:lnSpc>
                <a:spcPct val="110000"/>
              </a:lnSpc>
            </a:pPr>
            <a:endParaRPr lang="en-US" sz="2400" dirty="0"/>
          </a:p>
          <a:p>
            <a:pPr>
              <a:lnSpc>
                <a:spcPct val="110000"/>
              </a:lnSpc>
            </a:pPr>
            <a:endParaRPr lang="en-US" sz="2400" dirty="0"/>
          </a:p>
          <a:p>
            <a:pPr>
              <a:lnSpc>
                <a:spcPct val="110000"/>
              </a:lnSpc>
            </a:pPr>
            <a:endParaRPr lang="en-US" sz="2400" dirty="0"/>
          </a:p>
          <a:p>
            <a:pPr>
              <a:lnSpc>
                <a:spcPct val="110000"/>
              </a:lnSpc>
            </a:pPr>
            <a:endParaRPr lang="en-US" sz="2400" dirty="0"/>
          </a:p>
          <a:p>
            <a:pPr>
              <a:lnSpc>
                <a:spcPct val="110000"/>
              </a:lnSpc>
            </a:pPr>
            <a:endParaRPr lang="en-US" sz="2400" dirty="0"/>
          </a:p>
          <a:p>
            <a:pPr>
              <a:lnSpc>
                <a:spcPct val="110000"/>
              </a:lnSpc>
            </a:pPr>
            <a:endParaRPr lang="en-US" sz="2400" dirty="0"/>
          </a:p>
          <a:p>
            <a:pPr marL="0" indent="0">
              <a:lnSpc>
                <a:spcPct val="110000"/>
              </a:lnSpc>
              <a:buFont typeface="Arial" panose="020B0604020202020204" pitchFamily="34" charset="0"/>
              <a:buNone/>
            </a:pPr>
            <a:endParaRPr lang="en-US" sz="2400" dirty="0"/>
          </a:p>
          <a:p>
            <a:pPr marL="0" indent="0">
              <a:lnSpc>
                <a:spcPct val="110000"/>
              </a:lnSpc>
              <a:buFont typeface="Arial" panose="020B0604020202020204" pitchFamily="34" charset="0"/>
              <a:buNone/>
            </a:pPr>
            <a:endParaRPr lang="en-US" sz="2400" dirty="0"/>
          </a:p>
          <a:p>
            <a:pPr>
              <a:lnSpc>
                <a:spcPct val="110000"/>
              </a:lnSpc>
            </a:pPr>
            <a:r>
              <a:rPr lang="en-US" sz="2400" dirty="0"/>
              <a:t>One lattice-based construction [based on </a:t>
            </a:r>
            <a:r>
              <a:rPr lang="en-US" sz="2400" dirty="0" err="1"/>
              <a:t>Damgård</a:t>
            </a:r>
            <a:r>
              <a:rPr lang="en-US" sz="2400" dirty="0"/>
              <a:t>, </a:t>
            </a:r>
            <a:r>
              <a:rPr lang="en-US" sz="2400" dirty="0" err="1"/>
              <a:t>Orlandi</a:t>
            </a:r>
            <a:r>
              <a:rPr lang="en-US" sz="2400" dirty="0"/>
              <a:t>, Takahashi, Tibouchi</a:t>
            </a:r>
            <a:r>
              <a:rPr lang="en-US" sz="2400" i="1" dirty="0"/>
              <a:t>’</a:t>
            </a:r>
            <a:r>
              <a:rPr lang="en-US" sz="2400" dirty="0"/>
              <a:t>21]</a:t>
            </a:r>
          </a:p>
        </p:txBody>
      </p:sp>
      <p:sp>
        <p:nvSpPr>
          <p:cNvPr id="2" name="Title 1">
            <a:extLst>
              <a:ext uri="{FF2B5EF4-FFF2-40B4-BE49-F238E27FC236}">
                <a16:creationId xmlns:a16="http://schemas.microsoft.com/office/drawing/2014/main" id="{CE4A76E1-33B7-3314-48F4-38C1632C1627}"/>
              </a:ext>
            </a:extLst>
          </p:cNvPr>
          <p:cNvSpPr>
            <a:spLocks noGrp="1"/>
          </p:cNvSpPr>
          <p:nvPr>
            <p:ph type="title"/>
          </p:nvPr>
        </p:nvSpPr>
        <p:spPr/>
        <p:txBody>
          <a:bodyPr/>
          <a:lstStyle/>
          <a:p>
            <a:r>
              <a:rPr lang="en-US" dirty="0"/>
              <a:t>Our Constructions</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C0D1B0C3-9852-56BD-5D5F-92486BEF28D1}"/>
                  </a:ext>
                </a:extLst>
              </p:cNvPr>
              <p:cNvGraphicFramePr>
                <a:graphicFrameLocks noGrp="1"/>
              </p:cNvGraphicFramePr>
              <p:nvPr>
                <p:extLst>
                  <p:ext uri="{D42A27DB-BD31-4B8C-83A1-F6EECF244321}">
                    <p14:modId xmlns:p14="http://schemas.microsoft.com/office/powerpoint/2010/main" val="4095954097"/>
                  </p:ext>
                </p:extLst>
              </p:nvPr>
            </p:nvGraphicFramePr>
            <p:xfrm>
              <a:off x="846170" y="2805545"/>
              <a:ext cx="10499660" cy="2000797"/>
            </p:xfrm>
            <a:graphic>
              <a:graphicData uri="http://schemas.openxmlformats.org/drawingml/2006/table">
                <a:tbl>
                  <a:tblPr firstRow="1" bandRow="1">
                    <a:tableStyleId>{5C22544A-7EE6-4342-B048-85BDC9FD1C3A}</a:tableStyleId>
                  </a:tblPr>
                  <a:tblGrid>
                    <a:gridCol w="2452031">
                      <a:extLst>
                        <a:ext uri="{9D8B030D-6E8A-4147-A177-3AD203B41FA5}">
                          <a16:colId xmlns:a16="http://schemas.microsoft.com/office/drawing/2014/main" val="3546649386"/>
                        </a:ext>
                      </a:extLst>
                    </a:gridCol>
                    <a:gridCol w="775855">
                      <a:extLst>
                        <a:ext uri="{9D8B030D-6E8A-4147-A177-3AD203B41FA5}">
                          <a16:colId xmlns:a16="http://schemas.microsoft.com/office/drawing/2014/main" val="143307343"/>
                        </a:ext>
                      </a:extLst>
                    </a:gridCol>
                    <a:gridCol w="1704109">
                      <a:extLst>
                        <a:ext uri="{9D8B030D-6E8A-4147-A177-3AD203B41FA5}">
                          <a16:colId xmlns:a16="http://schemas.microsoft.com/office/drawing/2014/main" val="1144066433"/>
                        </a:ext>
                      </a:extLst>
                    </a:gridCol>
                    <a:gridCol w="748145">
                      <a:extLst>
                        <a:ext uri="{9D8B030D-6E8A-4147-A177-3AD203B41FA5}">
                          <a16:colId xmlns:a16="http://schemas.microsoft.com/office/drawing/2014/main" val="156197657"/>
                        </a:ext>
                      </a:extLst>
                    </a:gridCol>
                    <a:gridCol w="2286000">
                      <a:extLst>
                        <a:ext uri="{9D8B030D-6E8A-4147-A177-3AD203B41FA5}">
                          <a16:colId xmlns:a16="http://schemas.microsoft.com/office/drawing/2014/main" val="2279707718"/>
                        </a:ext>
                      </a:extLst>
                    </a:gridCol>
                    <a:gridCol w="1246909">
                      <a:extLst>
                        <a:ext uri="{9D8B030D-6E8A-4147-A177-3AD203B41FA5}">
                          <a16:colId xmlns:a16="http://schemas.microsoft.com/office/drawing/2014/main" val="4199389145"/>
                        </a:ext>
                      </a:extLst>
                    </a:gridCol>
                    <a:gridCol w="1286611">
                      <a:extLst>
                        <a:ext uri="{9D8B030D-6E8A-4147-A177-3AD203B41FA5}">
                          <a16:colId xmlns:a16="http://schemas.microsoft.com/office/drawing/2014/main" val="3830500545"/>
                        </a:ext>
                      </a:extLst>
                    </a:gridCol>
                  </a:tblGrid>
                  <a:tr h="789726">
                    <a:tc>
                      <a:txBody>
                        <a:bodyPr/>
                        <a:lstStyle/>
                        <a:p>
                          <a:endParaRPr lang="en-US" sz="2100" dirty="0">
                            <a:latin typeface="PT Serif" panose="020A0603040505020204" pitchFamily="18" charset="77"/>
                          </a:endParaRPr>
                        </a:p>
                      </a:txBody>
                      <a:tcPr/>
                    </a:tc>
                    <a:tc>
                      <a:txBody>
                        <a:bodyPr/>
                        <a:lstStyle/>
                        <a:p>
                          <a:r>
                            <a:rPr lang="en-US" sz="2100" dirty="0">
                              <a:latin typeface="PT Serif" panose="020A0603040505020204" pitchFamily="18" charset="77"/>
                            </a:rPr>
                            <a:t>Sig Size</a:t>
                          </a:r>
                        </a:p>
                      </a:txBody>
                      <a:tcPr/>
                    </a:tc>
                    <a:tc>
                      <a:txBody>
                        <a:bodyPr/>
                        <a:lstStyle/>
                        <a:p>
                          <a:r>
                            <a:rPr lang="en-US" sz="2100" dirty="0">
                              <a:latin typeface="PT Serif" panose="020A0603040505020204" pitchFamily="18" charset="77"/>
                            </a:rPr>
                            <a:t>Verification</a:t>
                          </a:r>
                        </a:p>
                        <a:p>
                          <a:r>
                            <a:rPr lang="en-US" sz="2100" dirty="0">
                              <a:latin typeface="PT Serif" panose="020A0603040505020204" pitchFamily="18" charset="77"/>
                            </a:rPr>
                            <a:t>Key size</a:t>
                          </a:r>
                        </a:p>
                      </a:txBody>
                      <a:tcPr/>
                    </a:tc>
                    <a:tc>
                      <a:txBody>
                        <a:bodyPr/>
                        <a:lstStyle/>
                        <a:p>
                          <a:r>
                            <a:rPr lang="en-US" sz="2100" dirty="0">
                              <a:latin typeface="PT Serif" panose="020A0603040505020204" pitchFamily="18" charset="77"/>
                            </a:rPr>
                            <a:t>DKG</a:t>
                          </a:r>
                        </a:p>
                      </a:txBody>
                      <a:tcPr/>
                    </a:tc>
                    <a:tc>
                      <a:txBody>
                        <a:bodyPr/>
                        <a:lstStyle/>
                        <a:p>
                          <a:r>
                            <a:rPr lang="en-US" sz="2100" dirty="0">
                              <a:latin typeface="PT Serif" panose="020A0603040505020204" pitchFamily="18" charset="77"/>
                            </a:rPr>
                            <a:t>Key Aggregation</a:t>
                          </a:r>
                        </a:p>
                        <a:p>
                          <a:r>
                            <a:rPr lang="en-US" sz="2100" dirty="0">
                              <a:latin typeface="PT Serif" panose="020A0603040505020204" pitchFamily="18" charset="77"/>
                            </a:rPr>
                            <a:t>Time</a:t>
                          </a:r>
                        </a:p>
                      </a:txBody>
                      <a:tcPr/>
                    </a:tc>
                    <a:tc>
                      <a:txBody>
                        <a:bodyPr/>
                        <a:lstStyle/>
                        <a:p>
                          <a:r>
                            <a:rPr lang="en-US" sz="2100" dirty="0">
                              <a:latin typeface="PT Serif" panose="020A0603040505020204" pitchFamily="18" charset="77"/>
                            </a:rPr>
                            <a:t>Trusted Setup</a:t>
                          </a:r>
                        </a:p>
                      </a:txBody>
                      <a:tcPr/>
                    </a:tc>
                    <a:tc>
                      <a:txBody>
                        <a:bodyPr/>
                        <a:lstStyle/>
                        <a:p>
                          <a:r>
                            <a:rPr lang="en-US" sz="2100" dirty="0">
                              <a:latin typeface="PT Serif" panose="020A0603040505020204" pitchFamily="18" charset="77"/>
                            </a:rPr>
                            <a:t>Random</a:t>
                          </a:r>
                        </a:p>
                        <a:p>
                          <a:r>
                            <a:rPr lang="en-US" sz="2100" dirty="0">
                              <a:latin typeface="PT Serif" panose="020A0603040505020204" pitchFamily="18" charset="77"/>
                            </a:rPr>
                            <a:t>Oracle</a:t>
                          </a:r>
                        </a:p>
                      </a:txBody>
                      <a:tcPr/>
                    </a:tc>
                    <a:extLst>
                      <a:ext uri="{0D108BD9-81ED-4DB2-BD59-A6C34878D82A}">
                        <a16:rowId xmlns:a16="http://schemas.microsoft.com/office/drawing/2014/main" val="2278668706"/>
                      </a:ext>
                    </a:extLst>
                  </a:tr>
                  <a:tr h="435557">
                    <a:tc>
                      <a:txBody>
                        <a:bodyPr/>
                        <a:lstStyle/>
                        <a:p>
                          <a:r>
                            <a:rPr lang="en-US" sz="1900" dirty="0">
                              <a:latin typeface="PT Serif" panose="020A0603040505020204" pitchFamily="18" charset="77"/>
                            </a:rPr>
                            <a:t>BDH-based</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2 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1 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accent6">
                            <a:lumMod val="20000"/>
                            <a:lumOff val="8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𝑂</m:t>
                                </m:r>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𝑛</m:t>
                                    </m:r>
                                  </m:e>
                                  <m:sup>
                                    <m:r>
                                      <a:rPr lang="en-US" sz="1900" b="0" i="1" smtClean="0">
                                        <a:latin typeface="Cambria Math" panose="02040503050406030204" pitchFamily="18" charset="0"/>
                                      </a:rPr>
                                      <m:t>2</m:t>
                                    </m:r>
                                  </m:sup>
                                </m:sSup>
                                <m:r>
                                  <a:rPr lang="en-US" sz="1900" b="0" i="1" smtClean="0">
                                    <a:latin typeface="Cambria Math" panose="02040503050406030204" pitchFamily="18" charset="0"/>
                                  </a:rPr>
                                  <m:t>)</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848097785"/>
                      </a:ext>
                    </a:extLst>
                  </a:tr>
                  <a:tr h="381602">
                    <a:tc>
                      <a:txBody>
                        <a:bodyPr/>
                        <a:lstStyle/>
                        <a:p>
                          <a:r>
                            <a:rPr lang="en-US" sz="1900" dirty="0">
                              <a:latin typeface="PT Serif" panose="020A0603040505020204" pitchFamily="18" charset="77"/>
                            </a:rPr>
                            <a:t>n-BDH-based</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2 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1 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accent6">
                            <a:lumMod val="20000"/>
                            <a:lumOff val="8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𝑂</m:t>
                                </m:r>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𝑛</m:t>
                                    </m:r>
                                  </m:e>
                                  <m:sup>
                                    <m:r>
                                      <a:rPr lang="en-US" sz="1900" b="0" i="1" smtClean="0">
                                        <a:latin typeface="Cambria Math" panose="02040503050406030204" pitchFamily="18" charset="0"/>
                                      </a:rPr>
                                      <m:t>2</m:t>
                                    </m:r>
                                  </m:sup>
                                </m:sSup>
                                <m:r>
                                  <a:rPr lang="en-US" sz="1900" b="0" i="1" smtClean="0">
                                    <a:latin typeface="Cambria Math" panose="02040503050406030204" pitchFamily="18" charset="0"/>
                                  </a:rPr>
                                  <m:t>)</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extLst>
                      <a:ext uri="{0D108BD9-81ED-4DB2-BD59-A6C34878D82A}">
                        <a16:rowId xmlns:a16="http://schemas.microsoft.com/office/drawing/2014/main" val="4235160107"/>
                      </a:ext>
                    </a:extLst>
                  </a:tr>
                  <a:tr h="393912">
                    <a:tc>
                      <a:txBody>
                        <a:bodyPr/>
                        <a:lstStyle/>
                        <a:p>
                          <a:r>
                            <a:rPr lang="en-US" sz="1900" dirty="0">
                              <a:latin typeface="PT Serif" panose="020A0603040505020204" pitchFamily="18" charset="77"/>
                            </a:rPr>
                            <a:t>BDH-based [DKG]</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2 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1 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accent6">
                            <a:lumMod val="20000"/>
                            <a:lumOff val="8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0</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213727546"/>
                      </a:ext>
                    </a:extLst>
                  </a:tr>
                </a:tbl>
              </a:graphicData>
            </a:graphic>
          </p:graphicFrame>
        </mc:Choice>
        <mc:Fallback>
          <p:graphicFrame>
            <p:nvGraphicFramePr>
              <p:cNvPr id="3" name="Table 2">
                <a:extLst>
                  <a:ext uri="{FF2B5EF4-FFF2-40B4-BE49-F238E27FC236}">
                    <a16:creationId xmlns:a16="http://schemas.microsoft.com/office/drawing/2014/main" id="{C0D1B0C3-9852-56BD-5D5F-92486BEF28D1}"/>
                  </a:ext>
                </a:extLst>
              </p:cNvPr>
              <p:cNvGraphicFramePr>
                <a:graphicFrameLocks noGrp="1"/>
              </p:cNvGraphicFramePr>
              <p:nvPr>
                <p:extLst>
                  <p:ext uri="{D42A27DB-BD31-4B8C-83A1-F6EECF244321}">
                    <p14:modId xmlns:p14="http://schemas.microsoft.com/office/powerpoint/2010/main" val="4095954097"/>
                  </p:ext>
                </p:extLst>
              </p:nvPr>
            </p:nvGraphicFramePr>
            <p:xfrm>
              <a:off x="846170" y="2805545"/>
              <a:ext cx="10499660" cy="2000797"/>
            </p:xfrm>
            <a:graphic>
              <a:graphicData uri="http://schemas.openxmlformats.org/drawingml/2006/table">
                <a:tbl>
                  <a:tblPr firstRow="1" bandRow="1">
                    <a:tableStyleId>{5C22544A-7EE6-4342-B048-85BDC9FD1C3A}</a:tableStyleId>
                  </a:tblPr>
                  <a:tblGrid>
                    <a:gridCol w="2452031">
                      <a:extLst>
                        <a:ext uri="{9D8B030D-6E8A-4147-A177-3AD203B41FA5}">
                          <a16:colId xmlns:a16="http://schemas.microsoft.com/office/drawing/2014/main" val="3546649386"/>
                        </a:ext>
                      </a:extLst>
                    </a:gridCol>
                    <a:gridCol w="775855">
                      <a:extLst>
                        <a:ext uri="{9D8B030D-6E8A-4147-A177-3AD203B41FA5}">
                          <a16:colId xmlns:a16="http://schemas.microsoft.com/office/drawing/2014/main" val="143307343"/>
                        </a:ext>
                      </a:extLst>
                    </a:gridCol>
                    <a:gridCol w="1704109">
                      <a:extLst>
                        <a:ext uri="{9D8B030D-6E8A-4147-A177-3AD203B41FA5}">
                          <a16:colId xmlns:a16="http://schemas.microsoft.com/office/drawing/2014/main" val="1144066433"/>
                        </a:ext>
                      </a:extLst>
                    </a:gridCol>
                    <a:gridCol w="748145">
                      <a:extLst>
                        <a:ext uri="{9D8B030D-6E8A-4147-A177-3AD203B41FA5}">
                          <a16:colId xmlns:a16="http://schemas.microsoft.com/office/drawing/2014/main" val="156197657"/>
                        </a:ext>
                      </a:extLst>
                    </a:gridCol>
                    <a:gridCol w="2286000">
                      <a:extLst>
                        <a:ext uri="{9D8B030D-6E8A-4147-A177-3AD203B41FA5}">
                          <a16:colId xmlns:a16="http://schemas.microsoft.com/office/drawing/2014/main" val="2279707718"/>
                        </a:ext>
                      </a:extLst>
                    </a:gridCol>
                    <a:gridCol w="1246909">
                      <a:extLst>
                        <a:ext uri="{9D8B030D-6E8A-4147-A177-3AD203B41FA5}">
                          <a16:colId xmlns:a16="http://schemas.microsoft.com/office/drawing/2014/main" val="4199389145"/>
                        </a:ext>
                      </a:extLst>
                    </a:gridCol>
                    <a:gridCol w="1286611">
                      <a:extLst>
                        <a:ext uri="{9D8B030D-6E8A-4147-A177-3AD203B41FA5}">
                          <a16:colId xmlns:a16="http://schemas.microsoft.com/office/drawing/2014/main" val="3830500545"/>
                        </a:ext>
                      </a:extLst>
                    </a:gridCol>
                  </a:tblGrid>
                  <a:tr h="789726">
                    <a:tc>
                      <a:txBody>
                        <a:bodyPr/>
                        <a:lstStyle/>
                        <a:p>
                          <a:endParaRPr lang="en-US" sz="2100" dirty="0">
                            <a:latin typeface="PT Serif" panose="020A0603040505020204" pitchFamily="18" charset="77"/>
                          </a:endParaRPr>
                        </a:p>
                      </a:txBody>
                      <a:tcPr/>
                    </a:tc>
                    <a:tc>
                      <a:txBody>
                        <a:bodyPr/>
                        <a:lstStyle/>
                        <a:p>
                          <a:r>
                            <a:rPr lang="en-US" sz="2100" dirty="0">
                              <a:latin typeface="PT Serif" panose="020A0603040505020204" pitchFamily="18" charset="77"/>
                            </a:rPr>
                            <a:t>Sig Size</a:t>
                          </a:r>
                        </a:p>
                      </a:txBody>
                      <a:tcPr/>
                    </a:tc>
                    <a:tc>
                      <a:txBody>
                        <a:bodyPr/>
                        <a:lstStyle/>
                        <a:p>
                          <a:r>
                            <a:rPr lang="en-US" sz="2100" dirty="0">
                              <a:latin typeface="PT Serif" panose="020A0603040505020204" pitchFamily="18" charset="77"/>
                            </a:rPr>
                            <a:t>Verification</a:t>
                          </a:r>
                        </a:p>
                        <a:p>
                          <a:r>
                            <a:rPr lang="en-US" sz="2100" dirty="0">
                              <a:latin typeface="PT Serif" panose="020A0603040505020204" pitchFamily="18" charset="77"/>
                            </a:rPr>
                            <a:t>Key size</a:t>
                          </a:r>
                        </a:p>
                      </a:txBody>
                      <a:tcPr/>
                    </a:tc>
                    <a:tc>
                      <a:txBody>
                        <a:bodyPr/>
                        <a:lstStyle/>
                        <a:p>
                          <a:r>
                            <a:rPr lang="en-US" sz="2100" dirty="0">
                              <a:latin typeface="PT Serif" panose="020A0603040505020204" pitchFamily="18" charset="77"/>
                            </a:rPr>
                            <a:t>DKG</a:t>
                          </a:r>
                        </a:p>
                      </a:txBody>
                      <a:tcPr/>
                    </a:tc>
                    <a:tc>
                      <a:txBody>
                        <a:bodyPr/>
                        <a:lstStyle/>
                        <a:p>
                          <a:r>
                            <a:rPr lang="en-US" sz="2100" dirty="0">
                              <a:latin typeface="PT Serif" panose="020A0603040505020204" pitchFamily="18" charset="77"/>
                            </a:rPr>
                            <a:t>Key Aggregation</a:t>
                          </a:r>
                        </a:p>
                        <a:p>
                          <a:r>
                            <a:rPr lang="en-US" sz="2100" dirty="0">
                              <a:latin typeface="PT Serif" panose="020A0603040505020204" pitchFamily="18" charset="77"/>
                            </a:rPr>
                            <a:t>Time</a:t>
                          </a:r>
                        </a:p>
                      </a:txBody>
                      <a:tcPr/>
                    </a:tc>
                    <a:tc>
                      <a:txBody>
                        <a:bodyPr/>
                        <a:lstStyle/>
                        <a:p>
                          <a:r>
                            <a:rPr lang="en-US" sz="2100" dirty="0">
                              <a:latin typeface="PT Serif" panose="020A0603040505020204" pitchFamily="18" charset="77"/>
                            </a:rPr>
                            <a:t>Trusted Setup</a:t>
                          </a:r>
                        </a:p>
                      </a:txBody>
                      <a:tcPr/>
                    </a:tc>
                    <a:tc>
                      <a:txBody>
                        <a:bodyPr/>
                        <a:lstStyle/>
                        <a:p>
                          <a:r>
                            <a:rPr lang="en-US" sz="2100" dirty="0">
                              <a:latin typeface="PT Serif" panose="020A0603040505020204" pitchFamily="18" charset="77"/>
                            </a:rPr>
                            <a:t>Random</a:t>
                          </a:r>
                        </a:p>
                        <a:p>
                          <a:r>
                            <a:rPr lang="en-US" sz="2100" dirty="0">
                              <a:latin typeface="PT Serif" panose="020A0603040505020204" pitchFamily="18" charset="77"/>
                            </a:rPr>
                            <a:t>Oracle</a:t>
                          </a:r>
                        </a:p>
                      </a:txBody>
                      <a:tcPr/>
                    </a:tc>
                    <a:extLst>
                      <a:ext uri="{0D108BD9-81ED-4DB2-BD59-A6C34878D82A}">
                        <a16:rowId xmlns:a16="http://schemas.microsoft.com/office/drawing/2014/main" val="2278668706"/>
                      </a:ext>
                    </a:extLst>
                  </a:tr>
                  <a:tr h="435557">
                    <a:tc>
                      <a:txBody>
                        <a:bodyPr/>
                        <a:lstStyle/>
                        <a:p>
                          <a:r>
                            <a:rPr lang="en-US" sz="1900" dirty="0">
                              <a:latin typeface="PT Serif" panose="020A0603040505020204" pitchFamily="18" charset="77"/>
                            </a:rPr>
                            <a:t>BDH-based</a:t>
                          </a:r>
                        </a:p>
                      </a:txBody>
                      <a:tcPr>
                        <a:solidFill>
                          <a:schemeClr val="tx2">
                            <a:lumMod val="10000"/>
                            <a:lumOff val="90000"/>
                          </a:schemeClr>
                        </a:solidFill>
                      </a:tcPr>
                    </a:tc>
                    <a:tc>
                      <a:txBody>
                        <a:bodyPr/>
                        <a:lstStyle/>
                        <a:p>
                          <a:endParaRPr lang="en-US"/>
                        </a:p>
                      </a:txBody>
                      <a:tcPr>
                        <a:blipFill>
                          <a:blip r:embed="rId3"/>
                          <a:stretch>
                            <a:fillRect l="-312903" t="-194118" r="-927419" b="-202941"/>
                          </a:stretch>
                        </a:blipFill>
                      </a:tcPr>
                    </a:tc>
                    <a:tc>
                      <a:txBody>
                        <a:bodyPr/>
                        <a:lstStyle/>
                        <a:p>
                          <a:endParaRPr lang="en-US"/>
                        </a:p>
                      </a:txBody>
                      <a:tcPr>
                        <a:blipFill>
                          <a:blip r:embed="rId3"/>
                          <a:stretch>
                            <a:fillRect l="-191045" t="-194118" r="-329104" b="-202941"/>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endParaRPr lang="en-US"/>
                        </a:p>
                      </a:txBody>
                      <a:tcPr>
                        <a:blipFill>
                          <a:blip r:embed="rId3"/>
                          <a:stretch>
                            <a:fillRect l="-249444" t="-194118" r="-112222" b="-202941"/>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848097785"/>
                      </a:ext>
                    </a:extLst>
                  </a:tr>
                  <a:tr h="381602">
                    <a:tc>
                      <a:txBody>
                        <a:bodyPr/>
                        <a:lstStyle/>
                        <a:p>
                          <a:r>
                            <a:rPr lang="en-US" sz="1900" dirty="0">
                              <a:latin typeface="PT Serif" panose="020A0603040505020204" pitchFamily="18" charset="77"/>
                            </a:rPr>
                            <a:t>n-BDH-based</a:t>
                          </a:r>
                        </a:p>
                      </a:txBody>
                      <a:tcPr>
                        <a:solidFill>
                          <a:schemeClr val="tx2">
                            <a:lumMod val="10000"/>
                            <a:lumOff val="90000"/>
                          </a:schemeClr>
                        </a:solidFill>
                      </a:tcPr>
                    </a:tc>
                    <a:tc>
                      <a:txBody>
                        <a:bodyPr/>
                        <a:lstStyle/>
                        <a:p>
                          <a:endParaRPr lang="en-US"/>
                        </a:p>
                      </a:txBody>
                      <a:tcPr>
                        <a:blipFill>
                          <a:blip r:embed="rId3"/>
                          <a:stretch>
                            <a:fillRect l="-312903" t="-322581" r="-927419" b="-122581"/>
                          </a:stretch>
                        </a:blipFill>
                      </a:tcPr>
                    </a:tc>
                    <a:tc>
                      <a:txBody>
                        <a:bodyPr/>
                        <a:lstStyle/>
                        <a:p>
                          <a:endParaRPr lang="en-US"/>
                        </a:p>
                      </a:txBody>
                      <a:tcPr>
                        <a:blipFill>
                          <a:blip r:embed="rId3"/>
                          <a:stretch>
                            <a:fillRect l="-191045" t="-322581" r="-329104" b="-122581"/>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endParaRPr lang="en-US"/>
                        </a:p>
                      </a:txBody>
                      <a:tcPr>
                        <a:blipFill>
                          <a:blip r:embed="rId3"/>
                          <a:stretch>
                            <a:fillRect l="-249444" t="-322581" r="-112222" b="-122581"/>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extLst>
                      <a:ext uri="{0D108BD9-81ED-4DB2-BD59-A6C34878D82A}">
                        <a16:rowId xmlns:a16="http://schemas.microsoft.com/office/drawing/2014/main" val="4235160107"/>
                      </a:ext>
                    </a:extLst>
                  </a:tr>
                  <a:tr h="393912">
                    <a:tc>
                      <a:txBody>
                        <a:bodyPr/>
                        <a:lstStyle/>
                        <a:p>
                          <a:r>
                            <a:rPr lang="en-US" sz="1900" dirty="0">
                              <a:latin typeface="PT Serif" panose="020A0603040505020204" pitchFamily="18" charset="77"/>
                            </a:rPr>
                            <a:t>BDH-based [DKG]</a:t>
                          </a:r>
                        </a:p>
                      </a:txBody>
                      <a:tcPr>
                        <a:solidFill>
                          <a:schemeClr val="tx2">
                            <a:lumMod val="10000"/>
                            <a:lumOff val="90000"/>
                          </a:schemeClr>
                        </a:solidFill>
                      </a:tcPr>
                    </a:tc>
                    <a:tc>
                      <a:txBody>
                        <a:bodyPr/>
                        <a:lstStyle/>
                        <a:p>
                          <a:endParaRPr lang="en-US"/>
                        </a:p>
                      </a:txBody>
                      <a:tcPr>
                        <a:blipFill>
                          <a:blip r:embed="rId3"/>
                          <a:stretch>
                            <a:fillRect l="-312903" t="-422581" r="-927419" b="-22581"/>
                          </a:stretch>
                        </a:blipFill>
                      </a:tcPr>
                    </a:tc>
                    <a:tc>
                      <a:txBody>
                        <a:bodyPr/>
                        <a:lstStyle/>
                        <a:p>
                          <a:endParaRPr lang="en-US"/>
                        </a:p>
                      </a:txBody>
                      <a:tcPr>
                        <a:blipFill>
                          <a:blip r:embed="rId3"/>
                          <a:stretch>
                            <a:fillRect l="-191045" t="-422581" r="-329104" b="-22581"/>
                          </a:stretch>
                        </a:blip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tc>
                      <a:txBody>
                        <a:bodyPr/>
                        <a:lstStyle/>
                        <a:p>
                          <a:endParaRPr lang="en-US"/>
                        </a:p>
                      </a:txBody>
                      <a:tcPr>
                        <a:blipFill>
                          <a:blip r:embed="rId3"/>
                          <a:stretch>
                            <a:fillRect l="-249444" t="-422581" r="-112222" b="-22581"/>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213727546"/>
                      </a:ext>
                    </a:extLst>
                  </a:tr>
                </a:tbl>
              </a:graphicData>
            </a:graphic>
          </p:graphicFrame>
        </mc:Fallback>
      </mc:AlternateContent>
      <p:sp>
        <p:nvSpPr>
          <p:cNvPr id="6" name="Round Diagonal Corner Rectangle 5">
            <a:extLst>
              <a:ext uri="{FF2B5EF4-FFF2-40B4-BE49-F238E27FC236}">
                <a16:creationId xmlns:a16="http://schemas.microsoft.com/office/drawing/2014/main" id="{2A7A086D-C4C2-1128-6D4C-D16BCEA2384D}"/>
              </a:ext>
            </a:extLst>
          </p:cNvPr>
          <p:cNvSpPr/>
          <p:nvPr/>
        </p:nvSpPr>
        <p:spPr>
          <a:xfrm>
            <a:off x="699935" y="3521940"/>
            <a:ext cx="10797586" cy="565150"/>
          </a:xfrm>
          <a:prstGeom prst="round2DiagRect">
            <a:avLst/>
          </a:prstGeom>
          <a:solidFill>
            <a:schemeClr val="accent1">
              <a:alpha val="3966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77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6BE1-BB04-71C4-E933-4C80B9DC64BD}"/>
              </a:ext>
            </a:extLst>
          </p:cNvPr>
          <p:cNvSpPr>
            <a:spLocks noGrp="1"/>
          </p:cNvSpPr>
          <p:nvPr>
            <p:ph type="title"/>
          </p:nvPr>
        </p:nvSpPr>
        <p:spPr/>
        <p:txBody>
          <a:bodyPr/>
          <a:lstStyle/>
          <a:p>
            <a:r>
              <a:rPr lang="en-US" dirty="0"/>
              <a:t>BDH-based Accountable Multi-Signature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05EF7-30B9-FB41-6C75-CB448F6677EE}"/>
                  </a:ext>
                </a:extLst>
              </p:cNvPr>
              <p:cNvSpPr>
                <a:spLocks noGrp="1"/>
              </p:cNvSpPr>
              <p:nvPr>
                <p:ph idx="1"/>
              </p:nvPr>
            </p:nvSpPr>
            <p:spPr>
              <a:xfrm>
                <a:off x="265323" y="1519244"/>
                <a:ext cx="10515600" cy="4351338"/>
              </a:xfrm>
            </p:spPr>
            <p:txBody>
              <a:bodyPr/>
              <a:lstStyle/>
              <a:p>
                <a:pPr marL="0" lvl="0" indent="0" algn="l" rtl="0">
                  <a:lnSpc>
                    <a:spcPct val="100000"/>
                  </a:lnSpc>
                  <a:spcBef>
                    <a:spcPts val="0"/>
                  </a:spcBef>
                  <a:spcAft>
                    <a:spcPts val="0"/>
                  </a:spcAft>
                  <a:buNone/>
                </a:pPr>
                <a:r>
                  <a:rPr lang="en-US" sz="2800" dirty="0"/>
                  <a:t>Consider </a:t>
                </a:r>
              </a:p>
              <a:p>
                <a:pPr marL="457200" lvl="0" indent="-355600" algn="l" rtl="0">
                  <a:lnSpc>
                    <a:spcPct val="100000"/>
                  </a:lnSpc>
                  <a:spcBef>
                    <a:spcPts val="600"/>
                  </a:spcBef>
                  <a:spcAft>
                    <a:spcPts val="600"/>
                  </a:spcAft>
                  <a:buSzPts val="2000"/>
                  <a:buChar char="-"/>
                </a:pPr>
                <a:r>
                  <a:rPr lang="en-US" sz="2800" dirty="0"/>
                  <a:t>Group 𝔾 of prime order </a:t>
                </a:r>
                <a:r>
                  <a:rPr lang="en-US" sz="2800" i="1" dirty="0"/>
                  <a:t>q</a:t>
                </a:r>
                <a:r>
                  <a:rPr lang="en-US" sz="2800" dirty="0"/>
                  <a:t> and with generator 𝑔</a:t>
                </a:r>
              </a:p>
              <a:p>
                <a:pPr marL="457200" lvl="0" indent="-355600" algn="l" rtl="0">
                  <a:lnSpc>
                    <a:spcPct val="100000"/>
                  </a:lnSpc>
                  <a:spcBef>
                    <a:spcPts val="600"/>
                  </a:spcBef>
                  <a:spcAft>
                    <a:spcPts val="600"/>
                  </a:spcAft>
                  <a:buSzPts val="2000"/>
                  <a:buChar char="-"/>
                </a:pPr>
                <a:r>
                  <a:rPr lang="en-US" sz="2800" dirty="0"/>
                  <a:t>Bilinear pairing 𝑒 : 𝔾 × 𝔾 </a:t>
                </a:r>
                <a:r>
                  <a:rPr lang="en-US" sz="2000" dirty="0"/>
                  <a:t>→</a:t>
                </a:r>
                <a:r>
                  <a:rPr lang="en-US" sz="2800" dirty="0"/>
                  <a:t> 𝔾</a:t>
                </a:r>
                <a:r>
                  <a:rPr lang="en-US" sz="2800" baseline="-25000" dirty="0"/>
                  <a:t>T  </a:t>
                </a:r>
                <a:r>
                  <a:rPr lang="en-US" sz="2800" dirty="0"/>
                  <a:t> (of order </a:t>
                </a:r>
                <a:r>
                  <a:rPr lang="en-US" sz="2800" i="1" dirty="0"/>
                  <a:t>q</a:t>
                </a:r>
                <a:r>
                  <a:rPr lang="en-US" sz="2800" dirty="0"/>
                  <a:t>)</a:t>
                </a:r>
              </a:p>
              <a:p>
                <a:pPr marL="457200" lvl="0" indent="-355600" algn="l" rtl="0">
                  <a:lnSpc>
                    <a:spcPct val="100000"/>
                  </a:lnSpc>
                  <a:spcBef>
                    <a:spcPts val="600"/>
                  </a:spcBef>
                  <a:spcAft>
                    <a:spcPts val="600"/>
                  </a:spcAft>
                  <a:buSzPts val="2000"/>
                  <a:buChar char="-"/>
                </a:pPr>
                <a:r>
                  <a:rPr lang="en-US" sz="2800" dirty="0"/>
                  <a:t>Hash functions </a:t>
                </a:r>
              </a:p>
              <a:p>
                <a:pPr marL="914400" lvl="1" indent="-355600">
                  <a:lnSpc>
                    <a:spcPct val="100000"/>
                  </a:lnSpc>
                  <a:spcBef>
                    <a:spcPts val="600"/>
                  </a:spcBef>
                  <a:spcAft>
                    <a:spcPts val="600"/>
                  </a:spcAft>
                  <a:buSzPts val="2000"/>
                  <a:buChar char="-"/>
                </a:pPr>
                <a14:m>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𝐻</m:t>
                        </m:r>
                      </m:e>
                      <m:sub>
                        <m:r>
                          <a:rPr lang="en-US" sz="2700" b="0" i="1" smtClean="0">
                            <a:latin typeface="Cambria Math" panose="02040503050406030204" pitchFamily="18" charset="0"/>
                          </a:rPr>
                          <m:t>0</m:t>
                        </m:r>
                      </m:sub>
                    </m:sSub>
                    <m:r>
                      <a:rPr lang="en-US" sz="2700" b="0" i="1" smtClean="0">
                        <a:latin typeface="Cambria Math" panose="02040503050406030204" pitchFamily="18" charset="0"/>
                      </a:rPr>
                      <m:t> :  </m:t>
                    </m:r>
                    <m:r>
                      <a:rPr lang="en-US" sz="2700" b="0" i="1" smtClean="0">
                        <a:latin typeface="Cambria Math" panose="02040503050406030204" pitchFamily="18" charset="0"/>
                        <a:ea typeface="Cambria Math" panose="02040503050406030204" pitchFamily="18" charset="0"/>
                      </a:rPr>
                      <m:t>ℳ</m:t>
                    </m:r>
                    <m:r>
                      <a:rPr lang="en-US" sz="2700" b="0" i="1" smtClean="0">
                        <a:latin typeface="Cambria Math" panose="02040503050406030204" pitchFamily="18" charset="0"/>
                        <a:ea typeface="Cambria Math" panose="02040503050406030204" pitchFamily="18" charset="0"/>
                      </a:rPr>
                      <m:t>   →  </m:t>
                    </m:r>
                    <m:r>
                      <a:rPr lang="en-US" sz="2700" b="0" i="1" smtClean="0">
                        <a:latin typeface="Cambria Math" panose="02040503050406030204" pitchFamily="18" charset="0"/>
                        <a:ea typeface="Cambria Math" panose="02040503050406030204" pitchFamily="18" charset="0"/>
                      </a:rPr>
                      <m:t>𝔾</m:t>
                    </m:r>
                  </m:oMath>
                </a14:m>
                <a:endParaRPr lang="en-US" sz="2700" dirty="0"/>
              </a:p>
              <a:p>
                <a:pPr marL="914400" lvl="1" indent="-355600">
                  <a:lnSpc>
                    <a:spcPct val="100000"/>
                  </a:lnSpc>
                  <a:spcBef>
                    <a:spcPts val="600"/>
                  </a:spcBef>
                  <a:spcAft>
                    <a:spcPts val="600"/>
                  </a:spcAft>
                  <a:buSzPts val="2000"/>
                  <a:buChar char="-"/>
                </a:pPr>
                <a14:m>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𝐻</m:t>
                        </m:r>
                      </m:e>
                      <m:sub>
                        <m:r>
                          <a:rPr lang="en-US" sz="2700" b="0" i="1" smtClean="0">
                            <a:latin typeface="Cambria Math" panose="02040503050406030204" pitchFamily="18" charset="0"/>
                          </a:rPr>
                          <m:t>1</m:t>
                        </m:r>
                      </m:sub>
                    </m:sSub>
                    <m:r>
                      <a:rPr lang="en-US" sz="2700" b="0" i="1" smtClean="0">
                        <a:latin typeface="Cambria Math" panose="02040503050406030204" pitchFamily="18" charset="0"/>
                      </a:rPr>
                      <m:t> :  </m:t>
                    </m:r>
                    <m:d>
                      <m:dPr>
                        <m:begChr m:val="["/>
                        <m:endChr m:val="]"/>
                        <m:ctrlPr>
                          <a:rPr lang="en-US" sz="2700" b="0" i="1" smtClean="0">
                            <a:latin typeface="Cambria Math" panose="02040503050406030204" pitchFamily="18" charset="0"/>
                          </a:rPr>
                        </m:ctrlPr>
                      </m:dPr>
                      <m:e>
                        <m:r>
                          <a:rPr lang="en-US" sz="2700" b="0" i="1" smtClean="0">
                            <a:latin typeface="Cambria Math" panose="02040503050406030204" pitchFamily="18" charset="0"/>
                          </a:rPr>
                          <m:t>𝑛</m:t>
                        </m:r>
                      </m:e>
                    </m:d>
                    <m:r>
                      <a:rPr lang="en-US" sz="2700" b="0" i="1" smtClean="0">
                        <a:latin typeface="Cambria Math" panose="02040503050406030204" pitchFamily="18" charset="0"/>
                      </a:rPr>
                      <m:t>   →  </m:t>
                    </m:r>
                    <m:r>
                      <a:rPr lang="en-US" sz="2700" i="1">
                        <a:latin typeface="Cambria Math" panose="02040503050406030204" pitchFamily="18" charset="0"/>
                        <a:ea typeface="Cambria Math" panose="02040503050406030204" pitchFamily="18" charset="0"/>
                      </a:rPr>
                      <m:t>𝔾</m:t>
                    </m:r>
                  </m:oMath>
                </a14:m>
                <a:endParaRPr lang="en-US" sz="2700" dirty="0"/>
              </a:p>
            </p:txBody>
          </p:sp>
        </mc:Choice>
        <mc:Fallback xmlns="">
          <p:sp>
            <p:nvSpPr>
              <p:cNvPr id="3" name="Content Placeholder 2">
                <a:extLst>
                  <a:ext uri="{FF2B5EF4-FFF2-40B4-BE49-F238E27FC236}">
                    <a16:creationId xmlns:a16="http://schemas.microsoft.com/office/drawing/2014/main" id="{DE205EF7-30B9-FB41-6C75-CB448F6677EE}"/>
                  </a:ext>
                </a:extLst>
              </p:cNvPr>
              <p:cNvSpPr>
                <a:spLocks noGrp="1" noRot="1" noChangeAspect="1" noMove="1" noResize="1" noEditPoints="1" noAdjustHandles="1" noChangeArrowheads="1" noChangeShapeType="1" noTextEdit="1"/>
              </p:cNvSpPr>
              <p:nvPr>
                <p:ph idx="1"/>
              </p:nvPr>
            </p:nvSpPr>
            <p:spPr>
              <a:xfrm>
                <a:off x="265323" y="1519244"/>
                <a:ext cx="10515600" cy="4351338"/>
              </a:xfrm>
              <a:blipFill>
                <a:blip r:embed="rId3"/>
                <a:stretch>
                  <a:fillRect l="-1206" t="-1453"/>
                </a:stretch>
              </a:blipFill>
            </p:spPr>
            <p:txBody>
              <a:bodyPr/>
              <a:lstStyle/>
              <a:p>
                <a:r>
                  <a:rPr lang="en-US">
                    <a:noFill/>
                  </a:rPr>
                  <a:t> </a:t>
                </a:r>
              </a:p>
            </p:txBody>
          </p:sp>
        </mc:Fallback>
      </mc:AlternateContent>
    </p:spTree>
    <p:extLst>
      <p:ext uri="{BB962C8B-B14F-4D97-AF65-F5344CB8AC3E}">
        <p14:creationId xmlns:p14="http://schemas.microsoft.com/office/powerpoint/2010/main" val="377381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AF3E-1DD5-8AC1-9BEE-930337F2AB1E}"/>
              </a:ext>
            </a:extLst>
          </p:cNvPr>
          <p:cNvSpPr>
            <a:spLocks noGrp="1"/>
          </p:cNvSpPr>
          <p:nvPr>
            <p:ph type="title"/>
          </p:nvPr>
        </p:nvSpPr>
        <p:spPr>
          <a:xfrm>
            <a:off x="265322" y="243939"/>
            <a:ext cx="11672677" cy="1325563"/>
          </a:xfrm>
        </p:spPr>
        <p:txBody>
          <a:bodyPr/>
          <a:lstStyle/>
          <a:p>
            <a:r>
              <a:rPr lang="en-US" dirty="0"/>
              <a:t>BDH-based Accountable Multi-Signature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9FB335-A253-2C22-FDDC-7B19FB57B77E}"/>
                  </a:ext>
                </a:extLst>
              </p:cNvPr>
              <p:cNvSpPr>
                <a:spLocks noGrp="1"/>
              </p:cNvSpPr>
              <p:nvPr>
                <p:ph idx="1"/>
              </p:nvPr>
            </p:nvSpPr>
            <p:spPr/>
            <p:txBody>
              <a:bodyPr/>
              <a:lstStyle/>
              <a:p>
                <a:pPr marL="0" indent="0">
                  <a:lnSpc>
                    <a:spcPct val="100000"/>
                  </a:lnSpc>
                  <a:buNone/>
                </a:pPr>
                <a:r>
                  <a:rPr lang="en-US" dirty="0"/>
                  <a:t>LocalKeyGen(</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oMath>
                </a14:m>
                <a:r>
                  <a:rPr lang="en-US" dirty="0"/>
                  <a:t>):</a:t>
                </a:r>
              </a:p>
              <a:p>
                <a:pPr>
                  <a:lnSpc>
                    <a:spcPct val="100000"/>
                  </a:lnSpc>
                </a:pP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𝛼</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oMath>
                </a14:m>
                <a:r>
                  <a:rPr lang="en-US" sz="2000" dirty="0"/>
                  <a:t>$  </a:t>
                </a:r>
                <a14:m>
                  <m:oMath xmlns:m="http://schemas.openxmlformats.org/officeDocument/2006/math">
                    <m:sSub>
                      <m:sSubPr>
                        <m:ctrlPr>
                          <a:rPr lang="en-US" sz="2600" b="0" i="1" smtClean="0">
                            <a:latin typeface="Cambria Math" panose="02040503050406030204" pitchFamily="18" charset="0"/>
                            <a:ea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ℤ</m:t>
                        </m:r>
                      </m:e>
                      <m:sub>
                        <m:r>
                          <a:rPr lang="en-US" sz="2600" b="0" i="1" smtClean="0">
                            <a:latin typeface="Cambria Math" panose="02040503050406030204" pitchFamily="18" charset="0"/>
                            <a:ea typeface="Cambria Math" panose="02040503050406030204" pitchFamily="18" charset="0"/>
                          </a:rPr>
                          <m:t>𝑞</m:t>
                        </m:r>
                      </m:sub>
                    </m:sSub>
                  </m:oMath>
                </a14:m>
                <a:r>
                  <a:rPr lang="en-US" sz="2600" dirty="0"/>
                  <a:t>  and set </a:t>
                </a:r>
                <a14:m>
                  <m:oMath xmlns:m="http://schemas.openxmlformats.org/officeDocument/2006/math">
                    <m:r>
                      <a:rPr lang="en-US" sz="2600" b="0" i="1" smtClean="0">
                        <a:latin typeface="Cambria Math" panose="02040503050406030204" pitchFamily="18" charset="0"/>
                      </a:rPr>
                      <m:t>𝑠</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𝑘</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𝛼</m:t>
                        </m:r>
                      </m:e>
                      <m:sub>
                        <m:r>
                          <a:rPr lang="en-US" sz="2600" b="0" i="1" smtClean="0">
                            <a:latin typeface="Cambria Math" panose="02040503050406030204" pitchFamily="18" charset="0"/>
                          </a:rPr>
                          <m:t>1</m:t>
                        </m:r>
                      </m:sub>
                    </m:sSub>
                  </m:oMath>
                </a14:m>
                <a:endParaRPr lang="en-US" sz="2600" dirty="0"/>
              </a:p>
              <a:p>
                <a:pPr marL="0" indent="0">
                  <a:lnSpc>
                    <a:spcPct val="100000"/>
                  </a:lnSpc>
                  <a:buNone/>
                </a:pPr>
                <a:endParaRPr lang="en-US" sz="2200" dirty="0"/>
              </a:p>
              <a:p>
                <a:pPr marL="0" indent="0">
                  <a:lnSpc>
                    <a:spcPct val="100000"/>
                  </a:lnSpc>
                  <a:buNone/>
                </a:pPr>
                <a:endParaRPr lang="en-US" sz="2600" dirty="0"/>
              </a:p>
              <a:p>
                <a:pPr>
                  <a:lnSpc>
                    <a:spcPct val="100000"/>
                  </a:lnSpc>
                </a:pPr>
                <a:endParaRPr lang="en-US" sz="2600" dirty="0"/>
              </a:p>
              <a:p>
                <a:pPr marL="0" indent="0">
                  <a:lnSpc>
                    <a:spcPct val="100000"/>
                  </a:lnSpc>
                  <a:buNone/>
                </a:pPr>
                <a:r>
                  <a:rPr lang="en-US" sz="2600" dirty="0"/>
                  <a:t> 		</a:t>
                </a:r>
              </a:p>
              <a:p>
                <a:pPr>
                  <a:lnSpc>
                    <a:spcPct val="100000"/>
                  </a:lnSpc>
                </a:pPr>
                <a:r>
                  <a:rPr lang="en-US" sz="2600" dirty="0"/>
                  <a:t>Output </a:t>
                </a:r>
                <a14:m>
                  <m:oMath xmlns:m="http://schemas.openxmlformats.org/officeDocument/2006/math">
                    <m:r>
                      <a:rPr lang="en-US" sz="2600" b="0" i="1" smtClean="0">
                        <a:latin typeface="Cambria Math" panose="02040503050406030204" pitchFamily="18" charset="0"/>
                      </a:rPr>
                      <m:t>𝑝</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𝑘</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  </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𝑔</m:t>
                        </m:r>
                      </m:e>
                      <m:sup>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𝛼</m:t>
                            </m:r>
                          </m:e>
                          <m:sub>
                            <m:r>
                              <a:rPr lang="en-US" sz="2600" b="0" i="1" smtClean="0">
                                <a:latin typeface="Cambria Math" panose="02040503050406030204" pitchFamily="18" charset="0"/>
                              </a:rPr>
                              <m:t>1</m:t>
                            </m:r>
                          </m:sub>
                        </m:sSub>
                      </m:sup>
                    </m:sSup>
                    <m:r>
                      <a:rPr lang="en-US" sz="2600" b="0" i="1" smtClean="0">
                        <a:latin typeface="Cambria Math" panose="02040503050406030204" pitchFamily="18" charset="0"/>
                      </a:rPr>
                      <m:t> ,  {</m:t>
                    </m:r>
                    <m:r>
                      <a:rPr lang="en-US" sz="2600" b="0" i="1" smtClean="0">
                        <a:latin typeface="Cambria Math" panose="02040503050406030204" pitchFamily="18" charset="0"/>
                      </a:rPr>
                      <m:t>𝑝</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𝑘</m:t>
                        </m:r>
                      </m:e>
                      <m:sub>
                        <m:r>
                          <a:rPr lang="en-US" sz="2600" b="0" i="1" smtClean="0">
                            <a:latin typeface="Cambria Math" panose="02040503050406030204" pitchFamily="18" charset="0"/>
                          </a:rPr>
                          <m:t>1,2</m:t>
                        </m:r>
                      </m:sub>
                    </m:sSub>
                    <m:r>
                      <a:rPr lang="en-US" sz="2600" b="0" i="1" smtClean="0">
                        <a:latin typeface="Cambria Math" panose="02040503050406030204" pitchFamily="18" charset="0"/>
                      </a:rPr>
                      <m:t> , …, </m:t>
                    </m:r>
                    <m:r>
                      <a:rPr lang="en-US" sz="2600" b="0" i="1" smtClean="0">
                        <a:latin typeface="Cambria Math" panose="02040503050406030204" pitchFamily="18" charset="0"/>
                      </a:rPr>
                      <m:t>𝑝</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𝑘</m:t>
                        </m:r>
                      </m:e>
                      <m:sub>
                        <m:r>
                          <a:rPr lang="en-US" sz="2600" b="0" i="1" smtClean="0">
                            <a:latin typeface="Cambria Math" panose="02040503050406030204" pitchFamily="18" charset="0"/>
                          </a:rPr>
                          <m:t>1,</m:t>
                        </m:r>
                        <m:r>
                          <a:rPr lang="en-US" sz="2600" b="0" i="1" smtClean="0">
                            <a:latin typeface="Cambria Math" panose="02040503050406030204" pitchFamily="18" charset="0"/>
                          </a:rPr>
                          <m:t>𝑛</m:t>
                        </m:r>
                      </m:sub>
                    </m:sSub>
                    <m:r>
                      <a:rPr lang="en-US" sz="2600" b="0" i="1" smtClean="0">
                        <a:latin typeface="Cambria Math" panose="02040503050406030204" pitchFamily="18" charset="0"/>
                      </a:rPr>
                      <m:t>}</m:t>
                    </m:r>
                  </m:oMath>
                </a14:m>
                <a:endParaRPr lang="en-US" sz="2600" dirty="0"/>
              </a:p>
            </p:txBody>
          </p:sp>
        </mc:Choice>
        <mc:Fallback xmlns="">
          <p:sp>
            <p:nvSpPr>
              <p:cNvPr id="3" name="Content Placeholder 2">
                <a:extLst>
                  <a:ext uri="{FF2B5EF4-FFF2-40B4-BE49-F238E27FC236}">
                    <a16:creationId xmlns:a16="http://schemas.microsoft.com/office/drawing/2014/main" id="{E59FB335-A253-2C22-FDDC-7B19FB57B77E}"/>
                  </a:ext>
                </a:extLst>
              </p:cNvPr>
              <p:cNvSpPr>
                <a:spLocks noGrp="1" noRot="1" noChangeAspect="1" noMove="1" noResize="1" noEditPoints="1" noAdjustHandles="1" noChangeArrowheads="1" noChangeShapeType="1" noTextEdit="1"/>
              </p:cNvSpPr>
              <p:nvPr>
                <p:ph idx="1"/>
              </p:nvPr>
            </p:nvSpPr>
            <p:spPr>
              <a:blipFill>
                <a:blip r:embed="rId3"/>
                <a:stretch>
                  <a:fillRect l="-1206" t="-1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7E5CF39-0F9D-641C-9D3F-853F144E50CA}"/>
                  </a:ext>
                </a:extLst>
              </p:cNvPr>
              <p:cNvGraphicFramePr>
                <a:graphicFrameLocks noGrp="1"/>
              </p:cNvGraphicFramePr>
              <p:nvPr>
                <p:extLst>
                  <p:ext uri="{D42A27DB-BD31-4B8C-83A1-F6EECF244321}">
                    <p14:modId xmlns:p14="http://schemas.microsoft.com/office/powerpoint/2010/main" val="2063582162"/>
                  </p:ext>
                </p:extLst>
              </p:nvPr>
            </p:nvGraphicFramePr>
            <p:xfrm>
              <a:off x="1833944" y="3284036"/>
              <a:ext cx="8524112" cy="500183"/>
            </p:xfrm>
            <a:graphic>
              <a:graphicData uri="http://schemas.openxmlformats.org/drawingml/2006/table">
                <a:tbl>
                  <a:tblPr firstRow="1" bandRow="1">
                    <a:tableStyleId>{5C22544A-7EE6-4342-B048-85BDC9FD1C3A}</a:tableStyleId>
                  </a:tblPr>
                  <a:tblGrid>
                    <a:gridCol w="2131028">
                      <a:extLst>
                        <a:ext uri="{9D8B030D-6E8A-4147-A177-3AD203B41FA5}">
                          <a16:colId xmlns:a16="http://schemas.microsoft.com/office/drawing/2014/main" val="1780960303"/>
                        </a:ext>
                      </a:extLst>
                    </a:gridCol>
                    <a:gridCol w="2131028">
                      <a:extLst>
                        <a:ext uri="{9D8B030D-6E8A-4147-A177-3AD203B41FA5}">
                          <a16:colId xmlns:a16="http://schemas.microsoft.com/office/drawing/2014/main" val="2484374956"/>
                        </a:ext>
                      </a:extLst>
                    </a:gridCol>
                    <a:gridCol w="2131028">
                      <a:extLst>
                        <a:ext uri="{9D8B030D-6E8A-4147-A177-3AD203B41FA5}">
                          <a16:colId xmlns:a16="http://schemas.microsoft.com/office/drawing/2014/main" val="3393293183"/>
                        </a:ext>
                      </a:extLst>
                    </a:gridCol>
                    <a:gridCol w="2131028">
                      <a:extLst>
                        <a:ext uri="{9D8B030D-6E8A-4147-A177-3AD203B41FA5}">
                          <a16:colId xmlns:a16="http://schemas.microsoft.com/office/drawing/2014/main" val="4284228419"/>
                        </a:ext>
                      </a:extLst>
                    </a:gridCol>
                  </a:tblGrid>
                  <a:tr h="500183">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𝐻</m:t>
                                    </m:r>
                                  </m:e>
                                  <m:sub>
                                    <m:r>
                                      <a:rPr lang="en-US" sz="2400" b="0" i="1" smtClean="0">
                                        <a:solidFill>
                                          <a:schemeClr val="tx2">
                                            <a:lumMod val="50000"/>
                                            <a:lumOff val="50000"/>
                                          </a:schemeClr>
                                        </a:solidFill>
                                        <a:latin typeface="Cambria Math" panose="02040503050406030204" pitchFamily="18" charset="0"/>
                                      </a:rPr>
                                      <m:t>1</m:t>
                                    </m:r>
                                  </m:sub>
                                </m:sSub>
                                <m:sSup>
                                  <m:sSupPr>
                                    <m:ctrlPr>
                                      <a:rPr lang="en-US" sz="2400" b="0" i="1" smtClean="0">
                                        <a:solidFill>
                                          <a:schemeClr val="tx2">
                                            <a:lumMod val="50000"/>
                                            <a:lumOff val="50000"/>
                                          </a:schemeClr>
                                        </a:solidFill>
                                        <a:latin typeface="Cambria Math" panose="02040503050406030204" pitchFamily="18" charset="0"/>
                                      </a:rPr>
                                    </m:ctrlPr>
                                  </m:sSupPr>
                                  <m:e>
                                    <m:d>
                                      <m:dPr>
                                        <m:ctrlPr>
                                          <a:rPr lang="en-US" sz="2400" b="0" i="1" smtClean="0">
                                            <a:solidFill>
                                              <a:schemeClr val="tx2">
                                                <a:lumMod val="50000"/>
                                                <a:lumOff val="50000"/>
                                              </a:schemeClr>
                                            </a:solidFill>
                                            <a:latin typeface="Cambria Math" panose="02040503050406030204" pitchFamily="18" charset="0"/>
                                          </a:rPr>
                                        </m:ctrlPr>
                                      </m:dPr>
                                      <m:e>
                                        <m:r>
                                          <a:rPr lang="en-US" sz="2400" b="0" i="1" smtClean="0">
                                            <a:solidFill>
                                              <a:schemeClr val="tx2">
                                                <a:lumMod val="50000"/>
                                                <a:lumOff val="50000"/>
                                              </a:schemeClr>
                                            </a:solidFill>
                                            <a:latin typeface="Cambria Math" panose="02040503050406030204" pitchFamily="18" charset="0"/>
                                          </a:rPr>
                                          <m:t>1</m:t>
                                        </m:r>
                                      </m:e>
                                    </m:d>
                                  </m:e>
                                  <m:sup>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𝛼</m:t>
                                        </m:r>
                                      </m:e>
                                      <m:sub>
                                        <m:r>
                                          <a:rPr lang="en-US" sz="2400" b="0" i="1" smtClean="0">
                                            <a:solidFill>
                                              <a:schemeClr val="tx2">
                                                <a:lumMod val="50000"/>
                                                <a:lumOff val="50000"/>
                                              </a:schemeClr>
                                            </a:solidFill>
                                            <a:latin typeface="Cambria Math" panose="02040503050406030204" pitchFamily="18" charset="0"/>
                                          </a:rPr>
                                          <m:t>1</m:t>
                                        </m:r>
                                      </m:sub>
                                    </m:sSub>
                                  </m:sup>
                                </m:sSup>
                              </m:oMath>
                            </m:oMathPara>
                          </a14:m>
                          <a:endParaRPr lang="en-US" sz="2400" b="0" dirty="0">
                            <a:solidFill>
                              <a:schemeClr val="tx2">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2</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1</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𝑛</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1</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59352975"/>
                      </a:ext>
                    </a:extLst>
                  </a:tr>
                </a:tbl>
              </a:graphicData>
            </a:graphic>
          </p:graphicFrame>
        </mc:Choice>
        <mc:Fallback xmlns="">
          <p:graphicFrame>
            <p:nvGraphicFramePr>
              <p:cNvPr id="4" name="Table 3">
                <a:extLst>
                  <a:ext uri="{FF2B5EF4-FFF2-40B4-BE49-F238E27FC236}">
                    <a16:creationId xmlns:a16="http://schemas.microsoft.com/office/drawing/2014/main" id="{27E5CF39-0F9D-641C-9D3F-853F144E50CA}"/>
                  </a:ext>
                </a:extLst>
              </p:cNvPr>
              <p:cNvGraphicFramePr>
                <a:graphicFrameLocks noGrp="1"/>
              </p:cNvGraphicFramePr>
              <p:nvPr>
                <p:extLst>
                  <p:ext uri="{D42A27DB-BD31-4B8C-83A1-F6EECF244321}">
                    <p14:modId xmlns:p14="http://schemas.microsoft.com/office/powerpoint/2010/main" val="2063582162"/>
                  </p:ext>
                </p:extLst>
              </p:nvPr>
            </p:nvGraphicFramePr>
            <p:xfrm>
              <a:off x="1833944" y="3284036"/>
              <a:ext cx="8524112" cy="500183"/>
            </p:xfrm>
            <a:graphic>
              <a:graphicData uri="http://schemas.openxmlformats.org/drawingml/2006/table">
                <a:tbl>
                  <a:tblPr firstRow="1" bandRow="1">
                    <a:tableStyleId>{5C22544A-7EE6-4342-B048-85BDC9FD1C3A}</a:tableStyleId>
                  </a:tblPr>
                  <a:tblGrid>
                    <a:gridCol w="2131028">
                      <a:extLst>
                        <a:ext uri="{9D8B030D-6E8A-4147-A177-3AD203B41FA5}">
                          <a16:colId xmlns:a16="http://schemas.microsoft.com/office/drawing/2014/main" val="1780960303"/>
                        </a:ext>
                      </a:extLst>
                    </a:gridCol>
                    <a:gridCol w="2131028">
                      <a:extLst>
                        <a:ext uri="{9D8B030D-6E8A-4147-A177-3AD203B41FA5}">
                          <a16:colId xmlns:a16="http://schemas.microsoft.com/office/drawing/2014/main" val="2484374956"/>
                        </a:ext>
                      </a:extLst>
                    </a:gridCol>
                    <a:gridCol w="2131028">
                      <a:extLst>
                        <a:ext uri="{9D8B030D-6E8A-4147-A177-3AD203B41FA5}">
                          <a16:colId xmlns:a16="http://schemas.microsoft.com/office/drawing/2014/main" val="3393293183"/>
                        </a:ext>
                      </a:extLst>
                    </a:gridCol>
                    <a:gridCol w="2131028">
                      <a:extLst>
                        <a:ext uri="{9D8B030D-6E8A-4147-A177-3AD203B41FA5}">
                          <a16:colId xmlns:a16="http://schemas.microsoft.com/office/drawing/2014/main" val="4284228419"/>
                        </a:ext>
                      </a:extLst>
                    </a:gridCol>
                  </a:tblGrid>
                  <a:tr h="5001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95" t="-2500" r="-300595" b="-5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595" t="-2500" r="-200595" b="-5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595" t="-2500" r="-100595" b="-5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595" t="-2500" r="-595" b="-5000"/>
                          </a:stretch>
                        </a:blipFill>
                      </a:tcPr>
                    </a:tc>
                    <a:extLst>
                      <a:ext uri="{0D108BD9-81ED-4DB2-BD59-A6C34878D82A}">
                        <a16:rowId xmlns:a16="http://schemas.microsoft.com/office/drawing/2014/main" val="2759352975"/>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2E874B-DC3A-BB0F-2B67-5038CEFBB3DE}"/>
                  </a:ext>
                </a:extLst>
              </p:cNvPr>
              <p:cNvSpPr txBox="1"/>
              <p:nvPr/>
            </p:nvSpPr>
            <p:spPr>
              <a:xfrm>
                <a:off x="4137949" y="3919156"/>
                <a:ext cx="1579944"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1,2</m:t>
                          </m:r>
                        </m:sub>
                      </m:sSub>
                    </m:oMath>
                  </m:oMathPara>
                </a14:m>
                <a:endParaRPr lang="en-US" sz="2400" dirty="0"/>
              </a:p>
            </p:txBody>
          </p:sp>
        </mc:Choice>
        <mc:Fallback xmlns="">
          <p:sp>
            <p:nvSpPr>
              <p:cNvPr id="6" name="TextBox 5">
                <a:extLst>
                  <a:ext uri="{FF2B5EF4-FFF2-40B4-BE49-F238E27FC236}">
                    <a16:creationId xmlns:a16="http://schemas.microsoft.com/office/drawing/2014/main" id="{7A2E874B-DC3A-BB0F-2B67-5038CEFBB3DE}"/>
                  </a:ext>
                </a:extLst>
              </p:cNvPr>
              <p:cNvSpPr txBox="1">
                <a:spLocks noRot="1" noChangeAspect="1" noMove="1" noResize="1" noEditPoints="1" noAdjustHandles="1" noChangeArrowheads="1" noChangeShapeType="1" noTextEdit="1"/>
              </p:cNvSpPr>
              <p:nvPr/>
            </p:nvSpPr>
            <p:spPr>
              <a:xfrm>
                <a:off x="4137949" y="3919156"/>
                <a:ext cx="1579944" cy="477888"/>
              </a:xfrm>
              <a:prstGeom prst="rect">
                <a:avLst/>
              </a:prstGeom>
              <a:blipFill>
                <a:blip r:embed="rId5"/>
                <a:stretch>
                  <a:fillRect b="-5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7AB93F-FA83-69CD-D799-F69F3C8CC2FB}"/>
                  </a:ext>
                </a:extLst>
              </p:cNvPr>
              <p:cNvSpPr txBox="1"/>
              <p:nvPr/>
            </p:nvSpPr>
            <p:spPr>
              <a:xfrm>
                <a:off x="8572982" y="3919156"/>
                <a:ext cx="1579944"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oMath>
                  </m:oMathPara>
                </a14:m>
                <a:endParaRPr lang="en-US" sz="2400" dirty="0"/>
              </a:p>
            </p:txBody>
          </p:sp>
        </mc:Choice>
        <mc:Fallback xmlns="">
          <p:sp>
            <p:nvSpPr>
              <p:cNvPr id="7" name="TextBox 6">
                <a:extLst>
                  <a:ext uri="{FF2B5EF4-FFF2-40B4-BE49-F238E27FC236}">
                    <a16:creationId xmlns:a16="http://schemas.microsoft.com/office/drawing/2014/main" id="{8A7AB93F-FA83-69CD-D799-F69F3C8CC2FB}"/>
                  </a:ext>
                </a:extLst>
              </p:cNvPr>
              <p:cNvSpPr txBox="1">
                <a:spLocks noRot="1" noChangeAspect="1" noMove="1" noResize="1" noEditPoints="1" noAdjustHandles="1" noChangeArrowheads="1" noChangeShapeType="1" noTextEdit="1"/>
              </p:cNvSpPr>
              <p:nvPr/>
            </p:nvSpPr>
            <p:spPr>
              <a:xfrm>
                <a:off x="8572982" y="3919156"/>
                <a:ext cx="1579944" cy="477888"/>
              </a:xfrm>
              <a:prstGeom prst="rect">
                <a:avLst/>
              </a:prstGeom>
              <a:blipFill>
                <a:blip r:embed="rId6"/>
                <a:stretch>
                  <a:fillRect b="-5128"/>
                </a:stretch>
              </a:blipFill>
            </p:spPr>
            <p:txBody>
              <a:bodyPr/>
              <a:lstStyle/>
              <a:p>
                <a:r>
                  <a:rPr lang="en-US">
                    <a:noFill/>
                  </a:rPr>
                  <a:t> </a:t>
                </a:r>
              </a:p>
            </p:txBody>
          </p:sp>
        </mc:Fallback>
      </mc:AlternateContent>
      <p:sp>
        <p:nvSpPr>
          <p:cNvPr id="9" name="Cloud Callout 8">
            <a:extLst>
              <a:ext uri="{FF2B5EF4-FFF2-40B4-BE49-F238E27FC236}">
                <a16:creationId xmlns:a16="http://schemas.microsoft.com/office/drawing/2014/main" id="{2F84133D-EFF4-C0BB-25BE-0D708BE8F7A4}"/>
              </a:ext>
            </a:extLst>
          </p:cNvPr>
          <p:cNvSpPr/>
          <p:nvPr/>
        </p:nvSpPr>
        <p:spPr>
          <a:xfrm>
            <a:off x="1909489" y="3955830"/>
            <a:ext cx="1709530" cy="612825"/>
          </a:xfrm>
          <a:prstGeom prst="cloudCallout">
            <a:avLst>
              <a:gd name="adj1" fmla="val 4748"/>
              <a:gd name="adj2" fmla="val -8454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PT Serif" panose="020A0603040505020204" pitchFamily="18" charset="77"/>
              </a:rPr>
              <a:t>Secret</a:t>
            </a:r>
          </a:p>
        </p:txBody>
      </p:sp>
    </p:spTree>
    <p:extLst>
      <p:ext uri="{BB962C8B-B14F-4D97-AF65-F5344CB8AC3E}">
        <p14:creationId xmlns:p14="http://schemas.microsoft.com/office/powerpoint/2010/main" val="387848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BAF0-FB1E-C12B-A59A-8086633E7C8F}"/>
              </a:ext>
            </a:extLst>
          </p:cNvPr>
          <p:cNvSpPr>
            <a:spLocks noGrp="1"/>
          </p:cNvSpPr>
          <p:nvPr>
            <p:ph type="title"/>
          </p:nvPr>
        </p:nvSpPr>
        <p:spPr/>
        <p:txBody>
          <a:bodyPr/>
          <a:lstStyle/>
          <a:p>
            <a:r>
              <a:rPr lang="en-US" dirty="0"/>
              <a:t>BDH-based Accountable Multi-Signature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8872446-F507-51F6-7CA3-5DE4DE997937}"/>
                  </a:ext>
                </a:extLst>
              </p:cNvPr>
              <p:cNvGraphicFramePr>
                <a:graphicFrameLocks noGrp="1"/>
              </p:cNvGraphicFramePr>
              <p:nvPr>
                <p:extLst>
                  <p:ext uri="{D42A27DB-BD31-4B8C-83A1-F6EECF244321}">
                    <p14:modId xmlns:p14="http://schemas.microsoft.com/office/powerpoint/2010/main" val="2825905782"/>
                  </p:ext>
                </p:extLst>
              </p:nvPr>
            </p:nvGraphicFramePr>
            <p:xfrm>
              <a:off x="2337788" y="2351348"/>
              <a:ext cx="8524112" cy="500183"/>
            </p:xfrm>
            <a:graphic>
              <a:graphicData uri="http://schemas.openxmlformats.org/drawingml/2006/table">
                <a:tbl>
                  <a:tblPr firstRow="1" bandRow="1">
                    <a:tableStyleId>{5C22544A-7EE6-4342-B048-85BDC9FD1C3A}</a:tableStyleId>
                  </a:tblPr>
                  <a:tblGrid>
                    <a:gridCol w="2131028">
                      <a:extLst>
                        <a:ext uri="{9D8B030D-6E8A-4147-A177-3AD203B41FA5}">
                          <a16:colId xmlns:a16="http://schemas.microsoft.com/office/drawing/2014/main" val="453093889"/>
                        </a:ext>
                      </a:extLst>
                    </a:gridCol>
                    <a:gridCol w="2131028">
                      <a:extLst>
                        <a:ext uri="{9D8B030D-6E8A-4147-A177-3AD203B41FA5}">
                          <a16:colId xmlns:a16="http://schemas.microsoft.com/office/drawing/2014/main" val="4009660623"/>
                        </a:ext>
                      </a:extLst>
                    </a:gridCol>
                    <a:gridCol w="2131028">
                      <a:extLst>
                        <a:ext uri="{9D8B030D-6E8A-4147-A177-3AD203B41FA5}">
                          <a16:colId xmlns:a16="http://schemas.microsoft.com/office/drawing/2014/main" val="2070673309"/>
                        </a:ext>
                      </a:extLst>
                    </a:gridCol>
                    <a:gridCol w="2131028">
                      <a:extLst>
                        <a:ext uri="{9D8B030D-6E8A-4147-A177-3AD203B41FA5}">
                          <a16:colId xmlns:a16="http://schemas.microsoft.com/office/drawing/2014/main" val="5320569"/>
                        </a:ext>
                      </a:extLst>
                    </a:gridCol>
                  </a:tblGrid>
                  <a:tr h="500183">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𝐻</m:t>
                                    </m:r>
                                  </m:e>
                                  <m:sub>
                                    <m:r>
                                      <a:rPr lang="en-US" sz="2400" b="0" i="1" smtClean="0">
                                        <a:solidFill>
                                          <a:schemeClr val="tx2">
                                            <a:lumMod val="50000"/>
                                            <a:lumOff val="50000"/>
                                          </a:schemeClr>
                                        </a:solidFill>
                                        <a:latin typeface="Cambria Math" panose="02040503050406030204" pitchFamily="18" charset="0"/>
                                      </a:rPr>
                                      <m:t>1</m:t>
                                    </m:r>
                                  </m:sub>
                                </m:sSub>
                                <m:sSup>
                                  <m:sSupPr>
                                    <m:ctrlPr>
                                      <a:rPr lang="en-US" sz="2400" b="0" i="1" smtClean="0">
                                        <a:solidFill>
                                          <a:schemeClr val="tx2">
                                            <a:lumMod val="50000"/>
                                            <a:lumOff val="50000"/>
                                          </a:schemeClr>
                                        </a:solidFill>
                                        <a:latin typeface="Cambria Math" panose="02040503050406030204" pitchFamily="18" charset="0"/>
                                      </a:rPr>
                                    </m:ctrlPr>
                                  </m:sSupPr>
                                  <m:e>
                                    <m:d>
                                      <m:dPr>
                                        <m:ctrlPr>
                                          <a:rPr lang="en-US" sz="2400" b="0" i="1" smtClean="0">
                                            <a:solidFill>
                                              <a:schemeClr val="tx2">
                                                <a:lumMod val="50000"/>
                                                <a:lumOff val="50000"/>
                                              </a:schemeClr>
                                            </a:solidFill>
                                            <a:latin typeface="Cambria Math" panose="02040503050406030204" pitchFamily="18" charset="0"/>
                                          </a:rPr>
                                        </m:ctrlPr>
                                      </m:dPr>
                                      <m:e>
                                        <m:r>
                                          <a:rPr lang="en-US" sz="2400" b="0" i="1" smtClean="0">
                                            <a:solidFill>
                                              <a:schemeClr val="tx2">
                                                <a:lumMod val="50000"/>
                                                <a:lumOff val="50000"/>
                                              </a:schemeClr>
                                            </a:solidFill>
                                            <a:latin typeface="Cambria Math" panose="02040503050406030204" pitchFamily="18" charset="0"/>
                                          </a:rPr>
                                          <m:t>1</m:t>
                                        </m:r>
                                      </m:e>
                                    </m:d>
                                  </m:e>
                                  <m:sup>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𝛼</m:t>
                                        </m:r>
                                      </m:e>
                                      <m:sub>
                                        <m:r>
                                          <a:rPr lang="en-US" sz="2400" b="0" i="1" smtClean="0">
                                            <a:solidFill>
                                              <a:schemeClr val="tx2">
                                                <a:lumMod val="50000"/>
                                                <a:lumOff val="50000"/>
                                              </a:schemeClr>
                                            </a:solidFill>
                                            <a:latin typeface="Cambria Math" panose="02040503050406030204" pitchFamily="18" charset="0"/>
                                          </a:rPr>
                                          <m:t>1</m:t>
                                        </m:r>
                                      </m:sub>
                                    </m:sSub>
                                  </m:sup>
                                </m:sSup>
                              </m:oMath>
                            </m:oMathPara>
                          </a14:m>
                          <a:endParaRPr lang="en-US" sz="2400" b="0" dirty="0">
                            <a:solidFill>
                              <a:schemeClr val="tx2">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2</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1</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𝑛</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1</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06307987"/>
                      </a:ext>
                    </a:extLst>
                  </a:tr>
                </a:tbl>
              </a:graphicData>
            </a:graphic>
          </p:graphicFrame>
        </mc:Choice>
        <mc:Fallback xmlns="">
          <p:graphicFrame>
            <p:nvGraphicFramePr>
              <p:cNvPr id="4" name="Table 3">
                <a:extLst>
                  <a:ext uri="{FF2B5EF4-FFF2-40B4-BE49-F238E27FC236}">
                    <a16:creationId xmlns:a16="http://schemas.microsoft.com/office/drawing/2014/main" id="{48872446-F507-51F6-7CA3-5DE4DE997937}"/>
                  </a:ext>
                </a:extLst>
              </p:cNvPr>
              <p:cNvGraphicFramePr>
                <a:graphicFrameLocks noGrp="1"/>
              </p:cNvGraphicFramePr>
              <p:nvPr>
                <p:extLst>
                  <p:ext uri="{D42A27DB-BD31-4B8C-83A1-F6EECF244321}">
                    <p14:modId xmlns:p14="http://schemas.microsoft.com/office/powerpoint/2010/main" val="2825905782"/>
                  </p:ext>
                </p:extLst>
              </p:nvPr>
            </p:nvGraphicFramePr>
            <p:xfrm>
              <a:off x="2337788" y="2351348"/>
              <a:ext cx="8524112" cy="500183"/>
            </p:xfrm>
            <a:graphic>
              <a:graphicData uri="http://schemas.openxmlformats.org/drawingml/2006/table">
                <a:tbl>
                  <a:tblPr firstRow="1" bandRow="1">
                    <a:tableStyleId>{5C22544A-7EE6-4342-B048-85BDC9FD1C3A}</a:tableStyleId>
                  </a:tblPr>
                  <a:tblGrid>
                    <a:gridCol w="2131028">
                      <a:extLst>
                        <a:ext uri="{9D8B030D-6E8A-4147-A177-3AD203B41FA5}">
                          <a16:colId xmlns:a16="http://schemas.microsoft.com/office/drawing/2014/main" val="453093889"/>
                        </a:ext>
                      </a:extLst>
                    </a:gridCol>
                    <a:gridCol w="2131028">
                      <a:extLst>
                        <a:ext uri="{9D8B030D-6E8A-4147-A177-3AD203B41FA5}">
                          <a16:colId xmlns:a16="http://schemas.microsoft.com/office/drawing/2014/main" val="4009660623"/>
                        </a:ext>
                      </a:extLst>
                    </a:gridCol>
                    <a:gridCol w="2131028">
                      <a:extLst>
                        <a:ext uri="{9D8B030D-6E8A-4147-A177-3AD203B41FA5}">
                          <a16:colId xmlns:a16="http://schemas.microsoft.com/office/drawing/2014/main" val="2070673309"/>
                        </a:ext>
                      </a:extLst>
                    </a:gridCol>
                    <a:gridCol w="2131028">
                      <a:extLst>
                        <a:ext uri="{9D8B030D-6E8A-4147-A177-3AD203B41FA5}">
                          <a16:colId xmlns:a16="http://schemas.microsoft.com/office/drawing/2014/main" val="5320569"/>
                        </a:ext>
                      </a:extLst>
                    </a:gridCol>
                  </a:tblGrid>
                  <a:tr h="5001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95" t="-2500" r="-300595" b="-25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95" t="-2500" r="-200595" b="-25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595" t="-2500" r="-100595" b="-25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95" t="-2500" r="-595" b="-2500"/>
                          </a:stretch>
                        </a:blipFill>
                      </a:tcPr>
                    </a:tc>
                    <a:extLst>
                      <a:ext uri="{0D108BD9-81ED-4DB2-BD59-A6C34878D82A}">
                        <a16:rowId xmlns:a16="http://schemas.microsoft.com/office/drawing/2014/main" val="2306307987"/>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4363EF-44A8-84E8-E4A3-94695909C3DD}"/>
                  </a:ext>
                </a:extLst>
              </p:cNvPr>
              <p:cNvSpPr txBox="1"/>
              <p:nvPr/>
            </p:nvSpPr>
            <p:spPr>
              <a:xfrm>
                <a:off x="1071300" y="2410908"/>
                <a:ext cx="95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m:oMathPara>
                </a14:m>
                <a:endParaRPr lang="en-US" sz="2400" dirty="0"/>
              </a:p>
            </p:txBody>
          </p:sp>
        </mc:Choice>
        <mc:Fallback xmlns="">
          <p:sp>
            <p:nvSpPr>
              <p:cNvPr id="5" name="TextBox 4">
                <a:extLst>
                  <a:ext uri="{FF2B5EF4-FFF2-40B4-BE49-F238E27FC236}">
                    <a16:creationId xmlns:a16="http://schemas.microsoft.com/office/drawing/2014/main" id="{8C4363EF-44A8-84E8-E4A3-94695909C3DD}"/>
                  </a:ext>
                </a:extLst>
              </p:cNvPr>
              <p:cNvSpPr txBox="1">
                <a:spLocks noRot="1" noChangeAspect="1" noMove="1" noResize="1" noEditPoints="1" noAdjustHandles="1" noChangeArrowheads="1" noChangeShapeType="1" noTextEdit="1"/>
              </p:cNvSpPr>
              <p:nvPr/>
            </p:nvSpPr>
            <p:spPr>
              <a:xfrm>
                <a:off x="1071300" y="2410908"/>
                <a:ext cx="954107" cy="369332"/>
              </a:xfrm>
              <a:prstGeom prst="rect">
                <a:avLst/>
              </a:prstGeom>
              <a:blipFill>
                <a:blip r:embed="rId4"/>
                <a:stretch>
                  <a:fillRect l="-7895" t="-10000" r="-3947"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DB5E053-1682-80AF-6193-E2851A05F92C}"/>
                  </a:ext>
                </a:extLst>
              </p:cNvPr>
              <p:cNvSpPr txBox="1"/>
              <p:nvPr/>
            </p:nvSpPr>
            <p:spPr>
              <a:xfrm>
                <a:off x="11174281" y="2410908"/>
                <a:ext cx="5370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1</m:t>
                              </m:r>
                            </m:sub>
                          </m:sSub>
                        </m:sup>
                      </m:sSup>
                    </m:oMath>
                  </m:oMathPara>
                </a14:m>
                <a:endParaRPr lang="en-US" sz="2400" dirty="0"/>
              </a:p>
            </p:txBody>
          </p:sp>
        </mc:Choice>
        <mc:Fallback xmlns="">
          <p:sp>
            <p:nvSpPr>
              <p:cNvPr id="19" name="TextBox 18">
                <a:extLst>
                  <a:ext uri="{FF2B5EF4-FFF2-40B4-BE49-F238E27FC236}">
                    <a16:creationId xmlns:a16="http://schemas.microsoft.com/office/drawing/2014/main" id="{1DB5E053-1682-80AF-6193-E2851A05F92C}"/>
                  </a:ext>
                </a:extLst>
              </p:cNvPr>
              <p:cNvSpPr txBox="1">
                <a:spLocks noRot="1" noChangeAspect="1" noMove="1" noResize="1" noEditPoints="1" noAdjustHandles="1" noChangeArrowheads="1" noChangeShapeType="1" noTextEdit="1"/>
              </p:cNvSpPr>
              <p:nvPr/>
            </p:nvSpPr>
            <p:spPr>
              <a:xfrm>
                <a:off x="11174281" y="2410908"/>
                <a:ext cx="537070" cy="369332"/>
              </a:xfrm>
              <a:prstGeom prst="rect">
                <a:avLst/>
              </a:prstGeom>
              <a:blipFill>
                <a:blip r:embed="rId5"/>
                <a:stretch>
                  <a:fillRect l="-11364" b="-23333"/>
                </a:stretch>
              </a:blipFill>
            </p:spPr>
            <p:txBody>
              <a:bodyPr/>
              <a:lstStyle/>
              <a:p>
                <a:r>
                  <a:rPr lang="en-US">
                    <a:noFill/>
                  </a:rPr>
                  <a:t> </a:t>
                </a:r>
              </a:p>
            </p:txBody>
          </p:sp>
        </mc:Fallback>
      </mc:AlternateContent>
    </p:spTree>
    <p:extLst>
      <p:ext uri="{BB962C8B-B14F-4D97-AF65-F5344CB8AC3E}">
        <p14:creationId xmlns:p14="http://schemas.microsoft.com/office/powerpoint/2010/main" val="328364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99075-F07B-6B8B-FE8C-709209BD6C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00F367-44C6-8A55-141D-FD9F97505B00}"/>
              </a:ext>
            </a:extLst>
          </p:cNvPr>
          <p:cNvSpPr>
            <a:spLocks noGrp="1"/>
          </p:cNvSpPr>
          <p:nvPr>
            <p:ph type="title"/>
          </p:nvPr>
        </p:nvSpPr>
        <p:spPr/>
        <p:txBody>
          <a:bodyPr/>
          <a:lstStyle/>
          <a:p>
            <a:r>
              <a:rPr lang="en-US" dirty="0"/>
              <a:t>BDH-based Accountable Multi-Signature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78513B11-86C5-6F72-A6AC-2F2CDED3637D}"/>
                  </a:ext>
                </a:extLst>
              </p:cNvPr>
              <p:cNvGraphicFramePr>
                <a:graphicFrameLocks noGrp="1"/>
              </p:cNvGraphicFramePr>
              <p:nvPr>
                <p:extLst>
                  <p:ext uri="{D42A27DB-BD31-4B8C-83A1-F6EECF244321}">
                    <p14:modId xmlns:p14="http://schemas.microsoft.com/office/powerpoint/2010/main" val="1504096549"/>
                  </p:ext>
                </p:extLst>
              </p:nvPr>
            </p:nvGraphicFramePr>
            <p:xfrm>
              <a:off x="2337788" y="2351348"/>
              <a:ext cx="8524112" cy="1000366"/>
            </p:xfrm>
            <a:graphic>
              <a:graphicData uri="http://schemas.openxmlformats.org/drawingml/2006/table">
                <a:tbl>
                  <a:tblPr firstRow="1" bandRow="1">
                    <a:tableStyleId>{5C22544A-7EE6-4342-B048-85BDC9FD1C3A}</a:tableStyleId>
                  </a:tblPr>
                  <a:tblGrid>
                    <a:gridCol w="2131028">
                      <a:extLst>
                        <a:ext uri="{9D8B030D-6E8A-4147-A177-3AD203B41FA5}">
                          <a16:colId xmlns:a16="http://schemas.microsoft.com/office/drawing/2014/main" val="453093889"/>
                        </a:ext>
                      </a:extLst>
                    </a:gridCol>
                    <a:gridCol w="2131028">
                      <a:extLst>
                        <a:ext uri="{9D8B030D-6E8A-4147-A177-3AD203B41FA5}">
                          <a16:colId xmlns:a16="http://schemas.microsoft.com/office/drawing/2014/main" val="4009660623"/>
                        </a:ext>
                      </a:extLst>
                    </a:gridCol>
                    <a:gridCol w="2131028">
                      <a:extLst>
                        <a:ext uri="{9D8B030D-6E8A-4147-A177-3AD203B41FA5}">
                          <a16:colId xmlns:a16="http://schemas.microsoft.com/office/drawing/2014/main" val="2070673309"/>
                        </a:ext>
                      </a:extLst>
                    </a:gridCol>
                    <a:gridCol w="2131028">
                      <a:extLst>
                        <a:ext uri="{9D8B030D-6E8A-4147-A177-3AD203B41FA5}">
                          <a16:colId xmlns:a16="http://schemas.microsoft.com/office/drawing/2014/main" val="5320569"/>
                        </a:ext>
                      </a:extLst>
                    </a:gridCol>
                  </a:tblGrid>
                  <a:tr h="500183">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𝐻</m:t>
                                    </m:r>
                                  </m:e>
                                  <m:sub>
                                    <m:r>
                                      <a:rPr lang="en-US" sz="2400" b="0" i="1" smtClean="0">
                                        <a:solidFill>
                                          <a:schemeClr val="tx2">
                                            <a:lumMod val="50000"/>
                                            <a:lumOff val="50000"/>
                                          </a:schemeClr>
                                        </a:solidFill>
                                        <a:latin typeface="Cambria Math" panose="02040503050406030204" pitchFamily="18" charset="0"/>
                                      </a:rPr>
                                      <m:t>1</m:t>
                                    </m:r>
                                  </m:sub>
                                </m:sSub>
                                <m:sSup>
                                  <m:sSupPr>
                                    <m:ctrlPr>
                                      <a:rPr lang="en-US" sz="2400" b="0" i="1" smtClean="0">
                                        <a:solidFill>
                                          <a:schemeClr val="tx2">
                                            <a:lumMod val="50000"/>
                                            <a:lumOff val="50000"/>
                                          </a:schemeClr>
                                        </a:solidFill>
                                        <a:latin typeface="Cambria Math" panose="02040503050406030204" pitchFamily="18" charset="0"/>
                                      </a:rPr>
                                    </m:ctrlPr>
                                  </m:sSupPr>
                                  <m:e>
                                    <m:d>
                                      <m:dPr>
                                        <m:ctrlPr>
                                          <a:rPr lang="en-US" sz="2400" b="0" i="1" smtClean="0">
                                            <a:solidFill>
                                              <a:schemeClr val="tx2">
                                                <a:lumMod val="50000"/>
                                                <a:lumOff val="50000"/>
                                              </a:schemeClr>
                                            </a:solidFill>
                                            <a:latin typeface="Cambria Math" panose="02040503050406030204" pitchFamily="18" charset="0"/>
                                          </a:rPr>
                                        </m:ctrlPr>
                                      </m:dPr>
                                      <m:e>
                                        <m:r>
                                          <a:rPr lang="en-US" sz="2400" b="0" i="1" smtClean="0">
                                            <a:solidFill>
                                              <a:schemeClr val="tx2">
                                                <a:lumMod val="50000"/>
                                                <a:lumOff val="50000"/>
                                              </a:schemeClr>
                                            </a:solidFill>
                                            <a:latin typeface="Cambria Math" panose="02040503050406030204" pitchFamily="18" charset="0"/>
                                          </a:rPr>
                                          <m:t>1</m:t>
                                        </m:r>
                                      </m:e>
                                    </m:d>
                                  </m:e>
                                  <m:sup>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𝛼</m:t>
                                        </m:r>
                                      </m:e>
                                      <m:sub>
                                        <m:r>
                                          <a:rPr lang="en-US" sz="2400" b="0" i="1" smtClean="0">
                                            <a:solidFill>
                                              <a:schemeClr val="tx2">
                                                <a:lumMod val="50000"/>
                                                <a:lumOff val="50000"/>
                                              </a:schemeClr>
                                            </a:solidFill>
                                            <a:latin typeface="Cambria Math" panose="02040503050406030204" pitchFamily="18" charset="0"/>
                                          </a:rPr>
                                          <m:t>1</m:t>
                                        </m:r>
                                      </m:sub>
                                    </m:sSub>
                                  </m:sup>
                                </m:sSup>
                              </m:oMath>
                            </m:oMathPara>
                          </a14:m>
                          <a:endParaRPr lang="en-US" sz="2400" b="0" dirty="0">
                            <a:solidFill>
                              <a:schemeClr val="tx2">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2</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1</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𝑛</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1</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06307987"/>
                      </a:ext>
                    </a:extLst>
                  </a:tr>
                  <a:tr h="500183">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1</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2</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𝐻</m:t>
                                    </m:r>
                                  </m:e>
                                  <m:sub>
                                    <m:r>
                                      <a:rPr lang="en-US" sz="2400" b="0" i="1" smtClean="0">
                                        <a:solidFill>
                                          <a:schemeClr val="tx2">
                                            <a:lumMod val="50000"/>
                                            <a:lumOff val="50000"/>
                                          </a:schemeClr>
                                        </a:solidFill>
                                        <a:latin typeface="Cambria Math" panose="02040503050406030204" pitchFamily="18" charset="0"/>
                                      </a:rPr>
                                      <m:t>1</m:t>
                                    </m:r>
                                  </m:sub>
                                </m:sSub>
                                <m:sSup>
                                  <m:sSupPr>
                                    <m:ctrlPr>
                                      <a:rPr lang="en-US" sz="2400" b="0" i="1" smtClean="0">
                                        <a:solidFill>
                                          <a:schemeClr val="tx2">
                                            <a:lumMod val="50000"/>
                                            <a:lumOff val="50000"/>
                                          </a:schemeClr>
                                        </a:solidFill>
                                        <a:latin typeface="Cambria Math" panose="02040503050406030204" pitchFamily="18" charset="0"/>
                                      </a:rPr>
                                    </m:ctrlPr>
                                  </m:sSupPr>
                                  <m:e>
                                    <m:d>
                                      <m:dPr>
                                        <m:ctrlPr>
                                          <a:rPr lang="en-US" sz="2400" b="0" i="1" smtClean="0">
                                            <a:solidFill>
                                              <a:schemeClr val="tx2">
                                                <a:lumMod val="50000"/>
                                                <a:lumOff val="50000"/>
                                              </a:schemeClr>
                                            </a:solidFill>
                                            <a:latin typeface="Cambria Math" panose="02040503050406030204" pitchFamily="18" charset="0"/>
                                          </a:rPr>
                                        </m:ctrlPr>
                                      </m:dPr>
                                      <m:e>
                                        <m:r>
                                          <a:rPr lang="en-US" sz="2400" b="0" i="1" smtClean="0">
                                            <a:solidFill>
                                              <a:schemeClr val="tx2">
                                                <a:lumMod val="50000"/>
                                                <a:lumOff val="50000"/>
                                              </a:schemeClr>
                                            </a:solidFill>
                                            <a:latin typeface="Cambria Math" panose="02040503050406030204" pitchFamily="18" charset="0"/>
                                          </a:rPr>
                                          <m:t>2</m:t>
                                        </m:r>
                                      </m:e>
                                    </m:d>
                                  </m:e>
                                  <m:sup>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𝛼</m:t>
                                        </m:r>
                                      </m:e>
                                      <m:sub>
                                        <m:r>
                                          <a:rPr lang="en-US" sz="2400" b="0" i="1" smtClean="0">
                                            <a:solidFill>
                                              <a:schemeClr val="tx2">
                                                <a:lumMod val="50000"/>
                                                <a:lumOff val="50000"/>
                                              </a:schemeClr>
                                            </a:solidFill>
                                            <a:latin typeface="Cambria Math" panose="02040503050406030204" pitchFamily="18" charset="0"/>
                                          </a:rPr>
                                          <m:t>2</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𝑛</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2</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5501452"/>
                      </a:ext>
                    </a:extLst>
                  </a:tr>
                </a:tbl>
              </a:graphicData>
            </a:graphic>
          </p:graphicFrame>
        </mc:Choice>
        <mc:Fallback xmlns="">
          <p:graphicFrame>
            <p:nvGraphicFramePr>
              <p:cNvPr id="4" name="Table 3">
                <a:extLst>
                  <a:ext uri="{FF2B5EF4-FFF2-40B4-BE49-F238E27FC236}">
                    <a16:creationId xmlns:a16="http://schemas.microsoft.com/office/drawing/2014/main" id="{78513B11-86C5-6F72-A6AC-2F2CDED3637D}"/>
                  </a:ext>
                </a:extLst>
              </p:cNvPr>
              <p:cNvGraphicFramePr>
                <a:graphicFrameLocks noGrp="1"/>
              </p:cNvGraphicFramePr>
              <p:nvPr>
                <p:extLst>
                  <p:ext uri="{D42A27DB-BD31-4B8C-83A1-F6EECF244321}">
                    <p14:modId xmlns:p14="http://schemas.microsoft.com/office/powerpoint/2010/main" val="1504096549"/>
                  </p:ext>
                </p:extLst>
              </p:nvPr>
            </p:nvGraphicFramePr>
            <p:xfrm>
              <a:off x="2337788" y="2351348"/>
              <a:ext cx="8524112" cy="1000366"/>
            </p:xfrm>
            <a:graphic>
              <a:graphicData uri="http://schemas.openxmlformats.org/drawingml/2006/table">
                <a:tbl>
                  <a:tblPr firstRow="1" bandRow="1">
                    <a:tableStyleId>{5C22544A-7EE6-4342-B048-85BDC9FD1C3A}</a:tableStyleId>
                  </a:tblPr>
                  <a:tblGrid>
                    <a:gridCol w="2131028">
                      <a:extLst>
                        <a:ext uri="{9D8B030D-6E8A-4147-A177-3AD203B41FA5}">
                          <a16:colId xmlns:a16="http://schemas.microsoft.com/office/drawing/2014/main" val="453093889"/>
                        </a:ext>
                      </a:extLst>
                    </a:gridCol>
                    <a:gridCol w="2131028">
                      <a:extLst>
                        <a:ext uri="{9D8B030D-6E8A-4147-A177-3AD203B41FA5}">
                          <a16:colId xmlns:a16="http://schemas.microsoft.com/office/drawing/2014/main" val="4009660623"/>
                        </a:ext>
                      </a:extLst>
                    </a:gridCol>
                    <a:gridCol w="2131028">
                      <a:extLst>
                        <a:ext uri="{9D8B030D-6E8A-4147-A177-3AD203B41FA5}">
                          <a16:colId xmlns:a16="http://schemas.microsoft.com/office/drawing/2014/main" val="2070673309"/>
                        </a:ext>
                      </a:extLst>
                    </a:gridCol>
                    <a:gridCol w="2131028">
                      <a:extLst>
                        <a:ext uri="{9D8B030D-6E8A-4147-A177-3AD203B41FA5}">
                          <a16:colId xmlns:a16="http://schemas.microsoft.com/office/drawing/2014/main" val="5320569"/>
                        </a:ext>
                      </a:extLst>
                    </a:gridCol>
                  </a:tblGrid>
                  <a:tr h="5001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95" t="-2500" r="-300595"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95" t="-2500" r="-200595"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595" t="-2500" r="-100595"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95" t="-2500" r="-595" b="-100000"/>
                          </a:stretch>
                        </a:blipFill>
                      </a:tcPr>
                    </a:tc>
                    <a:extLst>
                      <a:ext uri="{0D108BD9-81ED-4DB2-BD59-A6C34878D82A}">
                        <a16:rowId xmlns:a16="http://schemas.microsoft.com/office/drawing/2014/main" val="2306307987"/>
                      </a:ext>
                    </a:extLst>
                  </a:tr>
                  <a:tr h="5001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95" t="-105128" r="-300595" b="-2564"/>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95" t="-105128" r="-200595" b="-2564"/>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595" t="-105128" r="-100595" b="-2564"/>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95" t="-105128" r="-595" b="-2564"/>
                          </a:stretch>
                        </a:blipFill>
                      </a:tcPr>
                    </a:tc>
                    <a:extLst>
                      <a:ext uri="{0D108BD9-81ED-4DB2-BD59-A6C34878D82A}">
                        <a16:rowId xmlns:a16="http://schemas.microsoft.com/office/drawing/2014/main" val="205501452"/>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18104A-CB24-B9DC-E6E2-63BC1FCCA546}"/>
                  </a:ext>
                </a:extLst>
              </p:cNvPr>
              <p:cNvSpPr txBox="1"/>
              <p:nvPr/>
            </p:nvSpPr>
            <p:spPr>
              <a:xfrm>
                <a:off x="1071300" y="2410908"/>
                <a:ext cx="95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m:oMathPara>
                </a14:m>
                <a:endParaRPr lang="en-US" sz="2400" dirty="0"/>
              </a:p>
            </p:txBody>
          </p:sp>
        </mc:Choice>
        <mc:Fallback xmlns="">
          <p:sp>
            <p:nvSpPr>
              <p:cNvPr id="5" name="TextBox 4">
                <a:extLst>
                  <a:ext uri="{FF2B5EF4-FFF2-40B4-BE49-F238E27FC236}">
                    <a16:creationId xmlns:a16="http://schemas.microsoft.com/office/drawing/2014/main" id="{4318104A-CB24-B9DC-E6E2-63BC1FCCA546}"/>
                  </a:ext>
                </a:extLst>
              </p:cNvPr>
              <p:cNvSpPr txBox="1">
                <a:spLocks noRot="1" noChangeAspect="1" noMove="1" noResize="1" noEditPoints="1" noAdjustHandles="1" noChangeArrowheads="1" noChangeShapeType="1" noTextEdit="1"/>
              </p:cNvSpPr>
              <p:nvPr/>
            </p:nvSpPr>
            <p:spPr>
              <a:xfrm>
                <a:off x="1071300" y="2410908"/>
                <a:ext cx="954107" cy="369332"/>
              </a:xfrm>
              <a:prstGeom prst="rect">
                <a:avLst/>
              </a:prstGeom>
              <a:blipFill>
                <a:blip r:embed="rId4"/>
                <a:stretch>
                  <a:fillRect l="-7895" t="-10000" r="-3947"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D15C56-87C9-24CF-BBEC-EBF208C62051}"/>
                  </a:ext>
                </a:extLst>
              </p:cNvPr>
              <p:cNvSpPr txBox="1"/>
              <p:nvPr/>
            </p:nvSpPr>
            <p:spPr>
              <a:xfrm>
                <a:off x="1071299" y="2850792"/>
                <a:ext cx="9612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5DD15C56-87C9-24CF-BBEC-EBF208C62051}"/>
                  </a:ext>
                </a:extLst>
              </p:cNvPr>
              <p:cNvSpPr txBox="1">
                <a:spLocks noRot="1" noChangeAspect="1" noMove="1" noResize="1" noEditPoints="1" noAdjustHandles="1" noChangeArrowheads="1" noChangeShapeType="1" noTextEdit="1"/>
              </p:cNvSpPr>
              <p:nvPr/>
            </p:nvSpPr>
            <p:spPr>
              <a:xfrm>
                <a:off x="1071299" y="2850792"/>
                <a:ext cx="961224" cy="369332"/>
              </a:xfrm>
              <a:prstGeom prst="rect">
                <a:avLst/>
              </a:prstGeom>
              <a:blipFill>
                <a:blip r:embed="rId5"/>
                <a:stretch>
                  <a:fillRect l="-7895" t="-10000" r="-5263"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2A68318-6C7C-0B4A-B004-1A44048F2D04}"/>
                  </a:ext>
                </a:extLst>
              </p:cNvPr>
              <p:cNvSpPr txBox="1"/>
              <p:nvPr/>
            </p:nvSpPr>
            <p:spPr>
              <a:xfrm>
                <a:off x="11174281" y="2410908"/>
                <a:ext cx="5370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1</m:t>
                              </m:r>
                            </m:sub>
                          </m:sSub>
                        </m:sup>
                      </m:sSup>
                    </m:oMath>
                  </m:oMathPara>
                </a14:m>
                <a:endParaRPr lang="en-US" sz="2400" dirty="0"/>
              </a:p>
            </p:txBody>
          </p:sp>
        </mc:Choice>
        <mc:Fallback xmlns="">
          <p:sp>
            <p:nvSpPr>
              <p:cNvPr id="17" name="TextBox 16">
                <a:extLst>
                  <a:ext uri="{FF2B5EF4-FFF2-40B4-BE49-F238E27FC236}">
                    <a16:creationId xmlns:a16="http://schemas.microsoft.com/office/drawing/2014/main" id="{02A68318-6C7C-0B4A-B004-1A44048F2D04}"/>
                  </a:ext>
                </a:extLst>
              </p:cNvPr>
              <p:cNvSpPr txBox="1">
                <a:spLocks noRot="1" noChangeAspect="1" noMove="1" noResize="1" noEditPoints="1" noAdjustHandles="1" noChangeArrowheads="1" noChangeShapeType="1" noTextEdit="1"/>
              </p:cNvSpPr>
              <p:nvPr/>
            </p:nvSpPr>
            <p:spPr>
              <a:xfrm>
                <a:off x="11174281" y="2410908"/>
                <a:ext cx="537070" cy="369332"/>
              </a:xfrm>
              <a:prstGeom prst="rect">
                <a:avLst/>
              </a:prstGeom>
              <a:blipFill>
                <a:blip r:embed="rId6"/>
                <a:stretch>
                  <a:fillRect l="-11364"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CB49AF4-A01E-1628-378B-272C93CE64DB}"/>
                  </a:ext>
                </a:extLst>
              </p:cNvPr>
              <p:cNvSpPr txBox="1"/>
              <p:nvPr/>
            </p:nvSpPr>
            <p:spPr>
              <a:xfrm>
                <a:off x="11174281" y="2932536"/>
                <a:ext cx="5370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2</m:t>
                              </m:r>
                            </m:sub>
                          </m:sSub>
                        </m:sup>
                      </m:sSup>
                    </m:oMath>
                  </m:oMathPara>
                </a14:m>
                <a:endParaRPr lang="en-US" sz="2400" dirty="0"/>
              </a:p>
            </p:txBody>
          </p:sp>
        </mc:Choice>
        <mc:Fallback xmlns="">
          <p:sp>
            <p:nvSpPr>
              <p:cNvPr id="18" name="TextBox 17">
                <a:extLst>
                  <a:ext uri="{FF2B5EF4-FFF2-40B4-BE49-F238E27FC236}">
                    <a16:creationId xmlns:a16="http://schemas.microsoft.com/office/drawing/2014/main" id="{8CB49AF4-A01E-1628-378B-272C93CE64DB}"/>
                  </a:ext>
                </a:extLst>
              </p:cNvPr>
              <p:cNvSpPr txBox="1">
                <a:spLocks noRot="1" noChangeAspect="1" noMove="1" noResize="1" noEditPoints="1" noAdjustHandles="1" noChangeArrowheads="1" noChangeShapeType="1" noTextEdit="1"/>
              </p:cNvSpPr>
              <p:nvPr/>
            </p:nvSpPr>
            <p:spPr>
              <a:xfrm>
                <a:off x="11174281" y="2932536"/>
                <a:ext cx="537070" cy="369332"/>
              </a:xfrm>
              <a:prstGeom prst="rect">
                <a:avLst/>
              </a:prstGeom>
              <a:blipFill>
                <a:blip r:embed="rId7"/>
                <a:stretch>
                  <a:fillRect l="-11364" b="-16129"/>
                </a:stretch>
              </a:blipFill>
            </p:spPr>
            <p:txBody>
              <a:bodyPr/>
              <a:lstStyle/>
              <a:p>
                <a:r>
                  <a:rPr lang="en-US">
                    <a:noFill/>
                  </a:rPr>
                  <a:t> </a:t>
                </a:r>
              </a:p>
            </p:txBody>
          </p:sp>
        </mc:Fallback>
      </mc:AlternateContent>
    </p:spTree>
    <p:extLst>
      <p:ext uri="{BB962C8B-B14F-4D97-AF65-F5344CB8AC3E}">
        <p14:creationId xmlns:p14="http://schemas.microsoft.com/office/powerpoint/2010/main" val="406900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4B760-04BC-97F9-9BCA-C288DB2E06D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8E2C8D4-6C89-44D7-0445-D2006899C01D}"/>
                  </a:ext>
                </a:extLst>
              </p:cNvPr>
              <p:cNvGraphicFramePr>
                <a:graphicFrameLocks noGrp="1"/>
              </p:cNvGraphicFramePr>
              <p:nvPr/>
            </p:nvGraphicFramePr>
            <p:xfrm>
              <a:off x="2337788" y="2351348"/>
              <a:ext cx="8524112" cy="2000732"/>
            </p:xfrm>
            <a:graphic>
              <a:graphicData uri="http://schemas.openxmlformats.org/drawingml/2006/table">
                <a:tbl>
                  <a:tblPr firstRow="1" bandRow="1">
                    <a:tableStyleId>{5C22544A-7EE6-4342-B048-85BDC9FD1C3A}</a:tableStyleId>
                  </a:tblPr>
                  <a:tblGrid>
                    <a:gridCol w="2131028">
                      <a:extLst>
                        <a:ext uri="{9D8B030D-6E8A-4147-A177-3AD203B41FA5}">
                          <a16:colId xmlns:a16="http://schemas.microsoft.com/office/drawing/2014/main" val="453093889"/>
                        </a:ext>
                      </a:extLst>
                    </a:gridCol>
                    <a:gridCol w="2131028">
                      <a:extLst>
                        <a:ext uri="{9D8B030D-6E8A-4147-A177-3AD203B41FA5}">
                          <a16:colId xmlns:a16="http://schemas.microsoft.com/office/drawing/2014/main" val="4009660623"/>
                        </a:ext>
                      </a:extLst>
                    </a:gridCol>
                    <a:gridCol w="2131028">
                      <a:extLst>
                        <a:ext uri="{9D8B030D-6E8A-4147-A177-3AD203B41FA5}">
                          <a16:colId xmlns:a16="http://schemas.microsoft.com/office/drawing/2014/main" val="2070673309"/>
                        </a:ext>
                      </a:extLst>
                    </a:gridCol>
                    <a:gridCol w="2131028">
                      <a:extLst>
                        <a:ext uri="{9D8B030D-6E8A-4147-A177-3AD203B41FA5}">
                          <a16:colId xmlns:a16="http://schemas.microsoft.com/office/drawing/2014/main" val="5320569"/>
                        </a:ext>
                      </a:extLst>
                    </a:gridCol>
                  </a:tblGrid>
                  <a:tr h="500183">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𝐻</m:t>
                                    </m:r>
                                  </m:e>
                                  <m:sub>
                                    <m:r>
                                      <a:rPr lang="en-US" sz="2400" b="0" i="1" smtClean="0">
                                        <a:solidFill>
                                          <a:schemeClr val="tx2">
                                            <a:lumMod val="50000"/>
                                            <a:lumOff val="50000"/>
                                          </a:schemeClr>
                                        </a:solidFill>
                                        <a:latin typeface="Cambria Math" panose="02040503050406030204" pitchFamily="18" charset="0"/>
                                      </a:rPr>
                                      <m:t>1</m:t>
                                    </m:r>
                                  </m:sub>
                                </m:sSub>
                                <m:sSup>
                                  <m:sSupPr>
                                    <m:ctrlPr>
                                      <a:rPr lang="en-US" sz="2400" b="0" i="1" smtClean="0">
                                        <a:solidFill>
                                          <a:schemeClr val="tx2">
                                            <a:lumMod val="50000"/>
                                            <a:lumOff val="50000"/>
                                          </a:schemeClr>
                                        </a:solidFill>
                                        <a:latin typeface="Cambria Math" panose="02040503050406030204" pitchFamily="18" charset="0"/>
                                      </a:rPr>
                                    </m:ctrlPr>
                                  </m:sSupPr>
                                  <m:e>
                                    <m:d>
                                      <m:dPr>
                                        <m:ctrlPr>
                                          <a:rPr lang="en-US" sz="2400" b="0" i="1" smtClean="0">
                                            <a:solidFill>
                                              <a:schemeClr val="tx2">
                                                <a:lumMod val="50000"/>
                                                <a:lumOff val="50000"/>
                                              </a:schemeClr>
                                            </a:solidFill>
                                            <a:latin typeface="Cambria Math" panose="02040503050406030204" pitchFamily="18" charset="0"/>
                                          </a:rPr>
                                        </m:ctrlPr>
                                      </m:dPr>
                                      <m:e>
                                        <m:r>
                                          <a:rPr lang="en-US" sz="2400" b="0" i="1" smtClean="0">
                                            <a:solidFill>
                                              <a:schemeClr val="tx2">
                                                <a:lumMod val="50000"/>
                                                <a:lumOff val="50000"/>
                                              </a:schemeClr>
                                            </a:solidFill>
                                            <a:latin typeface="Cambria Math" panose="02040503050406030204" pitchFamily="18" charset="0"/>
                                          </a:rPr>
                                          <m:t>1</m:t>
                                        </m:r>
                                      </m:e>
                                    </m:d>
                                  </m:e>
                                  <m:sup>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𝛼</m:t>
                                        </m:r>
                                      </m:e>
                                      <m:sub>
                                        <m:r>
                                          <a:rPr lang="en-US" sz="2400" b="0" i="1" smtClean="0">
                                            <a:solidFill>
                                              <a:schemeClr val="tx2">
                                                <a:lumMod val="50000"/>
                                                <a:lumOff val="50000"/>
                                              </a:schemeClr>
                                            </a:solidFill>
                                            <a:latin typeface="Cambria Math" panose="02040503050406030204" pitchFamily="18" charset="0"/>
                                          </a:rPr>
                                          <m:t>1</m:t>
                                        </m:r>
                                      </m:sub>
                                    </m:sSub>
                                  </m:sup>
                                </m:sSup>
                              </m:oMath>
                            </m:oMathPara>
                          </a14:m>
                          <a:endParaRPr lang="en-US" sz="2400" b="0" dirty="0">
                            <a:solidFill>
                              <a:schemeClr val="tx2">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2</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1</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𝑛</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1</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06307987"/>
                      </a:ext>
                    </a:extLst>
                  </a:tr>
                  <a:tr h="500183">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1</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2</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𝐻</m:t>
                                    </m:r>
                                  </m:e>
                                  <m:sub>
                                    <m:r>
                                      <a:rPr lang="en-US" sz="2400" b="0" i="1" smtClean="0">
                                        <a:solidFill>
                                          <a:schemeClr val="tx2">
                                            <a:lumMod val="50000"/>
                                            <a:lumOff val="50000"/>
                                          </a:schemeClr>
                                        </a:solidFill>
                                        <a:latin typeface="Cambria Math" panose="02040503050406030204" pitchFamily="18" charset="0"/>
                                      </a:rPr>
                                      <m:t>1</m:t>
                                    </m:r>
                                  </m:sub>
                                </m:sSub>
                                <m:sSup>
                                  <m:sSupPr>
                                    <m:ctrlPr>
                                      <a:rPr lang="en-US" sz="2400" b="0" i="1" smtClean="0">
                                        <a:solidFill>
                                          <a:schemeClr val="tx2">
                                            <a:lumMod val="50000"/>
                                            <a:lumOff val="50000"/>
                                          </a:schemeClr>
                                        </a:solidFill>
                                        <a:latin typeface="Cambria Math" panose="02040503050406030204" pitchFamily="18" charset="0"/>
                                      </a:rPr>
                                    </m:ctrlPr>
                                  </m:sSupPr>
                                  <m:e>
                                    <m:d>
                                      <m:dPr>
                                        <m:ctrlPr>
                                          <a:rPr lang="en-US" sz="2400" b="0" i="1" smtClean="0">
                                            <a:solidFill>
                                              <a:schemeClr val="tx2">
                                                <a:lumMod val="50000"/>
                                                <a:lumOff val="50000"/>
                                              </a:schemeClr>
                                            </a:solidFill>
                                            <a:latin typeface="Cambria Math" panose="02040503050406030204" pitchFamily="18" charset="0"/>
                                          </a:rPr>
                                        </m:ctrlPr>
                                      </m:dPr>
                                      <m:e>
                                        <m:r>
                                          <a:rPr lang="en-US" sz="2400" b="0" i="1" smtClean="0">
                                            <a:solidFill>
                                              <a:schemeClr val="tx2">
                                                <a:lumMod val="50000"/>
                                                <a:lumOff val="50000"/>
                                              </a:schemeClr>
                                            </a:solidFill>
                                            <a:latin typeface="Cambria Math" panose="02040503050406030204" pitchFamily="18" charset="0"/>
                                          </a:rPr>
                                          <m:t>2</m:t>
                                        </m:r>
                                      </m:e>
                                    </m:d>
                                  </m:e>
                                  <m:sup>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𝛼</m:t>
                                        </m:r>
                                      </m:e>
                                      <m:sub>
                                        <m:r>
                                          <a:rPr lang="en-US" sz="2400" b="0" i="1" smtClean="0">
                                            <a:solidFill>
                                              <a:schemeClr val="tx2">
                                                <a:lumMod val="50000"/>
                                                <a:lumOff val="50000"/>
                                              </a:schemeClr>
                                            </a:solidFill>
                                            <a:latin typeface="Cambria Math" panose="02040503050406030204" pitchFamily="18" charset="0"/>
                                          </a:rPr>
                                          <m:t>2</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𝑛</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2</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5501452"/>
                      </a:ext>
                    </a:extLst>
                  </a:tr>
                  <a:tr h="500183">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9599019"/>
                      </a:ext>
                    </a:extLst>
                  </a:tr>
                  <a:tr h="500183">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1</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𝑛</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2</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𝑛</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𝐻</m:t>
                                    </m:r>
                                  </m:e>
                                  <m:sub>
                                    <m:r>
                                      <a:rPr lang="en-US" sz="2400" b="0" i="1" smtClean="0">
                                        <a:solidFill>
                                          <a:schemeClr val="tx2">
                                            <a:lumMod val="50000"/>
                                            <a:lumOff val="50000"/>
                                          </a:schemeClr>
                                        </a:solidFill>
                                        <a:latin typeface="Cambria Math" panose="02040503050406030204" pitchFamily="18" charset="0"/>
                                      </a:rPr>
                                      <m:t>1</m:t>
                                    </m:r>
                                  </m:sub>
                                </m:sSub>
                                <m:sSup>
                                  <m:sSupPr>
                                    <m:ctrlPr>
                                      <a:rPr lang="en-US" sz="2400" b="0" i="1" smtClean="0">
                                        <a:solidFill>
                                          <a:schemeClr val="tx2">
                                            <a:lumMod val="50000"/>
                                            <a:lumOff val="50000"/>
                                          </a:schemeClr>
                                        </a:solidFill>
                                        <a:latin typeface="Cambria Math" panose="02040503050406030204" pitchFamily="18" charset="0"/>
                                      </a:rPr>
                                    </m:ctrlPr>
                                  </m:sSupPr>
                                  <m:e>
                                    <m:d>
                                      <m:dPr>
                                        <m:ctrlPr>
                                          <a:rPr lang="en-US" sz="2400" b="0" i="1" smtClean="0">
                                            <a:solidFill>
                                              <a:schemeClr val="tx2">
                                                <a:lumMod val="50000"/>
                                                <a:lumOff val="50000"/>
                                              </a:schemeClr>
                                            </a:solidFill>
                                            <a:latin typeface="Cambria Math" panose="02040503050406030204" pitchFamily="18" charset="0"/>
                                          </a:rPr>
                                        </m:ctrlPr>
                                      </m:dPr>
                                      <m:e>
                                        <m:r>
                                          <a:rPr lang="en-US" sz="2400" b="0" i="1" smtClean="0">
                                            <a:solidFill>
                                              <a:schemeClr val="tx2">
                                                <a:lumMod val="50000"/>
                                                <a:lumOff val="50000"/>
                                              </a:schemeClr>
                                            </a:solidFill>
                                            <a:latin typeface="Cambria Math" panose="02040503050406030204" pitchFamily="18" charset="0"/>
                                          </a:rPr>
                                          <m:t>𝑛</m:t>
                                        </m:r>
                                      </m:e>
                                    </m:d>
                                  </m:e>
                                  <m:sup>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𝛼</m:t>
                                        </m:r>
                                      </m:e>
                                      <m:sub>
                                        <m:r>
                                          <a:rPr lang="en-US" sz="2400" b="0" i="1" smtClean="0">
                                            <a:solidFill>
                                              <a:schemeClr val="tx2">
                                                <a:lumMod val="50000"/>
                                                <a:lumOff val="50000"/>
                                              </a:schemeClr>
                                            </a:solidFill>
                                            <a:latin typeface="Cambria Math" panose="02040503050406030204" pitchFamily="18" charset="0"/>
                                          </a:rPr>
                                          <m:t>𝑛</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08675811"/>
                      </a:ext>
                    </a:extLst>
                  </a:tr>
                </a:tbl>
              </a:graphicData>
            </a:graphic>
          </p:graphicFrame>
        </mc:Choice>
        <mc:Fallback xmlns="">
          <p:graphicFrame>
            <p:nvGraphicFramePr>
              <p:cNvPr id="4" name="Table 3">
                <a:extLst>
                  <a:ext uri="{FF2B5EF4-FFF2-40B4-BE49-F238E27FC236}">
                    <a16:creationId xmlns:a16="http://schemas.microsoft.com/office/drawing/2014/main" id="{38E2C8D4-6C89-44D7-0445-D2006899C01D}"/>
                  </a:ext>
                </a:extLst>
              </p:cNvPr>
              <p:cNvGraphicFramePr>
                <a:graphicFrameLocks noGrp="1"/>
              </p:cNvGraphicFramePr>
              <p:nvPr/>
            </p:nvGraphicFramePr>
            <p:xfrm>
              <a:off x="2337788" y="2351348"/>
              <a:ext cx="8524112" cy="2000732"/>
            </p:xfrm>
            <a:graphic>
              <a:graphicData uri="http://schemas.openxmlformats.org/drawingml/2006/table">
                <a:tbl>
                  <a:tblPr firstRow="1" bandRow="1">
                    <a:tableStyleId>{5C22544A-7EE6-4342-B048-85BDC9FD1C3A}</a:tableStyleId>
                  </a:tblPr>
                  <a:tblGrid>
                    <a:gridCol w="2131028">
                      <a:extLst>
                        <a:ext uri="{9D8B030D-6E8A-4147-A177-3AD203B41FA5}">
                          <a16:colId xmlns:a16="http://schemas.microsoft.com/office/drawing/2014/main" val="453093889"/>
                        </a:ext>
                      </a:extLst>
                    </a:gridCol>
                    <a:gridCol w="2131028">
                      <a:extLst>
                        <a:ext uri="{9D8B030D-6E8A-4147-A177-3AD203B41FA5}">
                          <a16:colId xmlns:a16="http://schemas.microsoft.com/office/drawing/2014/main" val="4009660623"/>
                        </a:ext>
                      </a:extLst>
                    </a:gridCol>
                    <a:gridCol w="2131028">
                      <a:extLst>
                        <a:ext uri="{9D8B030D-6E8A-4147-A177-3AD203B41FA5}">
                          <a16:colId xmlns:a16="http://schemas.microsoft.com/office/drawing/2014/main" val="2070673309"/>
                        </a:ext>
                      </a:extLst>
                    </a:gridCol>
                    <a:gridCol w="2131028">
                      <a:extLst>
                        <a:ext uri="{9D8B030D-6E8A-4147-A177-3AD203B41FA5}">
                          <a16:colId xmlns:a16="http://schemas.microsoft.com/office/drawing/2014/main" val="5320569"/>
                        </a:ext>
                      </a:extLst>
                    </a:gridCol>
                  </a:tblGrid>
                  <a:tr h="5001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95" t="-2500" r="-300595" b="-3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95" t="-2500" r="-200595" b="-3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595" t="-2500" r="-100595" b="-3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95" t="-2500" r="-595" b="-300000"/>
                          </a:stretch>
                        </a:blipFill>
                      </a:tcPr>
                    </a:tc>
                    <a:extLst>
                      <a:ext uri="{0D108BD9-81ED-4DB2-BD59-A6C34878D82A}">
                        <a16:rowId xmlns:a16="http://schemas.microsoft.com/office/drawing/2014/main" val="2306307987"/>
                      </a:ext>
                    </a:extLst>
                  </a:tr>
                  <a:tr h="5001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95" t="-105128" r="-300595" b="-20769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95" t="-105128" r="-200595" b="-20769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595" t="-105128" r="-100595" b="-20769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95" t="-105128" r="-595" b="-207692"/>
                          </a:stretch>
                        </a:blipFill>
                      </a:tcPr>
                    </a:tc>
                    <a:extLst>
                      <a:ext uri="{0D108BD9-81ED-4DB2-BD59-A6C34878D82A}">
                        <a16:rowId xmlns:a16="http://schemas.microsoft.com/office/drawing/2014/main" val="205501452"/>
                      </a:ext>
                    </a:extLst>
                  </a:tr>
                  <a:tr h="5001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95" t="-200000" r="-300595" b="-1025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95" t="-200000" r="-200595" b="-1025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595" t="-200000" r="-100595" b="-1025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95" t="-200000" r="-595" b="-102500"/>
                          </a:stretch>
                        </a:blipFill>
                      </a:tcPr>
                    </a:tc>
                    <a:extLst>
                      <a:ext uri="{0D108BD9-81ED-4DB2-BD59-A6C34878D82A}">
                        <a16:rowId xmlns:a16="http://schemas.microsoft.com/office/drawing/2014/main" val="789599019"/>
                      </a:ext>
                    </a:extLst>
                  </a:tr>
                  <a:tr h="5001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95" t="-307692" r="-300595" b="-512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95" t="-307692" r="-200595" b="-512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595" t="-307692" r="-100595" b="-512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95" t="-307692" r="-595" b="-5128"/>
                          </a:stretch>
                        </a:blipFill>
                      </a:tcPr>
                    </a:tc>
                    <a:extLst>
                      <a:ext uri="{0D108BD9-81ED-4DB2-BD59-A6C34878D82A}">
                        <a16:rowId xmlns:a16="http://schemas.microsoft.com/office/drawing/2014/main" val="280867581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D29EF5-67B7-89C1-733A-9B43B2FA610C}"/>
                  </a:ext>
                </a:extLst>
              </p:cNvPr>
              <p:cNvSpPr txBox="1"/>
              <p:nvPr/>
            </p:nvSpPr>
            <p:spPr>
              <a:xfrm>
                <a:off x="1071300" y="2410908"/>
                <a:ext cx="95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m:oMathPara>
                </a14:m>
                <a:endParaRPr lang="en-US" sz="2400" dirty="0"/>
              </a:p>
            </p:txBody>
          </p:sp>
        </mc:Choice>
        <mc:Fallback xmlns="">
          <p:sp>
            <p:nvSpPr>
              <p:cNvPr id="5" name="TextBox 4">
                <a:extLst>
                  <a:ext uri="{FF2B5EF4-FFF2-40B4-BE49-F238E27FC236}">
                    <a16:creationId xmlns:a16="http://schemas.microsoft.com/office/drawing/2014/main" id="{C0D29EF5-67B7-89C1-733A-9B43B2FA610C}"/>
                  </a:ext>
                </a:extLst>
              </p:cNvPr>
              <p:cNvSpPr txBox="1">
                <a:spLocks noRot="1" noChangeAspect="1" noMove="1" noResize="1" noEditPoints="1" noAdjustHandles="1" noChangeArrowheads="1" noChangeShapeType="1" noTextEdit="1"/>
              </p:cNvSpPr>
              <p:nvPr/>
            </p:nvSpPr>
            <p:spPr>
              <a:xfrm>
                <a:off x="1071300" y="2410908"/>
                <a:ext cx="954107" cy="369332"/>
              </a:xfrm>
              <a:prstGeom prst="rect">
                <a:avLst/>
              </a:prstGeom>
              <a:blipFill>
                <a:blip r:embed="rId4"/>
                <a:stretch>
                  <a:fillRect l="-7895" t="-10000" r="-3947"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475185-80FF-3181-F377-9C5F7A862D47}"/>
                  </a:ext>
                </a:extLst>
              </p:cNvPr>
              <p:cNvSpPr txBox="1"/>
              <p:nvPr/>
            </p:nvSpPr>
            <p:spPr>
              <a:xfrm>
                <a:off x="1071299" y="2850792"/>
                <a:ext cx="9612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BC475185-80FF-3181-F377-9C5F7A862D47}"/>
                  </a:ext>
                </a:extLst>
              </p:cNvPr>
              <p:cNvSpPr txBox="1">
                <a:spLocks noRot="1" noChangeAspect="1" noMove="1" noResize="1" noEditPoints="1" noAdjustHandles="1" noChangeArrowheads="1" noChangeShapeType="1" noTextEdit="1"/>
              </p:cNvSpPr>
              <p:nvPr/>
            </p:nvSpPr>
            <p:spPr>
              <a:xfrm>
                <a:off x="1071299" y="2850792"/>
                <a:ext cx="961224" cy="369332"/>
              </a:xfrm>
              <a:prstGeom prst="rect">
                <a:avLst/>
              </a:prstGeom>
              <a:blipFill>
                <a:blip r:embed="rId5"/>
                <a:stretch>
                  <a:fillRect l="-7895" t="-10000" r="-5263"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1F3A382-8653-DF61-223B-63E271F16A8D}"/>
                  </a:ext>
                </a:extLst>
              </p:cNvPr>
              <p:cNvSpPr txBox="1"/>
              <p:nvPr/>
            </p:nvSpPr>
            <p:spPr>
              <a:xfrm>
                <a:off x="1071299" y="3911137"/>
                <a:ext cx="9811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 →</m:t>
                      </m:r>
                    </m:oMath>
                  </m:oMathPara>
                </a14:m>
                <a:endParaRPr lang="en-US" sz="2400" dirty="0"/>
              </a:p>
            </p:txBody>
          </p:sp>
        </mc:Choice>
        <mc:Fallback xmlns="">
          <p:sp>
            <p:nvSpPr>
              <p:cNvPr id="7" name="TextBox 6">
                <a:extLst>
                  <a:ext uri="{FF2B5EF4-FFF2-40B4-BE49-F238E27FC236}">
                    <a16:creationId xmlns:a16="http://schemas.microsoft.com/office/drawing/2014/main" id="{71F3A382-8653-DF61-223B-63E271F16A8D}"/>
                  </a:ext>
                </a:extLst>
              </p:cNvPr>
              <p:cNvSpPr txBox="1">
                <a:spLocks noRot="1" noChangeAspect="1" noMove="1" noResize="1" noEditPoints="1" noAdjustHandles="1" noChangeArrowheads="1" noChangeShapeType="1" noTextEdit="1"/>
              </p:cNvSpPr>
              <p:nvPr/>
            </p:nvSpPr>
            <p:spPr>
              <a:xfrm>
                <a:off x="1071299" y="3911137"/>
                <a:ext cx="981102" cy="369332"/>
              </a:xfrm>
              <a:prstGeom prst="rect">
                <a:avLst/>
              </a:prstGeom>
              <a:blipFill>
                <a:blip r:embed="rId6"/>
                <a:stretch>
                  <a:fillRect l="-7692" t="-10345" r="-5128" b="-37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912DBF-2AF3-44F2-40F3-DBCA3568B5FA}"/>
                  </a:ext>
                </a:extLst>
              </p:cNvPr>
              <p:cNvSpPr txBox="1"/>
              <p:nvPr/>
            </p:nvSpPr>
            <p:spPr>
              <a:xfrm>
                <a:off x="11174281" y="2410908"/>
                <a:ext cx="5370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1</m:t>
                              </m:r>
                            </m:sub>
                          </m:sSub>
                        </m:sup>
                      </m:sSup>
                    </m:oMath>
                  </m:oMathPara>
                </a14:m>
                <a:endParaRPr lang="en-US" sz="2400" dirty="0"/>
              </a:p>
            </p:txBody>
          </p:sp>
        </mc:Choice>
        <mc:Fallback xmlns="">
          <p:sp>
            <p:nvSpPr>
              <p:cNvPr id="9" name="TextBox 8">
                <a:extLst>
                  <a:ext uri="{FF2B5EF4-FFF2-40B4-BE49-F238E27FC236}">
                    <a16:creationId xmlns:a16="http://schemas.microsoft.com/office/drawing/2014/main" id="{B4912DBF-2AF3-44F2-40F3-DBCA3568B5FA}"/>
                  </a:ext>
                </a:extLst>
              </p:cNvPr>
              <p:cNvSpPr txBox="1">
                <a:spLocks noRot="1" noChangeAspect="1" noMove="1" noResize="1" noEditPoints="1" noAdjustHandles="1" noChangeArrowheads="1" noChangeShapeType="1" noTextEdit="1"/>
              </p:cNvSpPr>
              <p:nvPr/>
            </p:nvSpPr>
            <p:spPr>
              <a:xfrm>
                <a:off x="11174281" y="2410908"/>
                <a:ext cx="537070" cy="369332"/>
              </a:xfrm>
              <a:prstGeom prst="rect">
                <a:avLst/>
              </a:prstGeom>
              <a:blipFill>
                <a:blip r:embed="rId11"/>
                <a:stretch>
                  <a:fillRect l="-11364"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54A3938-E4D5-83D4-CE58-1165A79CE1E7}"/>
                  </a:ext>
                </a:extLst>
              </p:cNvPr>
              <p:cNvSpPr txBox="1"/>
              <p:nvPr/>
            </p:nvSpPr>
            <p:spPr>
              <a:xfrm>
                <a:off x="11174281" y="2932536"/>
                <a:ext cx="5370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2</m:t>
                              </m:r>
                            </m:sub>
                          </m:sSub>
                        </m:sup>
                      </m:sSup>
                    </m:oMath>
                  </m:oMathPara>
                </a14:m>
                <a:endParaRPr lang="en-US" sz="2400" dirty="0"/>
              </a:p>
            </p:txBody>
          </p:sp>
        </mc:Choice>
        <mc:Fallback xmlns="">
          <p:sp>
            <p:nvSpPr>
              <p:cNvPr id="11" name="TextBox 10">
                <a:extLst>
                  <a:ext uri="{FF2B5EF4-FFF2-40B4-BE49-F238E27FC236}">
                    <a16:creationId xmlns:a16="http://schemas.microsoft.com/office/drawing/2014/main" id="{554A3938-E4D5-83D4-CE58-1165A79CE1E7}"/>
                  </a:ext>
                </a:extLst>
              </p:cNvPr>
              <p:cNvSpPr txBox="1">
                <a:spLocks noRot="1" noChangeAspect="1" noMove="1" noResize="1" noEditPoints="1" noAdjustHandles="1" noChangeArrowheads="1" noChangeShapeType="1" noTextEdit="1"/>
              </p:cNvSpPr>
              <p:nvPr/>
            </p:nvSpPr>
            <p:spPr>
              <a:xfrm>
                <a:off x="11174281" y="2932536"/>
                <a:ext cx="537070" cy="369332"/>
              </a:xfrm>
              <a:prstGeom prst="rect">
                <a:avLst/>
              </a:prstGeom>
              <a:blipFill>
                <a:blip r:embed="rId12"/>
                <a:stretch>
                  <a:fillRect l="-11364"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6EB029D-B831-16DF-F595-CA7004C3D259}"/>
                  </a:ext>
                </a:extLst>
              </p:cNvPr>
              <p:cNvSpPr txBox="1"/>
              <p:nvPr/>
            </p:nvSpPr>
            <p:spPr>
              <a:xfrm>
                <a:off x="11174281" y="3893095"/>
                <a:ext cx="5563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𝑛</m:t>
                              </m:r>
                            </m:sub>
                          </m:sSub>
                        </m:sup>
                      </m:sSup>
                    </m:oMath>
                  </m:oMathPara>
                </a14:m>
                <a:endParaRPr lang="en-US" sz="2400" dirty="0"/>
              </a:p>
            </p:txBody>
          </p:sp>
        </mc:Choice>
        <mc:Fallback xmlns="">
          <p:sp>
            <p:nvSpPr>
              <p:cNvPr id="17" name="TextBox 16">
                <a:extLst>
                  <a:ext uri="{FF2B5EF4-FFF2-40B4-BE49-F238E27FC236}">
                    <a16:creationId xmlns:a16="http://schemas.microsoft.com/office/drawing/2014/main" id="{56EB029D-B831-16DF-F595-CA7004C3D259}"/>
                  </a:ext>
                </a:extLst>
              </p:cNvPr>
              <p:cNvSpPr txBox="1">
                <a:spLocks noRot="1" noChangeAspect="1" noMove="1" noResize="1" noEditPoints="1" noAdjustHandles="1" noChangeArrowheads="1" noChangeShapeType="1" noTextEdit="1"/>
              </p:cNvSpPr>
              <p:nvPr/>
            </p:nvSpPr>
            <p:spPr>
              <a:xfrm>
                <a:off x="11174281" y="3893095"/>
                <a:ext cx="556306" cy="369332"/>
              </a:xfrm>
              <a:prstGeom prst="rect">
                <a:avLst/>
              </a:prstGeom>
              <a:blipFill>
                <a:blip r:embed="rId13"/>
                <a:stretch>
                  <a:fillRect l="-11111" b="-20000"/>
                </a:stretch>
              </a:blipFill>
            </p:spPr>
            <p:txBody>
              <a:bodyPr/>
              <a:lstStyle/>
              <a:p>
                <a:r>
                  <a:rPr lang="en-US">
                    <a:noFill/>
                  </a:rPr>
                  <a:t> </a:t>
                </a:r>
              </a:p>
            </p:txBody>
          </p:sp>
        </mc:Fallback>
      </mc:AlternateContent>
      <p:sp>
        <p:nvSpPr>
          <p:cNvPr id="27" name="Title 1">
            <a:extLst>
              <a:ext uri="{FF2B5EF4-FFF2-40B4-BE49-F238E27FC236}">
                <a16:creationId xmlns:a16="http://schemas.microsoft.com/office/drawing/2014/main" id="{6CCCD5C4-2FA5-4560-B830-61FA76889B6F}"/>
              </a:ext>
            </a:extLst>
          </p:cNvPr>
          <p:cNvSpPr>
            <a:spLocks noGrp="1"/>
          </p:cNvSpPr>
          <p:nvPr>
            <p:ph type="title"/>
          </p:nvPr>
        </p:nvSpPr>
        <p:spPr>
          <a:xfrm>
            <a:off x="265323" y="243939"/>
            <a:ext cx="10515600" cy="1325563"/>
          </a:xfrm>
        </p:spPr>
        <p:txBody>
          <a:bodyPr/>
          <a:lstStyle/>
          <a:p>
            <a:r>
              <a:rPr lang="en-US" dirty="0"/>
              <a:t>BDH-based Accountable Multi-Signature</a:t>
            </a:r>
          </a:p>
        </p:txBody>
      </p:sp>
    </p:spTree>
    <p:extLst>
      <p:ext uri="{BB962C8B-B14F-4D97-AF65-F5344CB8AC3E}">
        <p14:creationId xmlns:p14="http://schemas.microsoft.com/office/powerpoint/2010/main" val="3747601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FA7B2-07EF-82B4-78B2-047FBD3A21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2C2B7E-739B-B0B7-7C59-58CB43BAC584}"/>
              </a:ext>
            </a:extLst>
          </p:cNvPr>
          <p:cNvSpPr>
            <a:spLocks noGrp="1"/>
          </p:cNvSpPr>
          <p:nvPr>
            <p:ph type="title"/>
          </p:nvPr>
        </p:nvSpPr>
        <p:spPr>
          <a:xfrm>
            <a:off x="265322" y="243940"/>
            <a:ext cx="11799677" cy="1281974"/>
          </a:xfrm>
        </p:spPr>
        <p:txBody>
          <a:bodyPr>
            <a:normAutofit fontScale="90000"/>
          </a:bodyPr>
          <a:lstStyle/>
          <a:p>
            <a:r>
              <a:rPr lang="en-US" dirty="0"/>
              <a:t>BDH-based Accountable Multi-Signature: </a:t>
            </a:r>
            <a:r>
              <a:rPr lang="en-US" dirty="0" err="1"/>
              <a:t>KeyAgg</a:t>
            </a:r>
            <a:endParaRPr lang="en-US" dirty="0"/>
          </a:p>
        </p:txBody>
      </p:sp>
      <p:sp>
        <p:nvSpPr>
          <p:cNvPr id="3" name="Content Placeholder 2">
            <a:extLst>
              <a:ext uri="{FF2B5EF4-FFF2-40B4-BE49-F238E27FC236}">
                <a16:creationId xmlns:a16="http://schemas.microsoft.com/office/drawing/2014/main" id="{DA92C0B6-94C0-AD1E-DEDF-74C72814BF2F}"/>
              </a:ext>
            </a:extLst>
          </p:cNvPr>
          <p:cNvSpPr>
            <a:spLocks noGrp="1"/>
          </p:cNvSpPr>
          <p:nvPr>
            <p:ph idx="1"/>
          </p:nvPr>
        </p:nvSpPr>
        <p:spPr>
          <a:xfrm>
            <a:off x="265323" y="1704439"/>
            <a:ext cx="11012277" cy="556076"/>
          </a:xfrm>
        </p:spPr>
        <p:txBody>
          <a:bodyPr/>
          <a:lstStyle/>
          <a:p>
            <a:pPr marL="0" indent="0">
              <a:buNone/>
            </a:pPr>
            <a:r>
              <a:rPr lang="en-US" dirty="0" err="1"/>
              <a:t>KeyAgg</a:t>
            </a:r>
            <a:r>
              <a:rPr lang="en-US" dirty="0"/>
              <a:t>():</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CCF658E-2C9D-1C8D-1356-B7D68FBC4609}"/>
                  </a:ext>
                </a:extLst>
              </p:cNvPr>
              <p:cNvGraphicFramePr>
                <a:graphicFrameLocks noGrp="1"/>
              </p:cNvGraphicFramePr>
              <p:nvPr/>
            </p:nvGraphicFramePr>
            <p:xfrm>
              <a:off x="2337788" y="2351348"/>
              <a:ext cx="8524112" cy="2000732"/>
            </p:xfrm>
            <a:graphic>
              <a:graphicData uri="http://schemas.openxmlformats.org/drawingml/2006/table">
                <a:tbl>
                  <a:tblPr firstRow="1" bandRow="1">
                    <a:tableStyleId>{5C22544A-7EE6-4342-B048-85BDC9FD1C3A}</a:tableStyleId>
                  </a:tblPr>
                  <a:tblGrid>
                    <a:gridCol w="2131028">
                      <a:extLst>
                        <a:ext uri="{9D8B030D-6E8A-4147-A177-3AD203B41FA5}">
                          <a16:colId xmlns:a16="http://schemas.microsoft.com/office/drawing/2014/main" val="453093889"/>
                        </a:ext>
                      </a:extLst>
                    </a:gridCol>
                    <a:gridCol w="2131028">
                      <a:extLst>
                        <a:ext uri="{9D8B030D-6E8A-4147-A177-3AD203B41FA5}">
                          <a16:colId xmlns:a16="http://schemas.microsoft.com/office/drawing/2014/main" val="4009660623"/>
                        </a:ext>
                      </a:extLst>
                    </a:gridCol>
                    <a:gridCol w="2131028">
                      <a:extLst>
                        <a:ext uri="{9D8B030D-6E8A-4147-A177-3AD203B41FA5}">
                          <a16:colId xmlns:a16="http://schemas.microsoft.com/office/drawing/2014/main" val="2070673309"/>
                        </a:ext>
                      </a:extLst>
                    </a:gridCol>
                    <a:gridCol w="2131028">
                      <a:extLst>
                        <a:ext uri="{9D8B030D-6E8A-4147-A177-3AD203B41FA5}">
                          <a16:colId xmlns:a16="http://schemas.microsoft.com/office/drawing/2014/main" val="5320569"/>
                        </a:ext>
                      </a:extLst>
                    </a:gridCol>
                  </a:tblGrid>
                  <a:tr h="500183">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𝐻</m:t>
                                    </m:r>
                                  </m:e>
                                  <m:sub>
                                    <m:r>
                                      <a:rPr lang="en-US" sz="2400" b="0" i="1" smtClean="0">
                                        <a:solidFill>
                                          <a:schemeClr val="tx2">
                                            <a:lumMod val="50000"/>
                                            <a:lumOff val="50000"/>
                                          </a:schemeClr>
                                        </a:solidFill>
                                        <a:latin typeface="Cambria Math" panose="02040503050406030204" pitchFamily="18" charset="0"/>
                                      </a:rPr>
                                      <m:t>1</m:t>
                                    </m:r>
                                  </m:sub>
                                </m:sSub>
                                <m:sSup>
                                  <m:sSupPr>
                                    <m:ctrlPr>
                                      <a:rPr lang="en-US" sz="2400" b="0" i="1" smtClean="0">
                                        <a:solidFill>
                                          <a:schemeClr val="tx2">
                                            <a:lumMod val="50000"/>
                                            <a:lumOff val="50000"/>
                                          </a:schemeClr>
                                        </a:solidFill>
                                        <a:latin typeface="Cambria Math" panose="02040503050406030204" pitchFamily="18" charset="0"/>
                                      </a:rPr>
                                    </m:ctrlPr>
                                  </m:sSupPr>
                                  <m:e>
                                    <m:d>
                                      <m:dPr>
                                        <m:ctrlPr>
                                          <a:rPr lang="en-US" sz="2400" b="0" i="1" smtClean="0">
                                            <a:solidFill>
                                              <a:schemeClr val="tx2">
                                                <a:lumMod val="50000"/>
                                                <a:lumOff val="50000"/>
                                              </a:schemeClr>
                                            </a:solidFill>
                                            <a:latin typeface="Cambria Math" panose="02040503050406030204" pitchFamily="18" charset="0"/>
                                          </a:rPr>
                                        </m:ctrlPr>
                                      </m:dPr>
                                      <m:e>
                                        <m:r>
                                          <a:rPr lang="en-US" sz="2400" b="0" i="1" smtClean="0">
                                            <a:solidFill>
                                              <a:schemeClr val="tx2">
                                                <a:lumMod val="50000"/>
                                                <a:lumOff val="50000"/>
                                              </a:schemeClr>
                                            </a:solidFill>
                                            <a:latin typeface="Cambria Math" panose="02040503050406030204" pitchFamily="18" charset="0"/>
                                          </a:rPr>
                                          <m:t>1</m:t>
                                        </m:r>
                                      </m:e>
                                    </m:d>
                                  </m:e>
                                  <m:sup>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𝛼</m:t>
                                        </m:r>
                                      </m:e>
                                      <m:sub>
                                        <m:r>
                                          <a:rPr lang="en-US" sz="2400" b="0" i="1" smtClean="0">
                                            <a:solidFill>
                                              <a:schemeClr val="tx2">
                                                <a:lumMod val="50000"/>
                                                <a:lumOff val="50000"/>
                                              </a:schemeClr>
                                            </a:solidFill>
                                            <a:latin typeface="Cambria Math" panose="02040503050406030204" pitchFamily="18" charset="0"/>
                                          </a:rPr>
                                          <m:t>1</m:t>
                                        </m:r>
                                      </m:sub>
                                    </m:sSub>
                                  </m:sup>
                                </m:sSup>
                              </m:oMath>
                            </m:oMathPara>
                          </a14:m>
                          <a:endParaRPr lang="en-US" sz="2400" b="0" dirty="0">
                            <a:solidFill>
                              <a:schemeClr val="tx2">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2</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1</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𝑛</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1</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06307987"/>
                      </a:ext>
                    </a:extLst>
                  </a:tr>
                  <a:tr h="500183">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1</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2</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𝐻</m:t>
                                    </m:r>
                                  </m:e>
                                  <m:sub>
                                    <m:r>
                                      <a:rPr lang="en-US" sz="2400" b="0" i="1" smtClean="0">
                                        <a:solidFill>
                                          <a:schemeClr val="tx2">
                                            <a:lumMod val="50000"/>
                                            <a:lumOff val="50000"/>
                                          </a:schemeClr>
                                        </a:solidFill>
                                        <a:latin typeface="Cambria Math" panose="02040503050406030204" pitchFamily="18" charset="0"/>
                                      </a:rPr>
                                      <m:t>1</m:t>
                                    </m:r>
                                  </m:sub>
                                </m:sSub>
                                <m:sSup>
                                  <m:sSupPr>
                                    <m:ctrlPr>
                                      <a:rPr lang="en-US" sz="2400" b="0" i="1" smtClean="0">
                                        <a:solidFill>
                                          <a:schemeClr val="tx2">
                                            <a:lumMod val="50000"/>
                                            <a:lumOff val="50000"/>
                                          </a:schemeClr>
                                        </a:solidFill>
                                        <a:latin typeface="Cambria Math" panose="02040503050406030204" pitchFamily="18" charset="0"/>
                                      </a:rPr>
                                    </m:ctrlPr>
                                  </m:sSupPr>
                                  <m:e>
                                    <m:d>
                                      <m:dPr>
                                        <m:ctrlPr>
                                          <a:rPr lang="en-US" sz="2400" b="0" i="1" smtClean="0">
                                            <a:solidFill>
                                              <a:schemeClr val="tx2">
                                                <a:lumMod val="50000"/>
                                                <a:lumOff val="50000"/>
                                              </a:schemeClr>
                                            </a:solidFill>
                                            <a:latin typeface="Cambria Math" panose="02040503050406030204" pitchFamily="18" charset="0"/>
                                          </a:rPr>
                                        </m:ctrlPr>
                                      </m:dPr>
                                      <m:e>
                                        <m:r>
                                          <a:rPr lang="en-US" sz="2400" b="0" i="1" smtClean="0">
                                            <a:solidFill>
                                              <a:schemeClr val="tx2">
                                                <a:lumMod val="50000"/>
                                                <a:lumOff val="50000"/>
                                              </a:schemeClr>
                                            </a:solidFill>
                                            <a:latin typeface="Cambria Math" panose="02040503050406030204" pitchFamily="18" charset="0"/>
                                          </a:rPr>
                                          <m:t>2</m:t>
                                        </m:r>
                                      </m:e>
                                    </m:d>
                                  </m:e>
                                  <m:sup>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𝛼</m:t>
                                        </m:r>
                                      </m:e>
                                      <m:sub>
                                        <m:r>
                                          <a:rPr lang="en-US" sz="2400" b="0" i="1" smtClean="0">
                                            <a:solidFill>
                                              <a:schemeClr val="tx2">
                                                <a:lumMod val="50000"/>
                                                <a:lumOff val="50000"/>
                                              </a:schemeClr>
                                            </a:solidFill>
                                            <a:latin typeface="Cambria Math" panose="02040503050406030204" pitchFamily="18" charset="0"/>
                                          </a:rPr>
                                          <m:t>2</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𝑛</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2</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5501452"/>
                      </a:ext>
                    </a:extLst>
                  </a:tr>
                  <a:tr h="500183">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9599019"/>
                      </a:ext>
                    </a:extLst>
                  </a:tr>
                  <a:tr h="500183">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1</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𝑛</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𝐻</m:t>
                                    </m:r>
                                  </m:e>
                                  <m:sub>
                                    <m:r>
                                      <a:rPr lang="en-US" sz="2400" b="0" i="1" smtClean="0">
                                        <a:solidFill>
                                          <a:schemeClr val="accent1">
                                            <a:lumMod val="50000"/>
                                          </a:schemeClr>
                                        </a:solidFill>
                                        <a:latin typeface="Cambria Math" panose="02040503050406030204" pitchFamily="18" charset="0"/>
                                      </a:rPr>
                                      <m:t>1</m:t>
                                    </m:r>
                                  </m:sub>
                                </m:sSub>
                                <m:sSup>
                                  <m:sSupPr>
                                    <m:ctrlPr>
                                      <a:rPr lang="en-US" sz="2400" b="0" i="1" smtClean="0">
                                        <a:solidFill>
                                          <a:schemeClr val="accent1">
                                            <a:lumMod val="50000"/>
                                          </a:schemeClr>
                                        </a:solidFill>
                                        <a:latin typeface="Cambria Math" panose="02040503050406030204" pitchFamily="18" charset="0"/>
                                      </a:rPr>
                                    </m:ctrlPr>
                                  </m:sSupPr>
                                  <m:e>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2</m:t>
                                        </m:r>
                                      </m:e>
                                    </m:d>
                                  </m:e>
                                  <m:sup>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𝛼</m:t>
                                        </m:r>
                                      </m:e>
                                      <m:sub>
                                        <m:r>
                                          <a:rPr lang="en-US" sz="2400" b="0" i="1" smtClean="0">
                                            <a:solidFill>
                                              <a:schemeClr val="accent1">
                                                <a:lumMod val="50000"/>
                                              </a:schemeClr>
                                            </a:solidFill>
                                            <a:latin typeface="Cambria Math" panose="02040503050406030204" pitchFamily="18" charset="0"/>
                                          </a:rPr>
                                          <m:t>𝑛</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m:t>
                                </m:r>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𝐻</m:t>
                                    </m:r>
                                  </m:e>
                                  <m:sub>
                                    <m:r>
                                      <a:rPr lang="en-US" sz="2400" b="0" i="1" smtClean="0">
                                        <a:solidFill>
                                          <a:schemeClr val="tx2">
                                            <a:lumMod val="50000"/>
                                            <a:lumOff val="50000"/>
                                          </a:schemeClr>
                                        </a:solidFill>
                                        <a:latin typeface="Cambria Math" panose="02040503050406030204" pitchFamily="18" charset="0"/>
                                      </a:rPr>
                                      <m:t>1</m:t>
                                    </m:r>
                                  </m:sub>
                                </m:sSub>
                                <m:sSup>
                                  <m:sSupPr>
                                    <m:ctrlPr>
                                      <a:rPr lang="en-US" sz="2400" b="0" i="1" smtClean="0">
                                        <a:solidFill>
                                          <a:schemeClr val="tx2">
                                            <a:lumMod val="50000"/>
                                            <a:lumOff val="50000"/>
                                          </a:schemeClr>
                                        </a:solidFill>
                                        <a:latin typeface="Cambria Math" panose="02040503050406030204" pitchFamily="18" charset="0"/>
                                      </a:rPr>
                                    </m:ctrlPr>
                                  </m:sSupPr>
                                  <m:e>
                                    <m:d>
                                      <m:dPr>
                                        <m:ctrlPr>
                                          <a:rPr lang="en-US" sz="2400" b="0" i="1" smtClean="0">
                                            <a:solidFill>
                                              <a:schemeClr val="tx2">
                                                <a:lumMod val="50000"/>
                                                <a:lumOff val="50000"/>
                                              </a:schemeClr>
                                            </a:solidFill>
                                            <a:latin typeface="Cambria Math" panose="02040503050406030204" pitchFamily="18" charset="0"/>
                                          </a:rPr>
                                        </m:ctrlPr>
                                      </m:dPr>
                                      <m:e>
                                        <m:r>
                                          <a:rPr lang="en-US" sz="2400" b="0" i="1" smtClean="0">
                                            <a:solidFill>
                                              <a:schemeClr val="tx2">
                                                <a:lumMod val="50000"/>
                                                <a:lumOff val="50000"/>
                                              </a:schemeClr>
                                            </a:solidFill>
                                            <a:latin typeface="Cambria Math" panose="02040503050406030204" pitchFamily="18" charset="0"/>
                                          </a:rPr>
                                          <m:t>𝑛</m:t>
                                        </m:r>
                                      </m:e>
                                    </m:d>
                                  </m:e>
                                  <m:sup>
                                    <m:sSub>
                                      <m:sSubPr>
                                        <m:ctrlPr>
                                          <a:rPr lang="en-US" sz="2400" b="0" i="1" smtClean="0">
                                            <a:solidFill>
                                              <a:schemeClr val="tx2">
                                                <a:lumMod val="50000"/>
                                                <a:lumOff val="50000"/>
                                              </a:schemeClr>
                                            </a:solidFill>
                                            <a:latin typeface="Cambria Math" panose="02040503050406030204" pitchFamily="18" charset="0"/>
                                          </a:rPr>
                                        </m:ctrlPr>
                                      </m:sSubPr>
                                      <m:e>
                                        <m:r>
                                          <a:rPr lang="en-US" sz="2400" b="0" i="1" smtClean="0">
                                            <a:solidFill>
                                              <a:schemeClr val="tx2">
                                                <a:lumMod val="50000"/>
                                                <a:lumOff val="50000"/>
                                              </a:schemeClr>
                                            </a:solidFill>
                                            <a:latin typeface="Cambria Math" panose="02040503050406030204" pitchFamily="18" charset="0"/>
                                          </a:rPr>
                                          <m:t>𝛼</m:t>
                                        </m:r>
                                      </m:e>
                                      <m:sub>
                                        <m:r>
                                          <a:rPr lang="en-US" sz="2400" b="0" i="1" smtClean="0">
                                            <a:solidFill>
                                              <a:schemeClr val="tx2">
                                                <a:lumMod val="50000"/>
                                                <a:lumOff val="50000"/>
                                              </a:schemeClr>
                                            </a:solidFill>
                                            <a:latin typeface="Cambria Math" panose="02040503050406030204" pitchFamily="18" charset="0"/>
                                          </a:rPr>
                                          <m:t>𝑛</m:t>
                                        </m:r>
                                      </m:sub>
                                    </m:sSub>
                                  </m:sup>
                                </m:sSup>
                              </m:oMath>
                            </m:oMathPara>
                          </a14:m>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08675811"/>
                      </a:ext>
                    </a:extLst>
                  </a:tr>
                </a:tbl>
              </a:graphicData>
            </a:graphic>
          </p:graphicFrame>
        </mc:Choice>
        <mc:Fallback xmlns="">
          <p:graphicFrame>
            <p:nvGraphicFramePr>
              <p:cNvPr id="4" name="Table 3">
                <a:extLst>
                  <a:ext uri="{FF2B5EF4-FFF2-40B4-BE49-F238E27FC236}">
                    <a16:creationId xmlns:a16="http://schemas.microsoft.com/office/drawing/2014/main" id="{38E2C8D4-6C89-44D7-0445-D2006899C01D}"/>
                  </a:ext>
                </a:extLst>
              </p:cNvPr>
              <p:cNvGraphicFramePr>
                <a:graphicFrameLocks noGrp="1"/>
              </p:cNvGraphicFramePr>
              <p:nvPr/>
            </p:nvGraphicFramePr>
            <p:xfrm>
              <a:off x="2337788" y="2351348"/>
              <a:ext cx="8524112" cy="2000732"/>
            </p:xfrm>
            <a:graphic>
              <a:graphicData uri="http://schemas.openxmlformats.org/drawingml/2006/table">
                <a:tbl>
                  <a:tblPr firstRow="1" bandRow="1">
                    <a:tableStyleId>{5C22544A-7EE6-4342-B048-85BDC9FD1C3A}</a:tableStyleId>
                  </a:tblPr>
                  <a:tblGrid>
                    <a:gridCol w="2131028">
                      <a:extLst>
                        <a:ext uri="{9D8B030D-6E8A-4147-A177-3AD203B41FA5}">
                          <a16:colId xmlns:a16="http://schemas.microsoft.com/office/drawing/2014/main" val="453093889"/>
                        </a:ext>
                      </a:extLst>
                    </a:gridCol>
                    <a:gridCol w="2131028">
                      <a:extLst>
                        <a:ext uri="{9D8B030D-6E8A-4147-A177-3AD203B41FA5}">
                          <a16:colId xmlns:a16="http://schemas.microsoft.com/office/drawing/2014/main" val="4009660623"/>
                        </a:ext>
                      </a:extLst>
                    </a:gridCol>
                    <a:gridCol w="2131028">
                      <a:extLst>
                        <a:ext uri="{9D8B030D-6E8A-4147-A177-3AD203B41FA5}">
                          <a16:colId xmlns:a16="http://schemas.microsoft.com/office/drawing/2014/main" val="2070673309"/>
                        </a:ext>
                      </a:extLst>
                    </a:gridCol>
                    <a:gridCol w="2131028">
                      <a:extLst>
                        <a:ext uri="{9D8B030D-6E8A-4147-A177-3AD203B41FA5}">
                          <a16:colId xmlns:a16="http://schemas.microsoft.com/office/drawing/2014/main" val="5320569"/>
                        </a:ext>
                      </a:extLst>
                    </a:gridCol>
                  </a:tblGrid>
                  <a:tr h="5001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95" t="-2500" r="-300595" b="-3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95" t="-2500" r="-200595" b="-3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595" t="-2500" r="-100595" b="-3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95" t="-2500" r="-595" b="-300000"/>
                          </a:stretch>
                        </a:blipFill>
                      </a:tcPr>
                    </a:tc>
                    <a:extLst>
                      <a:ext uri="{0D108BD9-81ED-4DB2-BD59-A6C34878D82A}">
                        <a16:rowId xmlns:a16="http://schemas.microsoft.com/office/drawing/2014/main" val="2306307987"/>
                      </a:ext>
                    </a:extLst>
                  </a:tr>
                  <a:tr h="5001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95" t="-105128" r="-300595" b="-20769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95" t="-105128" r="-200595" b="-20769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595" t="-105128" r="-100595" b="-20769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95" t="-105128" r="-595" b="-207692"/>
                          </a:stretch>
                        </a:blipFill>
                      </a:tcPr>
                    </a:tc>
                    <a:extLst>
                      <a:ext uri="{0D108BD9-81ED-4DB2-BD59-A6C34878D82A}">
                        <a16:rowId xmlns:a16="http://schemas.microsoft.com/office/drawing/2014/main" val="205501452"/>
                      </a:ext>
                    </a:extLst>
                  </a:tr>
                  <a:tr h="5001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95" t="-200000" r="-300595" b="-1025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95" t="-200000" r="-200595" b="-1025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595" t="-200000" r="-100595" b="-1025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95" t="-200000" r="-595" b="-102500"/>
                          </a:stretch>
                        </a:blipFill>
                      </a:tcPr>
                    </a:tc>
                    <a:extLst>
                      <a:ext uri="{0D108BD9-81ED-4DB2-BD59-A6C34878D82A}">
                        <a16:rowId xmlns:a16="http://schemas.microsoft.com/office/drawing/2014/main" val="789599019"/>
                      </a:ext>
                    </a:extLst>
                  </a:tr>
                  <a:tr h="5001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95" t="-307692" r="-300595" b="-512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95" t="-307692" r="-200595" b="-512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595" t="-307692" r="-100595" b="-512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95" t="-307692" r="-595" b="-5128"/>
                          </a:stretch>
                        </a:blipFill>
                      </a:tcPr>
                    </a:tc>
                    <a:extLst>
                      <a:ext uri="{0D108BD9-81ED-4DB2-BD59-A6C34878D82A}">
                        <a16:rowId xmlns:a16="http://schemas.microsoft.com/office/drawing/2014/main" val="280867581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95962F-4AA5-8100-C146-AA0577E1E437}"/>
                  </a:ext>
                </a:extLst>
              </p:cNvPr>
              <p:cNvSpPr txBox="1"/>
              <p:nvPr/>
            </p:nvSpPr>
            <p:spPr>
              <a:xfrm>
                <a:off x="1071300" y="2410908"/>
                <a:ext cx="95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m:oMathPara>
                </a14:m>
                <a:endParaRPr lang="en-US" sz="2400" dirty="0"/>
              </a:p>
            </p:txBody>
          </p:sp>
        </mc:Choice>
        <mc:Fallback xmlns="">
          <p:sp>
            <p:nvSpPr>
              <p:cNvPr id="5" name="TextBox 4">
                <a:extLst>
                  <a:ext uri="{FF2B5EF4-FFF2-40B4-BE49-F238E27FC236}">
                    <a16:creationId xmlns:a16="http://schemas.microsoft.com/office/drawing/2014/main" id="{C0D29EF5-67B7-89C1-733A-9B43B2FA610C}"/>
                  </a:ext>
                </a:extLst>
              </p:cNvPr>
              <p:cNvSpPr txBox="1">
                <a:spLocks noRot="1" noChangeAspect="1" noMove="1" noResize="1" noEditPoints="1" noAdjustHandles="1" noChangeArrowheads="1" noChangeShapeType="1" noTextEdit="1"/>
              </p:cNvSpPr>
              <p:nvPr/>
            </p:nvSpPr>
            <p:spPr>
              <a:xfrm>
                <a:off x="1071300" y="2410908"/>
                <a:ext cx="954107" cy="369332"/>
              </a:xfrm>
              <a:prstGeom prst="rect">
                <a:avLst/>
              </a:prstGeom>
              <a:blipFill>
                <a:blip r:embed="rId4"/>
                <a:stretch>
                  <a:fillRect l="-7895" t="-10000" r="-3947"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293742-4FA7-6E8E-28CD-968A2D1B5342}"/>
                  </a:ext>
                </a:extLst>
              </p:cNvPr>
              <p:cNvSpPr txBox="1"/>
              <p:nvPr/>
            </p:nvSpPr>
            <p:spPr>
              <a:xfrm>
                <a:off x="1071299" y="2850792"/>
                <a:ext cx="9612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BC475185-80FF-3181-F377-9C5F7A862D47}"/>
                  </a:ext>
                </a:extLst>
              </p:cNvPr>
              <p:cNvSpPr txBox="1">
                <a:spLocks noRot="1" noChangeAspect="1" noMove="1" noResize="1" noEditPoints="1" noAdjustHandles="1" noChangeArrowheads="1" noChangeShapeType="1" noTextEdit="1"/>
              </p:cNvSpPr>
              <p:nvPr/>
            </p:nvSpPr>
            <p:spPr>
              <a:xfrm>
                <a:off x="1071299" y="2850792"/>
                <a:ext cx="961224" cy="369332"/>
              </a:xfrm>
              <a:prstGeom prst="rect">
                <a:avLst/>
              </a:prstGeom>
              <a:blipFill>
                <a:blip r:embed="rId5"/>
                <a:stretch>
                  <a:fillRect l="-7895" t="-10000" r="-5263"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9BF8AFB-C263-180B-9B22-0F1660BD0366}"/>
                  </a:ext>
                </a:extLst>
              </p:cNvPr>
              <p:cNvSpPr txBox="1"/>
              <p:nvPr/>
            </p:nvSpPr>
            <p:spPr>
              <a:xfrm>
                <a:off x="1071299" y="3911137"/>
                <a:ext cx="9811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 →</m:t>
                      </m:r>
                    </m:oMath>
                  </m:oMathPara>
                </a14:m>
                <a:endParaRPr lang="en-US" sz="2400" dirty="0"/>
              </a:p>
            </p:txBody>
          </p:sp>
        </mc:Choice>
        <mc:Fallback xmlns="">
          <p:sp>
            <p:nvSpPr>
              <p:cNvPr id="7" name="TextBox 6">
                <a:extLst>
                  <a:ext uri="{FF2B5EF4-FFF2-40B4-BE49-F238E27FC236}">
                    <a16:creationId xmlns:a16="http://schemas.microsoft.com/office/drawing/2014/main" id="{71F3A382-8653-DF61-223B-63E271F16A8D}"/>
                  </a:ext>
                </a:extLst>
              </p:cNvPr>
              <p:cNvSpPr txBox="1">
                <a:spLocks noRot="1" noChangeAspect="1" noMove="1" noResize="1" noEditPoints="1" noAdjustHandles="1" noChangeArrowheads="1" noChangeShapeType="1" noTextEdit="1"/>
              </p:cNvSpPr>
              <p:nvPr/>
            </p:nvSpPr>
            <p:spPr>
              <a:xfrm>
                <a:off x="1071299" y="3911137"/>
                <a:ext cx="981102" cy="369332"/>
              </a:xfrm>
              <a:prstGeom prst="rect">
                <a:avLst/>
              </a:prstGeom>
              <a:blipFill>
                <a:blip r:embed="rId6"/>
                <a:stretch>
                  <a:fillRect l="-7692" t="-10345" r="-5128" b="-37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6BCD374-2DB4-1EFC-FE46-7DFA9B81D64E}"/>
                  </a:ext>
                </a:extLst>
              </p:cNvPr>
              <p:cNvSpPr txBox="1"/>
              <p:nvPr/>
            </p:nvSpPr>
            <p:spPr>
              <a:xfrm>
                <a:off x="2637182" y="4908417"/>
                <a:ext cx="17916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𝑝𝑘</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oMath>
                  </m:oMathPara>
                </a14:m>
                <a:endParaRPr lang="en-US" sz="2400" b="0" dirty="0"/>
              </a:p>
            </p:txBody>
          </p:sp>
        </mc:Choice>
        <mc:Fallback xmlns="">
          <p:sp>
            <p:nvSpPr>
              <p:cNvPr id="8" name="TextBox 7">
                <a:extLst>
                  <a:ext uri="{FF2B5EF4-FFF2-40B4-BE49-F238E27FC236}">
                    <a16:creationId xmlns:a16="http://schemas.microsoft.com/office/drawing/2014/main" id="{B3816D4A-2DF8-C2A6-EE9C-A03E5738638F}"/>
                  </a:ext>
                </a:extLst>
              </p:cNvPr>
              <p:cNvSpPr txBox="1">
                <a:spLocks noRot="1" noChangeAspect="1" noMove="1" noResize="1" noEditPoints="1" noAdjustHandles="1" noChangeArrowheads="1" noChangeShapeType="1" noTextEdit="1"/>
              </p:cNvSpPr>
              <p:nvPr/>
            </p:nvSpPr>
            <p:spPr>
              <a:xfrm>
                <a:off x="2637182" y="4908417"/>
                <a:ext cx="1791677" cy="369332"/>
              </a:xfrm>
              <a:prstGeom prst="rect">
                <a:avLst/>
              </a:prstGeom>
              <a:blipFill>
                <a:blip r:embed="rId7"/>
                <a:stretch>
                  <a:fillRect t="-3333" b="-30000"/>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E0B18F44-38E4-A68D-3299-B61A826E2638}"/>
              </a:ext>
            </a:extLst>
          </p:cNvPr>
          <p:cNvCxnSpPr>
            <a:cxnSpLocks/>
          </p:cNvCxnSpPr>
          <p:nvPr/>
        </p:nvCxnSpPr>
        <p:spPr>
          <a:xfrm>
            <a:off x="3425677" y="4463867"/>
            <a:ext cx="0" cy="428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ECDBF1F-0F68-423F-2091-BFFC3C3A517D}"/>
                  </a:ext>
                </a:extLst>
              </p:cNvPr>
              <p:cNvSpPr txBox="1"/>
              <p:nvPr/>
            </p:nvSpPr>
            <p:spPr>
              <a:xfrm>
                <a:off x="4940583" y="4917966"/>
                <a:ext cx="1480598" cy="812530"/>
              </a:xfrm>
              <a:prstGeom prst="rect">
                <a:avLst/>
              </a:prstGeom>
              <a:noFill/>
            </p:spPr>
            <p:txBody>
              <a:bodyPr wrap="none" lIns="0" tIns="0" rIns="0" bIns="0" rtlCol="0">
                <a:spAutoFit/>
              </a:bodyPr>
              <a:lstStyle/>
              <a:p>
                <a:pPr>
                  <a:lnSpc>
                    <a:spcPct val="11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𝑝𝑘</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oMath>
                  </m:oMathPara>
                </a14:m>
                <a:endParaRPr lang="en-US" sz="2400" dirty="0"/>
              </a:p>
              <a:p>
                <a:pPr>
                  <a:lnSpc>
                    <a:spcPct val="11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1</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e>
                        <m:sup>
                          <m:r>
                            <a:rPr lang="en-US" sz="2400" b="0" i="1" smtClean="0">
                              <a:latin typeface="Cambria Math" panose="02040503050406030204" pitchFamily="18" charset="0"/>
                            </a:rPr>
                            <m:t>𝛼</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2</m:t>
                              </m:r>
                            </m:sub>
                          </m:sSub>
                        </m:sup>
                      </m:sSup>
                    </m:oMath>
                  </m:oMathPara>
                </a14:m>
                <a:endParaRPr lang="en-US" sz="2400" dirty="0"/>
              </a:p>
            </p:txBody>
          </p:sp>
        </mc:Choice>
        <mc:Fallback>
          <p:sp>
            <p:nvSpPr>
              <p:cNvPr id="12" name="TextBox 11">
                <a:extLst>
                  <a:ext uri="{FF2B5EF4-FFF2-40B4-BE49-F238E27FC236}">
                    <a16:creationId xmlns:a16="http://schemas.microsoft.com/office/drawing/2014/main" id="{AECDBF1F-0F68-423F-2091-BFFC3C3A517D}"/>
                  </a:ext>
                </a:extLst>
              </p:cNvPr>
              <p:cNvSpPr txBox="1">
                <a:spLocks noRot="1" noChangeAspect="1" noMove="1" noResize="1" noEditPoints="1" noAdjustHandles="1" noChangeArrowheads="1" noChangeShapeType="1" noTextEdit="1"/>
              </p:cNvSpPr>
              <p:nvPr/>
            </p:nvSpPr>
            <p:spPr>
              <a:xfrm>
                <a:off x="4940583" y="4917966"/>
                <a:ext cx="1480598" cy="812530"/>
              </a:xfrm>
              <a:prstGeom prst="rect">
                <a:avLst/>
              </a:prstGeom>
              <a:blipFill>
                <a:blip r:embed="rId8"/>
                <a:stretch>
                  <a:fillRect l="-4237" b="-3077"/>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4C07D5A4-743D-FEC8-64CD-E8946DFC0DDD}"/>
              </a:ext>
            </a:extLst>
          </p:cNvPr>
          <p:cNvCxnSpPr>
            <a:cxnSpLocks/>
          </p:cNvCxnSpPr>
          <p:nvPr/>
        </p:nvCxnSpPr>
        <p:spPr>
          <a:xfrm>
            <a:off x="5732980" y="4467670"/>
            <a:ext cx="0" cy="428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2D8F88B-23E4-F7C3-4340-333F985F696F}"/>
                  </a:ext>
                </a:extLst>
              </p:cNvPr>
              <p:cNvSpPr txBox="1"/>
              <p:nvPr/>
            </p:nvSpPr>
            <p:spPr>
              <a:xfrm>
                <a:off x="9008982" y="4917966"/>
                <a:ext cx="1511503" cy="812530"/>
              </a:xfrm>
              <a:prstGeom prst="rect">
                <a:avLst/>
              </a:prstGeom>
              <a:noFill/>
            </p:spPr>
            <p:txBody>
              <a:bodyPr wrap="none" lIns="0" tIns="0" rIns="0" bIns="0" rtlCol="0">
                <a:spAutoFit/>
              </a:bodyPr>
              <a:lstStyle/>
              <a:p>
                <a:pPr>
                  <a:lnSpc>
                    <a:spcPct val="11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𝑝𝑘</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𝑛</m:t>
                          </m:r>
                        </m:sub>
                      </m:sSub>
                    </m:oMath>
                  </m:oMathPara>
                </a14:m>
                <a:endParaRPr lang="en-US" sz="2400" b="0" i="1" dirty="0">
                  <a:latin typeface="Cambria Math" panose="02040503050406030204" pitchFamily="18" charset="0"/>
                </a:endParaRPr>
              </a:p>
              <a:p>
                <a:pPr>
                  <a:lnSpc>
                    <a:spcPct val="110000"/>
                  </a:lnSpc>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1</m:t>
                          </m:r>
                        </m:sub>
                      </m:sSub>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𝑛</m:t>
                              </m:r>
                            </m:e>
                          </m:d>
                        </m:e>
                        <m:sup>
                          <m:r>
                            <a:rPr lang="en-US" sz="2400" b="0" i="1" smtClean="0">
                              <a:latin typeface="Cambria Math" panose="02040503050406030204" pitchFamily="18" charset="0"/>
                            </a:rPr>
                            <m:t>𝛼</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𝑛</m:t>
                              </m:r>
                            </m:sub>
                          </m:sSub>
                        </m:sup>
                      </m:sSup>
                    </m:oMath>
                  </m:oMathPara>
                </a14:m>
                <a:endParaRPr lang="en-US" sz="2400" dirty="0"/>
              </a:p>
            </p:txBody>
          </p:sp>
        </mc:Choice>
        <mc:Fallback>
          <p:sp>
            <p:nvSpPr>
              <p:cNvPr id="14" name="TextBox 13">
                <a:extLst>
                  <a:ext uri="{FF2B5EF4-FFF2-40B4-BE49-F238E27FC236}">
                    <a16:creationId xmlns:a16="http://schemas.microsoft.com/office/drawing/2014/main" id="{02D8F88B-23E4-F7C3-4340-333F985F696F}"/>
                  </a:ext>
                </a:extLst>
              </p:cNvPr>
              <p:cNvSpPr txBox="1">
                <a:spLocks noRot="1" noChangeAspect="1" noMove="1" noResize="1" noEditPoints="1" noAdjustHandles="1" noChangeArrowheads="1" noChangeShapeType="1" noTextEdit="1"/>
              </p:cNvSpPr>
              <p:nvPr/>
            </p:nvSpPr>
            <p:spPr>
              <a:xfrm>
                <a:off x="9008982" y="4917966"/>
                <a:ext cx="1511503" cy="812530"/>
              </a:xfrm>
              <a:prstGeom prst="rect">
                <a:avLst/>
              </a:prstGeom>
              <a:blipFill>
                <a:blip r:embed="rId9"/>
                <a:stretch>
                  <a:fillRect l="-4167" b="-307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D3717E8-0B79-BEE6-6A18-E89B6DFD6111}"/>
              </a:ext>
            </a:extLst>
          </p:cNvPr>
          <p:cNvCxnSpPr>
            <a:cxnSpLocks/>
          </p:cNvCxnSpPr>
          <p:nvPr/>
        </p:nvCxnSpPr>
        <p:spPr>
          <a:xfrm>
            <a:off x="9816832" y="4463867"/>
            <a:ext cx="0" cy="428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9800AB4-DF1F-2B76-D5EB-CB7BA89964C8}"/>
                  </a:ext>
                </a:extLst>
              </p:cNvPr>
              <p:cNvSpPr txBox="1"/>
              <p:nvPr/>
            </p:nvSpPr>
            <p:spPr>
              <a:xfrm>
                <a:off x="3528997" y="5861701"/>
                <a:ext cx="5134005" cy="944489"/>
              </a:xfrm>
              <a:prstGeom prst="rect">
                <a:avLst/>
              </a:prstGeom>
              <a:noFill/>
              <a:ln>
                <a:solidFill>
                  <a:schemeClr val="tx2">
                    <a:lumMod val="90000"/>
                    <a:lumOff val="10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𝑣𝑘</m:t>
                      </m:r>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 ∈ [</m:t>
                          </m:r>
                          <m:r>
                            <a:rPr lang="en-US" sz="2400" b="0" i="1" smtClean="0">
                              <a:latin typeface="Cambria Math" panose="02040503050406030204" pitchFamily="18" charset="0"/>
                            </a:rPr>
                            <m:t>𝑛</m:t>
                          </m:r>
                          <m:r>
                            <a:rPr lang="en-US" sz="2400" b="0" i="1" smtClean="0">
                              <a:latin typeface="Cambria Math" panose="02040503050406030204" pitchFamily="18" charset="0"/>
                            </a:rPr>
                            <m:t>]</m:t>
                          </m:r>
                        </m:sub>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up>
                          </m:sSup>
                        </m:e>
                      </m:nary>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r>
                            <a:rPr lang="en-US" sz="2400" b="0" i="1" smtClean="0">
                              <a:latin typeface="Cambria Math" panose="02040503050406030204" pitchFamily="18" charset="0"/>
                            </a:rPr>
                            <m:t>𝛼</m:t>
                          </m:r>
                        </m:sup>
                      </m:sSup>
                    </m:oMath>
                  </m:oMathPara>
                </a14:m>
                <a:endParaRPr lang="en-US" sz="2400" dirty="0"/>
              </a:p>
            </p:txBody>
          </p:sp>
        </mc:Choice>
        <mc:Fallback xmlns="">
          <p:sp>
            <p:nvSpPr>
              <p:cNvPr id="16" name="TextBox 15">
                <a:extLst>
                  <a:ext uri="{FF2B5EF4-FFF2-40B4-BE49-F238E27FC236}">
                    <a16:creationId xmlns:a16="http://schemas.microsoft.com/office/drawing/2014/main" id="{970B1275-50AF-DF0E-28F4-F12A442B2F49}"/>
                  </a:ext>
                </a:extLst>
              </p:cNvPr>
              <p:cNvSpPr txBox="1">
                <a:spLocks noRot="1" noChangeAspect="1" noMove="1" noResize="1" noEditPoints="1" noAdjustHandles="1" noChangeArrowheads="1" noChangeShapeType="1" noTextEdit="1"/>
              </p:cNvSpPr>
              <p:nvPr/>
            </p:nvSpPr>
            <p:spPr>
              <a:xfrm>
                <a:off x="3528997" y="5861701"/>
                <a:ext cx="5134005" cy="944489"/>
              </a:xfrm>
              <a:prstGeom prst="rect">
                <a:avLst/>
              </a:prstGeom>
              <a:blipFill>
                <a:blip r:embed="rId10"/>
                <a:stretch>
                  <a:fillRect t="-139474" b="-185526"/>
                </a:stretch>
              </a:blipFill>
              <a:ln>
                <a:solidFill>
                  <a:schemeClr val="tx2">
                    <a:lumMod val="90000"/>
                    <a:lumOff val="1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30D4526-C41B-752B-04FC-90462974129B}"/>
                  </a:ext>
                </a:extLst>
              </p:cNvPr>
              <p:cNvSpPr txBox="1"/>
              <p:nvPr/>
            </p:nvSpPr>
            <p:spPr>
              <a:xfrm>
                <a:off x="11174281" y="2410908"/>
                <a:ext cx="5370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1</m:t>
                              </m:r>
                            </m:sub>
                          </m:sSub>
                        </m:sup>
                      </m:sSup>
                    </m:oMath>
                  </m:oMathPara>
                </a14:m>
                <a:endParaRPr lang="en-US" sz="2400" dirty="0"/>
              </a:p>
            </p:txBody>
          </p:sp>
        </mc:Choice>
        <mc:Fallback xmlns="">
          <p:sp>
            <p:nvSpPr>
              <p:cNvPr id="9" name="TextBox 8">
                <a:extLst>
                  <a:ext uri="{FF2B5EF4-FFF2-40B4-BE49-F238E27FC236}">
                    <a16:creationId xmlns:a16="http://schemas.microsoft.com/office/drawing/2014/main" id="{B4912DBF-2AF3-44F2-40F3-DBCA3568B5FA}"/>
                  </a:ext>
                </a:extLst>
              </p:cNvPr>
              <p:cNvSpPr txBox="1">
                <a:spLocks noRot="1" noChangeAspect="1" noMove="1" noResize="1" noEditPoints="1" noAdjustHandles="1" noChangeArrowheads="1" noChangeShapeType="1" noTextEdit="1"/>
              </p:cNvSpPr>
              <p:nvPr/>
            </p:nvSpPr>
            <p:spPr>
              <a:xfrm>
                <a:off x="11174281" y="2410908"/>
                <a:ext cx="537070" cy="369332"/>
              </a:xfrm>
              <a:prstGeom prst="rect">
                <a:avLst/>
              </a:prstGeom>
              <a:blipFill>
                <a:blip r:embed="rId11"/>
                <a:stretch>
                  <a:fillRect l="-11364"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D74EC9-932E-48B0-9703-A13C90B64C19}"/>
                  </a:ext>
                </a:extLst>
              </p:cNvPr>
              <p:cNvSpPr txBox="1"/>
              <p:nvPr/>
            </p:nvSpPr>
            <p:spPr>
              <a:xfrm>
                <a:off x="11174281" y="2932536"/>
                <a:ext cx="5370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2</m:t>
                              </m:r>
                            </m:sub>
                          </m:sSub>
                        </m:sup>
                      </m:sSup>
                    </m:oMath>
                  </m:oMathPara>
                </a14:m>
                <a:endParaRPr lang="en-US" sz="2400" dirty="0"/>
              </a:p>
            </p:txBody>
          </p:sp>
        </mc:Choice>
        <mc:Fallback xmlns="">
          <p:sp>
            <p:nvSpPr>
              <p:cNvPr id="11" name="TextBox 10">
                <a:extLst>
                  <a:ext uri="{FF2B5EF4-FFF2-40B4-BE49-F238E27FC236}">
                    <a16:creationId xmlns:a16="http://schemas.microsoft.com/office/drawing/2014/main" id="{554A3938-E4D5-83D4-CE58-1165A79CE1E7}"/>
                  </a:ext>
                </a:extLst>
              </p:cNvPr>
              <p:cNvSpPr txBox="1">
                <a:spLocks noRot="1" noChangeAspect="1" noMove="1" noResize="1" noEditPoints="1" noAdjustHandles="1" noChangeArrowheads="1" noChangeShapeType="1" noTextEdit="1"/>
              </p:cNvSpPr>
              <p:nvPr/>
            </p:nvSpPr>
            <p:spPr>
              <a:xfrm>
                <a:off x="11174281" y="2932536"/>
                <a:ext cx="537070" cy="369332"/>
              </a:xfrm>
              <a:prstGeom prst="rect">
                <a:avLst/>
              </a:prstGeom>
              <a:blipFill>
                <a:blip r:embed="rId12"/>
                <a:stretch>
                  <a:fillRect l="-11364"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1FD7AFB-8D64-0972-7AA7-CCC5D768B235}"/>
                  </a:ext>
                </a:extLst>
              </p:cNvPr>
              <p:cNvSpPr txBox="1"/>
              <p:nvPr/>
            </p:nvSpPr>
            <p:spPr>
              <a:xfrm>
                <a:off x="11174281" y="3893095"/>
                <a:ext cx="5563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𝑛</m:t>
                              </m:r>
                            </m:sub>
                          </m:sSub>
                        </m:sup>
                      </m:sSup>
                    </m:oMath>
                  </m:oMathPara>
                </a14:m>
                <a:endParaRPr lang="en-US" sz="2400" dirty="0"/>
              </a:p>
            </p:txBody>
          </p:sp>
        </mc:Choice>
        <mc:Fallback xmlns="">
          <p:sp>
            <p:nvSpPr>
              <p:cNvPr id="17" name="TextBox 16">
                <a:extLst>
                  <a:ext uri="{FF2B5EF4-FFF2-40B4-BE49-F238E27FC236}">
                    <a16:creationId xmlns:a16="http://schemas.microsoft.com/office/drawing/2014/main" id="{56EB029D-B831-16DF-F595-CA7004C3D259}"/>
                  </a:ext>
                </a:extLst>
              </p:cNvPr>
              <p:cNvSpPr txBox="1">
                <a:spLocks noRot="1" noChangeAspect="1" noMove="1" noResize="1" noEditPoints="1" noAdjustHandles="1" noChangeArrowheads="1" noChangeShapeType="1" noTextEdit="1"/>
              </p:cNvSpPr>
              <p:nvPr/>
            </p:nvSpPr>
            <p:spPr>
              <a:xfrm>
                <a:off x="11174281" y="3893095"/>
                <a:ext cx="556306" cy="369332"/>
              </a:xfrm>
              <a:prstGeom prst="rect">
                <a:avLst/>
              </a:prstGeom>
              <a:blipFill>
                <a:blip r:embed="rId13"/>
                <a:stretch>
                  <a:fillRect l="-11111"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1781E7B-C8CD-9886-55AC-5FF2ACA8A2E2}"/>
                  </a:ext>
                </a:extLst>
              </p:cNvPr>
              <p:cNvSpPr txBox="1"/>
              <p:nvPr/>
            </p:nvSpPr>
            <p:spPr>
              <a:xfrm>
                <a:off x="862809" y="5287712"/>
                <a:ext cx="4060364" cy="4785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1</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𝛴</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up>
                      </m:sSup>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1</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e>
                        <m:sup>
                          <m:r>
                            <a:rPr lang="en-US" sz="2400" b="0" i="1" smtClean="0">
                              <a:latin typeface="Cambria Math" panose="02040503050406030204" pitchFamily="18" charset="0"/>
                            </a:rPr>
                            <m:t>𝛼</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1</m:t>
                              </m:r>
                            </m:sub>
                          </m:sSub>
                        </m:sup>
                      </m:sSup>
                    </m:oMath>
                  </m:oMathPara>
                </a14:m>
                <a:endParaRPr lang="en-US" sz="2400" dirty="0"/>
              </a:p>
            </p:txBody>
          </p:sp>
        </mc:Choice>
        <mc:Fallback>
          <p:sp>
            <p:nvSpPr>
              <p:cNvPr id="19" name="TextBox 18">
                <a:extLst>
                  <a:ext uri="{FF2B5EF4-FFF2-40B4-BE49-F238E27FC236}">
                    <a16:creationId xmlns:a16="http://schemas.microsoft.com/office/drawing/2014/main" id="{A1781E7B-C8CD-9886-55AC-5FF2ACA8A2E2}"/>
                  </a:ext>
                </a:extLst>
              </p:cNvPr>
              <p:cNvSpPr txBox="1">
                <a:spLocks noRot="1" noChangeAspect="1" noMove="1" noResize="1" noEditPoints="1" noAdjustHandles="1" noChangeArrowheads="1" noChangeShapeType="1" noTextEdit="1"/>
              </p:cNvSpPr>
              <p:nvPr/>
            </p:nvSpPr>
            <p:spPr>
              <a:xfrm>
                <a:off x="862809" y="5287712"/>
                <a:ext cx="4060364" cy="478593"/>
              </a:xfrm>
              <a:prstGeom prst="rect">
                <a:avLst/>
              </a:prstGeom>
              <a:blipFill>
                <a:blip r:embed="rId14"/>
                <a:stretch>
                  <a:fillRect t="-2564" b="-15385"/>
                </a:stretch>
              </a:blipFill>
            </p:spPr>
            <p:txBody>
              <a:bodyPr/>
              <a:lstStyle/>
              <a:p>
                <a:r>
                  <a:rPr lang="en-US">
                    <a:noFill/>
                  </a:rPr>
                  <a:t> </a:t>
                </a:r>
              </a:p>
            </p:txBody>
          </p:sp>
        </mc:Fallback>
      </mc:AlternateContent>
      <p:cxnSp>
        <p:nvCxnSpPr>
          <p:cNvPr id="21" name="Curved Connector 20">
            <a:extLst>
              <a:ext uri="{FF2B5EF4-FFF2-40B4-BE49-F238E27FC236}">
                <a16:creationId xmlns:a16="http://schemas.microsoft.com/office/drawing/2014/main" id="{5442C6C6-3D9A-E81B-9F4F-B37D3D9629BD}"/>
              </a:ext>
            </a:extLst>
          </p:cNvPr>
          <p:cNvCxnSpPr>
            <a:endCxn id="16" idx="3"/>
          </p:cNvCxnSpPr>
          <p:nvPr/>
        </p:nvCxnSpPr>
        <p:spPr>
          <a:xfrm rot="10800000" flipV="1">
            <a:off x="8663002" y="4463866"/>
            <a:ext cx="2760372" cy="1870079"/>
          </a:xfrm>
          <a:prstGeom prst="curvedConnector3">
            <a:avLst>
              <a:gd name="adj1" fmla="val -5210"/>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Cloud Callout 17">
            <a:extLst>
              <a:ext uri="{FF2B5EF4-FFF2-40B4-BE49-F238E27FC236}">
                <a16:creationId xmlns:a16="http://schemas.microsoft.com/office/drawing/2014/main" id="{2F23E3E2-C703-6D42-5B2D-E4B708F62A95}"/>
              </a:ext>
            </a:extLst>
          </p:cNvPr>
          <p:cNvSpPr/>
          <p:nvPr/>
        </p:nvSpPr>
        <p:spPr>
          <a:xfrm>
            <a:off x="5529655" y="3501261"/>
            <a:ext cx="5617632" cy="1745558"/>
          </a:xfrm>
          <a:prstGeom prst="cloudCallout">
            <a:avLst>
              <a:gd name="adj1" fmla="val -19929"/>
              <a:gd name="adj2" fmla="val 7777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PT Serif" panose="020A0603040505020204" pitchFamily="18" charset="77"/>
              </a:rPr>
              <a:t>Sig Verification key is just one group element!</a:t>
            </a:r>
          </a:p>
        </p:txBody>
      </p:sp>
      <p:pic>
        <p:nvPicPr>
          <p:cNvPr id="20" name="Google Shape;1025;p68">
            <a:extLst>
              <a:ext uri="{FF2B5EF4-FFF2-40B4-BE49-F238E27FC236}">
                <a16:creationId xmlns:a16="http://schemas.microsoft.com/office/drawing/2014/main" id="{F16714E3-792F-C253-C776-837829BFD105}"/>
              </a:ext>
            </a:extLst>
          </p:cNvPr>
          <p:cNvPicPr preferRelativeResize="0"/>
          <p:nvPr/>
        </p:nvPicPr>
        <p:blipFill>
          <a:blip r:embed="rId15">
            <a:alphaModFix/>
          </a:blip>
          <a:stretch>
            <a:fillRect/>
          </a:stretch>
        </p:blipFill>
        <p:spPr>
          <a:xfrm>
            <a:off x="11222393" y="3896354"/>
            <a:ext cx="866207" cy="722740"/>
          </a:xfrm>
          <a:prstGeom prst="rect">
            <a:avLst/>
          </a:prstGeom>
          <a:noFill/>
          <a:ln>
            <a:noFill/>
          </a:ln>
        </p:spPr>
      </p:pic>
    </p:spTree>
    <p:extLst>
      <p:ext uri="{BB962C8B-B14F-4D97-AF65-F5344CB8AC3E}">
        <p14:creationId xmlns:p14="http://schemas.microsoft.com/office/powerpoint/2010/main" val="288238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2" grpId="0"/>
      <p:bldP spid="14" grpId="0"/>
      <p:bldP spid="16" grpId="0" animBg="1"/>
      <p:bldP spid="19" grpId="0"/>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B6C4-BC1E-35DC-3FE1-E0E30F2F75D2}"/>
              </a:ext>
            </a:extLst>
          </p:cNvPr>
          <p:cNvSpPr>
            <a:spLocks noGrp="1"/>
          </p:cNvSpPr>
          <p:nvPr>
            <p:ph type="title"/>
          </p:nvPr>
        </p:nvSpPr>
        <p:spPr/>
        <p:txBody>
          <a:bodyPr>
            <a:normAutofit fontScale="90000"/>
          </a:bodyPr>
          <a:lstStyle/>
          <a:p>
            <a:r>
              <a:rPr lang="en-US" dirty="0"/>
              <a:t>Signatures</a:t>
            </a:r>
          </a:p>
        </p:txBody>
      </p:sp>
      <p:pic>
        <p:nvPicPr>
          <p:cNvPr id="4" name="Google Shape;74;p15">
            <a:extLst>
              <a:ext uri="{FF2B5EF4-FFF2-40B4-BE49-F238E27FC236}">
                <a16:creationId xmlns:a16="http://schemas.microsoft.com/office/drawing/2014/main" id="{60ADD3D3-F39B-4BF2-A0A0-4634959DDDDD}"/>
              </a:ext>
            </a:extLst>
          </p:cNvPr>
          <p:cNvPicPr preferRelativeResize="0"/>
          <p:nvPr/>
        </p:nvPicPr>
        <p:blipFill>
          <a:blip r:embed="rId3">
            <a:alphaModFix/>
          </a:blip>
          <a:stretch>
            <a:fillRect/>
          </a:stretch>
        </p:blipFill>
        <p:spPr>
          <a:xfrm>
            <a:off x="3361151" y="2035890"/>
            <a:ext cx="1112067" cy="1537197"/>
          </a:xfrm>
          <a:prstGeom prst="rect">
            <a:avLst/>
          </a:prstGeom>
          <a:noFill/>
          <a:ln>
            <a:noFill/>
          </a:ln>
        </p:spPr>
      </p:pic>
      <mc:AlternateContent xmlns:mc="http://schemas.openxmlformats.org/markup-compatibility/2006" xmlns:a14="http://schemas.microsoft.com/office/drawing/2010/main">
        <mc:Choice Requires="a14">
          <p:sp>
            <p:nvSpPr>
              <p:cNvPr id="5" name="Google Shape;75;p15">
                <a:extLst>
                  <a:ext uri="{FF2B5EF4-FFF2-40B4-BE49-F238E27FC236}">
                    <a16:creationId xmlns:a16="http://schemas.microsoft.com/office/drawing/2014/main" id="{530C6E67-3742-5E21-D1BF-59A763F197E3}"/>
                  </a:ext>
                </a:extLst>
              </p:cNvPr>
              <p:cNvSpPr txBox="1"/>
              <p:nvPr/>
            </p:nvSpPr>
            <p:spPr>
              <a:xfrm>
                <a:off x="3469312" y="3356710"/>
                <a:ext cx="875349" cy="646868"/>
              </a:xfrm>
              <a:prstGeom prst="rect">
                <a:avLst/>
              </a:prstGeom>
              <a:noFill/>
              <a:ln>
                <a:noFill/>
              </a:ln>
            </p:spPr>
            <p:txBody>
              <a:bodyPr spcFirstLastPara="1" wrap="square" lIns="121900" tIns="121900" rIns="121900" bIns="121900" anchor="t" anchorCtr="0">
                <a:spAutoFit/>
              </a:bodyPr>
              <a:lstStyle/>
              <a:p>
                <a:pPr/>
                <a14:m>
                  <m:oMathPara xmlns:m="http://schemas.openxmlformats.org/officeDocument/2006/math">
                    <m:oMathParaPr>
                      <m:jc m:val="centerGroup"/>
                    </m:oMathParaPr>
                    <m:oMath xmlns:m="http://schemas.openxmlformats.org/officeDocument/2006/math">
                      <m:r>
                        <a:rPr lang="en-US" sz="2667" i="1">
                          <a:latin typeface="Cambria Math" panose="02040503050406030204" pitchFamily="18" charset="0"/>
                        </a:rPr>
                        <m:t>𝑠𝑘</m:t>
                      </m:r>
                    </m:oMath>
                  </m:oMathPara>
                </a14:m>
                <a:endParaRPr sz="2667" baseline="-25000" dirty="0"/>
              </a:p>
            </p:txBody>
          </p:sp>
        </mc:Choice>
        <mc:Fallback xmlns="">
          <p:sp>
            <p:nvSpPr>
              <p:cNvPr id="5" name="Google Shape;75;p15">
                <a:extLst>
                  <a:ext uri="{FF2B5EF4-FFF2-40B4-BE49-F238E27FC236}">
                    <a16:creationId xmlns:a16="http://schemas.microsoft.com/office/drawing/2014/main" id="{530C6E67-3742-5E21-D1BF-59A763F197E3}"/>
                  </a:ext>
                </a:extLst>
              </p:cNvPr>
              <p:cNvSpPr txBox="1">
                <a:spLocks noRot="1" noChangeAspect="1" noMove="1" noResize="1" noEditPoints="1" noAdjustHandles="1" noChangeArrowheads="1" noChangeShapeType="1" noTextEdit="1"/>
              </p:cNvSpPr>
              <p:nvPr/>
            </p:nvSpPr>
            <p:spPr>
              <a:xfrm>
                <a:off x="3469312" y="3356710"/>
                <a:ext cx="875349" cy="646868"/>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0B4FD8D9-5015-57DF-55F7-FF00A08DD625}"/>
              </a:ext>
            </a:extLst>
          </p:cNvPr>
          <p:cNvCxnSpPr>
            <a:cxnSpLocks/>
          </p:cNvCxnSpPr>
          <p:nvPr/>
        </p:nvCxnSpPr>
        <p:spPr>
          <a:xfrm>
            <a:off x="2041133" y="3684984"/>
            <a:ext cx="1030620" cy="0"/>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ED274A-F43E-8A31-D97A-9F1A0BC87797}"/>
              </a:ext>
            </a:extLst>
          </p:cNvPr>
          <p:cNvSpPr txBox="1"/>
          <p:nvPr/>
        </p:nvSpPr>
        <p:spPr>
          <a:xfrm>
            <a:off x="257894" y="3377207"/>
            <a:ext cx="2636909" cy="564322"/>
          </a:xfrm>
          <a:prstGeom prst="rect">
            <a:avLst/>
          </a:prstGeom>
          <a:noFill/>
          <a:ln>
            <a:noFill/>
          </a:ln>
        </p:spPr>
        <p:txBody>
          <a:bodyPr wrap="square" rtlCol="0">
            <a:spAutoFit/>
          </a:bodyPr>
          <a:lstStyle/>
          <a:p>
            <a:r>
              <a:rPr lang="en-US" sz="3067" dirty="0" err="1">
                <a:solidFill>
                  <a:schemeClr val="accent1">
                    <a:lumMod val="50000"/>
                  </a:schemeClr>
                </a:solidFill>
                <a:latin typeface="PT Serif" panose="020A0603040505020204" pitchFamily="18" charset="77"/>
              </a:rPr>
              <a:t>KeyGen</a:t>
            </a:r>
            <a:r>
              <a:rPr lang="en-US" sz="3067" dirty="0">
                <a:solidFill>
                  <a:schemeClr val="accent1">
                    <a:lumMod val="50000"/>
                  </a:schemeClr>
                </a:solidFill>
                <a:latin typeface="PT Serif" panose="020A0603040505020204" pitchFamily="18" charset="77"/>
              </a:rPr>
              <a:t>()</a:t>
            </a:r>
          </a:p>
        </p:txBody>
      </p:sp>
      <mc:AlternateContent xmlns:mc="http://schemas.openxmlformats.org/markup-compatibility/2006" xmlns:a14="http://schemas.microsoft.com/office/drawing/2010/main">
        <mc:Choice Requires="a14">
          <p:sp>
            <p:nvSpPr>
              <p:cNvPr id="8" name="Google Shape;86;p15">
                <a:extLst>
                  <a:ext uri="{FF2B5EF4-FFF2-40B4-BE49-F238E27FC236}">
                    <a16:creationId xmlns:a16="http://schemas.microsoft.com/office/drawing/2014/main" id="{67C95ACC-C3F9-45F9-2F67-02C4E393F602}"/>
                  </a:ext>
                </a:extLst>
              </p:cNvPr>
              <p:cNvSpPr txBox="1"/>
              <p:nvPr/>
            </p:nvSpPr>
            <p:spPr>
              <a:xfrm>
                <a:off x="5186626" y="3146010"/>
                <a:ext cx="1887647" cy="1057300"/>
              </a:xfrm>
              <a:prstGeom prst="rect">
                <a:avLst/>
              </a:prstGeom>
              <a:noFill/>
              <a:ln>
                <a:noFill/>
              </a:ln>
            </p:spPr>
            <p:txBody>
              <a:bodyPr spcFirstLastPara="1" wrap="square" lIns="121900" tIns="121900" rIns="121900" bIns="121900" anchor="t" anchorCtr="0">
                <a:spAutoFit/>
              </a:bodyPr>
              <a:lstStyle/>
              <a:p>
                <a:r>
                  <a:rPr lang="en-US" sz="2667" dirty="0">
                    <a:latin typeface="PT Serif" panose="020A0603040505020204" pitchFamily="18" charset="77"/>
                  </a:rPr>
                  <a:t>Public Key</a:t>
                </a:r>
              </a:p>
              <a:p>
                <a:pPr/>
                <a14:m>
                  <m:oMathPara xmlns:m="http://schemas.openxmlformats.org/officeDocument/2006/math">
                    <m:oMathParaPr>
                      <m:jc m:val="centerGroup"/>
                    </m:oMathParaPr>
                    <m:oMath xmlns:m="http://schemas.openxmlformats.org/officeDocument/2006/math">
                      <m:r>
                        <a:rPr lang="en-US" sz="2667" i="1">
                          <a:latin typeface="Cambria Math" panose="02040503050406030204" pitchFamily="18" charset="0"/>
                        </a:rPr>
                        <m:t>𝑝𝑘</m:t>
                      </m:r>
                    </m:oMath>
                  </m:oMathPara>
                </a14:m>
                <a:endParaRPr sz="2667" baseline="-25000" dirty="0"/>
              </a:p>
            </p:txBody>
          </p:sp>
        </mc:Choice>
        <mc:Fallback xmlns="">
          <p:sp>
            <p:nvSpPr>
              <p:cNvPr id="8" name="Google Shape;86;p15">
                <a:extLst>
                  <a:ext uri="{FF2B5EF4-FFF2-40B4-BE49-F238E27FC236}">
                    <a16:creationId xmlns:a16="http://schemas.microsoft.com/office/drawing/2014/main" id="{67C95ACC-C3F9-45F9-2F67-02C4E393F602}"/>
                  </a:ext>
                </a:extLst>
              </p:cNvPr>
              <p:cNvSpPr txBox="1">
                <a:spLocks noRot="1" noChangeAspect="1" noMove="1" noResize="1" noEditPoints="1" noAdjustHandles="1" noChangeArrowheads="1" noChangeShapeType="1" noTextEdit="1"/>
              </p:cNvSpPr>
              <p:nvPr/>
            </p:nvSpPr>
            <p:spPr>
              <a:xfrm>
                <a:off x="5186626" y="3146010"/>
                <a:ext cx="1887647" cy="1057300"/>
              </a:xfrm>
              <a:prstGeom prst="rect">
                <a:avLst/>
              </a:prstGeom>
              <a:blipFill>
                <a:blip r:embed="rId5"/>
                <a:stretch>
                  <a:fillRect l="-4698" r="-671" b="-235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1A18389-2798-53C6-DF5E-682693DDEA4B}"/>
                  </a:ext>
                </a:extLst>
              </p:cNvPr>
              <p:cNvSpPr txBox="1"/>
              <p:nvPr/>
            </p:nvSpPr>
            <p:spPr>
              <a:xfrm>
                <a:off x="2956141" y="894401"/>
                <a:ext cx="1901691" cy="502766"/>
              </a:xfrm>
              <a:prstGeom prst="rect">
                <a:avLst/>
              </a:prstGeom>
              <a:noFill/>
            </p:spPr>
            <p:txBody>
              <a:bodyPr wrap="square" rtlCol="0">
                <a:spAutoFit/>
              </a:bodyPr>
              <a:lstStyle/>
              <a:p>
                <a:r>
                  <a:rPr lang="en-US" sz="2667" dirty="0">
                    <a:solidFill>
                      <a:schemeClr val="accent1">
                        <a:lumMod val="50000"/>
                      </a:schemeClr>
                    </a:solidFill>
                    <a:latin typeface="PT Serif" panose="020A0603040505020204" pitchFamily="18" charset="77"/>
                  </a:rPr>
                  <a:t>Message </a:t>
                </a:r>
                <a14:m>
                  <m:oMath xmlns:m="http://schemas.openxmlformats.org/officeDocument/2006/math">
                    <m:r>
                      <a:rPr lang="en-US" sz="2667" i="1">
                        <a:solidFill>
                          <a:schemeClr val="accent1">
                            <a:lumMod val="50000"/>
                          </a:schemeClr>
                        </a:solidFill>
                        <a:latin typeface="Cambria Math" panose="02040503050406030204" pitchFamily="18" charset="0"/>
                      </a:rPr>
                      <m:t>𝑚</m:t>
                    </m:r>
                  </m:oMath>
                </a14:m>
                <a:endParaRPr lang="en-US" sz="2667" dirty="0">
                  <a:solidFill>
                    <a:schemeClr val="accent1">
                      <a:lumMod val="50000"/>
                    </a:schemeClr>
                  </a:solidFill>
                  <a:latin typeface="PT Serif" panose="020A0603040505020204" pitchFamily="18" charset="77"/>
                </a:endParaRPr>
              </a:p>
            </p:txBody>
          </p:sp>
        </mc:Choice>
        <mc:Fallback xmlns="">
          <p:sp>
            <p:nvSpPr>
              <p:cNvPr id="9" name="TextBox 8">
                <a:extLst>
                  <a:ext uri="{FF2B5EF4-FFF2-40B4-BE49-F238E27FC236}">
                    <a16:creationId xmlns:a16="http://schemas.microsoft.com/office/drawing/2014/main" id="{E1A18389-2798-53C6-DF5E-682693DDEA4B}"/>
                  </a:ext>
                </a:extLst>
              </p:cNvPr>
              <p:cNvSpPr txBox="1">
                <a:spLocks noRot="1" noChangeAspect="1" noMove="1" noResize="1" noEditPoints="1" noAdjustHandles="1" noChangeArrowheads="1" noChangeShapeType="1" noTextEdit="1"/>
              </p:cNvSpPr>
              <p:nvPr/>
            </p:nvSpPr>
            <p:spPr>
              <a:xfrm>
                <a:off x="2956141" y="894401"/>
                <a:ext cx="1901691" cy="502766"/>
              </a:xfrm>
              <a:prstGeom prst="rect">
                <a:avLst/>
              </a:prstGeom>
              <a:blipFill>
                <a:blip r:embed="rId6"/>
                <a:stretch>
                  <a:fillRect l="-5960" t="-12500" b="-32500"/>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16C2FA9A-B4CA-C9A8-F826-D7AC71382A29}"/>
              </a:ext>
            </a:extLst>
          </p:cNvPr>
          <p:cNvCxnSpPr>
            <a:cxnSpLocks/>
            <a:stCxn id="9" idx="2"/>
            <a:endCxn id="4" idx="0"/>
          </p:cNvCxnSpPr>
          <p:nvPr/>
        </p:nvCxnSpPr>
        <p:spPr>
          <a:xfrm>
            <a:off x="3906987" y="1397167"/>
            <a:ext cx="10198" cy="638723"/>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416E211-F6A2-C576-710E-DB0E5A3F2E97}"/>
              </a:ext>
            </a:extLst>
          </p:cNvPr>
          <p:cNvCxnSpPr>
            <a:cxnSpLocks/>
            <a:stCxn id="5" idx="2"/>
            <a:endCxn id="15" idx="0"/>
          </p:cNvCxnSpPr>
          <p:nvPr/>
        </p:nvCxnSpPr>
        <p:spPr>
          <a:xfrm>
            <a:off x="3906987" y="4003578"/>
            <a:ext cx="0" cy="1345092"/>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D18C143-074B-3C5F-DE90-2019140D0331}"/>
              </a:ext>
            </a:extLst>
          </p:cNvPr>
          <p:cNvSpPr txBox="1"/>
          <p:nvPr/>
        </p:nvSpPr>
        <p:spPr>
          <a:xfrm>
            <a:off x="3668448" y="5348670"/>
            <a:ext cx="477077" cy="564322"/>
          </a:xfrm>
          <a:prstGeom prst="rect">
            <a:avLst/>
          </a:prstGeom>
          <a:noFill/>
        </p:spPr>
        <p:txBody>
          <a:bodyPr wrap="square" rtlCol="0">
            <a:spAutoFit/>
          </a:bodyPr>
          <a:lstStyle/>
          <a:p>
            <a:r>
              <a:rPr lang="en" sz="3067" dirty="0">
                <a:solidFill>
                  <a:schemeClr val="accent1">
                    <a:lumMod val="50000"/>
                  </a:schemeClr>
                </a:solidFill>
                <a:latin typeface="PT Serif"/>
                <a:ea typeface="PT Serif"/>
                <a:cs typeface="PT Serif"/>
                <a:sym typeface="PT Serif"/>
              </a:rPr>
              <a:t>𝝈</a:t>
            </a:r>
            <a:endParaRPr lang="en-US" sz="3067"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B66F9A4-D74A-6E38-651E-799BD79065B6}"/>
                  </a:ext>
                </a:extLst>
              </p:cNvPr>
              <p:cNvSpPr txBox="1"/>
              <p:nvPr/>
            </p:nvSpPr>
            <p:spPr>
              <a:xfrm>
                <a:off x="1791869" y="4373188"/>
                <a:ext cx="2193808" cy="564322"/>
              </a:xfrm>
              <a:prstGeom prst="rect">
                <a:avLst/>
              </a:prstGeom>
              <a:noFill/>
              <a:ln>
                <a:noFill/>
              </a:ln>
            </p:spPr>
            <p:txBody>
              <a:bodyPr wrap="square" rtlCol="0">
                <a:spAutoFit/>
              </a:bodyPr>
              <a:lstStyle/>
              <a:p>
                <a:r>
                  <a:rPr lang="en-US" sz="3067" dirty="0">
                    <a:solidFill>
                      <a:schemeClr val="accent1">
                        <a:lumMod val="50000"/>
                      </a:schemeClr>
                    </a:solidFill>
                    <a:latin typeface="PT Serif" panose="020A0603040505020204" pitchFamily="18" charset="77"/>
                  </a:rPr>
                  <a:t>Sign(</a:t>
                </a:r>
                <a14:m>
                  <m:oMath xmlns:m="http://schemas.openxmlformats.org/officeDocument/2006/math">
                    <m:r>
                      <a:rPr lang="en-US" sz="3067" i="1">
                        <a:solidFill>
                          <a:schemeClr val="accent1">
                            <a:lumMod val="50000"/>
                          </a:schemeClr>
                        </a:solidFill>
                        <a:latin typeface="Cambria Math" panose="02040503050406030204" pitchFamily="18" charset="0"/>
                      </a:rPr>
                      <m:t>𝑠𝑘</m:t>
                    </m:r>
                    <m:r>
                      <a:rPr lang="en-US" sz="3067" i="1">
                        <a:solidFill>
                          <a:schemeClr val="accent1">
                            <a:lumMod val="50000"/>
                          </a:schemeClr>
                        </a:solidFill>
                        <a:latin typeface="Cambria Math" panose="02040503050406030204" pitchFamily="18" charset="0"/>
                      </a:rPr>
                      <m:t>,</m:t>
                    </m:r>
                    <m:r>
                      <a:rPr lang="en-US" sz="3067" i="1">
                        <a:solidFill>
                          <a:schemeClr val="accent1">
                            <a:lumMod val="50000"/>
                          </a:schemeClr>
                        </a:solidFill>
                        <a:latin typeface="Cambria Math" panose="02040503050406030204" pitchFamily="18" charset="0"/>
                      </a:rPr>
                      <m:t>𝑚</m:t>
                    </m:r>
                  </m:oMath>
                </a14:m>
                <a:r>
                  <a:rPr lang="en-US" sz="3067" dirty="0">
                    <a:solidFill>
                      <a:schemeClr val="accent1">
                        <a:lumMod val="50000"/>
                      </a:schemeClr>
                    </a:solidFill>
                    <a:latin typeface="PT Serif" panose="020A0603040505020204" pitchFamily="18" charset="77"/>
                  </a:rPr>
                  <a:t>)</a:t>
                </a:r>
              </a:p>
            </p:txBody>
          </p:sp>
        </mc:Choice>
        <mc:Fallback xmlns="">
          <p:sp>
            <p:nvSpPr>
              <p:cNvPr id="17" name="TextBox 16">
                <a:extLst>
                  <a:ext uri="{FF2B5EF4-FFF2-40B4-BE49-F238E27FC236}">
                    <a16:creationId xmlns:a16="http://schemas.microsoft.com/office/drawing/2014/main" id="{1B66F9A4-D74A-6E38-651E-799BD79065B6}"/>
                  </a:ext>
                </a:extLst>
              </p:cNvPr>
              <p:cNvSpPr txBox="1">
                <a:spLocks noRot="1" noChangeAspect="1" noMove="1" noResize="1" noEditPoints="1" noAdjustHandles="1" noChangeArrowheads="1" noChangeShapeType="1" noTextEdit="1"/>
              </p:cNvSpPr>
              <p:nvPr/>
            </p:nvSpPr>
            <p:spPr>
              <a:xfrm>
                <a:off x="1791869" y="4373188"/>
                <a:ext cx="2193808" cy="564322"/>
              </a:xfrm>
              <a:prstGeom prst="rect">
                <a:avLst/>
              </a:prstGeom>
              <a:blipFill>
                <a:blip r:embed="rId7"/>
                <a:stretch>
                  <a:fillRect l="-6936" t="-13333" r="-2312" b="-3333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F5ABBA0-0681-FE03-516A-C85EE2DE0655}"/>
                  </a:ext>
                </a:extLst>
              </p:cNvPr>
              <p:cNvSpPr txBox="1"/>
              <p:nvPr/>
            </p:nvSpPr>
            <p:spPr>
              <a:xfrm>
                <a:off x="4699359" y="5086770"/>
                <a:ext cx="3556284" cy="564322"/>
              </a:xfrm>
              <a:prstGeom prst="rect">
                <a:avLst/>
              </a:prstGeom>
              <a:noFill/>
              <a:ln>
                <a:noFill/>
              </a:ln>
            </p:spPr>
            <p:txBody>
              <a:bodyPr wrap="square" rtlCol="0">
                <a:spAutoFit/>
              </a:bodyPr>
              <a:lstStyle/>
              <a:p>
                <a:r>
                  <a:rPr lang="en-US" sz="3067" dirty="0">
                    <a:solidFill>
                      <a:schemeClr val="accent1">
                        <a:lumMod val="50000"/>
                      </a:schemeClr>
                    </a:solidFill>
                    <a:latin typeface="PT Serif" panose="020A0603040505020204" pitchFamily="18" charset="77"/>
                  </a:rPr>
                  <a:t>Verify(</a:t>
                </a:r>
                <a14:m>
                  <m:oMath xmlns:m="http://schemas.openxmlformats.org/officeDocument/2006/math">
                    <m:r>
                      <a:rPr lang="en-US" sz="3067">
                        <a:solidFill>
                          <a:schemeClr val="accent1">
                            <a:lumMod val="50000"/>
                          </a:schemeClr>
                        </a:solidFill>
                        <a:latin typeface="Cambria Math" panose="02040503050406030204" pitchFamily="18" charset="0"/>
                      </a:rPr>
                      <m:t> </m:t>
                    </m:r>
                    <m:r>
                      <a:rPr lang="en-US" sz="3067" i="1">
                        <a:solidFill>
                          <a:schemeClr val="accent1">
                            <a:lumMod val="50000"/>
                          </a:schemeClr>
                        </a:solidFill>
                        <a:latin typeface="Cambria Math" panose="02040503050406030204" pitchFamily="18" charset="0"/>
                      </a:rPr>
                      <m:t>𝑝𝑘</m:t>
                    </m:r>
                    <m:r>
                      <a:rPr lang="en-US" sz="3067" i="1">
                        <a:solidFill>
                          <a:schemeClr val="accent1">
                            <a:lumMod val="50000"/>
                          </a:schemeClr>
                        </a:solidFill>
                        <a:latin typeface="Cambria Math" panose="02040503050406030204" pitchFamily="18" charset="0"/>
                      </a:rPr>
                      <m:t>,</m:t>
                    </m:r>
                    <m:r>
                      <a:rPr lang="en-US" sz="3067" i="1">
                        <a:solidFill>
                          <a:schemeClr val="accent1">
                            <a:lumMod val="50000"/>
                          </a:schemeClr>
                        </a:solidFill>
                        <a:latin typeface="Cambria Math" panose="02040503050406030204" pitchFamily="18" charset="0"/>
                      </a:rPr>
                      <m:t>𝑚</m:t>
                    </m:r>
                    <m:r>
                      <a:rPr lang="en-US" sz="3067" i="1">
                        <a:solidFill>
                          <a:schemeClr val="accent1">
                            <a:lumMod val="50000"/>
                          </a:schemeClr>
                        </a:solidFill>
                        <a:latin typeface="Cambria Math" panose="02040503050406030204" pitchFamily="18" charset="0"/>
                      </a:rPr>
                      <m:t> ,</m:t>
                    </m:r>
                    <m:r>
                      <a:rPr lang="en" sz="3067" i="1">
                        <a:solidFill>
                          <a:schemeClr val="accent1">
                            <a:lumMod val="50000"/>
                          </a:schemeClr>
                        </a:solidFill>
                        <a:latin typeface="Cambria Math" panose="02040503050406030204" pitchFamily="18" charset="0"/>
                        <a:ea typeface="PT Serif"/>
                        <a:cs typeface="PT Serif"/>
                        <a:sym typeface="PT Serif"/>
                      </a:rPr>
                      <m:t>𝜎</m:t>
                    </m:r>
                  </m:oMath>
                </a14:m>
                <a:r>
                  <a:rPr lang="en-US" sz="3067" dirty="0">
                    <a:solidFill>
                      <a:schemeClr val="accent1">
                        <a:lumMod val="50000"/>
                      </a:schemeClr>
                    </a:solidFill>
                    <a:latin typeface="PT Serif" panose="020A0603040505020204" pitchFamily="18" charset="77"/>
                  </a:rPr>
                  <a:t>)</a:t>
                </a:r>
              </a:p>
            </p:txBody>
          </p:sp>
        </mc:Choice>
        <mc:Fallback xmlns="">
          <p:sp>
            <p:nvSpPr>
              <p:cNvPr id="22" name="TextBox 21">
                <a:extLst>
                  <a:ext uri="{FF2B5EF4-FFF2-40B4-BE49-F238E27FC236}">
                    <a16:creationId xmlns:a16="http://schemas.microsoft.com/office/drawing/2014/main" id="{5F5ABBA0-0681-FE03-516A-C85EE2DE0655}"/>
                  </a:ext>
                </a:extLst>
              </p:cNvPr>
              <p:cNvSpPr txBox="1">
                <a:spLocks noRot="1" noChangeAspect="1" noMove="1" noResize="1" noEditPoints="1" noAdjustHandles="1" noChangeArrowheads="1" noChangeShapeType="1" noTextEdit="1"/>
              </p:cNvSpPr>
              <p:nvPr/>
            </p:nvSpPr>
            <p:spPr>
              <a:xfrm>
                <a:off x="4699359" y="5086770"/>
                <a:ext cx="3556284" cy="564322"/>
              </a:xfrm>
              <a:prstGeom prst="rect">
                <a:avLst/>
              </a:prstGeom>
              <a:blipFill>
                <a:blip r:embed="rId8"/>
                <a:stretch>
                  <a:fillRect l="-4286" t="-13333" b="-33333"/>
                </a:stretch>
              </a:blipFill>
              <a:ln>
                <a:no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46BD87ED-4922-91C7-B1F0-7BE6EC80CE24}"/>
              </a:ext>
            </a:extLst>
          </p:cNvPr>
          <p:cNvCxnSpPr>
            <a:cxnSpLocks/>
          </p:cNvCxnSpPr>
          <p:nvPr/>
        </p:nvCxnSpPr>
        <p:spPr>
          <a:xfrm>
            <a:off x="4636739" y="5660271"/>
            <a:ext cx="3171181" cy="0"/>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3654BB5-1AE7-7369-7890-49959FF4C169}"/>
              </a:ext>
            </a:extLst>
          </p:cNvPr>
          <p:cNvSpPr txBox="1"/>
          <p:nvPr/>
        </p:nvSpPr>
        <p:spPr>
          <a:xfrm>
            <a:off x="7919825" y="5309482"/>
            <a:ext cx="1419184" cy="564322"/>
          </a:xfrm>
          <a:prstGeom prst="rect">
            <a:avLst/>
          </a:prstGeom>
          <a:noFill/>
        </p:spPr>
        <p:txBody>
          <a:bodyPr wrap="square" rtlCol="0">
            <a:spAutoFit/>
          </a:bodyPr>
          <a:lstStyle/>
          <a:p>
            <a:r>
              <a:rPr lang="en-US" sz="3067" dirty="0">
                <a:solidFill>
                  <a:schemeClr val="accent1">
                    <a:lumMod val="50000"/>
                  </a:schemeClr>
                </a:solidFill>
                <a:latin typeface="PT Serif" panose="020A0603040505020204" pitchFamily="18" charset="77"/>
              </a:rPr>
              <a:t>Valid!</a:t>
            </a:r>
          </a:p>
        </p:txBody>
      </p:sp>
      <p:sp>
        <p:nvSpPr>
          <p:cNvPr id="3" name="TextBox 2">
            <a:extLst>
              <a:ext uri="{FF2B5EF4-FFF2-40B4-BE49-F238E27FC236}">
                <a16:creationId xmlns:a16="http://schemas.microsoft.com/office/drawing/2014/main" id="{C2B49A64-6053-8B0A-6F41-2E00A823335C}"/>
              </a:ext>
            </a:extLst>
          </p:cNvPr>
          <p:cNvSpPr txBox="1"/>
          <p:nvPr/>
        </p:nvSpPr>
        <p:spPr>
          <a:xfrm>
            <a:off x="877092" y="6089046"/>
            <a:ext cx="10437816" cy="564322"/>
          </a:xfrm>
          <a:prstGeom prst="rect">
            <a:avLst/>
          </a:prstGeom>
          <a:noFill/>
        </p:spPr>
        <p:txBody>
          <a:bodyPr wrap="square" rtlCol="0">
            <a:spAutoFit/>
          </a:bodyPr>
          <a:lstStyle/>
          <a:p>
            <a:r>
              <a:rPr lang="en-US" sz="3067" dirty="0">
                <a:latin typeface="PT Serif" panose="020A0603040505020204" pitchFamily="18" charset="77"/>
              </a:rPr>
              <a:t>Existential Unforgeability under Chosen Message Attack</a:t>
            </a:r>
          </a:p>
        </p:txBody>
      </p:sp>
    </p:spTree>
    <p:extLst>
      <p:ext uri="{BB962C8B-B14F-4D97-AF65-F5344CB8AC3E}">
        <p14:creationId xmlns:p14="http://schemas.microsoft.com/office/powerpoint/2010/main" val="353356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1"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5" grpId="0"/>
      <p:bldP spid="17" grpId="0" animBg="1"/>
      <p:bldP spid="22" grpId="0" animBg="1"/>
      <p:bldP spid="24"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9E63-D11E-DD84-8231-187B74170FC9}"/>
              </a:ext>
            </a:extLst>
          </p:cNvPr>
          <p:cNvSpPr>
            <a:spLocks noGrp="1"/>
          </p:cNvSpPr>
          <p:nvPr>
            <p:ph type="title"/>
          </p:nvPr>
        </p:nvSpPr>
        <p:spPr>
          <a:xfrm>
            <a:off x="265322" y="243939"/>
            <a:ext cx="11748877" cy="1330861"/>
          </a:xfrm>
        </p:spPr>
        <p:txBody>
          <a:bodyPr/>
          <a:lstStyle/>
          <a:p>
            <a:r>
              <a:rPr lang="en-US" dirty="0"/>
              <a:t>BDH-based Accountable Multi-Signature: 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0F066B-56EA-C45F-386D-DB77E3074B87}"/>
                  </a:ext>
                </a:extLst>
              </p:cNvPr>
              <p:cNvSpPr>
                <a:spLocks noGrp="1"/>
              </p:cNvSpPr>
              <p:nvPr>
                <p:ph idx="1"/>
              </p:nvPr>
            </p:nvSpPr>
            <p:spPr/>
            <p:txBody>
              <a:bodyPr/>
              <a:lstStyle/>
              <a:p>
                <a:pPr marL="0" indent="0">
                  <a:lnSpc>
                    <a:spcPct val="100000"/>
                  </a:lnSpc>
                  <a:buNone/>
                </a:pPr>
                <a:r>
                  <a:rPr lang="en-US" dirty="0"/>
                  <a:t>Sign(</a:t>
                </a:r>
                <a14:m>
                  <m:oMath xmlns:m="http://schemas.openxmlformats.org/officeDocument/2006/math">
                    <m:r>
                      <a:rPr lang="en-US" b="0"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𝑚</m:t>
                    </m:r>
                  </m:oMath>
                </a14:m>
                <a:r>
                  <a:rPr lang="en-US" dirty="0"/>
                  <a:t>):</a:t>
                </a:r>
              </a:p>
              <a:p>
                <a:pPr lvl="1">
                  <a:lnSpc>
                    <a:spcPct val="100000"/>
                  </a:lnSpc>
                </a:pPr>
                <a:r>
                  <a:rPr lang="en-US" dirty="0"/>
                  <a:t>Sample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sz="1800"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ℤ</m:t>
                        </m:r>
                      </m:e>
                      <m:sub>
                        <m:r>
                          <a:rPr lang="en-US" b="0" i="1" smtClean="0">
                            <a:latin typeface="Cambria Math" panose="02040503050406030204" pitchFamily="18" charset="0"/>
                            <a:ea typeface="Cambria Math" panose="02040503050406030204" pitchFamily="18" charset="0"/>
                          </a:rPr>
                          <m:t>𝑞</m:t>
                        </m:r>
                      </m:sub>
                    </m:sSub>
                  </m:oMath>
                </a14:m>
                <a:endParaRPr lang="en-US" dirty="0"/>
              </a:p>
              <a:p>
                <a:pPr lvl="1">
                  <a:lnSpc>
                    <a:spcPct val="100000"/>
                  </a:lnSpc>
                </a:pPr>
                <a:endParaRPr lang="en-US" dirty="0"/>
              </a:p>
              <a:p>
                <a:pPr lvl="1">
                  <a:lnSpc>
                    <a:spcPct val="100000"/>
                  </a:lnSpc>
                </a:pPr>
                <a:r>
                  <a:rPr lang="en-US" dirty="0"/>
                  <a:t>Output  </a:t>
                </a:r>
                <a14:m>
                  <m:oMath xmlns:m="http://schemas.openxmlformats.org/officeDocument/2006/math">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r>
                          <a:rPr lang="en-US" b="0" i="1" smtClean="0">
                            <a:latin typeface="Cambria Math" panose="02040503050406030204" pitchFamily="18" charset="0"/>
                          </a:rPr>
                          <m:t>,0</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sup>
                    </m:sSup>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up>
                    </m:sSup>
                    <m:r>
                      <a:rPr lang="en-US" b="0" i="1"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E00F066B-56EA-C45F-386D-DB77E3074B87}"/>
                  </a:ext>
                </a:extLst>
              </p:cNvPr>
              <p:cNvSpPr>
                <a:spLocks noGrp="1" noRot="1" noChangeAspect="1" noMove="1" noResize="1" noEditPoints="1" noAdjustHandles="1" noChangeArrowheads="1" noChangeShapeType="1" noTextEdit="1"/>
              </p:cNvSpPr>
              <p:nvPr>
                <p:ph idx="1"/>
              </p:nvPr>
            </p:nvSpPr>
            <p:spPr>
              <a:blipFill>
                <a:blip r:embed="rId3"/>
                <a:stretch>
                  <a:fillRect l="-1206" t="-1458"/>
                </a:stretch>
              </a:blipFill>
            </p:spPr>
            <p:txBody>
              <a:bodyPr/>
              <a:lstStyle/>
              <a:p>
                <a:r>
                  <a:rPr lang="en-US">
                    <a:noFill/>
                  </a:rPr>
                  <a:t> </a:t>
                </a:r>
              </a:p>
            </p:txBody>
          </p:sp>
        </mc:Fallback>
      </mc:AlternateContent>
      <p:sp>
        <p:nvSpPr>
          <p:cNvPr id="4" name="Cloud Callout 3">
            <a:extLst>
              <a:ext uri="{FF2B5EF4-FFF2-40B4-BE49-F238E27FC236}">
                <a16:creationId xmlns:a16="http://schemas.microsoft.com/office/drawing/2014/main" id="{899CC536-6800-4F60-D7AC-9A4DCF9D91C5}"/>
              </a:ext>
            </a:extLst>
          </p:cNvPr>
          <p:cNvSpPr/>
          <p:nvPr/>
        </p:nvSpPr>
        <p:spPr>
          <a:xfrm>
            <a:off x="6710089" y="4120930"/>
            <a:ext cx="1709530" cy="612825"/>
          </a:xfrm>
          <a:prstGeom prst="cloudCallout">
            <a:avLst>
              <a:gd name="adj1" fmla="val -41311"/>
              <a:gd name="adj2" fmla="val -1342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PT Serif" panose="020A0603040505020204" pitchFamily="18" charset="77"/>
              </a:rPr>
              <a:t>Secret</a:t>
            </a:r>
          </a:p>
        </p:txBody>
      </p:sp>
    </p:spTree>
    <p:extLst>
      <p:ext uri="{BB962C8B-B14F-4D97-AF65-F5344CB8AC3E}">
        <p14:creationId xmlns:p14="http://schemas.microsoft.com/office/powerpoint/2010/main" val="297961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B0E6E-1C88-4268-33E3-A341F0F8C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8E6E3A-5D6F-A5B8-5236-49972F1FAE10}"/>
              </a:ext>
            </a:extLst>
          </p:cNvPr>
          <p:cNvSpPr>
            <a:spLocks noGrp="1"/>
          </p:cNvSpPr>
          <p:nvPr>
            <p:ph type="title"/>
          </p:nvPr>
        </p:nvSpPr>
        <p:spPr>
          <a:xfrm>
            <a:off x="265323" y="130831"/>
            <a:ext cx="11541444" cy="1325563"/>
          </a:xfrm>
        </p:spPr>
        <p:txBody>
          <a:bodyPr/>
          <a:lstStyle/>
          <a:p>
            <a:r>
              <a:rPr lang="en-US" dirty="0"/>
              <a:t>Aggregating several signatures into one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C15FE0-A333-4CA2-F385-E23057274ED8}"/>
                  </a:ext>
                </a:extLst>
              </p:cNvPr>
              <p:cNvSpPr>
                <a:spLocks noGrp="1"/>
              </p:cNvSpPr>
              <p:nvPr>
                <p:ph idx="1"/>
              </p:nvPr>
            </p:nvSpPr>
            <p:spPr>
              <a:xfrm>
                <a:off x="265323" y="1253331"/>
                <a:ext cx="10515600" cy="4351338"/>
              </a:xfrm>
            </p:spPr>
            <p:txBody>
              <a:bodyPr/>
              <a:lstStyle/>
              <a:p>
                <a:pPr marL="0" indent="0">
                  <a:lnSpc>
                    <a:spcPct val="100000"/>
                  </a:lnSpc>
                  <a:buNone/>
                </a:pPr>
                <a:r>
                  <a:rPr lang="en-US" dirty="0"/>
                  <a:t>SigAgg</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𝑝𝑘𝑐</m:t>
                        </m:r>
                        <m:r>
                          <a:rPr lang="en-US" b="0" i="1" smtClean="0">
                            <a:latin typeface="Cambria Math" panose="02040503050406030204" pitchFamily="18" charset="0"/>
                          </a:rPr>
                          <m:t>={</m:t>
                        </m:r>
                        <m:r>
                          <a:rPr lang="en-US" b="0" i="1" smtClean="0">
                            <a:latin typeface="Cambria Math" panose="02040503050406030204" pitchFamily="18" charset="0"/>
                          </a:rPr>
                          <m:t>𝑝𝑘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 , …, </m:t>
                        </m:r>
                        <m:r>
                          <a:rPr lang="en-US" b="0" i="1" smtClean="0">
                            <a:latin typeface="Cambria Math" panose="02040503050406030204" pitchFamily="18" charset="0"/>
                          </a:rPr>
                          <m:t>𝑝𝑘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𝑛</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𝑖</m:t>
                            </m:r>
                            <m:r>
                              <a:rPr lang="en-US" b="0" i="1" smtClean="0">
                                <a:latin typeface="Cambria Math" panose="02040503050406030204" pitchFamily="18" charset="0"/>
                              </a:rPr>
                              <m:t> ∈ </m:t>
                            </m:r>
                            <m:r>
                              <a:rPr lang="en-US" b="0" i="1" smtClean="0">
                                <a:latin typeface="Cambria Math" panose="02040503050406030204" pitchFamily="18" charset="0"/>
                              </a:rPr>
                              <m:t>𝐽</m:t>
                            </m:r>
                          </m:sub>
                        </m:sSub>
                      </m:e>
                    </m:d>
                    <m:r>
                      <a:rPr lang="en-US" b="0" i="1" smtClean="0">
                        <a:latin typeface="Cambria Math" panose="02040503050406030204" pitchFamily="18" charset="0"/>
                      </a:rPr>
                      <m:t>:</m:t>
                    </m:r>
                  </m:oMath>
                </a14:m>
                <a:endParaRPr lang="en-US" dirty="0"/>
              </a:p>
              <a:p>
                <a:pPr>
                  <a:lnSpc>
                    <a:spcPct val="100000"/>
                  </a:lnSpc>
                </a:pPr>
                <a:r>
                  <a:rPr lang="en-US" dirty="0"/>
                  <a:t>Parse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oMath>
                </a14:m>
                <a:r>
                  <a:rPr lang="en-US" dirty="0"/>
                  <a:t>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𝜎</m:t>
                        </m:r>
                      </m:e>
                      <m:sub>
                        <m:r>
                          <a:rPr lang="en-US" b="0" i="1" smtClean="0">
                            <a:latin typeface="Cambria Math" panose="02040503050406030204" pitchFamily="18" charset="0"/>
                          </a:rPr>
                          <m:t>𝑖</m:t>
                        </m:r>
                        <m:r>
                          <a:rPr lang="en-US" b="0" i="1" smtClean="0">
                            <a:latin typeface="Cambria Math" panose="02040503050406030204" pitchFamily="18" charset="0"/>
                          </a:rPr>
                          <m:t>,0</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𝜎</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pPr>
                  <a:lnSpc>
                    <a:spcPct val="100000"/>
                  </a:lnSpc>
                </a:pPr>
                <a:r>
                  <a:rPr lang="en-US" dirty="0"/>
                  <a:t>Compute </a:t>
                </a:r>
              </a:p>
              <a:p>
                <a:pPr marL="0" indent="0">
                  <a:lnSpc>
                    <a:spcPct val="100000"/>
                  </a:lnSpc>
                  <a:buNone/>
                </a:pPr>
                <a:r>
                  <a:rPr lang="en-US" dirty="0"/>
                  <a:t>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𝜎</m:t>
                        </m:r>
                      </m:e>
                      <m:sub>
                        <m:r>
                          <a:rPr lang="en-US" sz="2500" b="0" i="1" smtClean="0">
                            <a:latin typeface="Cambria Math" panose="02040503050406030204" pitchFamily="18" charset="0"/>
                          </a:rPr>
                          <m:t>0</m:t>
                        </m:r>
                      </m:sub>
                    </m:sSub>
                    <m:r>
                      <a:rPr lang="en-US" sz="2500" b="0" i="1" smtClean="0">
                        <a:latin typeface="Cambria Math" panose="02040503050406030204" pitchFamily="18" charset="0"/>
                      </a:rPr>
                      <m:t>←</m:t>
                    </m:r>
                    <m:nary>
                      <m:naryPr>
                        <m:chr m:val="∏"/>
                        <m:supHide m:val="on"/>
                        <m:ctrlPr>
                          <a:rPr lang="en-US" sz="2500" b="0" i="1" smtClean="0">
                            <a:latin typeface="Cambria Math" panose="02040503050406030204" pitchFamily="18" charset="0"/>
                          </a:rPr>
                        </m:ctrlPr>
                      </m:naryPr>
                      <m:sub>
                        <m:r>
                          <a:rPr lang="en-US" sz="2500" b="0" i="1" smtClean="0">
                            <a:latin typeface="Cambria Math" panose="02040503050406030204" pitchFamily="18" charset="0"/>
                          </a:rPr>
                          <m:t>𝑖</m:t>
                        </m:r>
                        <m:r>
                          <a:rPr lang="en-US" sz="2500" b="0" i="1" smtClean="0">
                            <a:latin typeface="Cambria Math" panose="02040503050406030204" pitchFamily="18" charset="0"/>
                          </a:rPr>
                          <m:t> ∈ </m:t>
                        </m:r>
                        <m:r>
                          <a:rPr lang="en-US" sz="2500" b="0" i="1" smtClean="0">
                            <a:latin typeface="Cambria Math" panose="02040503050406030204" pitchFamily="18" charset="0"/>
                          </a:rPr>
                          <m:t>𝐽</m:t>
                        </m:r>
                      </m:sub>
                      <m:sup/>
                      <m:e>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𝜎</m:t>
                            </m:r>
                          </m:e>
                          <m:sub>
                            <m:r>
                              <a:rPr lang="en-US" sz="2500" b="0" i="1" smtClean="0">
                                <a:latin typeface="Cambria Math" panose="02040503050406030204" pitchFamily="18" charset="0"/>
                              </a:rPr>
                              <m:t>𝑖</m:t>
                            </m:r>
                            <m:r>
                              <a:rPr lang="en-US" sz="2500" b="0" i="1" smtClean="0">
                                <a:latin typeface="Cambria Math" panose="02040503050406030204" pitchFamily="18" charset="0"/>
                              </a:rPr>
                              <m:t>,0</m:t>
                            </m:r>
                          </m:sub>
                        </m:sSub>
                      </m:e>
                    </m:nary>
                  </m:oMath>
                </a14:m>
                <a:r>
                  <a:rPr lang="en-US" sz="2500" dirty="0"/>
                  <a:t>  and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𝜎</m:t>
                        </m:r>
                      </m:e>
                      <m:sub>
                        <m:r>
                          <a:rPr lang="en-US" sz="2500" b="0" i="1" smtClean="0">
                            <a:latin typeface="Cambria Math" panose="02040503050406030204" pitchFamily="18" charset="0"/>
                          </a:rPr>
                          <m:t>1</m:t>
                        </m:r>
                      </m:sub>
                    </m:sSub>
                    <m:r>
                      <a:rPr lang="en-US" sz="2500" b="0" i="1" smtClean="0">
                        <a:latin typeface="Cambria Math" panose="02040503050406030204" pitchFamily="18" charset="0"/>
                      </a:rPr>
                      <m:t>←</m:t>
                    </m:r>
                    <m:nary>
                      <m:naryPr>
                        <m:chr m:val="∏"/>
                        <m:supHide m:val="on"/>
                        <m:ctrlPr>
                          <a:rPr lang="en-US" sz="2500" b="0" i="1" smtClean="0">
                            <a:latin typeface="Cambria Math" panose="02040503050406030204" pitchFamily="18" charset="0"/>
                          </a:rPr>
                        </m:ctrlPr>
                      </m:naryPr>
                      <m:sub>
                        <m:r>
                          <a:rPr lang="en-US" sz="2500" b="0" i="1" smtClean="0">
                            <a:latin typeface="Cambria Math" panose="02040503050406030204" pitchFamily="18" charset="0"/>
                          </a:rPr>
                          <m:t>𝑖</m:t>
                        </m:r>
                        <m:r>
                          <a:rPr lang="en-US" sz="2500" b="0" i="1" smtClean="0">
                            <a:latin typeface="Cambria Math" panose="02040503050406030204" pitchFamily="18" charset="0"/>
                          </a:rPr>
                          <m:t> ∈ </m:t>
                        </m:r>
                        <m:r>
                          <a:rPr lang="en-US" sz="2500" b="0" i="1" smtClean="0">
                            <a:latin typeface="Cambria Math" panose="02040503050406030204" pitchFamily="18" charset="0"/>
                          </a:rPr>
                          <m:t>𝐽</m:t>
                        </m:r>
                      </m:sub>
                      <m:sup/>
                      <m:e>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𝜎</m:t>
                            </m:r>
                          </m:e>
                          <m:sub>
                            <m:r>
                              <a:rPr lang="en-US" sz="2500" b="0" i="1" smtClean="0">
                                <a:latin typeface="Cambria Math" panose="02040503050406030204" pitchFamily="18" charset="0"/>
                              </a:rPr>
                              <m:t>𝑖</m:t>
                            </m:r>
                            <m:r>
                              <a:rPr lang="en-US" sz="2500" b="0" i="1" smtClean="0">
                                <a:latin typeface="Cambria Math" panose="02040503050406030204" pitchFamily="18" charset="0"/>
                              </a:rPr>
                              <m:t>,1</m:t>
                            </m:r>
                          </m:sub>
                        </m:sSub>
                        <m:r>
                          <a:rPr lang="en-US" sz="2500" b="0" i="1" smtClean="0">
                            <a:latin typeface="Cambria Math" panose="02040503050406030204" pitchFamily="18" charset="0"/>
                          </a:rPr>
                          <m:t>⋅</m:t>
                        </m:r>
                        <m:r>
                          <a:rPr lang="en-US" sz="2500" b="0" i="1" smtClean="0">
                            <a:latin typeface="Cambria Math" panose="02040503050406030204" pitchFamily="18" charset="0"/>
                          </a:rPr>
                          <m:t>𝑝𝑘</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𝑐</m:t>
                            </m:r>
                          </m:e>
                          <m:sub>
                            <m:r>
                              <a:rPr lang="en-US" sz="2500" b="0" i="1" smtClean="0">
                                <a:latin typeface="Cambria Math" panose="02040503050406030204" pitchFamily="18" charset="0"/>
                              </a:rPr>
                              <m:t>𝑖</m:t>
                            </m:r>
                          </m:sub>
                        </m:sSub>
                      </m:e>
                    </m:nary>
                  </m:oMath>
                </a14:m>
                <a:endParaRPr lang="en-US" sz="2500" dirty="0"/>
              </a:p>
              <a:p>
                <a:pPr>
                  <a:lnSpc>
                    <a:spcPct val="100000"/>
                  </a:lnSpc>
                </a:pPr>
                <a:r>
                  <a:rPr lang="en-US" sz="2500" dirty="0"/>
                  <a:t>Aggregated sig </a:t>
                </a:r>
                <a14:m>
                  <m:oMath xmlns:m="http://schemas.openxmlformats.org/officeDocument/2006/math">
                    <m:r>
                      <a:rPr lang="en-US" sz="2500" b="0" i="0" smtClean="0">
                        <a:latin typeface="Cambria Math" panose="02040503050406030204" pitchFamily="18" charset="0"/>
                      </a:rPr>
                      <m:t>= </m:t>
                    </m:r>
                    <m:r>
                      <a:rPr lang="en-US" sz="2500" b="0" i="1" smtClean="0">
                        <a:latin typeface="Cambria Math" panose="02040503050406030204" pitchFamily="18"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𝜎</m:t>
                        </m:r>
                      </m:e>
                      <m:sub>
                        <m:r>
                          <a:rPr lang="en-US" sz="2500" b="0" i="1" smtClean="0">
                            <a:latin typeface="Cambria Math" panose="02040503050406030204" pitchFamily="18" charset="0"/>
                          </a:rPr>
                          <m:t>0</m:t>
                        </m:r>
                      </m:sub>
                    </m:sSub>
                    <m:r>
                      <a:rPr lang="en-US" sz="2500" b="0" i="1" smtClean="0">
                        <a:latin typeface="Cambria Math" panose="02040503050406030204" pitchFamily="18" charset="0"/>
                      </a:rPr>
                      <m:t> , </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𝜎</m:t>
                        </m:r>
                      </m:e>
                      <m:sub>
                        <m:r>
                          <a:rPr lang="en-US" sz="2500" b="0" i="1" smtClean="0">
                            <a:latin typeface="Cambria Math" panose="02040503050406030204" pitchFamily="18" charset="0"/>
                          </a:rPr>
                          <m:t>1</m:t>
                        </m:r>
                      </m:sub>
                    </m:sSub>
                    <m:r>
                      <a:rPr lang="en-US" sz="2500" b="0" i="1" smtClean="0">
                        <a:latin typeface="Cambria Math" panose="02040503050406030204" pitchFamily="18" charset="0"/>
                      </a:rPr>
                      <m:t> , </m:t>
                    </m:r>
                    <m:r>
                      <a:rPr lang="en-US" sz="2500" b="0" i="1" smtClean="0">
                        <a:latin typeface="Cambria Math" panose="02040503050406030204" pitchFamily="18" charset="0"/>
                      </a:rPr>
                      <m:t>𝐽</m:t>
                    </m:r>
                    <m:r>
                      <a:rPr lang="en-US" sz="2500" b="0" i="1" smtClean="0">
                        <a:latin typeface="Cambria Math" panose="02040503050406030204" pitchFamily="18" charset="0"/>
                      </a:rPr>
                      <m:t>)</m:t>
                    </m:r>
                  </m:oMath>
                </a14:m>
                <a:endParaRPr lang="en-US" sz="2500" dirty="0"/>
              </a:p>
            </p:txBody>
          </p:sp>
        </mc:Choice>
        <mc:Fallback xmlns="">
          <p:sp>
            <p:nvSpPr>
              <p:cNvPr id="3" name="Content Placeholder 2">
                <a:extLst>
                  <a:ext uri="{FF2B5EF4-FFF2-40B4-BE49-F238E27FC236}">
                    <a16:creationId xmlns:a16="http://schemas.microsoft.com/office/drawing/2014/main" id="{93C15FE0-A333-4CA2-F385-E23057274ED8}"/>
                  </a:ext>
                </a:extLst>
              </p:cNvPr>
              <p:cNvSpPr>
                <a:spLocks noGrp="1" noRot="1" noChangeAspect="1" noMove="1" noResize="1" noEditPoints="1" noAdjustHandles="1" noChangeArrowheads="1" noChangeShapeType="1" noTextEdit="1"/>
              </p:cNvSpPr>
              <p:nvPr>
                <p:ph idx="1"/>
              </p:nvPr>
            </p:nvSpPr>
            <p:spPr>
              <a:xfrm>
                <a:off x="265323" y="1253331"/>
                <a:ext cx="10515600" cy="4351338"/>
              </a:xfrm>
              <a:blipFill>
                <a:blip r:embed="rId3"/>
                <a:stretch>
                  <a:fillRect l="-1206" t="-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ular Callout 3">
                <a:extLst>
                  <a:ext uri="{FF2B5EF4-FFF2-40B4-BE49-F238E27FC236}">
                    <a16:creationId xmlns:a16="http://schemas.microsoft.com/office/drawing/2014/main" id="{3FC2043F-78B6-DC30-73D4-75985DBC4C31}"/>
                  </a:ext>
                </a:extLst>
              </p:cNvPr>
              <p:cNvSpPr/>
              <p:nvPr/>
            </p:nvSpPr>
            <p:spPr>
              <a:xfrm>
                <a:off x="439839" y="4600066"/>
                <a:ext cx="4004840" cy="2013995"/>
              </a:xfrm>
              <a:prstGeom prst="wedgeRoundRectCallout">
                <a:avLst>
                  <a:gd name="adj1" fmla="val 11783"/>
                  <a:gd name="adj2" fmla="val -81081"/>
                  <a:gd name="adj3" fmla="val 16667"/>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14:m>
                  <m:oMathPara xmlns:m="http://schemas.openxmlformats.org/officeDocument/2006/math">
                    <m:oMathParaPr>
                      <m:jc m:val="centerGroup"/>
                    </m:oMathParaPr>
                    <m:oMath xmlns:m="http://schemas.openxmlformats.org/officeDocument/2006/math">
                      <m:r>
                        <a:rPr lang="en-US" sz="2300" b="0" i="1" smtClean="0">
                          <a:solidFill>
                            <a:schemeClr val="bg1"/>
                          </a:solidFill>
                          <a:latin typeface="Cambria Math" panose="02040503050406030204" pitchFamily="18" charset="0"/>
                        </a:rPr>
                        <m:t>=</m:t>
                      </m:r>
                      <m:nary>
                        <m:naryPr>
                          <m:chr m:val="∏"/>
                          <m:supHide m:val="on"/>
                          <m:ctrlPr>
                            <a:rPr lang="en-US" sz="2300" b="0" i="1" smtClean="0">
                              <a:solidFill>
                                <a:schemeClr val="bg1"/>
                              </a:solidFill>
                              <a:latin typeface="Cambria Math" panose="02040503050406030204" pitchFamily="18" charset="0"/>
                            </a:rPr>
                          </m:ctrlPr>
                        </m:naryPr>
                        <m:sub>
                          <m:r>
                            <a:rPr lang="en-US" sz="2300" b="0" i="1" smtClean="0">
                              <a:solidFill>
                                <a:schemeClr val="bg1"/>
                              </a:solidFill>
                              <a:latin typeface="Cambria Math" panose="02040503050406030204" pitchFamily="18" charset="0"/>
                            </a:rPr>
                            <m:t>𝑖</m:t>
                          </m:r>
                          <m:r>
                            <a:rPr lang="en-US" sz="2300" b="0" i="1" smtClean="0">
                              <a:solidFill>
                                <a:schemeClr val="bg1"/>
                              </a:solidFill>
                              <a:latin typeface="Cambria Math" panose="02040503050406030204" pitchFamily="18" charset="0"/>
                            </a:rPr>
                            <m:t> ∈ </m:t>
                          </m:r>
                          <m:r>
                            <a:rPr lang="en-US" sz="2300" b="0" i="1" smtClean="0">
                              <a:solidFill>
                                <a:schemeClr val="bg1"/>
                              </a:solidFill>
                              <a:latin typeface="Cambria Math" panose="02040503050406030204" pitchFamily="18" charset="0"/>
                            </a:rPr>
                            <m:t>𝐽</m:t>
                          </m:r>
                        </m:sub>
                        <m:sup/>
                        <m:e>
                          <m:sSup>
                            <m:sSupPr>
                              <m:ctrlPr>
                                <a:rPr lang="en-US" sz="2300" b="0" i="1" smtClean="0">
                                  <a:solidFill>
                                    <a:schemeClr val="bg1"/>
                                  </a:solidFill>
                                  <a:latin typeface="Cambria Math" panose="02040503050406030204" pitchFamily="18" charset="0"/>
                                </a:rPr>
                              </m:ctrlPr>
                            </m:sSupPr>
                            <m:e>
                              <m:r>
                                <a:rPr lang="en-US" sz="2300" b="0" i="1" smtClean="0">
                                  <a:solidFill>
                                    <a:schemeClr val="bg1"/>
                                  </a:solidFill>
                                  <a:latin typeface="Cambria Math" panose="02040503050406030204" pitchFamily="18" charset="0"/>
                                </a:rPr>
                                <m:t>𝑔</m:t>
                              </m:r>
                            </m:e>
                            <m:sup>
                              <m:sSub>
                                <m:sSubPr>
                                  <m:ctrlPr>
                                    <a:rPr lang="en-US" sz="2300" b="0" i="1" smtClean="0">
                                      <a:solidFill>
                                        <a:schemeClr val="bg1"/>
                                      </a:solidFill>
                                      <a:latin typeface="Cambria Math" panose="02040503050406030204" pitchFamily="18" charset="0"/>
                                    </a:rPr>
                                  </m:ctrlPr>
                                </m:sSubPr>
                                <m:e>
                                  <m:r>
                                    <a:rPr lang="en-US" sz="2300" b="0" i="1" smtClean="0">
                                      <a:solidFill>
                                        <a:schemeClr val="bg1"/>
                                      </a:solidFill>
                                      <a:latin typeface="Cambria Math" panose="02040503050406030204" pitchFamily="18" charset="0"/>
                                    </a:rPr>
                                    <m:t>𝑟</m:t>
                                  </m:r>
                                </m:e>
                                <m:sub>
                                  <m:r>
                                    <a:rPr lang="en-US" sz="2300" b="0" i="1" smtClean="0">
                                      <a:solidFill>
                                        <a:schemeClr val="bg1"/>
                                      </a:solidFill>
                                      <a:latin typeface="Cambria Math" panose="02040503050406030204" pitchFamily="18" charset="0"/>
                                    </a:rPr>
                                    <m:t>𝑖</m:t>
                                  </m:r>
                                </m:sub>
                              </m:sSub>
                            </m:sup>
                          </m:sSup>
                        </m:e>
                      </m:nary>
                    </m:oMath>
                  </m:oMathPara>
                </a14:m>
                <a:endParaRPr lang="en-US" sz="2300" b="0" dirty="0">
                  <a:solidFill>
                    <a:schemeClr val="bg1"/>
                  </a:solidFill>
                  <a:latin typeface="PT Serif" panose="020A0603040505020204" pitchFamily="18" charset="77"/>
                </a:endParaRPr>
              </a:p>
              <a:p>
                <a:pPr algn="ctr">
                  <a:lnSpc>
                    <a:spcPct val="150000"/>
                  </a:lnSpc>
                </a:pPr>
                <a14:m>
                  <m:oMathPara xmlns:m="http://schemas.openxmlformats.org/officeDocument/2006/math">
                    <m:oMathParaPr>
                      <m:jc m:val="centerGroup"/>
                    </m:oMathParaPr>
                    <m:oMath xmlns:m="http://schemas.openxmlformats.org/officeDocument/2006/math">
                      <m:r>
                        <a:rPr lang="en-US" sz="2300" b="0" i="1" smtClean="0">
                          <a:solidFill>
                            <a:schemeClr val="bg1"/>
                          </a:solidFill>
                          <a:latin typeface="Cambria Math" panose="02040503050406030204" pitchFamily="18" charset="0"/>
                        </a:rPr>
                        <m:t>=</m:t>
                      </m:r>
                      <m:sSup>
                        <m:sSupPr>
                          <m:ctrlPr>
                            <a:rPr lang="en-US" sz="2300" b="0" i="1" smtClean="0">
                              <a:solidFill>
                                <a:schemeClr val="bg1"/>
                              </a:solidFill>
                              <a:latin typeface="Cambria Math" panose="02040503050406030204" pitchFamily="18" charset="0"/>
                            </a:rPr>
                          </m:ctrlPr>
                        </m:sSupPr>
                        <m:e>
                          <m:r>
                            <a:rPr lang="en-US" sz="2300" b="0" i="1" smtClean="0">
                              <a:solidFill>
                                <a:schemeClr val="bg1"/>
                              </a:solidFill>
                              <a:latin typeface="Cambria Math" panose="02040503050406030204" pitchFamily="18" charset="0"/>
                            </a:rPr>
                            <m:t>𝑔</m:t>
                          </m:r>
                        </m:e>
                        <m:sup>
                          <m:sSub>
                            <m:sSubPr>
                              <m:ctrlPr>
                                <a:rPr lang="en-US" sz="2300" b="0" i="1" smtClean="0">
                                  <a:solidFill>
                                    <a:schemeClr val="bg1"/>
                                  </a:solidFill>
                                  <a:latin typeface="Cambria Math" panose="02040503050406030204" pitchFamily="18" charset="0"/>
                                </a:rPr>
                              </m:ctrlPr>
                            </m:sSubPr>
                            <m:e>
                              <m:r>
                                <m:rPr>
                                  <m:sty m:val="p"/>
                                </m:rPr>
                                <a:rPr lang="en-US" sz="2300" b="0" i="0" smtClean="0">
                                  <a:solidFill>
                                    <a:schemeClr val="bg1"/>
                                  </a:solidFill>
                                  <a:latin typeface="Cambria Math" panose="02040503050406030204" pitchFamily="18" charset="0"/>
                                </a:rPr>
                                <m:t>Σ</m:t>
                              </m:r>
                            </m:e>
                            <m:sub>
                              <m:r>
                                <a:rPr lang="en-US" sz="2300" b="0" i="1" smtClean="0">
                                  <a:solidFill>
                                    <a:schemeClr val="bg1"/>
                                  </a:solidFill>
                                  <a:latin typeface="Cambria Math" panose="02040503050406030204" pitchFamily="18" charset="0"/>
                                </a:rPr>
                                <m:t>𝑖</m:t>
                              </m:r>
                              <m:r>
                                <a:rPr lang="en-US" sz="2300" b="0" i="1" smtClean="0">
                                  <a:solidFill>
                                    <a:schemeClr val="bg1"/>
                                  </a:solidFill>
                                  <a:latin typeface="Cambria Math" panose="02040503050406030204" pitchFamily="18" charset="0"/>
                                </a:rPr>
                                <m:t> ∈ </m:t>
                              </m:r>
                              <m:r>
                                <a:rPr lang="en-US" sz="2300" b="0" i="1" smtClean="0">
                                  <a:solidFill>
                                    <a:schemeClr val="bg1"/>
                                  </a:solidFill>
                                  <a:latin typeface="Cambria Math" panose="02040503050406030204" pitchFamily="18" charset="0"/>
                                </a:rPr>
                                <m:t>𝐽</m:t>
                              </m:r>
                            </m:sub>
                          </m:sSub>
                          <m:sSub>
                            <m:sSubPr>
                              <m:ctrlPr>
                                <a:rPr lang="en-US" sz="2300" b="0" i="1" smtClean="0">
                                  <a:solidFill>
                                    <a:schemeClr val="bg1"/>
                                  </a:solidFill>
                                  <a:latin typeface="Cambria Math" panose="02040503050406030204" pitchFamily="18" charset="0"/>
                                </a:rPr>
                              </m:ctrlPr>
                            </m:sSubPr>
                            <m:e>
                              <m:r>
                                <a:rPr lang="en-US" sz="2300" b="0" i="1" smtClean="0">
                                  <a:solidFill>
                                    <a:schemeClr val="bg1"/>
                                  </a:solidFill>
                                  <a:latin typeface="Cambria Math" panose="02040503050406030204" pitchFamily="18" charset="0"/>
                                </a:rPr>
                                <m:t>𝑟</m:t>
                              </m:r>
                            </m:e>
                            <m:sub>
                              <m:r>
                                <a:rPr lang="en-US" sz="2300" b="0" i="1" smtClean="0">
                                  <a:solidFill>
                                    <a:schemeClr val="bg1"/>
                                  </a:solidFill>
                                  <a:latin typeface="Cambria Math" panose="02040503050406030204" pitchFamily="18" charset="0"/>
                                </a:rPr>
                                <m:t>𝑖</m:t>
                              </m:r>
                            </m:sub>
                          </m:sSub>
                        </m:sup>
                      </m:sSup>
                    </m:oMath>
                  </m:oMathPara>
                </a14:m>
                <a:endParaRPr lang="en-US" sz="2300" b="0" dirty="0">
                  <a:solidFill>
                    <a:schemeClr val="bg1"/>
                  </a:solidFill>
                  <a:latin typeface="PT Serif" panose="020A0603040505020204" pitchFamily="18" charset="77"/>
                </a:endParaRPr>
              </a:p>
            </p:txBody>
          </p:sp>
        </mc:Choice>
        <mc:Fallback xmlns="">
          <p:sp>
            <p:nvSpPr>
              <p:cNvPr id="4" name="Rounded Rectangular Callout 3">
                <a:extLst>
                  <a:ext uri="{FF2B5EF4-FFF2-40B4-BE49-F238E27FC236}">
                    <a16:creationId xmlns:a16="http://schemas.microsoft.com/office/drawing/2014/main" id="{3FC2043F-78B6-DC30-73D4-75985DBC4C31}"/>
                  </a:ext>
                </a:extLst>
              </p:cNvPr>
              <p:cNvSpPr>
                <a:spLocks noRot="1" noChangeAspect="1" noMove="1" noResize="1" noEditPoints="1" noAdjustHandles="1" noChangeArrowheads="1" noChangeShapeType="1" noTextEdit="1"/>
              </p:cNvSpPr>
              <p:nvPr/>
            </p:nvSpPr>
            <p:spPr>
              <a:xfrm>
                <a:off x="439839" y="4600066"/>
                <a:ext cx="4004840" cy="2013995"/>
              </a:xfrm>
              <a:prstGeom prst="wedgeRoundRectCallout">
                <a:avLst>
                  <a:gd name="adj1" fmla="val 11783"/>
                  <a:gd name="adj2" fmla="val -81081"/>
                  <a:gd name="adj3" fmla="val 16667"/>
                </a:avLst>
              </a:prstGeom>
              <a:blipFill>
                <a:blip r:embed="rId4"/>
                <a:stretch>
                  <a:fillRect t="-5714" b="-41905"/>
                </a:stretch>
              </a:blipFill>
              <a:ln>
                <a:solidFill>
                  <a:schemeClr val="accent1">
                    <a:lumMod val="7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ounded Rectangular Callout 4">
                <a:extLst>
                  <a:ext uri="{FF2B5EF4-FFF2-40B4-BE49-F238E27FC236}">
                    <a16:creationId xmlns:a16="http://schemas.microsoft.com/office/drawing/2014/main" id="{D695868F-97FA-ECB5-2A67-4ADE4CEC47FC}"/>
                  </a:ext>
                </a:extLst>
              </p:cNvPr>
              <p:cNvSpPr/>
              <p:nvPr/>
            </p:nvSpPr>
            <p:spPr>
              <a:xfrm>
                <a:off x="6805913" y="2929785"/>
                <a:ext cx="5224935" cy="3800023"/>
              </a:xfrm>
              <a:prstGeom prst="wedgeRoundRectCallout">
                <a:avLst>
                  <a:gd name="adj1" fmla="val -57052"/>
                  <a:gd name="adj2" fmla="val -32546"/>
                  <a:gd name="adj3" fmla="val 16667"/>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14:m>
                  <m:oMathPara xmlns:m="http://schemas.openxmlformats.org/officeDocument/2006/math">
                    <m:oMathParaPr>
                      <m:jc m:val="centerGroup"/>
                    </m:oMathParaPr>
                    <m:oMath xmlns:m="http://schemas.openxmlformats.org/officeDocument/2006/math">
                      <m:r>
                        <a:rPr lang="en-US" sz="2100" b="0" i="1" smtClean="0">
                          <a:solidFill>
                            <a:schemeClr val="bg1"/>
                          </a:solidFill>
                          <a:latin typeface="Cambria Math" panose="02040503050406030204" pitchFamily="18" charset="0"/>
                        </a:rPr>
                        <m:t>=</m:t>
                      </m:r>
                      <m:nary>
                        <m:naryPr>
                          <m:chr m:val="∏"/>
                          <m:supHide m:val="on"/>
                          <m:ctrlPr>
                            <a:rPr lang="en-US" sz="2100" b="0" i="1" smtClean="0">
                              <a:solidFill>
                                <a:schemeClr val="bg1"/>
                              </a:solidFill>
                              <a:latin typeface="Cambria Math" panose="02040503050406030204" pitchFamily="18" charset="0"/>
                            </a:rPr>
                          </m:ctrlPr>
                        </m:naryPr>
                        <m:sub>
                          <m:r>
                            <a:rPr lang="en-US" sz="2100" b="0" i="1" smtClean="0">
                              <a:solidFill>
                                <a:schemeClr val="bg1"/>
                              </a:solidFill>
                              <a:latin typeface="Cambria Math" panose="02040503050406030204" pitchFamily="18" charset="0"/>
                            </a:rPr>
                            <m:t>𝑖</m:t>
                          </m:r>
                          <m:r>
                            <a:rPr lang="en-US" sz="2100" b="0" i="1" smtClean="0">
                              <a:solidFill>
                                <a:schemeClr val="bg1"/>
                              </a:solidFill>
                              <a:latin typeface="Cambria Math" panose="02040503050406030204" pitchFamily="18" charset="0"/>
                            </a:rPr>
                            <m:t> ∈ </m:t>
                          </m:r>
                          <m:r>
                            <a:rPr lang="en-US" sz="2100" b="0" i="1" smtClean="0">
                              <a:solidFill>
                                <a:schemeClr val="bg1"/>
                              </a:solidFill>
                              <a:latin typeface="Cambria Math" panose="02040503050406030204" pitchFamily="18" charset="0"/>
                            </a:rPr>
                            <m:t>𝐽</m:t>
                          </m:r>
                        </m:sub>
                        <m:sup/>
                        <m:e>
                          <m:sSub>
                            <m:sSubPr>
                              <m:ctrlPr>
                                <a:rPr lang="en-US" sz="2100" b="0" i="1" smtClean="0">
                                  <a:solidFill>
                                    <a:schemeClr val="bg1"/>
                                  </a:solidFill>
                                  <a:latin typeface="Cambria Math" panose="02040503050406030204" pitchFamily="18" charset="0"/>
                                </a:rPr>
                              </m:ctrlPr>
                            </m:sSubPr>
                            <m:e>
                              <m:r>
                                <a:rPr lang="en-US" sz="2100" b="0" i="1" smtClean="0">
                                  <a:solidFill>
                                    <a:schemeClr val="bg1"/>
                                  </a:solidFill>
                                  <a:latin typeface="Cambria Math" panose="02040503050406030204" pitchFamily="18" charset="0"/>
                                </a:rPr>
                                <m:t>𝐻</m:t>
                              </m:r>
                            </m:e>
                            <m:sub>
                              <m:r>
                                <a:rPr lang="en-US" sz="2100" b="0" i="1" smtClean="0">
                                  <a:solidFill>
                                    <a:schemeClr val="bg1"/>
                                  </a:solidFill>
                                  <a:latin typeface="Cambria Math" panose="02040503050406030204" pitchFamily="18" charset="0"/>
                                </a:rPr>
                                <m:t>0</m:t>
                              </m:r>
                            </m:sub>
                          </m:sSub>
                          <m:sSup>
                            <m:sSupPr>
                              <m:ctrlPr>
                                <a:rPr lang="en-US" sz="2100" b="0" i="1" smtClean="0">
                                  <a:solidFill>
                                    <a:schemeClr val="bg1"/>
                                  </a:solidFill>
                                  <a:latin typeface="Cambria Math" panose="02040503050406030204" pitchFamily="18" charset="0"/>
                                </a:rPr>
                              </m:ctrlPr>
                            </m:sSupPr>
                            <m:e>
                              <m:d>
                                <m:dPr>
                                  <m:ctrlPr>
                                    <a:rPr lang="en-US" sz="2100" b="0" i="1" smtClean="0">
                                      <a:solidFill>
                                        <a:schemeClr val="bg1"/>
                                      </a:solidFill>
                                      <a:latin typeface="Cambria Math" panose="02040503050406030204" pitchFamily="18" charset="0"/>
                                    </a:rPr>
                                  </m:ctrlPr>
                                </m:dPr>
                                <m:e>
                                  <m:r>
                                    <a:rPr lang="en-US" sz="2100" b="0" i="1" smtClean="0">
                                      <a:solidFill>
                                        <a:schemeClr val="bg1"/>
                                      </a:solidFill>
                                      <a:latin typeface="Cambria Math" panose="02040503050406030204" pitchFamily="18" charset="0"/>
                                    </a:rPr>
                                    <m:t>𝑚</m:t>
                                  </m:r>
                                </m:e>
                              </m:d>
                            </m:e>
                            <m:sup>
                              <m:sSub>
                                <m:sSubPr>
                                  <m:ctrlPr>
                                    <a:rPr lang="en-US" sz="2100" b="0" i="1" smtClean="0">
                                      <a:solidFill>
                                        <a:schemeClr val="bg1"/>
                                      </a:solidFill>
                                      <a:latin typeface="Cambria Math" panose="02040503050406030204" pitchFamily="18" charset="0"/>
                                    </a:rPr>
                                  </m:ctrlPr>
                                </m:sSubPr>
                                <m:e>
                                  <m:r>
                                    <a:rPr lang="en-US" sz="2100" b="0" i="1" smtClean="0">
                                      <a:solidFill>
                                        <a:schemeClr val="bg1"/>
                                      </a:solidFill>
                                      <a:latin typeface="Cambria Math" panose="02040503050406030204" pitchFamily="18" charset="0"/>
                                    </a:rPr>
                                    <m:t>𝑟</m:t>
                                  </m:r>
                                </m:e>
                                <m:sub>
                                  <m:r>
                                    <a:rPr lang="en-US" sz="2100" b="0" i="1" smtClean="0">
                                      <a:solidFill>
                                        <a:schemeClr val="bg1"/>
                                      </a:solidFill>
                                      <a:latin typeface="Cambria Math" panose="02040503050406030204" pitchFamily="18" charset="0"/>
                                    </a:rPr>
                                    <m:t>𝑖</m:t>
                                  </m:r>
                                </m:sub>
                              </m:sSub>
                            </m:sup>
                          </m:sSup>
                          <m:r>
                            <a:rPr lang="en-US" sz="2100" b="0" i="1" smtClean="0">
                              <a:solidFill>
                                <a:schemeClr val="bg1"/>
                              </a:solidFill>
                              <a:latin typeface="Cambria Math" panose="02040503050406030204" pitchFamily="18" charset="0"/>
                            </a:rPr>
                            <m:t>⋅</m:t>
                          </m:r>
                          <m:sSub>
                            <m:sSubPr>
                              <m:ctrlPr>
                                <a:rPr lang="en-US" sz="2100" b="0" i="1" smtClean="0">
                                  <a:solidFill>
                                    <a:schemeClr val="bg1"/>
                                  </a:solidFill>
                                  <a:latin typeface="Cambria Math" panose="02040503050406030204" pitchFamily="18" charset="0"/>
                                </a:rPr>
                              </m:ctrlPr>
                            </m:sSubPr>
                            <m:e>
                              <m:r>
                                <a:rPr lang="en-US" sz="2100" b="0" i="1" smtClean="0">
                                  <a:solidFill>
                                    <a:schemeClr val="bg1"/>
                                  </a:solidFill>
                                  <a:latin typeface="Cambria Math" panose="02040503050406030204" pitchFamily="18" charset="0"/>
                                </a:rPr>
                                <m:t>𝐻</m:t>
                              </m:r>
                            </m:e>
                            <m:sub>
                              <m:r>
                                <a:rPr lang="en-US" sz="2100" b="0" i="1" smtClean="0">
                                  <a:solidFill>
                                    <a:schemeClr val="bg1"/>
                                  </a:solidFill>
                                  <a:latin typeface="Cambria Math" panose="02040503050406030204" pitchFamily="18" charset="0"/>
                                </a:rPr>
                                <m:t>1</m:t>
                              </m:r>
                            </m:sub>
                          </m:sSub>
                          <m:sSup>
                            <m:sSupPr>
                              <m:ctrlPr>
                                <a:rPr lang="en-US" sz="2100" b="0" i="1" smtClean="0">
                                  <a:solidFill>
                                    <a:schemeClr val="bg1"/>
                                  </a:solidFill>
                                  <a:latin typeface="Cambria Math" panose="02040503050406030204" pitchFamily="18" charset="0"/>
                                </a:rPr>
                              </m:ctrlPr>
                            </m:sSupPr>
                            <m:e>
                              <m:d>
                                <m:dPr>
                                  <m:ctrlPr>
                                    <a:rPr lang="en-US" sz="2100" b="0" i="1" smtClean="0">
                                      <a:solidFill>
                                        <a:schemeClr val="bg1"/>
                                      </a:solidFill>
                                      <a:latin typeface="Cambria Math" panose="02040503050406030204" pitchFamily="18" charset="0"/>
                                    </a:rPr>
                                  </m:ctrlPr>
                                </m:dPr>
                                <m:e>
                                  <m:r>
                                    <a:rPr lang="en-US" sz="2100" b="0" i="1" smtClean="0">
                                      <a:solidFill>
                                        <a:schemeClr val="bg1"/>
                                      </a:solidFill>
                                      <a:latin typeface="Cambria Math" panose="02040503050406030204" pitchFamily="18" charset="0"/>
                                    </a:rPr>
                                    <m:t>𝑖</m:t>
                                  </m:r>
                                </m:e>
                              </m:d>
                            </m:e>
                            <m:sup>
                              <m:sSub>
                                <m:sSubPr>
                                  <m:ctrlPr>
                                    <a:rPr lang="en-US" sz="2100" b="0" i="1" smtClean="0">
                                      <a:solidFill>
                                        <a:schemeClr val="bg1"/>
                                      </a:solidFill>
                                      <a:latin typeface="Cambria Math" panose="02040503050406030204" pitchFamily="18" charset="0"/>
                                    </a:rPr>
                                  </m:ctrlPr>
                                </m:sSubPr>
                                <m:e>
                                  <m:r>
                                    <a:rPr lang="en-US" sz="2100" b="0" i="1" smtClean="0">
                                      <a:solidFill>
                                        <a:schemeClr val="bg1"/>
                                      </a:solidFill>
                                      <a:latin typeface="Cambria Math" panose="02040503050406030204" pitchFamily="18" charset="0"/>
                                    </a:rPr>
                                    <m:t>𝛼</m:t>
                                  </m:r>
                                </m:e>
                                <m:sub>
                                  <m:r>
                                    <a:rPr lang="en-US" sz="2100" b="0" i="1" smtClean="0">
                                      <a:solidFill>
                                        <a:schemeClr val="bg1"/>
                                      </a:solidFill>
                                      <a:latin typeface="Cambria Math" panose="02040503050406030204" pitchFamily="18" charset="0"/>
                                    </a:rPr>
                                    <m:t>𝑖</m:t>
                                  </m:r>
                                </m:sub>
                              </m:sSub>
                            </m:sup>
                          </m:sSup>
                          <m:r>
                            <a:rPr lang="en-US" sz="2100" b="0" i="1" smtClean="0">
                              <a:solidFill>
                                <a:schemeClr val="bg1"/>
                              </a:solidFill>
                              <a:latin typeface="Cambria Math" panose="02040503050406030204" pitchFamily="18" charset="0"/>
                            </a:rPr>
                            <m:t>⋅</m:t>
                          </m:r>
                          <m:sSub>
                            <m:sSubPr>
                              <m:ctrlPr>
                                <a:rPr lang="en-US" sz="2100" b="0" i="1" smtClean="0">
                                  <a:solidFill>
                                    <a:schemeClr val="bg1"/>
                                  </a:solidFill>
                                  <a:latin typeface="Cambria Math" panose="02040503050406030204" pitchFamily="18" charset="0"/>
                                </a:rPr>
                              </m:ctrlPr>
                            </m:sSubPr>
                            <m:e>
                              <m:r>
                                <a:rPr lang="en-US" sz="2100" b="0" i="1" smtClean="0">
                                  <a:solidFill>
                                    <a:schemeClr val="bg1"/>
                                  </a:solidFill>
                                  <a:latin typeface="Cambria Math" panose="02040503050406030204" pitchFamily="18" charset="0"/>
                                </a:rPr>
                                <m:t>𝐻</m:t>
                              </m:r>
                            </m:e>
                            <m:sub>
                              <m:r>
                                <a:rPr lang="en-US" sz="2100" b="0" i="1" smtClean="0">
                                  <a:solidFill>
                                    <a:schemeClr val="bg1"/>
                                  </a:solidFill>
                                  <a:latin typeface="Cambria Math" panose="02040503050406030204" pitchFamily="18" charset="0"/>
                                </a:rPr>
                                <m:t>1</m:t>
                              </m:r>
                            </m:sub>
                          </m:sSub>
                          <m:sSup>
                            <m:sSupPr>
                              <m:ctrlPr>
                                <a:rPr lang="en-US" sz="2100" b="0" i="1" smtClean="0">
                                  <a:solidFill>
                                    <a:schemeClr val="bg1"/>
                                  </a:solidFill>
                                  <a:latin typeface="Cambria Math" panose="02040503050406030204" pitchFamily="18" charset="0"/>
                                </a:rPr>
                              </m:ctrlPr>
                            </m:sSupPr>
                            <m:e>
                              <m:d>
                                <m:dPr>
                                  <m:ctrlPr>
                                    <a:rPr lang="en-US" sz="2100" b="0" i="1" smtClean="0">
                                      <a:solidFill>
                                        <a:schemeClr val="bg1"/>
                                      </a:solidFill>
                                      <a:latin typeface="Cambria Math" panose="02040503050406030204" pitchFamily="18" charset="0"/>
                                    </a:rPr>
                                  </m:ctrlPr>
                                </m:dPr>
                                <m:e>
                                  <m:r>
                                    <a:rPr lang="en-US" sz="2100" b="0" i="1" smtClean="0">
                                      <a:solidFill>
                                        <a:schemeClr val="bg1"/>
                                      </a:solidFill>
                                      <a:latin typeface="Cambria Math" panose="02040503050406030204" pitchFamily="18" charset="0"/>
                                    </a:rPr>
                                    <m:t>𝑖</m:t>
                                  </m:r>
                                </m:e>
                              </m:d>
                            </m:e>
                            <m:sup>
                              <m:r>
                                <a:rPr lang="en-US" sz="2100" b="0" i="1" smtClean="0">
                                  <a:solidFill>
                                    <a:schemeClr val="bg1"/>
                                  </a:solidFill>
                                  <a:latin typeface="Cambria Math" panose="02040503050406030204" pitchFamily="18" charset="0"/>
                                </a:rPr>
                                <m:t>𝛼</m:t>
                              </m:r>
                              <m:r>
                                <a:rPr lang="en-US" sz="2100" b="0" i="1" smtClean="0">
                                  <a:solidFill>
                                    <a:schemeClr val="bg1"/>
                                  </a:solidFill>
                                  <a:latin typeface="Cambria Math" panose="02040503050406030204" pitchFamily="18" charset="0"/>
                                </a:rPr>
                                <m:t> −</m:t>
                              </m:r>
                              <m:sSub>
                                <m:sSubPr>
                                  <m:ctrlPr>
                                    <a:rPr lang="en-US" sz="2100" b="0" i="1" smtClean="0">
                                      <a:solidFill>
                                        <a:schemeClr val="bg1"/>
                                      </a:solidFill>
                                      <a:latin typeface="Cambria Math" panose="02040503050406030204" pitchFamily="18" charset="0"/>
                                    </a:rPr>
                                  </m:ctrlPr>
                                </m:sSubPr>
                                <m:e>
                                  <m:r>
                                    <a:rPr lang="en-US" sz="2100" b="0" i="1" smtClean="0">
                                      <a:solidFill>
                                        <a:schemeClr val="bg1"/>
                                      </a:solidFill>
                                      <a:latin typeface="Cambria Math" panose="02040503050406030204" pitchFamily="18" charset="0"/>
                                    </a:rPr>
                                    <m:t>𝛼</m:t>
                                  </m:r>
                                </m:e>
                                <m:sub>
                                  <m:r>
                                    <a:rPr lang="en-US" sz="2100" b="0" i="1" smtClean="0">
                                      <a:solidFill>
                                        <a:schemeClr val="bg1"/>
                                      </a:solidFill>
                                      <a:latin typeface="Cambria Math" panose="02040503050406030204" pitchFamily="18" charset="0"/>
                                    </a:rPr>
                                    <m:t>𝑖</m:t>
                                  </m:r>
                                </m:sub>
                              </m:sSub>
                            </m:sup>
                          </m:sSup>
                        </m:e>
                      </m:nary>
                    </m:oMath>
                  </m:oMathPara>
                </a14:m>
                <a:endParaRPr lang="en-US" sz="2100" b="0" dirty="0">
                  <a:solidFill>
                    <a:schemeClr val="bg1"/>
                  </a:solidFill>
                  <a:latin typeface="PT Serif" panose="020A0603040505020204" pitchFamily="18" charset="77"/>
                </a:endParaRPr>
              </a:p>
              <a:p>
                <a:pPr algn="ctr">
                  <a:lnSpc>
                    <a:spcPct val="150000"/>
                  </a:lnSpc>
                </a:pPr>
                <a14:m>
                  <m:oMathPara xmlns:m="http://schemas.openxmlformats.org/officeDocument/2006/math">
                    <m:oMathParaPr>
                      <m:jc m:val="centerGroup"/>
                    </m:oMathParaPr>
                    <m:oMath xmlns:m="http://schemas.openxmlformats.org/officeDocument/2006/math">
                      <m:r>
                        <a:rPr lang="en-US" sz="2100" b="0" i="1" smtClean="0">
                          <a:solidFill>
                            <a:schemeClr val="bg1"/>
                          </a:solidFill>
                          <a:latin typeface="Cambria Math" panose="02040503050406030204" pitchFamily="18" charset="0"/>
                        </a:rPr>
                        <m:t>=</m:t>
                      </m:r>
                      <m:sSup>
                        <m:sSupPr>
                          <m:ctrlPr>
                            <a:rPr lang="en-US" sz="2100" b="0" i="1" smtClean="0">
                              <a:solidFill>
                                <a:schemeClr val="bg1"/>
                              </a:solidFill>
                              <a:latin typeface="Cambria Math" panose="02040503050406030204" pitchFamily="18" charset="0"/>
                            </a:rPr>
                          </m:ctrlPr>
                        </m:sSupPr>
                        <m:e>
                          <m:sSub>
                            <m:sSubPr>
                              <m:ctrlPr>
                                <a:rPr lang="en-US" sz="2100" b="0" i="1" smtClean="0">
                                  <a:solidFill>
                                    <a:schemeClr val="bg1"/>
                                  </a:solidFill>
                                  <a:latin typeface="Cambria Math" panose="02040503050406030204" pitchFamily="18" charset="0"/>
                                </a:rPr>
                              </m:ctrlPr>
                            </m:sSubPr>
                            <m:e>
                              <m:r>
                                <a:rPr lang="en-US" sz="2100" b="0" i="1" smtClean="0">
                                  <a:solidFill>
                                    <a:schemeClr val="bg1"/>
                                  </a:solidFill>
                                  <a:latin typeface="Cambria Math" panose="02040503050406030204" pitchFamily="18" charset="0"/>
                                </a:rPr>
                                <m:t>𝐻</m:t>
                              </m:r>
                            </m:e>
                            <m:sub>
                              <m:r>
                                <a:rPr lang="en-US" sz="2100" b="0" i="1" smtClean="0">
                                  <a:solidFill>
                                    <a:schemeClr val="bg1"/>
                                  </a:solidFill>
                                  <a:latin typeface="Cambria Math" panose="02040503050406030204" pitchFamily="18" charset="0"/>
                                </a:rPr>
                                <m:t>0</m:t>
                              </m:r>
                            </m:sub>
                          </m:sSub>
                          <m:r>
                            <a:rPr lang="en-US" sz="2100" b="0" i="1" smtClean="0">
                              <a:solidFill>
                                <a:schemeClr val="bg1"/>
                              </a:solidFill>
                              <a:latin typeface="Cambria Math" panose="02040503050406030204" pitchFamily="18" charset="0"/>
                            </a:rPr>
                            <m:t>(</m:t>
                          </m:r>
                          <m:r>
                            <a:rPr lang="en-US" sz="2100" b="0" i="1" smtClean="0">
                              <a:solidFill>
                                <a:schemeClr val="bg1"/>
                              </a:solidFill>
                              <a:latin typeface="Cambria Math" panose="02040503050406030204" pitchFamily="18" charset="0"/>
                            </a:rPr>
                            <m:t>𝑚</m:t>
                          </m:r>
                          <m:r>
                            <a:rPr lang="en-US" sz="2100" b="0" i="1" smtClean="0">
                              <a:solidFill>
                                <a:schemeClr val="bg1"/>
                              </a:solidFill>
                              <a:latin typeface="Cambria Math" panose="02040503050406030204" pitchFamily="18" charset="0"/>
                            </a:rPr>
                            <m:t>)</m:t>
                          </m:r>
                        </m:e>
                        <m:sup>
                          <m:sSub>
                            <m:sSubPr>
                              <m:ctrlPr>
                                <a:rPr lang="en-US" sz="2100" b="0" i="1" smtClean="0">
                                  <a:solidFill>
                                    <a:schemeClr val="bg1"/>
                                  </a:solidFill>
                                  <a:latin typeface="Cambria Math" panose="02040503050406030204" pitchFamily="18" charset="0"/>
                                </a:rPr>
                              </m:ctrlPr>
                            </m:sSubPr>
                            <m:e>
                              <m:r>
                                <m:rPr>
                                  <m:sty m:val="p"/>
                                </m:rPr>
                                <a:rPr lang="en-US" sz="2100" b="0" i="0" smtClean="0">
                                  <a:solidFill>
                                    <a:schemeClr val="bg1"/>
                                  </a:solidFill>
                                  <a:latin typeface="Cambria Math" panose="02040503050406030204" pitchFamily="18" charset="0"/>
                                </a:rPr>
                                <m:t>Σ</m:t>
                              </m:r>
                            </m:e>
                            <m:sub>
                              <m:r>
                                <a:rPr lang="en-US" sz="2100" b="0" i="1" smtClean="0">
                                  <a:solidFill>
                                    <a:schemeClr val="bg1"/>
                                  </a:solidFill>
                                  <a:latin typeface="Cambria Math" panose="02040503050406030204" pitchFamily="18" charset="0"/>
                                </a:rPr>
                                <m:t>𝑖</m:t>
                              </m:r>
                              <m:r>
                                <a:rPr lang="en-US" sz="2100" b="0" i="1" smtClean="0">
                                  <a:solidFill>
                                    <a:schemeClr val="bg1"/>
                                  </a:solidFill>
                                  <a:latin typeface="Cambria Math" panose="02040503050406030204" pitchFamily="18" charset="0"/>
                                </a:rPr>
                                <m:t> ∈ </m:t>
                              </m:r>
                              <m:r>
                                <a:rPr lang="en-US" sz="2100" b="0" i="1" smtClean="0">
                                  <a:solidFill>
                                    <a:schemeClr val="bg1"/>
                                  </a:solidFill>
                                  <a:latin typeface="Cambria Math" panose="02040503050406030204" pitchFamily="18" charset="0"/>
                                </a:rPr>
                                <m:t>𝐽</m:t>
                              </m:r>
                            </m:sub>
                          </m:sSub>
                          <m:sSub>
                            <m:sSubPr>
                              <m:ctrlPr>
                                <a:rPr lang="en-US" sz="2100" b="0" i="1" smtClean="0">
                                  <a:solidFill>
                                    <a:schemeClr val="bg1"/>
                                  </a:solidFill>
                                  <a:latin typeface="Cambria Math" panose="02040503050406030204" pitchFamily="18" charset="0"/>
                                </a:rPr>
                              </m:ctrlPr>
                            </m:sSubPr>
                            <m:e>
                              <m:r>
                                <a:rPr lang="en-US" sz="2100" b="0" i="1" smtClean="0">
                                  <a:solidFill>
                                    <a:schemeClr val="bg1"/>
                                  </a:solidFill>
                                  <a:latin typeface="Cambria Math" panose="02040503050406030204" pitchFamily="18" charset="0"/>
                                </a:rPr>
                                <m:t>𝑟</m:t>
                              </m:r>
                            </m:e>
                            <m:sub>
                              <m:r>
                                <a:rPr lang="en-US" sz="2100" b="0" i="1" smtClean="0">
                                  <a:solidFill>
                                    <a:schemeClr val="bg1"/>
                                  </a:solidFill>
                                  <a:latin typeface="Cambria Math" panose="02040503050406030204" pitchFamily="18" charset="0"/>
                                </a:rPr>
                                <m:t>𝑖</m:t>
                              </m:r>
                            </m:sub>
                          </m:sSub>
                        </m:sup>
                      </m:sSup>
                      <m:r>
                        <a:rPr lang="en-US" sz="2100" b="0" i="1" smtClean="0">
                          <a:solidFill>
                            <a:schemeClr val="bg1"/>
                          </a:solidFill>
                          <a:latin typeface="Cambria Math" panose="02040503050406030204" pitchFamily="18" charset="0"/>
                        </a:rPr>
                        <m:t>⋅</m:t>
                      </m:r>
                      <m:nary>
                        <m:naryPr>
                          <m:chr m:val="∏"/>
                          <m:supHide m:val="on"/>
                          <m:ctrlPr>
                            <a:rPr lang="en-US" sz="2100" b="0" i="1" smtClean="0">
                              <a:solidFill>
                                <a:schemeClr val="bg1"/>
                              </a:solidFill>
                              <a:latin typeface="Cambria Math" panose="02040503050406030204" pitchFamily="18" charset="0"/>
                            </a:rPr>
                          </m:ctrlPr>
                        </m:naryPr>
                        <m:sub>
                          <m:r>
                            <a:rPr lang="en-US" sz="2100" b="0" i="1" smtClean="0">
                              <a:solidFill>
                                <a:schemeClr val="bg1"/>
                              </a:solidFill>
                              <a:latin typeface="Cambria Math" panose="02040503050406030204" pitchFamily="18" charset="0"/>
                            </a:rPr>
                            <m:t>𝑖</m:t>
                          </m:r>
                          <m:r>
                            <a:rPr lang="en-US" sz="2100" b="0" i="1" smtClean="0">
                              <a:solidFill>
                                <a:schemeClr val="bg1"/>
                              </a:solidFill>
                              <a:latin typeface="Cambria Math" panose="02040503050406030204" pitchFamily="18" charset="0"/>
                            </a:rPr>
                            <m:t> ∈ </m:t>
                          </m:r>
                          <m:r>
                            <a:rPr lang="en-US" sz="2100" b="0" i="1" smtClean="0">
                              <a:solidFill>
                                <a:schemeClr val="bg1"/>
                              </a:solidFill>
                              <a:latin typeface="Cambria Math" panose="02040503050406030204" pitchFamily="18" charset="0"/>
                            </a:rPr>
                            <m:t>𝐽</m:t>
                          </m:r>
                        </m:sub>
                        <m:sup/>
                        <m:e>
                          <m:sSub>
                            <m:sSubPr>
                              <m:ctrlPr>
                                <a:rPr lang="en-US" sz="2100" b="0" i="1" smtClean="0">
                                  <a:solidFill>
                                    <a:schemeClr val="bg1"/>
                                  </a:solidFill>
                                  <a:latin typeface="Cambria Math" panose="02040503050406030204" pitchFamily="18" charset="0"/>
                                </a:rPr>
                              </m:ctrlPr>
                            </m:sSubPr>
                            <m:e>
                              <m:r>
                                <a:rPr lang="en-US" sz="2100" b="0" i="1" smtClean="0">
                                  <a:solidFill>
                                    <a:schemeClr val="bg1"/>
                                  </a:solidFill>
                                  <a:latin typeface="Cambria Math" panose="02040503050406030204" pitchFamily="18" charset="0"/>
                                </a:rPr>
                                <m:t>𝐻</m:t>
                              </m:r>
                            </m:e>
                            <m:sub>
                              <m:r>
                                <a:rPr lang="en-US" sz="2100" b="0" i="1" smtClean="0">
                                  <a:solidFill>
                                    <a:schemeClr val="bg1"/>
                                  </a:solidFill>
                                  <a:latin typeface="Cambria Math" panose="02040503050406030204" pitchFamily="18" charset="0"/>
                                </a:rPr>
                                <m:t>1</m:t>
                              </m:r>
                            </m:sub>
                          </m:sSub>
                          <m:sSup>
                            <m:sSupPr>
                              <m:ctrlPr>
                                <a:rPr lang="en-US" sz="2100" b="0" i="1" smtClean="0">
                                  <a:solidFill>
                                    <a:schemeClr val="bg1"/>
                                  </a:solidFill>
                                  <a:latin typeface="Cambria Math" panose="02040503050406030204" pitchFamily="18" charset="0"/>
                                </a:rPr>
                              </m:ctrlPr>
                            </m:sSupPr>
                            <m:e>
                              <m:d>
                                <m:dPr>
                                  <m:ctrlPr>
                                    <a:rPr lang="en-US" sz="2100" b="0" i="1" smtClean="0">
                                      <a:solidFill>
                                        <a:schemeClr val="bg1"/>
                                      </a:solidFill>
                                      <a:latin typeface="Cambria Math" panose="02040503050406030204" pitchFamily="18" charset="0"/>
                                    </a:rPr>
                                  </m:ctrlPr>
                                </m:dPr>
                                <m:e>
                                  <m:r>
                                    <a:rPr lang="en-US" sz="2100" b="0" i="1" smtClean="0">
                                      <a:solidFill>
                                        <a:schemeClr val="bg1"/>
                                      </a:solidFill>
                                      <a:latin typeface="Cambria Math" panose="02040503050406030204" pitchFamily="18" charset="0"/>
                                    </a:rPr>
                                    <m:t>𝑖</m:t>
                                  </m:r>
                                </m:e>
                              </m:d>
                            </m:e>
                            <m:sup>
                              <m:r>
                                <a:rPr lang="en-US" sz="2100" b="0" i="1" smtClean="0">
                                  <a:solidFill>
                                    <a:schemeClr val="bg1"/>
                                  </a:solidFill>
                                  <a:latin typeface="Cambria Math" panose="02040503050406030204" pitchFamily="18" charset="0"/>
                                </a:rPr>
                                <m:t> </m:t>
                              </m:r>
                              <m:r>
                                <a:rPr lang="en-US" sz="2100" b="0" i="1" smtClean="0">
                                  <a:solidFill>
                                    <a:schemeClr val="bg1"/>
                                  </a:solidFill>
                                  <a:latin typeface="Cambria Math" panose="02040503050406030204" pitchFamily="18" charset="0"/>
                                </a:rPr>
                                <m:t>𝛼</m:t>
                              </m:r>
                            </m:sup>
                          </m:sSup>
                        </m:e>
                      </m:nary>
                    </m:oMath>
                  </m:oMathPara>
                </a14:m>
                <a:endParaRPr lang="en-US" sz="2100" b="0" dirty="0">
                  <a:solidFill>
                    <a:schemeClr val="bg1"/>
                  </a:solidFill>
                  <a:latin typeface="PT Serif" panose="020A0603040505020204" pitchFamily="18" charset="77"/>
                </a:endParaRPr>
              </a:p>
              <a:p>
                <a:pPr algn="ctr">
                  <a:lnSpc>
                    <a:spcPct val="150000"/>
                  </a:lnSpc>
                </a:pPr>
                <a14:m>
                  <m:oMathPara xmlns:m="http://schemas.openxmlformats.org/officeDocument/2006/math">
                    <m:oMathParaPr>
                      <m:jc m:val="centerGroup"/>
                    </m:oMathParaPr>
                    <m:oMath xmlns:m="http://schemas.openxmlformats.org/officeDocument/2006/math">
                      <m:r>
                        <a:rPr lang="en-US" sz="2100" b="0" i="1" smtClean="0">
                          <a:solidFill>
                            <a:schemeClr val="bg1"/>
                          </a:solidFill>
                          <a:latin typeface="Cambria Math" panose="02040503050406030204" pitchFamily="18" charset="0"/>
                        </a:rPr>
                        <m:t>= </m:t>
                      </m:r>
                      <m:sSup>
                        <m:sSupPr>
                          <m:ctrlPr>
                            <a:rPr lang="en-US" sz="2100" i="1">
                              <a:solidFill>
                                <a:schemeClr val="bg1"/>
                              </a:solidFill>
                              <a:latin typeface="Cambria Math" panose="02040503050406030204" pitchFamily="18" charset="0"/>
                            </a:rPr>
                          </m:ctrlPr>
                        </m:sSupPr>
                        <m:e>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𝐻</m:t>
                              </m:r>
                            </m:e>
                            <m:sub>
                              <m:r>
                                <a:rPr lang="en-US" sz="2100" i="1">
                                  <a:solidFill>
                                    <a:schemeClr val="bg1"/>
                                  </a:solidFill>
                                  <a:latin typeface="Cambria Math" panose="02040503050406030204" pitchFamily="18" charset="0"/>
                                </a:rPr>
                                <m:t>0</m:t>
                              </m:r>
                            </m:sub>
                          </m:sSub>
                          <m:r>
                            <a:rPr lang="en-US" sz="2100" i="1">
                              <a:solidFill>
                                <a:schemeClr val="bg1"/>
                              </a:solidFill>
                              <a:latin typeface="Cambria Math" panose="02040503050406030204" pitchFamily="18" charset="0"/>
                            </a:rPr>
                            <m:t>(</m:t>
                          </m:r>
                          <m:r>
                            <a:rPr lang="en-US" sz="2100" i="1">
                              <a:solidFill>
                                <a:schemeClr val="bg1"/>
                              </a:solidFill>
                              <a:latin typeface="Cambria Math" panose="02040503050406030204" pitchFamily="18" charset="0"/>
                            </a:rPr>
                            <m:t>𝑚</m:t>
                          </m:r>
                          <m:r>
                            <a:rPr lang="en-US" sz="2100" i="1">
                              <a:solidFill>
                                <a:schemeClr val="bg1"/>
                              </a:solidFill>
                              <a:latin typeface="Cambria Math" panose="02040503050406030204" pitchFamily="18" charset="0"/>
                            </a:rPr>
                            <m:t>)</m:t>
                          </m:r>
                        </m:e>
                        <m:sup>
                          <m:sSub>
                            <m:sSubPr>
                              <m:ctrlPr>
                                <a:rPr lang="en-US" sz="2100" i="1">
                                  <a:solidFill>
                                    <a:schemeClr val="bg1"/>
                                  </a:solidFill>
                                  <a:latin typeface="Cambria Math" panose="02040503050406030204" pitchFamily="18" charset="0"/>
                                </a:rPr>
                              </m:ctrlPr>
                            </m:sSubPr>
                            <m:e>
                              <m:r>
                                <m:rPr>
                                  <m:sty m:val="p"/>
                                </m:rPr>
                                <a:rPr lang="en-US" sz="2100">
                                  <a:solidFill>
                                    <a:schemeClr val="bg1"/>
                                  </a:solidFill>
                                  <a:latin typeface="Cambria Math" panose="02040503050406030204" pitchFamily="18" charset="0"/>
                                </a:rPr>
                                <m:t>Σ</m:t>
                              </m:r>
                            </m:e>
                            <m:sub>
                              <m:r>
                                <a:rPr lang="en-US" sz="2100" i="1">
                                  <a:solidFill>
                                    <a:schemeClr val="bg1"/>
                                  </a:solidFill>
                                  <a:latin typeface="Cambria Math" panose="02040503050406030204" pitchFamily="18" charset="0"/>
                                </a:rPr>
                                <m:t>𝑖</m:t>
                              </m:r>
                              <m:r>
                                <a:rPr lang="en-US" sz="2100" i="1">
                                  <a:solidFill>
                                    <a:schemeClr val="bg1"/>
                                  </a:solidFill>
                                  <a:latin typeface="Cambria Math" panose="02040503050406030204" pitchFamily="18" charset="0"/>
                                </a:rPr>
                                <m:t> ∈ </m:t>
                              </m:r>
                              <m:r>
                                <a:rPr lang="en-US" sz="2100" i="1">
                                  <a:solidFill>
                                    <a:schemeClr val="bg1"/>
                                  </a:solidFill>
                                  <a:latin typeface="Cambria Math" panose="02040503050406030204" pitchFamily="18" charset="0"/>
                                </a:rPr>
                                <m:t>𝐽</m:t>
                              </m:r>
                            </m:sub>
                          </m:sSub>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𝑟</m:t>
                              </m:r>
                            </m:e>
                            <m:sub>
                              <m:r>
                                <a:rPr lang="en-US" sz="2100" i="1">
                                  <a:solidFill>
                                    <a:schemeClr val="bg1"/>
                                  </a:solidFill>
                                  <a:latin typeface="Cambria Math" panose="02040503050406030204" pitchFamily="18" charset="0"/>
                                </a:rPr>
                                <m:t>𝑖</m:t>
                              </m:r>
                            </m:sub>
                          </m:sSub>
                        </m:sup>
                      </m:sSup>
                      <m:r>
                        <a:rPr lang="en-US" sz="2100" b="0" i="1" smtClean="0">
                          <a:solidFill>
                            <a:schemeClr val="bg1"/>
                          </a:solidFill>
                          <a:latin typeface="Cambria Math" panose="02040503050406030204" pitchFamily="18" charset="0"/>
                        </a:rPr>
                        <m:t> ⋅</m:t>
                      </m:r>
                      <m:sSup>
                        <m:sSupPr>
                          <m:ctrlPr>
                            <a:rPr lang="en-US" sz="2100" b="0" i="1" smtClean="0">
                              <a:solidFill>
                                <a:schemeClr val="bg1"/>
                              </a:solidFill>
                              <a:latin typeface="Cambria Math" panose="02040503050406030204" pitchFamily="18" charset="0"/>
                            </a:rPr>
                          </m:ctrlPr>
                        </m:sSupPr>
                        <m:e>
                          <m:d>
                            <m:dPr>
                              <m:ctrlPr>
                                <a:rPr lang="en-US" sz="2100" b="0" i="1" smtClean="0">
                                  <a:solidFill>
                                    <a:schemeClr val="bg1"/>
                                  </a:solidFill>
                                  <a:latin typeface="Cambria Math" panose="02040503050406030204" pitchFamily="18" charset="0"/>
                                </a:rPr>
                              </m:ctrlPr>
                            </m:dPr>
                            <m:e>
                              <m:nary>
                                <m:naryPr>
                                  <m:chr m:val="∏"/>
                                  <m:supHide m:val="on"/>
                                  <m:ctrlPr>
                                    <a:rPr lang="en-US" sz="2100" b="0" i="1" smtClean="0">
                                      <a:solidFill>
                                        <a:schemeClr val="bg1"/>
                                      </a:solidFill>
                                      <a:latin typeface="Cambria Math" panose="02040503050406030204" pitchFamily="18" charset="0"/>
                                    </a:rPr>
                                  </m:ctrlPr>
                                </m:naryPr>
                                <m:sub>
                                  <m:r>
                                    <a:rPr lang="en-US" sz="2100" b="0" i="1" smtClean="0">
                                      <a:solidFill>
                                        <a:schemeClr val="bg1"/>
                                      </a:solidFill>
                                      <a:latin typeface="Cambria Math" panose="02040503050406030204" pitchFamily="18" charset="0"/>
                                    </a:rPr>
                                    <m:t>𝑖</m:t>
                                  </m:r>
                                  <m:r>
                                    <a:rPr lang="en-US" sz="2100" b="0" i="1" smtClean="0">
                                      <a:solidFill>
                                        <a:schemeClr val="bg1"/>
                                      </a:solidFill>
                                      <a:latin typeface="Cambria Math" panose="02040503050406030204" pitchFamily="18" charset="0"/>
                                    </a:rPr>
                                    <m:t> ∈ </m:t>
                                  </m:r>
                                  <m:r>
                                    <a:rPr lang="en-US" sz="2100" b="0" i="1" smtClean="0">
                                      <a:solidFill>
                                        <a:schemeClr val="bg1"/>
                                      </a:solidFill>
                                      <a:latin typeface="Cambria Math" panose="02040503050406030204" pitchFamily="18" charset="0"/>
                                    </a:rPr>
                                    <m:t>𝐽</m:t>
                                  </m:r>
                                </m:sub>
                                <m:sup/>
                                <m:e>
                                  <m:sSub>
                                    <m:sSubPr>
                                      <m:ctrlPr>
                                        <a:rPr lang="en-US" sz="2100" b="0" i="1" smtClean="0">
                                          <a:solidFill>
                                            <a:schemeClr val="bg1"/>
                                          </a:solidFill>
                                          <a:latin typeface="Cambria Math" panose="02040503050406030204" pitchFamily="18" charset="0"/>
                                        </a:rPr>
                                      </m:ctrlPr>
                                    </m:sSubPr>
                                    <m:e>
                                      <m:r>
                                        <a:rPr lang="en-US" sz="2100" b="0" i="1" smtClean="0">
                                          <a:solidFill>
                                            <a:schemeClr val="bg1"/>
                                          </a:solidFill>
                                          <a:latin typeface="Cambria Math" panose="02040503050406030204" pitchFamily="18" charset="0"/>
                                        </a:rPr>
                                        <m:t>𝐻</m:t>
                                      </m:r>
                                    </m:e>
                                    <m:sub>
                                      <m:r>
                                        <a:rPr lang="en-US" sz="2100" b="0" i="1" smtClean="0">
                                          <a:solidFill>
                                            <a:schemeClr val="bg1"/>
                                          </a:solidFill>
                                          <a:latin typeface="Cambria Math" panose="02040503050406030204" pitchFamily="18" charset="0"/>
                                        </a:rPr>
                                        <m:t>1</m:t>
                                      </m:r>
                                    </m:sub>
                                  </m:sSub>
                                  <m:r>
                                    <a:rPr lang="en-US" sz="2100" b="0" i="1" smtClean="0">
                                      <a:solidFill>
                                        <a:schemeClr val="bg1"/>
                                      </a:solidFill>
                                      <a:latin typeface="Cambria Math" panose="02040503050406030204" pitchFamily="18" charset="0"/>
                                    </a:rPr>
                                    <m:t>(</m:t>
                                  </m:r>
                                  <m:r>
                                    <a:rPr lang="en-US" sz="2100" b="0" i="1" smtClean="0">
                                      <a:solidFill>
                                        <a:schemeClr val="bg1"/>
                                      </a:solidFill>
                                      <a:latin typeface="Cambria Math" panose="02040503050406030204" pitchFamily="18" charset="0"/>
                                    </a:rPr>
                                    <m:t>𝑖</m:t>
                                  </m:r>
                                  <m:r>
                                    <a:rPr lang="en-US" sz="2100" b="0" i="1" smtClean="0">
                                      <a:solidFill>
                                        <a:schemeClr val="bg1"/>
                                      </a:solidFill>
                                      <a:latin typeface="Cambria Math" panose="02040503050406030204" pitchFamily="18" charset="0"/>
                                    </a:rPr>
                                    <m:t>)</m:t>
                                  </m:r>
                                </m:e>
                              </m:nary>
                            </m:e>
                          </m:d>
                        </m:e>
                        <m:sup>
                          <m:r>
                            <a:rPr lang="en-US" sz="2100" b="0" i="1" smtClean="0">
                              <a:solidFill>
                                <a:schemeClr val="bg1"/>
                              </a:solidFill>
                              <a:latin typeface="Cambria Math" panose="02040503050406030204" pitchFamily="18" charset="0"/>
                            </a:rPr>
                            <m:t>𝛼</m:t>
                          </m:r>
                        </m:sup>
                      </m:sSup>
                    </m:oMath>
                  </m:oMathPara>
                </a14:m>
                <a:endParaRPr lang="en-US" sz="2100" b="0" dirty="0">
                  <a:solidFill>
                    <a:schemeClr val="bg1"/>
                  </a:solidFill>
                  <a:latin typeface="PT Serif" panose="020A0603040505020204" pitchFamily="18" charset="77"/>
                </a:endParaRPr>
              </a:p>
            </p:txBody>
          </p:sp>
        </mc:Choice>
        <mc:Fallback>
          <p:sp>
            <p:nvSpPr>
              <p:cNvPr id="5" name="Rounded Rectangular Callout 4">
                <a:extLst>
                  <a:ext uri="{FF2B5EF4-FFF2-40B4-BE49-F238E27FC236}">
                    <a16:creationId xmlns:a16="http://schemas.microsoft.com/office/drawing/2014/main" id="{D695868F-97FA-ECB5-2A67-4ADE4CEC47FC}"/>
                  </a:ext>
                </a:extLst>
              </p:cNvPr>
              <p:cNvSpPr>
                <a:spLocks noRot="1" noChangeAspect="1" noMove="1" noResize="1" noEditPoints="1" noAdjustHandles="1" noChangeArrowheads="1" noChangeShapeType="1" noTextEdit="1"/>
              </p:cNvSpPr>
              <p:nvPr/>
            </p:nvSpPr>
            <p:spPr>
              <a:xfrm>
                <a:off x="6805913" y="2929785"/>
                <a:ext cx="5224935" cy="3800023"/>
              </a:xfrm>
              <a:prstGeom prst="wedgeRoundRectCallout">
                <a:avLst>
                  <a:gd name="adj1" fmla="val -57052"/>
                  <a:gd name="adj2" fmla="val -32546"/>
                  <a:gd name="adj3" fmla="val 16667"/>
                </a:avLst>
              </a:prstGeom>
              <a:blipFill>
                <a:blip r:embed="rId5"/>
                <a:stretch>
                  <a:fillRect t="-18605" b="-39867"/>
                </a:stretch>
              </a:blipFill>
              <a:ln>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85707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4EAF6-AC0E-6531-8434-E33B6737C0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103D4-3ADC-E2C9-B915-977E7EE95B47}"/>
              </a:ext>
            </a:extLst>
          </p:cNvPr>
          <p:cNvSpPr>
            <a:spLocks noGrp="1"/>
          </p:cNvSpPr>
          <p:nvPr>
            <p:ph type="title"/>
          </p:nvPr>
        </p:nvSpPr>
        <p:spPr/>
        <p:txBody>
          <a:bodyPr/>
          <a:lstStyle/>
          <a:p>
            <a:r>
              <a:rPr lang="en-US" dirty="0"/>
              <a:t>Aggregated Signature Verification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1671DB-92B1-A3FA-45DE-F124EF937E0F}"/>
                  </a:ext>
                </a:extLst>
              </p:cNvPr>
              <p:cNvSpPr>
                <a:spLocks noGrp="1"/>
              </p:cNvSpPr>
              <p:nvPr>
                <p:ph idx="1"/>
              </p:nvPr>
            </p:nvSpPr>
            <p:spPr>
              <a:xfrm>
                <a:off x="265323" y="1394174"/>
                <a:ext cx="10515600" cy="4351338"/>
              </a:xfrm>
            </p:spPr>
            <p:txBody>
              <a:bodyPr/>
              <a:lstStyle/>
              <a:p>
                <a:pPr marL="0" indent="0">
                  <a:lnSpc>
                    <a:spcPct val="100000"/>
                  </a:lnSpc>
                  <a:buNone/>
                </a:pPr>
                <a:r>
                  <a:rPr lang="en-US" dirty="0"/>
                  <a:t>Verify</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𝑣𝑘</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𝛼</m:t>
                            </m:r>
                          </m:sup>
                        </m:sSup>
                        <m:r>
                          <a:rPr lang="en-US" b="0" i="1" smtClean="0">
                            <a:latin typeface="Cambria Math" panose="02040503050406030204" pitchFamily="18" charset="0"/>
                          </a:rPr>
                          <m:t> , </m:t>
                        </m:r>
                        <m:r>
                          <a:rPr lang="en-US" b="0" i="1" smtClean="0">
                            <a:latin typeface="Cambria Math" panose="02040503050406030204" pitchFamily="18" charset="0"/>
                          </a:rPr>
                          <m:t>𝑚</m:t>
                        </m:r>
                        <m:r>
                          <a:rPr lang="en-US" b="0" i="1" smtClean="0">
                            <a:latin typeface="Cambria Math" panose="02040503050406030204" pitchFamily="18" charset="0"/>
                          </a:rPr>
                          <m:t> , </m:t>
                        </m:r>
                        <m:r>
                          <a:rPr lang="en-US" b="0" i="1" smtClean="0">
                            <a:latin typeface="Cambria Math" panose="02040503050406030204" pitchFamily="18" charset="0"/>
                          </a:rPr>
                          <m:t>𝜎</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0</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1</m:t>
                                </m:r>
                              </m:sub>
                            </m:sSub>
                            <m:r>
                              <a:rPr lang="en-US" i="1">
                                <a:latin typeface="Cambria Math" panose="02040503050406030204" pitchFamily="18" charset="0"/>
                              </a:rPr>
                              <m:t> , </m:t>
                            </m:r>
                            <m:r>
                              <a:rPr lang="en-US" i="1">
                                <a:latin typeface="Cambria Math" panose="02040503050406030204" pitchFamily="18" charset="0"/>
                              </a:rPr>
                              <m:t>𝐽</m:t>
                            </m:r>
                          </m:e>
                        </m:d>
                      </m:e>
                    </m:d>
                    <m:r>
                      <a:rPr lang="en-US" b="0" i="1" smtClean="0">
                        <a:latin typeface="Cambria Math" panose="02040503050406030204" pitchFamily="18" charset="0"/>
                      </a:rPr>
                      <m:t>:</m:t>
                    </m:r>
                  </m:oMath>
                </a14:m>
                <a:endParaRPr lang="en-US" dirty="0"/>
              </a:p>
              <a:p>
                <a:pPr>
                  <a:lnSpc>
                    <a:spcPct val="100000"/>
                  </a:lnSpc>
                </a:pPr>
                <a:r>
                  <a:rPr lang="en-US" dirty="0"/>
                  <a:t>Return  </a:t>
                </a:r>
                <a14:m>
                  <m:oMath xmlns:m="http://schemas.openxmlformats.org/officeDocument/2006/math">
                    <m:r>
                      <a:rPr lang="en-US" b="0" i="1" smtClean="0">
                        <a:latin typeface="Cambria Math" panose="02040503050406030204" pitchFamily="18" charset="0"/>
                      </a:rPr>
                      <m:t>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1</m:t>
                            </m:r>
                          </m:sub>
                        </m:sSub>
                        <m:r>
                          <a:rPr lang="en-US" b="0" i="1" smtClean="0">
                            <a:latin typeface="Cambria Math" panose="02040503050406030204" pitchFamily="18" charset="0"/>
                          </a:rPr>
                          <m:t> ,  </m:t>
                        </m:r>
                        <m:r>
                          <a:rPr lang="en-US" b="0" i="1" smtClean="0">
                            <a:latin typeface="Cambria Math" panose="02040503050406030204" pitchFamily="18" charset="0"/>
                          </a:rPr>
                          <m:t>𝑔</m:t>
                        </m:r>
                      </m:e>
                    </m:d>
                    <m:r>
                      <a:rPr lang="en-US" b="0" i="1" smtClean="0">
                        <a:latin typeface="Cambria Math" panose="02040503050406030204" pitchFamily="18" charset="0"/>
                      </a:rPr>
                      <m:t>==</m:t>
                    </m:r>
                    <m:r>
                      <a:rPr lang="en-US" b="0" i="1" smtClean="0">
                        <a:latin typeface="Cambria Math" panose="02040503050406030204" pitchFamily="18" charset="0"/>
                      </a:rPr>
                      <m:t>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𝐽</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r>
                      <a:rPr lang="en-US" b="0" i="1" smtClean="0">
                        <a:latin typeface="Cambria Math" panose="02040503050406030204" pitchFamily="18" charset="0"/>
                      </a:rPr>
                      <m:t> , </m:t>
                    </m:r>
                    <m:r>
                      <a:rPr lang="en-US" b="0" i="1" smtClean="0">
                        <a:latin typeface="Cambria Math" panose="02040503050406030204" pitchFamily="18" charset="0"/>
                      </a:rPr>
                      <m:t>𝑣𝑘</m:t>
                    </m:r>
                    <m:r>
                      <a:rPr lang="en-US" b="0" i="1" smtClean="0">
                        <a:latin typeface="Cambria Math" panose="02040503050406030204" pitchFamily="18" charset="0"/>
                      </a:rPr>
                      <m:t>)</m:t>
                    </m:r>
                  </m:oMath>
                </a14:m>
                <a:endParaRPr lang="en-US" dirty="0"/>
              </a:p>
              <a:p>
                <a:pPr>
                  <a:lnSpc>
                    <a:spcPct val="100000"/>
                  </a:lnSpc>
                </a:pPr>
                <a:endParaRPr lang="en-US" dirty="0"/>
              </a:p>
            </p:txBody>
          </p:sp>
        </mc:Choice>
        <mc:Fallback xmlns="">
          <p:sp>
            <p:nvSpPr>
              <p:cNvPr id="3" name="Content Placeholder 2">
                <a:extLst>
                  <a:ext uri="{FF2B5EF4-FFF2-40B4-BE49-F238E27FC236}">
                    <a16:creationId xmlns:a16="http://schemas.microsoft.com/office/drawing/2014/main" id="{0F1671DB-92B1-A3FA-45DE-F124EF937E0F}"/>
                  </a:ext>
                </a:extLst>
              </p:cNvPr>
              <p:cNvSpPr>
                <a:spLocks noGrp="1" noRot="1" noChangeAspect="1" noMove="1" noResize="1" noEditPoints="1" noAdjustHandles="1" noChangeArrowheads="1" noChangeShapeType="1" noTextEdit="1"/>
              </p:cNvSpPr>
              <p:nvPr>
                <p:ph idx="1"/>
              </p:nvPr>
            </p:nvSpPr>
            <p:spPr>
              <a:xfrm>
                <a:off x="265323" y="1394174"/>
                <a:ext cx="10515600" cy="4351338"/>
              </a:xfrm>
              <a:blipFill>
                <a:blip r:embed="rId3"/>
                <a:stretch>
                  <a:fillRect l="-1206" t="-11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ounded Rectangular Callout 3">
                <a:extLst>
                  <a:ext uri="{FF2B5EF4-FFF2-40B4-BE49-F238E27FC236}">
                    <a16:creationId xmlns:a16="http://schemas.microsoft.com/office/drawing/2014/main" id="{57F49C1C-65E5-F0BB-E8D4-A03DE92A8211}"/>
                  </a:ext>
                </a:extLst>
              </p:cNvPr>
              <p:cNvSpPr/>
              <p:nvPr/>
            </p:nvSpPr>
            <p:spPr>
              <a:xfrm>
                <a:off x="2779853" y="2590801"/>
                <a:ext cx="7250838" cy="4180178"/>
              </a:xfrm>
              <a:prstGeom prst="wedgeRoundRectCallout">
                <a:avLst>
                  <a:gd name="adj1" fmla="val -38384"/>
                  <a:gd name="adj2" fmla="val -53213"/>
                  <a:gd name="adj3" fmla="val 16667"/>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14:m>
                  <m:oMathPara xmlns:m="http://schemas.openxmlformats.org/officeDocument/2006/math">
                    <m:oMathParaPr>
                      <m:jc m:val="centerGroup"/>
                    </m:oMathParaPr>
                    <m:oMath xmlns:m="http://schemas.openxmlformats.org/officeDocument/2006/math">
                      <m:r>
                        <a:rPr lang="en-US" sz="2300" b="0" i="1" smtClean="0">
                          <a:solidFill>
                            <a:schemeClr val="bg1"/>
                          </a:solidFill>
                          <a:latin typeface="Cambria Math" panose="02040503050406030204" pitchFamily="18" charset="0"/>
                        </a:rPr>
                        <m:t>=</m:t>
                      </m:r>
                      <m:r>
                        <a:rPr lang="en-US" sz="2300" b="0" i="1" smtClean="0">
                          <a:solidFill>
                            <a:schemeClr val="bg1"/>
                          </a:solidFill>
                          <a:latin typeface="Cambria Math" panose="02040503050406030204" pitchFamily="18" charset="0"/>
                        </a:rPr>
                        <m:t>𝑒</m:t>
                      </m:r>
                      <m:d>
                        <m:dPr>
                          <m:ctrlPr>
                            <a:rPr lang="en-US" sz="2300" b="0" i="1" smtClean="0">
                              <a:solidFill>
                                <a:schemeClr val="bg1"/>
                              </a:solidFill>
                              <a:latin typeface="Cambria Math" panose="02040503050406030204" pitchFamily="18" charset="0"/>
                            </a:rPr>
                          </m:ctrlPr>
                        </m:dPr>
                        <m:e>
                          <m:sSup>
                            <m:sSupPr>
                              <m:ctrlPr>
                                <a:rPr lang="en-US" sz="2300" i="1">
                                  <a:solidFill>
                                    <a:schemeClr val="bg1"/>
                                  </a:solidFill>
                                  <a:latin typeface="Cambria Math" panose="02040503050406030204" pitchFamily="18" charset="0"/>
                                </a:rPr>
                              </m:ctrlPr>
                            </m:sSupPr>
                            <m:e>
                              <m:sSub>
                                <m:sSubPr>
                                  <m:ctrlPr>
                                    <a:rPr lang="en-US" sz="2300" i="1">
                                      <a:solidFill>
                                        <a:schemeClr val="bg1"/>
                                      </a:solidFill>
                                      <a:latin typeface="Cambria Math" panose="02040503050406030204" pitchFamily="18" charset="0"/>
                                    </a:rPr>
                                  </m:ctrlPr>
                                </m:sSubPr>
                                <m:e>
                                  <m:r>
                                    <a:rPr lang="en-US" sz="2300" i="1">
                                      <a:solidFill>
                                        <a:schemeClr val="bg1"/>
                                      </a:solidFill>
                                      <a:latin typeface="Cambria Math" panose="02040503050406030204" pitchFamily="18" charset="0"/>
                                    </a:rPr>
                                    <m:t>𝐻</m:t>
                                  </m:r>
                                </m:e>
                                <m:sub>
                                  <m:r>
                                    <a:rPr lang="en-US" sz="2300" i="1">
                                      <a:solidFill>
                                        <a:schemeClr val="bg1"/>
                                      </a:solidFill>
                                      <a:latin typeface="Cambria Math" panose="02040503050406030204" pitchFamily="18" charset="0"/>
                                    </a:rPr>
                                    <m:t>0</m:t>
                                  </m:r>
                                </m:sub>
                              </m:sSub>
                              <m:d>
                                <m:dPr>
                                  <m:ctrlPr>
                                    <a:rPr lang="en-US" sz="2300" i="1">
                                      <a:solidFill>
                                        <a:schemeClr val="bg1"/>
                                      </a:solidFill>
                                      <a:latin typeface="Cambria Math" panose="02040503050406030204" pitchFamily="18" charset="0"/>
                                    </a:rPr>
                                  </m:ctrlPr>
                                </m:dPr>
                                <m:e>
                                  <m:r>
                                    <a:rPr lang="en-US" sz="2300" i="1">
                                      <a:solidFill>
                                        <a:schemeClr val="bg1"/>
                                      </a:solidFill>
                                      <a:latin typeface="Cambria Math" panose="02040503050406030204" pitchFamily="18" charset="0"/>
                                    </a:rPr>
                                    <m:t>𝑚</m:t>
                                  </m:r>
                                </m:e>
                              </m:d>
                            </m:e>
                            <m:sup>
                              <m:sSub>
                                <m:sSubPr>
                                  <m:ctrlPr>
                                    <a:rPr lang="en-US" sz="2300" i="1">
                                      <a:solidFill>
                                        <a:schemeClr val="bg1"/>
                                      </a:solidFill>
                                      <a:latin typeface="Cambria Math" panose="02040503050406030204" pitchFamily="18" charset="0"/>
                                    </a:rPr>
                                  </m:ctrlPr>
                                </m:sSubPr>
                                <m:e>
                                  <m:r>
                                    <m:rPr>
                                      <m:sty m:val="p"/>
                                    </m:rPr>
                                    <a:rPr lang="en-US" sz="2300">
                                      <a:solidFill>
                                        <a:schemeClr val="bg1"/>
                                      </a:solidFill>
                                      <a:latin typeface="Cambria Math" panose="02040503050406030204" pitchFamily="18" charset="0"/>
                                    </a:rPr>
                                    <m:t>Σ</m:t>
                                  </m:r>
                                </m:e>
                                <m:sub>
                                  <m:r>
                                    <a:rPr lang="en-US" sz="2300" i="1">
                                      <a:solidFill>
                                        <a:schemeClr val="bg1"/>
                                      </a:solidFill>
                                      <a:latin typeface="Cambria Math" panose="02040503050406030204" pitchFamily="18" charset="0"/>
                                    </a:rPr>
                                    <m:t>𝑖</m:t>
                                  </m:r>
                                  <m:r>
                                    <a:rPr lang="en-US" sz="2300" i="1">
                                      <a:solidFill>
                                        <a:schemeClr val="bg1"/>
                                      </a:solidFill>
                                      <a:latin typeface="Cambria Math" panose="02040503050406030204" pitchFamily="18" charset="0"/>
                                    </a:rPr>
                                    <m:t> ∈ </m:t>
                                  </m:r>
                                  <m:r>
                                    <a:rPr lang="en-US" sz="2300" i="1">
                                      <a:solidFill>
                                        <a:schemeClr val="bg1"/>
                                      </a:solidFill>
                                      <a:latin typeface="Cambria Math" panose="02040503050406030204" pitchFamily="18" charset="0"/>
                                    </a:rPr>
                                    <m:t>𝐽</m:t>
                                  </m:r>
                                </m:sub>
                              </m:sSub>
                              <m:sSub>
                                <m:sSubPr>
                                  <m:ctrlPr>
                                    <a:rPr lang="en-US" sz="2300" i="1">
                                      <a:solidFill>
                                        <a:schemeClr val="bg1"/>
                                      </a:solidFill>
                                      <a:latin typeface="Cambria Math" panose="02040503050406030204" pitchFamily="18" charset="0"/>
                                    </a:rPr>
                                  </m:ctrlPr>
                                </m:sSubPr>
                                <m:e>
                                  <m:r>
                                    <a:rPr lang="en-US" sz="2300" i="1">
                                      <a:solidFill>
                                        <a:schemeClr val="bg1"/>
                                      </a:solidFill>
                                      <a:latin typeface="Cambria Math" panose="02040503050406030204" pitchFamily="18" charset="0"/>
                                    </a:rPr>
                                    <m:t>𝑟</m:t>
                                  </m:r>
                                </m:e>
                                <m:sub>
                                  <m:r>
                                    <a:rPr lang="en-US" sz="2300" i="1">
                                      <a:solidFill>
                                        <a:schemeClr val="bg1"/>
                                      </a:solidFill>
                                      <a:latin typeface="Cambria Math" panose="02040503050406030204" pitchFamily="18" charset="0"/>
                                    </a:rPr>
                                    <m:t>𝑖</m:t>
                                  </m:r>
                                </m:sub>
                              </m:sSub>
                            </m:sup>
                          </m:sSup>
                          <m:r>
                            <a:rPr lang="en-US" sz="2300" b="0" i="1" smtClean="0">
                              <a:solidFill>
                                <a:schemeClr val="bg1"/>
                              </a:solidFill>
                              <a:latin typeface="Cambria Math" panose="02040503050406030204" pitchFamily="18" charset="0"/>
                            </a:rPr>
                            <m:t> ⋅</m:t>
                          </m:r>
                          <m:sSup>
                            <m:sSupPr>
                              <m:ctrlPr>
                                <a:rPr lang="en-US" sz="2300" b="0" i="1" smtClean="0">
                                  <a:solidFill>
                                    <a:schemeClr val="bg1"/>
                                  </a:solidFill>
                                  <a:latin typeface="Cambria Math" panose="02040503050406030204" pitchFamily="18" charset="0"/>
                                </a:rPr>
                              </m:ctrlPr>
                            </m:sSupPr>
                            <m:e>
                              <m:d>
                                <m:dPr>
                                  <m:ctrlPr>
                                    <a:rPr lang="en-US" sz="2300" b="0" i="1" smtClean="0">
                                      <a:solidFill>
                                        <a:schemeClr val="bg1"/>
                                      </a:solidFill>
                                      <a:latin typeface="Cambria Math" panose="02040503050406030204" pitchFamily="18" charset="0"/>
                                    </a:rPr>
                                  </m:ctrlPr>
                                </m:dPr>
                                <m:e>
                                  <m:nary>
                                    <m:naryPr>
                                      <m:chr m:val="∏"/>
                                      <m:supHide m:val="on"/>
                                      <m:ctrlPr>
                                        <a:rPr lang="en-US" sz="2300" b="0" i="1" smtClean="0">
                                          <a:solidFill>
                                            <a:schemeClr val="bg1"/>
                                          </a:solidFill>
                                          <a:latin typeface="Cambria Math" panose="02040503050406030204" pitchFamily="18" charset="0"/>
                                        </a:rPr>
                                      </m:ctrlPr>
                                    </m:naryPr>
                                    <m:sub>
                                      <m:r>
                                        <a:rPr lang="en-US" sz="2300" b="0" i="1" smtClean="0">
                                          <a:solidFill>
                                            <a:schemeClr val="bg1"/>
                                          </a:solidFill>
                                          <a:latin typeface="Cambria Math" panose="02040503050406030204" pitchFamily="18" charset="0"/>
                                        </a:rPr>
                                        <m:t>𝑖</m:t>
                                      </m:r>
                                      <m:r>
                                        <a:rPr lang="en-US" sz="2300" b="0" i="1" smtClean="0">
                                          <a:solidFill>
                                            <a:schemeClr val="bg1"/>
                                          </a:solidFill>
                                          <a:latin typeface="Cambria Math" panose="02040503050406030204" pitchFamily="18" charset="0"/>
                                        </a:rPr>
                                        <m:t> ∈ </m:t>
                                      </m:r>
                                      <m:r>
                                        <a:rPr lang="en-US" sz="2300" b="0" i="1" smtClean="0">
                                          <a:solidFill>
                                            <a:schemeClr val="bg1"/>
                                          </a:solidFill>
                                          <a:latin typeface="Cambria Math" panose="02040503050406030204" pitchFamily="18" charset="0"/>
                                        </a:rPr>
                                        <m:t>𝐽</m:t>
                                      </m:r>
                                    </m:sub>
                                    <m:sup/>
                                    <m:e>
                                      <m:sSub>
                                        <m:sSubPr>
                                          <m:ctrlPr>
                                            <a:rPr lang="en-US" sz="2300" b="0" i="1" smtClean="0">
                                              <a:solidFill>
                                                <a:schemeClr val="bg1"/>
                                              </a:solidFill>
                                              <a:latin typeface="Cambria Math" panose="02040503050406030204" pitchFamily="18" charset="0"/>
                                            </a:rPr>
                                          </m:ctrlPr>
                                        </m:sSubPr>
                                        <m:e>
                                          <m:r>
                                            <a:rPr lang="en-US" sz="2300" b="0" i="1" smtClean="0">
                                              <a:solidFill>
                                                <a:schemeClr val="bg1"/>
                                              </a:solidFill>
                                              <a:latin typeface="Cambria Math" panose="02040503050406030204" pitchFamily="18" charset="0"/>
                                            </a:rPr>
                                            <m:t>𝐻</m:t>
                                          </m:r>
                                        </m:e>
                                        <m:sub>
                                          <m:r>
                                            <a:rPr lang="en-US" sz="2300" b="0" i="1" smtClean="0">
                                              <a:solidFill>
                                                <a:schemeClr val="bg1"/>
                                              </a:solidFill>
                                              <a:latin typeface="Cambria Math" panose="02040503050406030204" pitchFamily="18" charset="0"/>
                                            </a:rPr>
                                            <m:t>1</m:t>
                                          </m:r>
                                        </m:sub>
                                      </m:sSub>
                                      <m:d>
                                        <m:dPr>
                                          <m:ctrlPr>
                                            <a:rPr lang="en-US" sz="2300" b="0" i="1" smtClean="0">
                                              <a:solidFill>
                                                <a:schemeClr val="bg1"/>
                                              </a:solidFill>
                                              <a:latin typeface="Cambria Math" panose="02040503050406030204" pitchFamily="18" charset="0"/>
                                            </a:rPr>
                                          </m:ctrlPr>
                                        </m:dPr>
                                        <m:e>
                                          <m:r>
                                            <a:rPr lang="en-US" sz="2300" b="0" i="1" smtClean="0">
                                              <a:solidFill>
                                                <a:schemeClr val="bg1"/>
                                              </a:solidFill>
                                              <a:latin typeface="Cambria Math" panose="02040503050406030204" pitchFamily="18" charset="0"/>
                                            </a:rPr>
                                            <m:t>𝑖</m:t>
                                          </m:r>
                                        </m:e>
                                      </m:d>
                                    </m:e>
                                  </m:nary>
                                </m:e>
                              </m:d>
                            </m:e>
                            <m:sup>
                              <m:r>
                                <a:rPr lang="en-US" sz="2300" b="0" i="1" smtClean="0">
                                  <a:solidFill>
                                    <a:schemeClr val="bg1"/>
                                  </a:solidFill>
                                  <a:latin typeface="Cambria Math" panose="02040503050406030204" pitchFamily="18" charset="0"/>
                                </a:rPr>
                                <m:t>𝛼</m:t>
                              </m:r>
                            </m:sup>
                          </m:sSup>
                          <m:r>
                            <a:rPr lang="en-US" sz="2300" b="0" i="1" smtClean="0">
                              <a:solidFill>
                                <a:schemeClr val="bg1"/>
                              </a:solidFill>
                              <a:latin typeface="Cambria Math" panose="02040503050406030204" pitchFamily="18" charset="0"/>
                            </a:rPr>
                            <m:t> , </m:t>
                          </m:r>
                          <m:r>
                            <a:rPr lang="en-US" sz="2300" b="0" i="1" smtClean="0">
                              <a:solidFill>
                                <a:schemeClr val="bg1"/>
                              </a:solidFill>
                              <a:latin typeface="Cambria Math" panose="02040503050406030204" pitchFamily="18" charset="0"/>
                            </a:rPr>
                            <m:t>𝑔</m:t>
                          </m:r>
                        </m:e>
                      </m:d>
                    </m:oMath>
                  </m:oMathPara>
                </a14:m>
                <a:endParaRPr lang="en-US" sz="2300" b="0" dirty="0">
                  <a:solidFill>
                    <a:schemeClr val="bg1"/>
                  </a:solidFill>
                  <a:latin typeface="PT Serif" panose="020A0603040505020204" pitchFamily="18" charset="77"/>
                </a:endParaRPr>
              </a:p>
              <a:p>
                <a:pPr algn="ctr">
                  <a:lnSpc>
                    <a:spcPct val="140000"/>
                  </a:lnSpc>
                </a:pPr>
                <a14:m>
                  <m:oMathPara xmlns:m="http://schemas.openxmlformats.org/officeDocument/2006/math">
                    <m:oMathParaPr>
                      <m:jc m:val="centerGroup"/>
                    </m:oMathParaPr>
                    <m:oMath xmlns:m="http://schemas.openxmlformats.org/officeDocument/2006/math">
                      <m:r>
                        <a:rPr lang="en-US" sz="2300" b="0" i="1" smtClean="0">
                          <a:solidFill>
                            <a:schemeClr val="bg1"/>
                          </a:solidFill>
                          <a:latin typeface="Cambria Math" panose="02040503050406030204" pitchFamily="18" charset="0"/>
                        </a:rPr>
                        <m:t>=</m:t>
                      </m:r>
                      <m:r>
                        <a:rPr lang="en-US" sz="2300" b="0" i="1" smtClean="0">
                          <a:solidFill>
                            <a:schemeClr val="bg1"/>
                          </a:solidFill>
                          <a:latin typeface="Cambria Math" panose="02040503050406030204" pitchFamily="18" charset="0"/>
                        </a:rPr>
                        <m:t>𝑒</m:t>
                      </m:r>
                      <m:d>
                        <m:dPr>
                          <m:ctrlPr>
                            <a:rPr lang="en-US" sz="2300" b="0" i="1" smtClean="0">
                              <a:solidFill>
                                <a:schemeClr val="bg1"/>
                              </a:solidFill>
                              <a:latin typeface="Cambria Math" panose="02040503050406030204" pitchFamily="18" charset="0"/>
                            </a:rPr>
                          </m:ctrlPr>
                        </m:dPr>
                        <m:e>
                          <m:sSup>
                            <m:sSupPr>
                              <m:ctrlPr>
                                <a:rPr lang="en-US" sz="2300" b="0" i="1" smtClean="0">
                                  <a:solidFill>
                                    <a:schemeClr val="bg1"/>
                                  </a:solidFill>
                                  <a:latin typeface="Cambria Math" panose="02040503050406030204" pitchFamily="18" charset="0"/>
                                </a:rPr>
                              </m:ctrlPr>
                            </m:sSupPr>
                            <m:e>
                              <m:sSub>
                                <m:sSubPr>
                                  <m:ctrlPr>
                                    <a:rPr lang="en-US" sz="2300" b="0" i="1" smtClean="0">
                                      <a:solidFill>
                                        <a:schemeClr val="bg1"/>
                                      </a:solidFill>
                                      <a:latin typeface="Cambria Math" panose="02040503050406030204" pitchFamily="18" charset="0"/>
                                    </a:rPr>
                                  </m:ctrlPr>
                                </m:sSubPr>
                                <m:e>
                                  <m:r>
                                    <a:rPr lang="en-US" sz="2300" b="0" i="1" smtClean="0">
                                      <a:solidFill>
                                        <a:schemeClr val="bg1"/>
                                      </a:solidFill>
                                      <a:latin typeface="Cambria Math" panose="02040503050406030204" pitchFamily="18" charset="0"/>
                                    </a:rPr>
                                    <m:t>𝐻</m:t>
                                  </m:r>
                                </m:e>
                                <m:sub>
                                  <m:r>
                                    <a:rPr lang="en-US" sz="2300" b="0" i="1" smtClean="0">
                                      <a:solidFill>
                                        <a:schemeClr val="bg1"/>
                                      </a:solidFill>
                                      <a:latin typeface="Cambria Math" panose="02040503050406030204" pitchFamily="18" charset="0"/>
                                    </a:rPr>
                                    <m:t>0</m:t>
                                  </m:r>
                                </m:sub>
                              </m:sSub>
                              <m:r>
                                <a:rPr lang="en-US" sz="2300" b="0" i="1" smtClean="0">
                                  <a:solidFill>
                                    <a:schemeClr val="bg1"/>
                                  </a:solidFill>
                                  <a:latin typeface="Cambria Math" panose="02040503050406030204" pitchFamily="18" charset="0"/>
                                </a:rPr>
                                <m:t>(</m:t>
                              </m:r>
                              <m:r>
                                <a:rPr lang="en-US" sz="2300" b="0" i="1" smtClean="0">
                                  <a:solidFill>
                                    <a:schemeClr val="bg1"/>
                                  </a:solidFill>
                                  <a:latin typeface="Cambria Math" panose="02040503050406030204" pitchFamily="18" charset="0"/>
                                </a:rPr>
                                <m:t>𝑚</m:t>
                              </m:r>
                              <m:r>
                                <a:rPr lang="en-US" sz="2300" b="0" i="1" smtClean="0">
                                  <a:solidFill>
                                    <a:schemeClr val="bg1"/>
                                  </a:solidFill>
                                  <a:latin typeface="Cambria Math" panose="02040503050406030204" pitchFamily="18" charset="0"/>
                                </a:rPr>
                                <m:t>)</m:t>
                              </m:r>
                            </m:e>
                            <m:sup>
                              <m:sSub>
                                <m:sSubPr>
                                  <m:ctrlPr>
                                    <a:rPr lang="en-US" sz="2300" i="1">
                                      <a:solidFill>
                                        <a:schemeClr val="bg1"/>
                                      </a:solidFill>
                                      <a:latin typeface="Cambria Math" panose="02040503050406030204" pitchFamily="18" charset="0"/>
                                    </a:rPr>
                                  </m:ctrlPr>
                                </m:sSubPr>
                                <m:e>
                                  <m:r>
                                    <m:rPr>
                                      <m:sty m:val="p"/>
                                    </m:rPr>
                                    <a:rPr lang="en-US" sz="2300">
                                      <a:solidFill>
                                        <a:schemeClr val="bg1"/>
                                      </a:solidFill>
                                      <a:latin typeface="Cambria Math" panose="02040503050406030204" pitchFamily="18" charset="0"/>
                                    </a:rPr>
                                    <m:t>Σ</m:t>
                                  </m:r>
                                </m:e>
                                <m:sub>
                                  <m:r>
                                    <a:rPr lang="en-US" sz="2300" i="1">
                                      <a:solidFill>
                                        <a:schemeClr val="bg1"/>
                                      </a:solidFill>
                                      <a:latin typeface="Cambria Math" panose="02040503050406030204" pitchFamily="18" charset="0"/>
                                    </a:rPr>
                                    <m:t>𝑖</m:t>
                                  </m:r>
                                  <m:r>
                                    <a:rPr lang="en-US" sz="2300" i="1">
                                      <a:solidFill>
                                        <a:schemeClr val="bg1"/>
                                      </a:solidFill>
                                      <a:latin typeface="Cambria Math" panose="02040503050406030204" pitchFamily="18" charset="0"/>
                                    </a:rPr>
                                    <m:t> ∈ </m:t>
                                  </m:r>
                                  <m:r>
                                    <a:rPr lang="en-US" sz="2300" i="1">
                                      <a:solidFill>
                                        <a:schemeClr val="bg1"/>
                                      </a:solidFill>
                                      <a:latin typeface="Cambria Math" panose="02040503050406030204" pitchFamily="18" charset="0"/>
                                    </a:rPr>
                                    <m:t>𝐽</m:t>
                                  </m:r>
                                </m:sub>
                              </m:sSub>
                              <m:sSub>
                                <m:sSubPr>
                                  <m:ctrlPr>
                                    <a:rPr lang="en-US" sz="2300" i="1">
                                      <a:solidFill>
                                        <a:schemeClr val="bg1"/>
                                      </a:solidFill>
                                      <a:latin typeface="Cambria Math" panose="02040503050406030204" pitchFamily="18" charset="0"/>
                                    </a:rPr>
                                  </m:ctrlPr>
                                </m:sSubPr>
                                <m:e>
                                  <m:r>
                                    <a:rPr lang="en-US" sz="2300" i="1">
                                      <a:solidFill>
                                        <a:schemeClr val="bg1"/>
                                      </a:solidFill>
                                      <a:latin typeface="Cambria Math" panose="02040503050406030204" pitchFamily="18" charset="0"/>
                                    </a:rPr>
                                    <m:t>𝑟</m:t>
                                  </m:r>
                                </m:e>
                                <m:sub>
                                  <m:r>
                                    <a:rPr lang="en-US" sz="2300" i="1">
                                      <a:solidFill>
                                        <a:schemeClr val="bg1"/>
                                      </a:solidFill>
                                      <a:latin typeface="Cambria Math" panose="02040503050406030204" pitchFamily="18" charset="0"/>
                                    </a:rPr>
                                    <m:t>𝑖</m:t>
                                  </m:r>
                                </m:sub>
                              </m:sSub>
                            </m:sup>
                          </m:sSup>
                          <m:r>
                            <a:rPr lang="en-US" sz="2300" b="0" i="1" smtClean="0">
                              <a:solidFill>
                                <a:schemeClr val="bg1"/>
                              </a:solidFill>
                              <a:latin typeface="Cambria Math" panose="02040503050406030204" pitchFamily="18" charset="0"/>
                            </a:rPr>
                            <m:t> </m:t>
                          </m:r>
                          <m:r>
                            <a:rPr lang="en-US" sz="2300" b="0" i="1" smtClean="0">
                              <a:solidFill>
                                <a:schemeClr val="bg1"/>
                              </a:solidFill>
                              <a:latin typeface="Cambria Math" panose="02040503050406030204" pitchFamily="18" charset="0"/>
                            </a:rPr>
                            <m:t>, </m:t>
                          </m:r>
                          <m:r>
                            <a:rPr lang="en-US" sz="2300" b="0" i="1" smtClean="0">
                              <a:solidFill>
                                <a:schemeClr val="bg1"/>
                              </a:solidFill>
                              <a:latin typeface="Cambria Math" panose="02040503050406030204" pitchFamily="18" charset="0"/>
                            </a:rPr>
                            <m:t>𝑔</m:t>
                          </m:r>
                        </m:e>
                      </m:d>
                      <m:r>
                        <a:rPr lang="en-US" sz="2300" b="0" i="1" smtClean="0">
                          <a:solidFill>
                            <a:schemeClr val="bg1"/>
                          </a:solidFill>
                          <a:latin typeface="Cambria Math" panose="02040503050406030204" pitchFamily="18" charset="0"/>
                        </a:rPr>
                        <m:t>⋅</m:t>
                      </m:r>
                      <m:r>
                        <a:rPr lang="en-US" sz="2300" b="0" i="1" smtClean="0">
                          <a:solidFill>
                            <a:schemeClr val="bg1"/>
                          </a:solidFill>
                          <a:latin typeface="Cambria Math" panose="02040503050406030204" pitchFamily="18" charset="0"/>
                        </a:rPr>
                        <m:t>𝑒</m:t>
                      </m:r>
                      <m:r>
                        <a:rPr lang="en-US" sz="2300" b="0" i="1" smtClean="0">
                          <a:solidFill>
                            <a:schemeClr val="bg1"/>
                          </a:solidFill>
                          <a:latin typeface="Cambria Math" panose="02040503050406030204" pitchFamily="18" charset="0"/>
                        </a:rPr>
                        <m:t>(</m:t>
                      </m:r>
                      <m:sSup>
                        <m:sSupPr>
                          <m:ctrlPr>
                            <a:rPr lang="en-US" sz="2300" i="1">
                              <a:solidFill>
                                <a:schemeClr val="bg1"/>
                              </a:solidFill>
                              <a:latin typeface="Cambria Math" panose="02040503050406030204" pitchFamily="18" charset="0"/>
                            </a:rPr>
                          </m:ctrlPr>
                        </m:sSupPr>
                        <m:e>
                          <m:d>
                            <m:dPr>
                              <m:ctrlPr>
                                <a:rPr lang="en-US" sz="2300" i="1">
                                  <a:solidFill>
                                    <a:schemeClr val="bg1"/>
                                  </a:solidFill>
                                  <a:latin typeface="Cambria Math" panose="02040503050406030204" pitchFamily="18" charset="0"/>
                                </a:rPr>
                              </m:ctrlPr>
                            </m:dPr>
                            <m:e>
                              <m:nary>
                                <m:naryPr>
                                  <m:chr m:val="∏"/>
                                  <m:supHide m:val="on"/>
                                  <m:ctrlPr>
                                    <a:rPr lang="en-US" sz="2300" i="1">
                                      <a:solidFill>
                                        <a:schemeClr val="bg1"/>
                                      </a:solidFill>
                                      <a:latin typeface="Cambria Math" panose="02040503050406030204" pitchFamily="18" charset="0"/>
                                    </a:rPr>
                                  </m:ctrlPr>
                                </m:naryPr>
                                <m:sub>
                                  <m:r>
                                    <a:rPr lang="en-US" sz="2300" i="1">
                                      <a:solidFill>
                                        <a:schemeClr val="bg1"/>
                                      </a:solidFill>
                                      <a:latin typeface="Cambria Math" panose="02040503050406030204" pitchFamily="18" charset="0"/>
                                    </a:rPr>
                                    <m:t>𝑖</m:t>
                                  </m:r>
                                  <m:r>
                                    <a:rPr lang="en-US" sz="2300" i="1">
                                      <a:solidFill>
                                        <a:schemeClr val="bg1"/>
                                      </a:solidFill>
                                      <a:latin typeface="Cambria Math" panose="02040503050406030204" pitchFamily="18" charset="0"/>
                                    </a:rPr>
                                    <m:t> ∈ </m:t>
                                  </m:r>
                                  <m:r>
                                    <a:rPr lang="en-US" sz="2300" i="1">
                                      <a:solidFill>
                                        <a:schemeClr val="bg1"/>
                                      </a:solidFill>
                                      <a:latin typeface="Cambria Math" panose="02040503050406030204" pitchFamily="18" charset="0"/>
                                    </a:rPr>
                                    <m:t>𝐽</m:t>
                                  </m:r>
                                </m:sub>
                                <m:sup/>
                                <m:e>
                                  <m:sSub>
                                    <m:sSubPr>
                                      <m:ctrlPr>
                                        <a:rPr lang="en-US" sz="2300" i="1">
                                          <a:solidFill>
                                            <a:schemeClr val="bg1"/>
                                          </a:solidFill>
                                          <a:latin typeface="Cambria Math" panose="02040503050406030204" pitchFamily="18" charset="0"/>
                                        </a:rPr>
                                      </m:ctrlPr>
                                    </m:sSubPr>
                                    <m:e>
                                      <m:r>
                                        <a:rPr lang="en-US" sz="2300" i="1">
                                          <a:solidFill>
                                            <a:schemeClr val="bg1"/>
                                          </a:solidFill>
                                          <a:latin typeface="Cambria Math" panose="02040503050406030204" pitchFamily="18" charset="0"/>
                                        </a:rPr>
                                        <m:t>𝐻</m:t>
                                      </m:r>
                                    </m:e>
                                    <m:sub>
                                      <m:r>
                                        <a:rPr lang="en-US" sz="2300" i="1">
                                          <a:solidFill>
                                            <a:schemeClr val="bg1"/>
                                          </a:solidFill>
                                          <a:latin typeface="Cambria Math" panose="02040503050406030204" pitchFamily="18" charset="0"/>
                                        </a:rPr>
                                        <m:t>1</m:t>
                                      </m:r>
                                    </m:sub>
                                  </m:sSub>
                                  <m:d>
                                    <m:dPr>
                                      <m:ctrlPr>
                                        <a:rPr lang="en-US" sz="2300" i="1">
                                          <a:solidFill>
                                            <a:schemeClr val="bg1"/>
                                          </a:solidFill>
                                          <a:latin typeface="Cambria Math" panose="02040503050406030204" pitchFamily="18" charset="0"/>
                                        </a:rPr>
                                      </m:ctrlPr>
                                    </m:dPr>
                                    <m:e>
                                      <m:r>
                                        <a:rPr lang="en-US" sz="2300" i="1">
                                          <a:solidFill>
                                            <a:schemeClr val="bg1"/>
                                          </a:solidFill>
                                          <a:latin typeface="Cambria Math" panose="02040503050406030204" pitchFamily="18" charset="0"/>
                                        </a:rPr>
                                        <m:t>𝑖</m:t>
                                      </m:r>
                                    </m:e>
                                  </m:d>
                                </m:e>
                              </m:nary>
                            </m:e>
                          </m:d>
                        </m:e>
                        <m:sup>
                          <m:r>
                            <a:rPr lang="en-US" sz="2300" i="1">
                              <a:solidFill>
                                <a:schemeClr val="bg1"/>
                              </a:solidFill>
                              <a:latin typeface="Cambria Math" panose="02040503050406030204" pitchFamily="18" charset="0"/>
                            </a:rPr>
                            <m:t>𝛼</m:t>
                          </m:r>
                        </m:sup>
                      </m:sSup>
                      <m:r>
                        <a:rPr lang="en-US" sz="2300" b="0" i="1" smtClean="0">
                          <a:solidFill>
                            <a:schemeClr val="bg1"/>
                          </a:solidFill>
                          <a:latin typeface="Cambria Math" panose="02040503050406030204" pitchFamily="18" charset="0"/>
                        </a:rPr>
                        <m:t>, </m:t>
                      </m:r>
                      <m:r>
                        <a:rPr lang="en-US" sz="2300" b="0" i="1" smtClean="0">
                          <a:solidFill>
                            <a:schemeClr val="bg1"/>
                          </a:solidFill>
                          <a:latin typeface="Cambria Math" panose="02040503050406030204" pitchFamily="18" charset="0"/>
                        </a:rPr>
                        <m:t>𝑔</m:t>
                      </m:r>
                      <m:r>
                        <a:rPr lang="en-US" sz="2300" b="0" i="1" smtClean="0">
                          <a:solidFill>
                            <a:schemeClr val="bg1"/>
                          </a:solidFill>
                          <a:latin typeface="Cambria Math" panose="02040503050406030204" pitchFamily="18" charset="0"/>
                        </a:rPr>
                        <m:t>)</m:t>
                      </m:r>
                    </m:oMath>
                  </m:oMathPara>
                </a14:m>
                <a:endParaRPr lang="en-US" sz="2300" b="0" dirty="0">
                  <a:solidFill>
                    <a:schemeClr val="bg1"/>
                  </a:solidFill>
                  <a:latin typeface="PT Serif" panose="020A0603040505020204" pitchFamily="18" charset="77"/>
                </a:endParaRPr>
              </a:p>
              <a:p>
                <a:pPr algn="ctr">
                  <a:lnSpc>
                    <a:spcPct val="140000"/>
                  </a:lnSpc>
                </a:pPr>
                <a14:m>
                  <m:oMathPara xmlns:m="http://schemas.openxmlformats.org/officeDocument/2006/math">
                    <m:oMathParaPr>
                      <m:jc m:val="centerGroup"/>
                    </m:oMathParaPr>
                    <m:oMath xmlns:m="http://schemas.openxmlformats.org/officeDocument/2006/math">
                      <m:r>
                        <a:rPr lang="en-US" sz="2300" b="0" i="1" smtClean="0">
                          <a:solidFill>
                            <a:schemeClr val="bg1"/>
                          </a:solidFill>
                          <a:latin typeface="Cambria Math" panose="02040503050406030204" pitchFamily="18" charset="0"/>
                        </a:rPr>
                        <m:t>=</m:t>
                      </m:r>
                      <m:r>
                        <a:rPr lang="en-US" sz="2300" b="0" i="1" smtClean="0">
                          <a:solidFill>
                            <a:schemeClr val="bg1"/>
                          </a:solidFill>
                          <a:latin typeface="Cambria Math" panose="02040503050406030204" pitchFamily="18" charset="0"/>
                        </a:rPr>
                        <m:t>𝑒</m:t>
                      </m:r>
                      <m:d>
                        <m:dPr>
                          <m:ctrlPr>
                            <a:rPr lang="en-US" sz="2300" b="0" i="1" smtClean="0">
                              <a:solidFill>
                                <a:schemeClr val="bg1"/>
                              </a:solidFill>
                              <a:latin typeface="Cambria Math" panose="02040503050406030204" pitchFamily="18" charset="0"/>
                            </a:rPr>
                          </m:ctrlPr>
                        </m:dPr>
                        <m:e>
                          <m:sSub>
                            <m:sSubPr>
                              <m:ctrlPr>
                                <a:rPr lang="en-US" sz="2300" b="0" i="1" smtClean="0">
                                  <a:solidFill>
                                    <a:schemeClr val="bg1"/>
                                  </a:solidFill>
                                  <a:latin typeface="Cambria Math" panose="02040503050406030204" pitchFamily="18" charset="0"/>
                                </a:rPr>
                              </m:ctrlPr>
                            </m:sSubPr>
                            <m:e>
                              <m:r>
                                <a:rPr lang="en-US" sz="2300" b="0" i="1" smtClean="0">
                                  <a:solidFill>
                                    <a:schemeClr val="bg1"/>
                                  </a:solidFill>
                                  <a:latin typeface="Cambria Math" panose="02040503050406030204" pitchFamily="18" charset="0"/>
                                </a:rPr>
                                <m:t>𝐻</m:t>
                              </m:r>
                            </m:e>
                            <m:sub>
                              <m:r>
                                <a:rPr lang="en-US" sz="2300" b="0" i="1" smtClean="0">
                                  <a:solidFill>
                                    <a:schemeClr val="bg1"/>
                                  </a:solidFill>
                                  <a:latin typeface="Cambria Math" panose="02040503050406030204" pitchFamily="18" charset="0"/>
                                </a:rPr>
                                <m:t>0</m:t>
                              </m:r>
                            </m:sub>
                          </m:sSub>
                          <m:d>
                            <m:dPr>
                              <m:ctrlPr>
                                <a:rPr lang="en-US" sz="2300" b="0" i="1" smtClean="0">
                                  <a:solidFill>
                                    <a:schemeClr val="bg1"/>
                                  </a:solidFill>
                                  <a:latin typeface="Cambria Math" panose="02040503050406030204" pitchFamily="18" charset="0"/>
                                </a:rPr>
                              </m:ctrlPr>
                            </m:dPr>
                            <m:e>
                              <m:r>
                                <a:rPr lang="en-US" sz="2300" b="0" i="1" smtClean="0">
                                  <a:solidFill>
                                    <a:schemeClr val="bg1"/>
                                  </a:solidFill>
                                  <a:latin typeface="Cambria Math" panose="02040503050406030204" pitchFamily="18" charset="0"/>
                                </a:rPr>
                                <m:t>𝑚</m:t>
                              </m:r>
                            </m:e>
                          </m:d>
                          <m:r>
                            <a:rPr lang="en-US" sz="2300" b="0" i="1" smtClean="0">
                              <a:solidFill>
                                <a:schemeClr val="bg1"/>
                              </a:solidFill>
                              <a:latin typeface="Cambria Math" panose="02040503050406030204" pitchFamily="18" charset="0"/>
                            </a:rPr>
                            <m:t> , </m:t>
                          </m:r>
                          <m:sSup>
                            <m:sSupPr>
                              <m:ctrlPr>
                                <a:rPr lang="en-US" sz="2300" b="0" i="1" smtClean="0">
                                  <a:solidFill>
                                    <a:schemeClr val="bg1"/>
                                  </a:solidFill>
                                  <a:latin typeface="Cambria Math" panose="02040503050406030204" pitchFamily="18" charset="0"/>
                                </a:rPr>
                              </m:ctrlPr>
                            </m:sSupPr>
                            <m:e>
                              <m:r>
                                <a:rPr lang="en-US" sz="2300" b="0" i="1" smtClean="0">
                                  <a:solidFill>
                                    <a:schemeClr val="bg1"/>
                                  </a:solidFill>
                                  <a:latin typeface="Cambria Math" panose="02040503050406030204" pitchFamily="18" charset="0"/>
                                </a:rPr>
                                <m:t>𝑔</m:t>
                              </m:r>
                            </m:e>
                            <m:sup>
                              <m:sSub>
                                <m:sSubPr>
                                  <m:ctrlPr>
                                    <a:rPr lang="en-US" sz="2300" i="1">
                                      <a:solidFill>
                                        <a:schemeClr val="bg1"/>
                                      </a:solidFill>
                                      <a:latin typeface="Cambria Math" panose="02040503050406030204" pitchFamily="18" charset="0"/>
                                    </a:rPr>
                                  </m:ctrlPr>
                                </m:sSubPr>
                                <m:e>
                                  <m:r>
                                    <m:rPr>
                                      <m:sty m:val="p"/>
                                    </m:rPr>
                                    <a:rPr lang="en-US" sz="2300">
                                      <a:solidFill>
                                        <a:schemeClr val="bg1"/>
                                      </a:solidFill>
                                      <a:latin typeface="Cambria Math" panose="02040503050406030204" pitchFamily="18" charset="0"/>
                                    </a:rPr>
                                    <m:t>Σ</m:t>
                                  </m:r>
                                </m:e>
                                <m:sub>
                                  <m:r>
                                    <a:rPr lang="en-US" sz="2300" i="1">
                                      <a:solidFill>
                                        <a:schemeClr val="bg1"/>
                                      </a:solidFill>
                                      <a:latin typeface="Cambria Math" panose="02040503050406030204" pitchFamily="18" charset="0"/>
                                    </a:rPr>
                                    <m:t>𝑖</m:t>
                                  </m:r>
                                  <m:r>
                                    <a:rPr lang="en-US" sz="2300" i="1">
                                      <a:solidFill>
                                        <a:schemeClr val="bg1"/>
                                      </a:solidFill>
                                      <a:latin typeface="Cambria Math" panose="02040503050406030204" pitchFamily="18" charset="0"/>
                                    </a:rPr>
                                    <m:t> ∈ </m:t>
                                  </m:r>
                                  <m:r>
                                    <a:rPr lang="en-US" sz="2300" i="1">
                                      <a:solidFill>
                                        <a:schemeClr val="bg1"/>
                                      </a:solidFill>
                                      <a:latin typeface="Cambria Math" panose="02040503050406030204" pitchFamily="18" charset="0"/>
                                    </a:rPr>
                                    <m:t>𝐽</m:t>
                                  </m:r>
                                </m:sub>
                              </m:sSub>
                              <m:sSub>
                                <m:sSubPr>
                                  <m:ctrlPr>
                                    <a:rPr lang="en-US" sz="2300" i="1">
                                      <a:solidFill>
                                        <a:schemeClr val="bg1"/>
                                      </a:solidFill>
                                      <a:latin typeface="Cambria Math" panose="02040503050406030204" pitchFamily="18" charset="0"/>
                                    </a:rPr>
                                  </m:ctrlPr>
                                </m:sSubPr>
                                <m:e>
                                  <m:r>
                                    <a:rPr lang="en-US" sz="2300" i="1">
                                      <a:solidFill>
                                        <a:schemeClr val="bg1"/>
                                      </a:solidFill>
                                      <a:latin typeface="Cambria Math" panose="02040503050406030204" pitchFamily="18" charset="0"/>
                                    </a:rPr>
                                    <m:t>𝑟</m:t>
                                  </m:r>
                                </m:e>
                                <m:sub>
                                  <m:r>
                                    <a:rPr lang="en-US" sz="2300" i="1">
                                      <a:solidFill>
                                        <a:schemeClr val="bg1"/>
                                      </a:solidFill>
                                      <a:latin typeface="Cambria Math" panose="02040503050406030204" pitchFamily="18" charset="0"/>
                                    </a:rPr>
                                    <m:t>𝑖</m:t>
                                  </m:r>
                                </m:sub>
                              </m:sSub>
                            </m:sup>
                          </m:sSup>
                        </m:e>
                      </m:d>
                      <m:r>
                        <a:rPr lang="en-US" sz="2300" b="0" i="1" smtClean="0">
                          <a:solidFill>
                            <a:schemeClr val="bg1"/>
                          </a:solidFill>
                          <a:latin typeface="Cambria Math" panose="02040503050406030204" pitchFamily="18" charset="0"/>
                        </a:rPr>
                        <m:t>⋅</m:t>
                      </m:r>
                      <m:r>
                        <a:rPr lang="en-US" sz="2300" b="0" i="1" smtClean="0">
                          <a:solidFill>
                            <a:schemeClr val="bg1"/>
                          </a:solidFill>
                          <a:latin typeface="Cambria Math" panose="02040503050406030204" pitchFamily="18" charset="0"/>
                        </a:rPr>
                        <m:t>𝑒</m:t>
                      </m:r>
                      <m:r>
                        <a:rPr lang="en-US" sz="2300" b="0" i="1" smtClean="0">
                          <a:solidFill>
                            <a:schemeClr val="bg1"/>
                          </a:solidFill>
                          <a:latin typeface="Cambria Math" panose="02040503050406030204" pitchFamily="18" charset="0"/>
                        </a:rPr>
                        <m:t>(</m:t>
                      </m:r>
                      <m:nary>
                        <m:naryPr>
                          <m:chr m:val="∏"/>
                          <m:supHide m:val="on"/>
                          <m:ctrlPr>
                            <a:rPr lang="en-US" sz="2300" i="1">
                              <a:solidFill>
                                <a:schemeClr val="bg1"/>
                              </a:solidFill>
                              <a:latin typeface="Cambria Math" panose="02040503050406030204" pitchFamily="18" charset="0"/>
                            </a:rPr>
                          </m:ctrlPr>
                        </m:naryPr>
                        <m:sub>
                          <m:r>
                            <a:rPr lang="en-US" sz="2300" i="1">
                              <a:solidFill>
                                <a:schemeClr val="bg1"/>
                              </a:solidFill>
                              <a:latin typeface="Cambria Math" panose="02040503050406030204" pitchFamily="18" charset="0"/>
                            </a:rPr>
                            <m:t>𝑖</m:t>
                          </m:r>
                          <m:r>
                            <a:rPr lang="en-US" sz="2300" i="1">
                              <a:solidFill>
                                <a:schemeClr val="bg1"/>
                              </a:solidFill>
                              <a:latin typeface="Cambria Math" panose="02040503050406030204" pitchFamily="18" charset="0"/>
                            </a:rPr>
                            <m:t> ∈ </m:t>
                          </m:r>
                          <m:r>
                            <a:rPr lang="en-US" sz="2300" i="1">
                              <a:solidFill>
                                <a:schemeClr val="bg1"/>
                              </a:solidFill>
                              <a:latin typeface="Cambria Math" panose="02040503050406030204" pitchFamily="18" charset="0"/>
                            </a:rPr>
                            <m:t>𝐽</m:t>
                          </m:r>
                        </m:sub>
                        <m:sup/>
                        <m:e>
                          <m:sSub>
                            <m:sSubPr>
                              <m:ctrlPr>
                                <a:rPr lang="en-US" sz="2300" i="1">
                                  <a:solidFill>
                                    <a:schemeClr val="bg1"/>
                                  </a:solidFill>
                                  <a:latin typeface="Cambria Math" panose="02040503050406030204" pitchFamily="18" charset="0"/>
                                </a:rPr>
                              </m:ctrlPr>
                            </m:sSubPr>
                            <m:e>
                              <m:r>
                                <a:rPr lang="en-US" sz="2300" i="1">
                                  <a:solidFill>
                                    <a:schemeClr val="bg1"/>
                                  </a:solidFill>
                                  <a:latin typeface="Cambria Math" panose="02040503050406030204" pitchFamily="18" charset="0"/>
                                </a:rPr>
                                <m:t>𝐻</m:t>
                              </m:r>
                            </m:e>
                            <m:sub>
                              <m:r>
                                <a:rPr lang="en-US" sz="2300" i="1">
                                  <a:solidFill>
                                    <a:schemeClr val="bg1"/>
                                  </a:solidFill>
                                  <a:latin typeface="Cambria Math" panose="02040503050406030204" pitchFamily="18" charset="0"/>
                                </a:rPr>
                                <m:t>1</m:t>
                              </m:r>
                            </m:sub>
                          </m:sSub>
                          <m:d>
                            <m:dPr>
                              <m:ctrlPr>
                                <a:rPr lang="en-US" sz="2300" i="1">
                                  <a:solidFill>
                                    <a:schemeClr val="bg1"/>
                                  </a:solidFill>
                                  <a:latin typeface="Cambria Math" panose="02040503050406030204" pitchFamily="18" charset="0"/>
                                </a:rPr>
                              </m:ctrlPr>
                            </m:dPr>
                            <m:e>
                              <m:r>
                                <a:rPr lang="en-US" sz="2300" i="1">
                                  <a:solidFill>
                                    <a:schemeClr val="bg1"/>
                                  </a:solidFill>
                                  <a:latin typeface="Cambria Math" panose="02040503050406030204" pitchFamily="18" charset="0"/>
                                </a:rPr>
                                <m:t>𝑖</m:t>
                              </m:r>
                            </m:e>
                          </m:d>
                        </m:e>
                      </m:nary>
                      <m:r>
                        <a:rPr lang="en-US" sz="2300" b="0" i="1" smtClean="0">
                          <a:solidFill>
                            <a:schemeClr val="bg1"/>
                          </a:solidFill>
                          <a:latin typeface="Cambria Math" panose="02040503050406030204" pitchFamily="18" charset="0"/>
                        </a:rPr>
                        <m:t>, </m:t>
                      </m:r>
                      <m:sSup>
                        <m:sSupPr>
                          <m:ctrlPr>
                            <a:rPr lang="en-US" sz="2300" b="0" i="1" smtClean="0">
                              <a:solidFill>
                                <a:schemeClr val="bg1"/>
                              </a:solidFill>
                              <a:latin typeface="Cambria Math" panose="02040503050406030204" pitchFamily="18" charset="0"/>
                            </a:rPr>
                          </m:ctrlPr>
                        </m:sSupPr>
                        <m:e>
                          <m:r>
                            <a:rPr lang="en-US" sz="2300" b="0" i="1" smtClean="0">
                              <a:solidFill>
                                <a:schemeClr val="bg1"/>
                              </a:solidFill>
                              <a:latin typeface="Cambria Math" panose="02040503050406030204" pitchFamily="18" charset="0"/>
                            </a:rPr>
                            <m:t>𝑔</m:t>
                          </m:r>
                        </m:e>
                        <m:sup>
                          <m:r>
                            <a:rPr lang="en-US" sz="2300" b="0" i="1" smtClean="0">
                              <a:solidFill>
                                <a:schemeClr val="bg1"/>
                              </a:solidFill>
                              <a:latin typeface="Cambria Math" panose="02040503050406030204" pitchFamily="18" charset="0"/>
                            </a:rPr>
                            <m:t>𝛼</m:t>
                          </m:r>
                        </m:sup>
                      </m:sSup>
                      <m:r>
                        <a:rPr lang="en-US" sz="2300" b="0" i="1" smtClean="0">
                          <a:solidFill>
                            <a:schemeClr val="bg1"/>
                          </a:solidFill>
                          <a:latin typeface="Cambria Math" panose="02040503050406030204" pitchFamily="18" charset="0"/>
                        </a:rPr>
                        <m:t>)</m:t>
                      </m:r>
                    </m:oMath>
                  </m:oMathPara>
                </a14:m>
                <a:endParaRPr lang="en-US" sz="2300" b="0" dirty="0">
                  <a:solidFill>
                    <a:schemeClr val="bg1"/>
                  </a:solidFill>
                  <a:latin typeface="PT Serif" panose="020A0603040505020204" pitchFamily="18" charset="77"/>
                </a:endParaRPr>
              </a:p>
            </p:txBody>
          </p:sp>
        </mc:Choice>
        <mc:Fallback>
          <p:sp>
            <p:nvSpPr>
              <p:cNvPr id="4" name="Rounded Rectangular Callout 3">
                <a:extLst>
                  <a:ext uri="{FF2B5EF4-FFF2-40B4-BE49-F238E27FC236}">
                    <a16:creationId xmlns:a16="http://schemas.microsoft.com/office/drawing/2014/main" id="{57F49C1C-65E5-F0BB-E8D4-A03DE92A8211}"/>
                  </a:ext>
                </a:extLst>
              </p:cNvPr>
              <p:cNvSpPr>
                <a:spLocks noRot="1" noChangeAspect="1" noMove="1" noResize="1" noEditPoints="1" noAdjustHandles="1" noChangeArrowheads="1" noChangeShapeType="1" noTextEdit="1"/>
              </p:cNvSpPr>
              <p:nvPr/>
            </p:nvSpPr>
            <p:spPr>
              <a:xfrm>
                <a:off x="2779853" y="2590801"/>
                <a:ext cx="7250838" cy="4180178"/>
              </a:xfrm>
              <a:prstGeom prst="wedgeRoundRectCallout">
                <a:avLst>
                  <a:gd name="adj1" fmla="val -38384"/>
                  <a:gd name="adj2" fmla="val -53213"/>
                  <a:gd name="adj3" fmla="val 16667"/>
                </a:avLst>
              </a:prstGeom>
              <a:blipFill>
                <a:blip r:embed="rId4"/>
                <a:stretch>
                  <a:fillRect t="-10787" b="-38776"/>
                </a:stretch>
              </a:blipFill>
              <a:ln>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5803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7210B-27F8-CBC1-E062-8E10EDA5ED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625048-1D4C-9B52-824A-FDF68C00760A}"/>
              </a:ext>
            </a:extLst>
          </p:cNvPr>
          <p:cNvSpPr>
            <a:spLocks noGrp="1"/>
          </p:cNvSpPr>
          <p:nvPr>
            <p:ph type="title"/>
          </p:nvPr>
        </p:nvSpPr>
        <p:spPr>
          <a:xfrm>
            <a:off x="265322" y="243939"/>
            <a:ext cx="11558377" cy="1325563"/>
          </a:xfrm>
        </p:spPr>
        <p:txBody>
          <a:bodyPr>
            <a:normAutofit/>
          </a:bodyPr>
          <a:lstStyle/>
          <a:p>
            <a:r>
              <a:rPr lang="en-US" sz="4200" dirty="0"/>
              <a:t>BDH-based Accountable Multi-Signature: </a:t>
            </a:r>
            <a:r>
              <a:rPr lang="en-US" sz="4200" dirty="0" err="1"/>
              <a:t>TraceSig</a:t>
            </a:r>
            <a:endParaRPr lang="en-US" sz="4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0E4F6D-8539-E0FE-CDAB-D238D11D2FDD}"/>
                  </a:ext>
                </a:extLst>
              </p:cNvPr>
              <p:cNvSpPr>
                <a:spLocks noGrp="1"/>
              </p:cNvSpPr>
              <p:nvPr>
                <p:ph idx="1"/>
              </p:nvPr>
            </p:nvSpPr>
            <p:spPr>
              <a:xfrm>
                <a:off x="265322" y="1696665"/>
                <a:ext cx="10515600" cy="4351338"/>
              </a:xfrm>
            </p:spPr>
            <p:txBody>
              <a:bodyPr/>
              <a:lstStyle/>
              <a:p>
                <a:pPr marL="0" indent="0">
                  <a:lnSpc>
                    <a:spcPct val="100000"/>
                  </a:lnSpc>
                  <a:buNone/>
                </a:pPr>
                <a:r>
                  <a:rPr lang="en-US" dirty="0"/>
                  <a:t>T</a:t>
                </a:r>
                <a14:m>
                  <m:oMath xmlns:m="http://schemas.openxmlformats.org/officeDocument/2006/math">
                    <m:r>
                      <m:rPr>
                        <m:sty m:val="p"/>
                      </m:rPr>
                      <a:rPr lang="en-US" b="0" i="0" smtClean="0">
                        <a:latin typeface="Cambria Math" panose="02040503050406030204" pitchFamily="18" charset="0"/>
                      </a:rPr>
                      <m:t>race</m:t>
                    </m:r>
                    <m:r>
                      <m:rPr>
                        <m:sty m:val="p"/>
                      </m:rPr>
                      <a:rPr lang="en-US" b="0" i="0" smtClean="0">
                        <a:latin typeface="Cambria Math" panose="02040503050406030204" pitchFamily="18" charset="0"/>
                      </a:rPr>
                      <m:t>Sig</m:t>
                    </m:r>
                    <m:d>
                      <m:dPr>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 , </m:t>
                        </m:r>
                        <m:r>
                          <a:rPr lang="en-US" b="0" i="1" smtClean="0">
                            <a:latin typeface="Cambria Math" panose="02040503050406030204" pitchFamily="18" charset="0"/>
                          </a:rPr>
                          <m:t>𝜎</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0</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1</m:t>
                                </m:r>
                              </m:sub>
                            </m:sSub>
                            <m:r>
                              <a:rPr lang="en-US" i="1">
                                <a:latin typeface="Cambria Math" panose="02040503050406030204" pitchFamily="18" charset="0"/>
                              </a:rPr>
                              <m:t> , </m:t>
                            </m:r>
                            <m:r>
                              <a:rPr lang="en-US" i="1">
                                <a:latin typeface="Cambria Math" panose="02040503050406030204" pitchFamily="18" charset="0"/>
                              </a:rPr>
                              <m:t>𝐽</m:t>
                            </m:r>
                          </m:e>
                        </m:d>
                      </m:e>
                    </m:d>
                    <m:r>
                      <a:rPr lang="en-US" b="0" i="1" smtClean="0">
                        <a:latin typeface="Cambria Math" panose="02040503050406030204" pitchFamily="18" charset="0"/>
                      </a:rPr>
                      <m:t>:</m:t>
                    </m:r>
                  </m:oMath>
                </a14:m>
                <a:endParaRPr lang="en-US" dirty="0"/>
              </a:p>
              <a:p>
                <a:pPr>
                  <a:lnSpc>
                    <a:spcPct val="100000"/>
                  </a:lnSpc>
                </a:pPr>
                <a:r>
                  <a:rPr lang="en-US" dirty="0"/>
                  <a:t>Output  </a:t>
                </a:r>
                <a14:m>
                  <m:oMath xmlns:m="http://schemas.openxmlformats.org/officeDocument/2006/math">
                    <m:r>
                      <a:rPr lang="en-US" i="1" smtClean="0">
                        <a:latin typeface="Cambria Math" panose="02040503050406030204" pitchFamily="18" charset="0"/>
                      </a:rPr>
                      <m:t>𝐽</m:t>
                    </m:r>
                    <m:r>
                      <a:rPr lang="en-US" b="0" i="1" smtClean="0">
                        <a:latin typeface="Cambria Math" panose="02040503050406030204" pitchFamily="18" charset="0"/>
                      </a:rPr>
                      <m:t> ⊆ [</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7C0E4F6D-8539-E0FE-CDAB-D238D11D2FDD}"/>
                  </a:ext>
                </a:extLst>
              </p:cNvPr>
              <p:cNvSpPr>
                <a:spLocks noGrp="1" noRot="1" noChangeAspect="1" noMove="1" noResize="1" noEditPoints="1" noAdjustHandles="1" noChangeArrowheads="1" noChangeShapeType="1" noTextEdit="1"/>
              </p:cNvSpPr>
              <p:nvPr>
                <p:ph idx="1"/>
              </p:nvPr>
            </p:nvSpPr>
            <p:spPr>
              <a:xfrm>
                <a:off x="265322" y="1696665"/>
                <a:ext cx="10515600" cy="4351338"/>
              </a:xfrm>
              <a:blipFill>
                <a:blip r:embed="rId3"/>
                <a:stretch>
                  <a:fillRect l="-1206" t="-581"/>
                </a:stretch>
              </a:blipFill>
            </p:spPr>
            <p:txBody>
              <a:bodyPr/>
              <a:lstStyle/>
              <a:p>
                <a:r>
                  <a:rPr lang="en-US">
                    <a:noFill/>
                  </a:rPr>
                  <a:t> </a:t>
                </a:r>
              </a:p>
            </p:txBody>
          </p:sp>
        </mc:Fallback>
      </mc:AlternateContent>
    </p:spTree>
    <p:extLst>
      <p:ext uri="{BB962C8B-B14F-4D97-AF65-F5344CB8AC3E}">
        <p14:creationId xmlns:p14="http://schemas.microsoft.com/office/powerpoint/2010/main" val="2492030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6E58-42C9-3FED-ED2C-3DF35A67E977}"/>
              </a:ext>
            </a:extLst>
          </p:cNvPr>
          <p:cNvSpPr>
            <a:spLocks noGrp="1"/>
          </p:cNvSpPr>
          <p:nvPr>
            <p:ph type="title"/>
          </p:nvPr>
        </p:nvSpPr>
        <p:spPr/>
        <p:txBody>
          <a:bodyPr/>
          <a:lstStyle/>
          <a:p>
            <a:r>
              <a:rPr lang="en-US" dirty="0"/>
              <a:t>Security Analysis</a:t>
            </a:r>
          </a:p>
        </p:txBody>
      </p:sp>
      <p:sp>
        <p:nvSpPr>
          <p:cNvPr id="3" name="Content Placeholder 2">
            <a:extLst>
              <a:ext uri="{FF2B5EF4-FFF2-40B4-BE49-F238E27FC236}">
                <a16:creationId xmlns:a16="http://schemas.microsoft.com/office/drawing/2014/main" id="{B3D8F656-7882-C0F8-FD31-A291FCD10B7E}"/>
              </a:ext>
            </a:extLst>
          </p:cNvPr>
          <p:cNvSpPr>
            <a:spLocks noGrp="1"/>
          </p:cNvSpPr>
          <p:nvPr>
            <p:ph idx="1"/>
          </p:nvPr>
        </p:nvSpPr>
        <p:spPr>
          <a:xfrm>
            <a:off x="265323" y="1426647"/>
            <a:ext cx="10515600" cy="4351338"/>
          </a:xfrm>
        </p:spPr>
        <p:txBody>
          <a:bodyPr/>
          <a:lstStyle/>
          <a:p>
            <a:r>
              <a:rPr lang="en-US" dirty="0"/>
              <a:t>Based on Bilinear Diffie-Hellman assumption: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9F3A98AD-DF1E-3D8C-484D-50E085DB5C93}"/>
                  </a:ext>
                </a:extLst>
              </p:cNvPr>
              <p:cNvSpPr/>
              <p:nvPr/>
            </p:nvSpPr>
            <p:spPr>
              <a:xfrm>
                <a:off x="1389569" y="2536677"/>
                <a:ext cx="9412861" cy="324130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200" dirty="0">
                    <a:solidFill>
                      <a:schemeClr val="accent1">
                        <a:lumMod val="50000"/>
                      </a:schemeClr>
                    </a:solidFill>
                    <a:latin typeface="PT Serif" panose="020A0603040505020204" pitchFamily="18" charset="77"/>
                  </a:rPr>
                  <a:t>Thm. For every adversary </a:t>
                </a:r>
                <a14:m>
                  <m:oMath xmlns:m="http://schemas.openxmlformats.org/officeDocument/2006/math">
                    <m:r>
                      <a:rPr lang="en-US" sz="2200" b="0" i="0" smtClean="0">
                        <a:solidFill>
                          <a:schemeClr val="accent1">
                            <a:lumMod val="50000"/>
                          </a:schemeClr>
                        </a:solidFill>
                        <a:latin typeface="Cambria Math" panose="02040503050406030204" pitchFamily="18" charset="0"/>
                      </a:rPr>
                      <m:t>𝒜</m:t>
                    </m:r>
                  </m:oMath>
                </a14:m>
                <a:r>
                  <a:rPr lang="en-US" sz="2200" dirty="0">
                    <a:solidFill>
                      <a:schemeClr val="accent1">
                        <a:lumMod val="50000"/>
                      </a:schemeClr>
                    </a:solidFill>
                    <a:latin typeface="PT Serif" panose="020A0603040505020204" pitchFamily="18" charset="77"/>
                  </a:rPr>
                  <a:t>, there exists adversary </a:t>
                </a:r>
                <a14:m>
                  <m:oMath xmlns:m="http://schemas.openxmlformats.org/officeDocument/2006/math">
                    <m:r>
                      <a:rPr lang="en-US" sz="2200" b="0" i="1" smtClean="0">
                        <a:solidFill>
                          <a:schemeClr val="accent1">
                            <a:lumMod val="50000"/>
                          </a:schemeClr>
                        </a:solidFill>
                        <a:latin typeface="Cambria Math" panose="02040503050406030204" pitchFamily="18" charset="0"/>
                        <a:ea typeface="Cambria Math" panose="02040503050406030204" pitchFamily="18" charset="0"/>
                      </a:rPr>
                      <m:t>ℬ</m:t>
                    </m:r>
                    <m:r>
                      <a:rPr lang="en-US" sz="2200" b="0" i="0" smtClean="0">
                        <a:solidFill>
                          <a:schemeClr val="accent1">
                            <a:lumMod val="50000"/>
                          </a:schemeClr>
                        </a:solidFill>
                        <a:latin typeface="Cambria Math" panose="02040503050406030204" pitchFamily="18" charset="0"/>
                        <a:ea typeface="Cambria Math" panose="02040503050406030204" pitchFamily="18" charset="0"/>
                      </a:rPr>
                      <m:t> </m:t>
                    </m:r>
                  </m:oMath>
                </a14:m>
                <a:r>
                  <a:rPr lang="en-US" sz="2200" b="0" dirty="0">
                    <a:solidFill>
                      <a:schemeClr val="accent1">
                        <a:lumMod val="50000"/>
                      </a:schemeClr>
                    </a:solidFill>
                    <a:latin typeface="PT Serif" panose="020A0603040505020204" pitchFamily="18" charset="77"/>
                  </a:rPr>
                  <a:t>such that</a:t>
                </a:r>
              </a:p>
              <a:p>
                <a:pPr algn="ctr">
                  <a:lnSpc>
                    <a:spcPct val="150000"/>
                  </a:lnSpc>
                </a:pPr>
                <a14:m>
                  <m:oMath xmlns:m="http://schemas.openxmlformats.org/officeDocument/2006/math">
                    <m:sSubSup>
                      <m:sSubSupPr>
                        <m:ctrlPr>
                          <a:rPr lang="en-US" sz="2200" i="1">
                            <a:solidFill>
                              <a:schemeClr val="accent1">
                                <a:lumMod val="50000"/>
                              </a:schemeClr>
                            </a:solidFill>
                            <a:latin typeface="Cambria Math" panose="02040503050406030204" pitchFamily="18" charset="0"/>
                          </a:rPr>
                        </m:ctrlPr>
                      </m:sSubSupPr>
                      <m:e>
                        <m:r>
                          <a:rPr lang="en-US" sz="2200" b="0" i="1" smtClean="0">
                            <a:solidFill>
                              <a:schemeClr val="accent1">
                                <a:lumMod val="50000"/>
                              </a:schemeClr>
                            </a:solidFill>
                            <a:latin typeface="Cambria Math" panose="02040503050406030204" pitchFamily="18" charset="0"/>
                          </a:rPr>
                          <m:t>  </m:t>
                        </m:r>
                        <m:r>
                          <a:rPr lang="en-US" sz="2200" i="1">
                            <a:solidFill>
                              <a:schemeClr val="accent1">
                                <a:lumMod val="50000"/>
                              </a:schemeClr>
                            </a:solidFill>
                            <a:latin typeface="Cambria Math" panose="02040503050406030204" pitchFamily="18" charset="0"/>
                          </a:rPr>
                          <m:t>𝐴𝑑𝑣</m:t>
                        </m:r>
                      </m:e>
                      <m:sub>
                        <m:r>
                          <a:rPr lang="en-US" sz="2200" i="1">
                            <a:solidFill>
                              <a:schemeClr val="accent1">
                                <a:lumMod val="50000"/>
                              </a:schemeClr>
                            </a:solidFill>
                            <a:latin typeface="Cambria Math" panose="02040503050406030204" pitchFamily="18" charset="0"/>
                          </a:rPr>
                          <m:t>𝐵</m:t>
                        </m:r>
                        <m:r>
                          <a:rPr lang="en-US" sz="2200" b="0" i="1" smtClean="0">
                            <a:solidFill>
                              <a:schemeClr val="accent1">
                                <a:lumMod val="50000"/>
                              </a:schemeClr>
                            </a:solidFill>
                            <a:latin typeface="Cambria Math" panose="02040503050406030204" pitchFamily="18" charset="0"/>
                          </a:rPr>
                          <m:t>𝐷𝐻</m:t>
                        </m:r>
                        <m:r>
                          <a:rPr lang="en-US" sz="2200" b="0" i="1" smtClean="0">
                            <a:solidFill>
                              <a:schemeClr val="accent1">
                                <a:lumMod val="50000"/>
                              </a:schemeClr>
                            </a:solidFill>
                            <a:latin typeface="Cambria Math" panose="02040503050406030204" pitchFamily="18" charset="0"/>
                          </a:rPr>
                          <m:t>−</m:t>
                        </m:r>
                        <m:r>
                          <a:rPr lang="en-US" sz="2200" b="0" i="1" smtClean="0">
                            <a:solidFill>
                              <a:schemeClr val="accent1">
                                <a:lumMod val="50000"/>
                              </a:schemeClr>
                            </a:solidFill>
                            <a:latin typeface="Cambria Math" panose="02040503050406030204" pitchFamily="18" charset="0"/>
                          </a:rPr>
                          <m:t>𝑆𝑖𝑔</m:t>
                        </m:r>
                      </m:sub>
                      <m:sup>
                        <m:r>
                          <a:rPr lang="en-US" sz="2200" i="1">
                            <a:solidFill>
                              <a:schemeClr val="accent1">
                                <a:lumMod val="50000"/>
                              </a:schemeClr>
                            </a:solidFill>
                            <a:latin typeface="Cambria Math" panose="02040503050406030204" pitchFamily="18" charset="0"/>
                          </a:rPr>
                          <m:t>𝑢𝑓</m:t>
                        </m:r>
                      </m:sup>
                    </m:sSubSup>
                    <m:d>
                      <m:dPr>
                        <m:ctrlPr>
                          <a:rPr lang="en-US" sz="2200" b="0" i="1" smtClean="0">
                            <a:solidFill>
                              <a:schemeClr val="accent1">
                                <a:lumMod val="50000"/>
                              </a:schemeClr>
                            </a:solidFill>
                            <a:latin typeface="Cambria Math" panose="02040503050406030204" pitchFamily="18" charset="0"/>
                          </a:rPr>
                        </m:ctrlPr>
                      </m:dPr>
                      <m:e>
                        <m:r>
                          <a:rPr lang="en-US" sz="2200" i="0">
                            <a:solidFill>
                              <a:schemeClr val="accent1">
                                <a:lumMod val="50000"/>
                              </a:schemeClr>
                            </a:solidFill>
                            <a:latin typeface="Cambria Math" panose="02040503050406030204" pitchFamily="18" charset="0"/>
                          </a:rPr>
                          <m:t>𝒜</m:t>
                        </m:r>
                      </m:e>
                    </m:d>
                    <m:r>
                      <a:rPr lang="en-US" sz="2200" i="0">
                        <a:solidFill>
                          <a:schemeClr val="accent1">
                            <a:lumMod val="50000"/>
                          </a:schemeClr>
                        </a:solidFill>
                        <a:latin typeface="Cambria Math" panose="02040503050406030204" pitchFamily="18" charset="0"/>
                      </a:rPr>
                      <m:t>≤</m:t>
                    </m:r>
                  </m:oMath>
                </a14:m>
                <a:r>
                  <a:rPr lang="en-US" sz="2200" dirty="0">
                    <a:solidFill>
                      <a:schemeClr val="accent1">
                        <a:lumMod val="50000"/>
                      </a:schemeClr>
                    </a:solidFill>
                    <a:latin typeface="PT Serif" panose="020A0603040505020204" pitchFamily="18" charset="77"/>
                  </a:rPr>
                  <a:t> </a:t>
                </a:r>
                <a14:m>
                  <m:oMath xmlns:m="http://schemas.openxmlformats.org/officeDocument/2006/math">
                    <m:r>
                      <a:rPr lang="en-US" sz="2200" b="0" i="1" smtClean="0">
                        <a:solidFill>
                          <a:schemeClr val="accent1">
                            <a:lumMod val="50000"/>
                          </a:schemeClr>
                        </a:solidFill>
                        <a:latin typeface="Cambria Math" panose="02040503050406030204" pitchFamily="18" charset="0"/>
                      </a:rPr>
                      <m:t>𝑒</m:t>
                    </m:r>
                    <m:r>
                      <a:rPr lang="en-US" sz="2200" b="0" i="1" smtClean="0">
                        <a:solidFill>
                          <a:schemeClr val="accent1">
                            <a:lumMod val="50000"/>
                          </a:schemeClr>
                        </a:solidFill>
                        <a:latin typeface="Cambria Math" panose="02040503050406030204" pitchFamily="18" charset="0"/>
                      </a:rPr>
                      <m:t>⋅(</m:t>
                    </m:r>
                    <m:sSub>
                      <m:sSubPr>
                        <m:ctrlPr>
                          <a:rPr lang="en-US" sz="2200" b="0" i="1" smtClean="0">
                            <a:solidFill>
                              <a:schemeClr val="accent1">
                                <a:lumMod val="50000"/>
                              </a:schemeClr>
                            </a:solidFill>
                            <a:latin typeface="Cambria Math" panose="02040503050406030204" pitchFamily="18" charset="0"/>
                          </a:rPr>
                        </m:ctrlPr>
                      </m:sSubPr>
                      <m:e>
                        <m:r>
                          <a:rPr lang="en-US" sz="2200" b="0" i="1" smtClean="0">
                            <a:solidFill>
                              <a:schemeClr val="accent1">
                                <a:lumMod val="50000"/>
                              </a:schemeClr>
                            </a:solidFill>
                            <a:latin typeface="Cambria Math" panose="02040503050406030204" pitchFamily="18" charset="0"/>
                          </a:rPr>
                          <m:t>𝑞</m:t>
                        </m:r>
                      </m:e>
                      <m:sub>
                        <m:r>
                          <a:rPr lang="en-US" sz="2200" b="0" i="1" smtClean="0">
                            <a:solidFill>
                              <a:schemeClr val="accent1">
                                <a:lumMod val="50000"/>
                              </a:schemeClr>
                            </a:solidFill>
                            <a:latin typeface="Cambria Math" panose="02040503050406030204" pitchFamily="18" charset="0"/>
                          </a:rPr>
                          <m:t>𝑠</m:t>
                        </m:r>
                      </m:sub>
                    </m:sSub>
                    <m:r>
                      <a:rPr lang="en-US" sz="2200" b="0" i="1" smtClean="0">
                        <a:solidFill>
                          <a:schemeClr val="accent1">
                            <a:lumMod val="50000"/>
                          </a:schemeClr>
                        </a:solidFill>
                        <a:latin typeface="Cambria Math" panose="02040503050406030204" pitchFamily="18" charset="0"/>
                      </a:rPr>
                      <m:t>+1)</m:t>
                    </m:r>
                    <m:r>
                      <a:rPr lang="en-US" sz="2200" b="0" i="0" smtClean="0">
                        <a:solidFill>
                          <a:schemeClr val="accent1">
                            <a:lumMod val="50000"/>
                          </a:schemeClr>
                        </a:solidFill>
                        <a:latin typeface="Cambria Math" panose="02040503050406030204" pitchFamily="18" charset="0"/>
                      </a:rPr>
                      <m:t> </m:t>
                    </m:r>
                    <m:sSubSup>
                      <m:sSubSupPr>
                        <m:ctrlPr>
                          <a:rPr lang="en-US" sz="2200" i="1">
                            <a:solidFill>
                              <a:schemeClr val="accent1">
                                <a:lumMod val="50000"/>
                              </a:schemeClr>
                            </a:solidFill>
                            <a:latin typeface="Cambria Math" panose="02040503050406030204" pitchFamily="18" charset="0"/>
                          </a:rPr>
                        </m:ctrlPr>
                      </m:sSubSupPr>
                      <m:e>
                        <m:r>
                          <a:rPr lang="en-US" sz="2200" i="1">
                            <a:solidFill>
                              <a:schemeClr val="dk2"/>
                            </a:solidFill>
                            <a:latin typeface="Cambria Math" panose="02040503050406030204" pitchFamily="18" charset="0"/>
                            <a:ea typeface="Cambria Math" panose="02040503050406030204" pitchFamily="18" charset="0"/>
                            <a:cs typeface="PT Serif"/>
                            <a:sym typeface="PT Serif"/>
                          </a:rPr>
                          <m:t>·</m:t>
                        </m:r>
                        <m:r>
                          <a:rPr lang="en-US" sz="2200" i="1">
                            <a:solidFill>
                              <a:schemeClr val="accent1">
                                <a:lumMod val="50000"/>
                              </a:schemeClr>
                            </a:solidFill>
                            <a:latin typeface="Cambria Math" panose="02040503050406030204" pitchFamily="18" charset="0"/>
                          </a:rPr>
                          <m:t>𝐴𝑑𝑣</m:t>
                        </m:r>
                      </m:e>
                      <m:sub>
                        <m:r>
                          <a:rPr lang="en-US" sz="2200" i="1">
                            <a:solidFill>
                              <a:schemeClr val="accent1">
                                <a:lumMod val="50000"/>
                              </a:schemeClr>
                            </a:solidFill>
                            <a:latin typeface="Cambria Math" panose="02040503050406030204" pitchFamily="18" charset="0"/>
                          </a:rPr>
                          <m:t>𝐵</m:t>
                        </m:r>
                        <m:r>
                          <a:rPr lang="en-US" sz="2200" b="0" i="1" smtClean="0">
                            <a:solidFill>
                              <a:schemeClr val="accent1">
                                <a:lumMod val="50000"/>
                              </a:schemeClr>
                            </a:solidFill>
                            <a:latin typeface="Cambria Math" panose="02040503050406030204" pitchFamily="18" charset="0"/>
                          </a:rPr>
                          <m:t>𝐷𝐻</m:t>
                        </m:r>
                      </m:sub>
                      <m:sup/>
                    </m:sSubSup>
                  </m:oMath>
                </a14:m>
                <a:r>
                  <a:rPr lang="en-US" sz="2200" dirty="0">
                    <a:solidFill>
                      <a:schemeClr val="accent1">
                        <a:lumMod val="50000"/>
                      </a:schemeClr>
                    </a:solidFill>
                    <a:latin typeface="PT Serif" panose="020A0603040505020204" pitchFamily="18" charset="77"/>
                  </a:rPr>
                  <a:t>(</a:t>
                </a:r>
                <a14:m>
                  <m:oMath xmlns:m="http://schemas.openxmlformats.org/officeDocument/2006/math">
                    <m:r>
                      <a:rPr lang="en-US" sz="2200" i="1">
                        <a:solidFill>
                          <a:schemeClr val="accent1">
                            <a:lumMod val="50000"/>
                          </a:schemeClr>
                        </a:solidFill>
                        <a:latin typeface="Cambria Math" panose="02040503050406030204" pitchFamily="18" charset="0"/>
                        <a:ea typeface="Cambria Math" panose="02040503050406030204" pitchFamily="18" charset="0"/>
                      </a:rPr>
                      <m:t>ℬ</m:t>
                    </m:r>
                  </m:oMath>
                </a14:m>
                <a:r>
                  <a:rPr lang="en-US" sz="2200" dirty="0">
                    <a:solidFill>
                      <a:schemeClr val="accent1">
                        <a:lumMod val="50000"/>
                      </a:schemeClr>
                    </a:solidFill>
                    <a:latin typeface="PT Serif" panose="020A0603040505020204" pitchFamily="18" charset="77"/>
                  </a:rPr>
                  <a:t>)</a:t>
                </a:r>
                <a:r>
                  <a:rPr lang="en-US" sz="2200" baseline="30000" dirty="0">
                    <a:solidFill>
                      <a:schemeClr val="accent1">
                        <a:lumMod val="50000"/>
                      </a:schemeClr>
                    </a:solidFill>
                    <a:latin typeface="PT Serif" panose="020A0603040505020204" pitchFamily="18" charset="77"/>
                  </a:rPr>
                  <a:t> </a:t>
                </a:r>
                <a:endParaRPr lang="en-US" sz="2200" dirty="0">
                  <a:solidFill>
                    <a:schemeClr val="accent1">
                      <a:lumMod val="50000"/>
                    </a:schemeClr>
                  </a:solidFill>
                  <a:latin typeface="PT Serif" panose="020A0603040505020204" pitchFamily="18" charset="77"/>
                </a:endParaRPr>
              </a:p>
              <a:p>
                <a:pPr algn="ctr">
                  <a:lnSpc>
                    <a:spcPct val="150000"/>
                  </a:lnSpc>
                </a:pPr>
                <a:r>
                  <a:rPr lang="en-US" sz="2200" dirty="0">
                    <a:solidFill>
                      <a:schemeClr val="accent1">
                        <a:lumMod val="50000"/>
                      </a:schemeClr>
                    </a:solidFill>
                    <a:latin typeface="PT Serif" panose="020A0603040505020204" pitchFamily="18" charset="77"/>
                  </a:rPr>
                  <a:t>Where </a:t>
                </a:r>
                <a14:m>
                  <m:oMath xmlns:m="http://schemas.openxmlformats.org/officeDocument/2006/math">
                    <m:sSub>
                      <m:sSubPr>
                        <m:ctrlPr>
                          <a:rPr lang="en-US" sz="2200" b="0" i="1" smtClean="0">
                            <a:solidFill>
                              <a:schemeClr val="accent1">
                                <a:lumMod val="50000"/>
                              </a:schemeClr>
                            </a:solidFill>
                            <a:latin typeface="Cambria Math" panose="02040503050406030204" pitchFamily="18" charset="0"/>
                          </a:rPr>
                        </m:ctrlPr>
                      </m:sSubPr>
                      <m:e>
                        <m:r>
                          <a:rPr lang="en-US" sz="2200" b="0" i="1" smtClean="0">
                            <a:solidFill>
                              <a:schemeClr val="accent1">
                                <a:lumMod val="50000"/>
                              </a:schemeClr>
                            </a:solidFill>
                            <a:latin typeface="Cambria Math" panose="02040503050406030204" pitchFamily="18" charset="0"/>
                          </a:rPr>
                          <m:t>𝑞</m:t>
                        </m:r>
                      </m:e>
                      <m:sub>
                        <m:r>
                          <a:rPr lang="en-US" sz="2200" b="0" i="1" smtClean="0">
                            <a:solidFill>
                              <a:schemeClr val="accent1">
                                <a:lumMod val="50000"/>
                              </a:schemeClr>
                            </a:solidFill>
                            <a:latin typeface="Cambria Math" panose="02040503050406030204" pitchFamily="18" charset="0"/>
                          </a:rPr>
                          <m:t>𝑠</m:t>
                        </m:r>
                      </m:sub>
                    </m:sSub>
                  </m:oMath>
                </a14:m>
                <a:r>
                  <a:rPr lang="en-US" sz="2200" dirty="0">
                    <a:solidFill>
                      <a:schemeClr val="accent1">
                        <a:lumMod val="50000"/>
                      </a:schemeClr>
                    </a:solidFill>
                    <a:latin typeface="PT Serif" panose="020A0603040505020204" pitchFamily="18" charset="77"/>
                  </a:rPr>
                  <a:t> is an upper bound on the number of queries to the signing oracle.</a:t>
                </a:r>
              </a:p>
            </p:txBody>
          </p:sp>
        </mc:Choice>
        <mc:Fallback>
          <p:sp>
            <p:nvSpPr>
              <p:cNvPr id="4" name="Rectangle 3">
                <a:extLst>
                  <a:ext uri="{FF2B5EF4-FFF2-40B4-BE49-F238E27FC236}">
                    <a16:creationId xmlns:a16="http://schemas.microsoft.com/office/drawing/2014/main" id="{9F3A98AD-DF1E-3D8C-484D-50E085DB5C93}"/>
                  </a:ext>
                </a:extLst>
              </p:cNvPr>
              <p:cNvSpPr>
                <a:spLocks noRot="1" noChangeAspect="1" noMove="1" noResize="1" noEditPoints="1" noAdjustHandles="1" noChangeArrowheads="1" noChangeShapeType="1" noTextEdit="1"/>
              </p:cNvSpPr>
              <p:nvPr/>
            </p:nvSpPr>
            <p:spPr>
              <a:xfrm>
                <a:off x="1389569" y="2536677"/>
                <a:ext cx="9412861" cy="3241308"/>
              </a:xfrm>
              <a:prstGeom prst="rect">
                <a:avLst/>
              </a:prstGeom>
              <a:blipFill>
                <a:blip r:embed="rId3"/>
                <a:stretch>
                  <a:fillRect/>
                </a:stretch>
              </a:blipFill>
              <a:ln>
                <a:solidFill>
                  <a:schemeClr val="accent1">
                    <a:lumMod val="20000"/>
                    <a:lumOff val="8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616969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EE18-5198-2FE9-9CBF-998824AC0CB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B6ED8CD-2FF0-B3F9-0C84-45C4D15A1EA7}"/>
              </a:ext>
            </a:extLst>
          </p:cNvPr>
          <p:cNvSpPr>
            <a:spLocks noGrp="1"/>
          </p:cNvSpPr>
          <p:nvPr>
            <p:ph idx="1"/>
          </p:nvPr>
        </p:nvSpPr>
        <p:spPr>
          <a:xfrm>
            <a:off x="265323" y="1357199"/>
            <a:ext cx="11540854" cy="4351338"/>
          </a:xfrm>
        </p:spPr>
        <p:txBody>
          <a:bodyPr/>
          <a:lstStyle/>
          <a:p>
            <a:pPr>
              <a:lnSpc>
                <a:spcPct val="120000"/>
              </a:lnSpc>
            </a:pPr>
            <a:r>
              <a:rPr lang="en-US" dirty="0"/>
              <a:t>Most Accountable Multi-Signatures have large verification key</a:t>
            </a:r>
          </a:p>
          <a:p>
            <a:pPr>
              <a:lnSpc>
                <a:spcPct val="120000"/>
              </a:lnSpc>
            </a:pPr>
            <a:r>
              <a:rPr lang="en-US" dirty="0"/>
              <a:t>This paper gives 4 constructions with constant-size verification key:</a:t>
            </a:r>
          </a:p>
        </p:txBody>
      </p:sp>
      <p:sp>
        <p:nvSpPr>
          <p:cNvPr id="6" name="TextBox 5">
            <a:extLst>
              <a:ext uri="{FF2B5EF4-FFF2-40B4-BE49-F238E27FC236}">
                <a16:creationId xmlns:a16="http://schemas.microsoft.com/office/drawing/2014/main" id="{2BC65943-29E2-DD6A-B580-E5AAC64C3B66}"/>
              </a:ext>
            </a:extLst>
          </p:cNvPr>
          <p:cNvSpPr txBox="1"/>
          <p:nvPr/>
        </p:nvSpPr>
        <p:spPr>
          <a:xfrm>
            <a:off x="471576" y="6062252"/>
            <a:ext cx="11248848" cy="430887"/>
          </a:xfrm>
          <a:prstGeom prst="rect">
            <a:avLst/>
          </a:prstGeom>
          <a:noFill/>
        </p:spPr>
        <p:txBody>
          <a:bodyPr wrap="square" rtlCol="0">
            <a:spAutoFit/>
          </a:bodyPr>
          <a:lstStyle/>
          <a:p>
            <a:r>
              <a:rPr lang="en-US" sz="2200" dirty="0">
                <a:latin typeface="PT Serif" panose="020A0603040505020204" pitchFamily="18" charset="77"/>
              </a:rPr>
              <a:t>[And one lattice-based construction based on </a:t>
            </a:r>
            <a:r>
              <a:rPr lang="en-US" sz="2200" dirty="0" err="1">
                <a:latin typeface="PT Serif" panose="020A0603040505020204" pitchFamily="18" charset="77"/>
              </a:rPr>
              <a:t>Damgård</a:t>
            </a:r>
            <a:r>
              <a:rPr lang="en-US" sz="2200" dirty="0">
                <a:latin typeface="PT Serif" panose="020A0603040505020204" pitchFamily="18" charset="77"/>
              </a:rPr>
              <a:t>, </a:t>
            </a:r>
            <a:r>
              <a:rPr lang="en-US" sz="2200" dirty="0" err="1">
                <a:latin typeface="PT Serif" panose="020A0603040505020204" pitchFamily="18" charset="77"/>
              </a:rPr>
              <a:t>Orlandi</a:t>
            </a:r>
            <a:r>
              <a:rPr lang="en-US" sz="2200" dirty="0">
                <a:latin typeface="PT Serif" panose="020A0603040505020204" pitchFamily="18" charset="77"/>
              </a:rPr>
              <a:t>, Takahashi, Tibouchi’21]</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0CA2C263-6B97-FAAC-896E-E18543F226C8}"/>
                  </a:ext>
                </a:extLst>
              </p:cNvPr>
              <p:cNvGraphicFramePr>
                <a:graphicFrameLocks noGrp="1"/>
              </p:cNvGraphicFramePr>
              <p:nvPr>
                <p:extLst>
                  <p:ext uri="{D42A27DB-BD31-4B8C-83A1-F6EECF244321}">
                    <p14:modId xmlns:p14="http://schemas.microsoft.com/office/powerpoint/2010/main" val="1817290092"/>
                  </p:ext>
                </p:extLst>
              </p:nvPr>
            </p:nvGraphicFramePr>
            <p:xfrm>
              <a:off x="846170" y="3096492"/>
              <a:ext cx="10499660" cy="2048243"/>
            </p:xfrm>
            <a:graphic>
              <a:graphicData uri="http://schemas.openxmlformats.org/drawingml/2006/table">
                <a:tbl>
                  <a:tblPr firstRow="1" bandRow="1">
                    <a:tableStyleId>{5C22544A-7EE6-4342-B048-85BDC9FD1C3A}</a:tableStyleId>
                  </a:tblPr>
                  <a:tblGrid>
                    <a:gridCol w="2452031">
                      <a:extLst>
                        <a:ext uri="{9D8B030D-6E8A-4147-A177-3AD203B41FA5}">
                          <a16:colId xmlns:a16="http://schemas.microsoft.com/office/drawing/2014/main" val="3546649386"/>
                        </a:ext>
                      </a:extLst>
                    </a:gridCol>
                    <a:gridCol w="775855">
                      <a:extLst>
                        <a:ext uri="{9D8B030D-6E8A-4147-A177-3AD203B41FA5}">
                          <a16:colId xmlns:a16="http://schemas.microsoft.com/office/drawing/2014/main" val="143307343"/>
                        </a:ext>
                      </a:extLst>
                    </a:gridCol>
                    <a:gridCol w="1704109">
                      <a:extLst>
                        <a:ext uri="{9D8B030D-6E8A-4147-A177-3AD203B41FA5}">
                          <a16:colId xmlns:a16="http://schemas.microsoft.com/office/drawing/2014/main" val="1144066433"/>
                        </a:ext>
                      </a:extLst>
                    </a:gridCol>
                    <a:gridCol w="748145">
                      <a:extLst>
                        <a:ext uri="{9D8B030D-6E8A-4147-A177-3AD203B41FA5}">
                          <a16:colId xmlns:a16="http://schemas.microsoft.com/office/drawing/2014/main" val="156197657"/>
                        </a:ext>
                      </a:extLst>
                    </a:gridCol>
                    <a:gridCol w="2286000">
                      <a:extLst>
                        <a:ext uri="{9D8B030D-6E8A-4147-A177-3AD203B41FA5}">
                          <a16:colId xmlns:a16="http://schemas.microsoft.com/office/drawing/2014/main" val="2279707718"/>
                        </a:ext>
                      </a:extLst>
                    </a:gridCol>
                    <a:gridCol w="1246909">
                      <a:extLst>
                        <a:ext uri="{9D8B030D-6E8A-4147-A177-3AD203B41FA5}">
                          <a16:colId xmlns:a16="http://schemas.microsoft.com/office/drawing/2014/main" val="4199389145"/>
                        </a:ext>
                      </a:extLst>
                    </a:gridCol>
                    <a:gridCol w="1286611">
                      <a:extLst>
                        <a:ext uri="{9D8B030D-6E8A-4147-A177-3AD203B41FA5}">
                          <a16:colId xmlns:a16="http://schemas.microsoft.com/office/drawing/2014/main" val="3830500545"/>
                        </a:ext>
                      </a:extLst>
                    </a:gridCol>
                  </a:tblGrid>
                  <a:tr h="789726">
                    <a:tc>
                      <a:txBody>
                        <a:bodyPr/>
                        <a:lstStyle/>
                        <a:p>
                          <a:endParaRPr lang="en-US" sz="2100" dirty="0">
                            <a:latin typeface="PT Serif" panose="020A0603040505020204" pitchFamily="18" charset="77"/>
                          </a:endParaRPr>
                        </a:p>
                      </a:txBody>
                      <a:tcPr/>
                    </a:tc>
                    <a:tc>
                      <a:txBody>
                        <a:bodyPr/>
                        <a:lstStyle/>
                        <a:p>
                          <a:r>
                            <a:rPr lang="en-US" sz="2100" dirty="0">
                              <a:latin typeface="PT Serif" panose="020A0603040505020204" pitchFamily="18" charset="77"/>
                            </a:rPr>
                            <a:t>Sig Size</a:t>
                          </a:r>
                        </a:p>
                      </a:txBody>
                      <a:tcPr/>
                    </a:tc>
                    <a:tc>
                      <a:txBody>
                        <a:bodyPr/>
                        <a:lstStyle/>
                        <a:p>
                          <a:r>
                            <a:rPr lang="en-US" sz="2100" dirty="0">
                              <a:latin typeface="PT Serif" panose="020A0603040505020204" pitchFamily="18" charset="77"/>
                            </a:rPr>
                            <a:t>Verification</a:t>
                          </a:r>
                        </a:p>
                        <a:p>
                          <a:r>
                            <a:rPr lang="en-US" sz="2100" dirty="0">
                              <a:latin typeface="PT Serif" panose="020A0603040505020204" pitchFamily="18" charset="77"/>
                            </a:rPr>
                            <a:t>Key size</a:t>
                          </a:r>
                        </a:p>
                      </a:txBody>
                      <a:tcPr/>
                    </a:tc>
                    <a:tc>
                      <a:txBody>
                        <a:bodyPr/>
                        <a:lstStyle/>
                        <a:p>
                          <a:r>
                            <a:rPr lang="en-US" sz="2100" dirty="0">
                              <a:latin typeface="PT Serif" panose="020A0603040505020204" pitchFamily="18" charset="77"/>
                            </a:rPr>
                            <a:t>DKG</a:t>
                          </a:r>
                        </a:p>
                      </a:txBody>
                      <a:tcPr/>
                    </a:tc>
                    <a:tc>
                      <a:txBody>
                        <a:bodyPr/>
                        <a:lstStyle/>
                        <a:p>
                          <a:r>
                            <a:rPr lang="en-US" sz="2100" dirty="0">
                              <a:latin typeface="PT Serif" panose="020A0603040505020204" pitchFamily="18" charset="77"/>
                            </a:rPr>
                            <a:t>Key Aggregation</a:t>
                          </a:r>
                        </a:p>
                        <a:p>
                          <a:r>
                            <a:rPr lang="en-US" sz="2100" dirty="0">
                              <a:latin typeface="PT Serif" panose="020A0603040505020204" pitchFamily="18" charset="77"/>
                            </a:rPr>
                            <a:t>Time</a:t>
                          </a:r>
                        </a:p>
                      </a:txBody>
                      <a:tcPr/>
                    </a:tc>
                    <a:tc>
                      <a:txBody>
                        <a:bodyPr/>
                        <a:lstStyle/>
                        <a:p>
                          <a:r>
                            <a:rPr lang="en-US" sz="2100" dirty="0">
                              <a:latin typeface="PT Serif" panose="020A0603040505020204" pitchFamily="18" charset="77"/>
                            </a:rPr>
                            <a:t>Trusted Setup</a:t>
                          </a:r>
                        </a:p>
                      </a:txBody>
                      <a:tcPr/>
                    </a:tc>
                    <a:tc>
                      <a:txBody>
                        <a:bodyPr/>
                        <a:lstStyle/>
                        <a:p>
                          <a:r>
                            <a:rPr lang="en-US" sz="2100" dirty="0">
                              <a:latin typeface="PT Serif" panose="020A0603040505020204" pitchFamily="18" charset="77"/>
                            </a:rPr>
                            <a:t>Random</a:t>
                          </a:r>
                        </a:p>
                        <a:p>
                          <a:r>
                            <a:rPr lang="en-US" sz="2100" dirty="0">
                              <a:latin typeface="PT Serif" panose="020A0603040505020204" pitchFamily="18" charset="77"/>
                            </a:rPr>
                            <a:t>Oracle</a:t>
                          </a:r>
                        </a:p>
                      </a:txBody>
                      <a:tcPr/>
                    </a:tc>
                    <a:extLst>
                      <a:ext uri="{0D108BD9-81ED-4DB2-BD59-A6C34878D82A}">
                        <a16:rowId xmlns:a16="http://schemas.microsoft.com/office/drawing/2014/main" val="2278668706"/>
                      </a:ext>
                    </a:extLst>
                  </a:tr>
                  <a:tr h="435557">
                    <a:tc>
                      <a:txBody>
                        <a:bodyPr/>
                        <a:lstStyle/>
                        <a:p>
                          <a:r>
                            <a:rPr lang="en-US" sz="2100" dirty="0">
                              <a:latin typeface="PT Serif" panose="020A0603040505020204" pitchFamily="18" charset="77"/>
                            </a:rPr>
                            <a:t>BDH-based</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2100" b="0" i="0" smtClean="0">
                                    <a:latin typeface="Cambria Math" panose="02040503050406030204" pitchFamily="18" charset="0"/>
                                  </a:rPr>
                                  <m:t>2 </m:t>
                                </m:r>
                                <m:r>
                                  <m:rPr>
                                    <m:nor/>
                                  </m:rPr>
                                  <a:rPr lang="en-US" sz="2100" dirty="0" smtClean="0">
                                    <a:latin typeface="PT Serif" panose="020A0603040505020204" pitchFamily="18" charset="77"/>
                                  </a:rPr>
                                  <m:t>𝔾</m:t>
                                </m:r>
                              </m:oMath>
                            </m:oMathPara>
                          </a14:m>
                          <a:endParaRPr lang="en-US" sz="21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2100" b="0" i="0" smtClean="0">
                                    <a:latin typeface="Cambria Math" panose="02040503050406030204" pitchFamily="18" charset="0"/>
                                  </a:rPr>
                                  <m:t>1 </m:t>
                                </m:r>
                                <m:r>
                                  <m:rPr>
                                    <m:nor/>
                                  </m:rPr>
                                  <a:rPr lang="en-US" sz="2100" dirty="0" smtClean="0">
                                    <a:latin typeface="PT Serif" panose="020A0603040505020204" pitchFamily="18" charset="77"/>
                                  </a:rPr>
                                  <m:t>𝔾</m:t>
                                </m:r>
                              </m:oMath>
                            </m:oMathPara>
                          </a14:m>
                          <a:endParaRPr lang="en-US" sz="2100" dirty="0">
                            <a:latin typeface="PT Serif" panose="020A0603040505020204" pitchFamily="18" charset="77"/>
                          </a:endParaRPr>
                        </a:p>
                      </a:txBody>
                      <a:tcPr>
                        <a:solidFill>
                          <a:schemeClr val="accent6">
                            <a:lumMod val="20000"/>
                            <a:lumOff val="80000"/>
                          </a:schemeClr>
                        </a:solidFill>
                      </a:tcPr>
                    </a:tc>
                    <a:tc>
                      <a:txBody>
                        <a:bodyPr/>
                        <a:lstStyle/>
                        <a:p>
                          <a:r>
                            <a:rPr lang="en-US" sz="2100" dirty="0">
                              <a:latin typeface="PT Serif" panose="020A0603040505020204" pitchFamily="18" charset="77"/>
                            </a:rPr>
                            <a:t>No</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𝑂</m:t>
                                </m:r>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𝑛</m:t>
                                    </m:r>
                                  </m:e>
                                  <m:sup>
                                    <m:r>
                                      <a:rPr lang="en-US" sz="2100" b="0" i="1" smtClean="0">
                                        <a:latin typeface="Cambria Math" panose="02040503050406030204" pitchFamily="18" charset="0"/>
                                      </a:rPr>
                                      <m:t>2</m:t>
                                    </m:r>
                                  </m:sup>
                                </m:sSup>
                                <m:r>
                                  <a:rPr lang="en-US" sz="2100" b="0" i="1" smtClean="0">
                                    <a:latin typeface="Cambria Math" panose="02040503050406030204" pitchFamily="18" charset="0"/>
                                  </a:rPr>
                                  <m:t>)</m:t>
                                </m:r>
                              </m:oMath>
                            </m:oMathPara>
                          </a14:m>
                          <a:endParaRPr lang="en-US" sz="2100" dirty="0">
                            <a:latin typeface="PT Serif" panose="020A0603040505020204" pitchFamily="18" charset="77"/>
                          </a:endParaRPr>
                        </a:p>
                      </a:txBody>
                      <a:tcPr>
                        <a:solidFill>
                          <a:schemeClr val="tx2">
                            <a:lumMod val="10000"/>
                            <a:lumOff val="90000"/>
                          </a:schemeClr>
                        </a:solidFill>
                      </a:tcPr>
                    </a:tc>
                    <a:tc>
                      <a:txBody>
                        <a:bodyPr/>
                        <a:lstStyle/>
                        <a:p>
                          <a:r>
                            <a:rPr lang="en-US" sz="2100" dirty="0">
                              <a:latin typeface="PT Serif" panose="020A0603040505020204" pitchFamily="18" charset="77"/>
                            </a:rPr>
                            <a:t>No</a:t>
                          </a:r>
                        </a:p>
                      </a:txBody>
                      <a:tcPr>
                        <a:solidFill>
                          <a:schemeClr val="tx2">
                            <a:lumMod val="10000"/>
                            <a:lumOff val="90000"/>
                          </a:schemeClr>
                        </a:solidFill>
                      </a:tcPr>
                    </a:tc>
                    <a:tc>
                      <a:txBody>
                        <a:bodyPr/>
                        <a:lstStyle/>
                        <a:p>
                          <a:r>
                            <a:rPr lang="en-US" sz="21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848097785"/>
                      </a:ext>
                    </a:extLst>
                  </a:tr>
                  <a:tr h="381602">
                    <a:tc>
                      <a:txBody>
                        <a:bodyPr/>
                        <a:lstStyle/>
                        <a:p>
                          <a:r>
                            <a:rPr lang="en-US" sz="2100" dirty="0">
                              <a:latin typeface="PT Serif" panose="020A0603040505020204" pitchFamily="18" charset="77"/>
                            </a:rPr>
                            <a:t>n-BDH-based</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2100" b="0" i="0" smtClean="0">
                                    <a:latin typeface="Cambria Math" panose="02040503050406030204" pitchFamily="18" charset="0"/>
                                  </a:rPr>
                                  <m:t>2 </m:t>
                                </m:r>
                                <m:r>
                                  <m:rPr>
                                    <m:nor/>
                                  </m:rPr>
                                  <a:rPr lang="en-US" sz="2100" dirty="0" smtClean="0">
                                    <a:latin typeface="PT Serif" panose="020A0603040505020204" pitchFamily="18" charset="77"/>
                                  </a:rPr>
                                  <m:t>𝔾</m:t>
                                </m:r>
                              </m:oMath>
                            </m:oMathPara>
                          </a14:m>
                          <a:endParaRPr lang="en-US" sz="21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2100" b="0" i="0" smtClean="0">
                                    <a:latin typeface="Cambria Math" panose="02040503050406030204" pitchFamily="18" charset="0"/>
                                  </a:rPr>
                                  <m:t>1 </m:t>
                                </m:r>
                                <m:r>
                                  <m:rPr>
                                    <m:nor/>
                                  </m:rPr>
                                  <a:rPr lang="en-US" sz="2100" dirty="0" smtClean="0">
                                    <a:latin typeface="PT Serif" panose="020A0603040505020204" pitchFamily="18" charset="77"/>
                                  </a:rPr>
                                  <m:t>𝔾</m:t>
                                </m:r>
                              </m:oMath>
                            </m:oMathPara>
                          </a14:m>
                          <a:endParaRPr lang="en-US" sz="2100" dirty="0">
                            <a:latin typeface="PT Serif" panose="020A0603040505020204" pitchFamily="18" charset="77"/>
                          </a:endParaRPr>
                        </a:p>
                      </a:txBody>
                      <a:tcPr>
                        <a:solidFill>
                          <a:schemeClr val="accent6">
                            <a:lumMod val="20000"/>
                            <a:lumOff val="80000"/>
                          </a:schemeClr>
                        </a:solidFill>
                      </a:tcPr>
                    </a:tc>
                    <a:tc>
                      <a:txBody>
                        <a:bodyPr/>
                        <a:lstStyle/>
                        <a:p>
                          <a:r>
                            <a:rPr lang="en-US" sz="2100" dirty="0">
                              <a:latin typeface="PT Serif" panose="020A0603040505020204" pitchFamily="18" charset="77"/>
                            </a:rPr>
                            <a:t>No</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𝑂</m:t>
                                </m:r>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𝑛</m:t>
                                    </m:r>
                                  </m:e>
                                  <m:sup>
                                    <m:r>
                                      <a:rPr lang="en-US" sz="2100" b="0" i="1" smtClean="0">
                                        <a:latin typeface="Cambria Math" panose="02040503050406030204" pitchFamily="18" charset="0"/>
                                      </a:rPr>
                                      <m:t>2</m:t>
                                    </m:r>
                                  </m:sup>
                                </m:sSup>
                                <m:r>
                                  <a:rPr lang="en-US" sz="2100" b="0" i="1" smtClean="0">
                                    <a:latin typeface="Cambria Math" panose="02040503050406030204" pitchFamily="18" charset="0"/>
                                  </a:rPr>
                                  <m:t>)</m:t>
                                </m:r>
                              </m:oMath>
                            </m:oMathPara>
                          </a14:m>
                          <a:endParaRPr lang="en-US" sz="2100" dirty="0">
                            <a:latin typeface="PT Serif" panose="020A0603040505020204" pitchFamily="18" charset="77"/>
                          </a:endParaRPr>
                        </a:p>
                      </a:txBody>
                      <a:tcPr>
                        <a:solidFill>
                          <a:schemeClr val="tx2">
                            <a:lumMod val="10000"/>
                            <a:lumOff val="90000"/>
                          </a:schemeClr>
                        </a:solidFill>
                      </a:tcPr>
                    </a:tc>
                    <a:tc>
                      <a:txBody>
                        <a:bodyPr/>
                        <a:lstStyle/>
                        <a:p>
                          <a:r>
                            <a:rPr lang="en-US" sz="2100" dirty="0">
                              <a:latin typeface="PT Serif" panose="020A0603040505020204" pitchFamily="18" charset="77"/>
                            </a:rPr>
                            <a:t>No</a:t>
                          </a:r>
                        </a:p>
                      </a:txBody>
                      <a:tcPr>
                        <a:solidFill>
                          <a:schemeClr val="tx2">
                            <a:lumMod val="10000"/>
                            <a:lumOff val="90000"/>
                          </a:schemeClr>
                        </a:solidFill>
                      </a:tcPr>
                    </a:tc>
                    <a:tc>
                      <a:txBody>
                        <a:bodyPr/>
                        <a:lstStyle/>
                        <a:p>
                          <a:r>
                            <a:rPr lang="en-US" sz="2100" dirty="0">
                              <a:latin typeface="PT Serif" panose="020A0603040505020204" pitchFamily="18" charset="77"/>
                            </a:rPr>
                            <a:t>No</a:t>
                          </a:r>
                        </a:p>
                      </a:txBody>
                      <a:tcPr>
                        <a:solidFill>
                          <a:schemeClr val="tx2">
                            <a:lumMod val="10000"/>
                            <a:lumOff val="90000"/>
                          </a:schemeClr>
                        </a:solidFill>
                      </a:tcPr>
                    </a:tc>
                    <a:extLst>
                      <a:ext uri="{0D108BD9-81ED-4DB2-BD59-A6C34878D82A}">
                        <a16:rowId xmlns:a16="http://schemas.microsoft.com/office/drawing/2014/main" val="4235160107"/>
                      </a:ext>
                    </a:extLst>
                  </a:tr>
                  <a:tr h="393912">
                    <a:tc>
                      <a:txBody>
                        <a:bodyPr/>
                        <a:lstStyle/>
                        <a:p>
                          <a:r>
                            <a:rPr lang="en-US" sz="2100" dirty="0">
                              <a:latin typeface="PT Serif" panose="020A0603040505020204" pitchFamily="18" charset="77"/>
                            </a:rPr>
                            <a:t>BDH-based [DKG]</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2100" b="0" i="0" smtClean="0">
                                    <a:latin typeface="Cambria Math" panose="02040503050406030204" pitchFamily="18" charset="0"/>
                                  </a:rPr>
                                  <m:t>2 </m:t>
                                </m:r>
                                <m:r>
                                  <m:rPr>
                                    <m:nor/>
                                  </m:rPr>
                                  <a:rPr lang="en-US" sz="2100" dirty="0" smtClean="0">
                                    <a:latin typeface="PT Serif" panose="020A0603040505020204" pitchFamily="18" charset="77"/>
                                  </a:rPr>
                                  <m:t>𝔾</m:t>
                                </m:r>
                              </m:oMath>
                            </m:oMathPara>
                          </a14:m>
                          <a:endParaRPr lang="en-US" sz="21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2100" b="0" i="0" smtClean="0">
                                    <a:latin typeface="Cambria Math" panose="02040503050406030204" pitchFamily="18" charset="0"/>
                                  </a:rPr>
                                  <m:t>1 </m:t>
                                </m:r>
                                <m:r>
                                  <m:rPr>
                                    <m:nor/>
                                  </m:rPr>
                                  <a:rPr lang="en-US" sz="2100" dirty="0" smtClean="0">
                                    <a:latin typeface="PT Serif" panose="020A0603040505020204" pitchFamily="18" charset="77"/>
                                  </a:rPr>
                                  <m:t>𝔾</m:t>
                                </m:r>
                              </m:oMath>
                            </m:oMathPara>
                          </a14:m>
                          <a:endParaRPr lang="en-US" sz="2100" dirty="0">
                            <a:latin typeface="PT Serif" panose="020A0603040505020204" pitchFamily="18" charset="77"/>
                          </a:endParaRPr>
                        </a:p>
                      </a:txBody>
                      <a:tcPr>
                        <a:solidFill>
                          <a:schemeClr val="accent6">
                            <a:lumMod val="20000"/>
                            <a:lumOff val="80000"/>
                          </a:schemeClr>
                        </a:solidFill>
                      </a:tcPr>
                    </a:tc>
                    <a:tc>
                      <a:txBody>
                        <a:bodyPr/>
                        <a:lstStyle/>
                        <a:p>
                          <a:r>
                            <a:rPr lang="en-US" sz="2100" dirty="0">
                              <a:latin typeface="PT Serif" panose="020A0603040505020204" pitchFamily="18" charset="77"/>
                            </a:rPr>
                            <a:t>Yes</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0</m:t>
                                </m:r>
                              </m:oMath>
                            </m:oMathPara>
                          </a14:m>
                          <a:endParaRPr lang="en-US" sz="2100" dirty="0">
                            <a:latin typeface="PT Serif" panose="020A0603040505020204" pitchFamily="18" charset="77"/>
                          </a:endParaRPr>
                        </a:p>
                      </a:txBody>
                      <a:tcPr>
                        <a:solidFill>
                          <a:schemeClr val="tx2">
                            <a:lumMod val="10000"/>
                            <a:lumOff val="90000"/>
                          </a:schemeClr>
                        </a:solidFill>
                      </a:tcPr>
                    </a:tc>
                    <a:tc>
                      <a:txBody>
                        <a:bodyPr/>
                        <a:lstStyle/>
                        <a:p>
                          <a:r>
                            <a:rPr lang="en-US" sz="2100" dirty="0">
                              <a:latin typeface="PT Serif" panose="020A0603040505020204" pitchFamily="18" charset="77"/>
                            </a:rPr>
                            <a:t>No</a:t>
                          </a:r>
                        </a:p>
                      </a:txBody>
                      <a:tcPr>
                        <a:solidFill>
                          <a:schemeClr val="tx2">
                            <a:lumMod val="10000"/>
                            <a:lumOff val="90000"/>
                          </a:schemeClr>
                        </a:solidFill>
                      </a:tcPr>
                    </a:tc>
                    <a:tc>
                      <a:txBody>
                        <a:bodyPr/>
                        <a:lstStyle/>
                        <a:p>
                          <a:r>
                            <a:rPr lang="en-US" sz="21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213727546"/>
                      </a:ext>
                    </a:extLst>
                  </a:tr>
                </a:tbl>
              </a:graphicData>
            </a:graphic>
          </p:graphicFrame>
        </mc:Choice>
        <mc:Fallback>
          <p:graphicFrame>
            <p:nvGraphicFramePr>
              <p:cNvPr id="4" name="Table 3">
                <a:extLst>
                  <a:ext uri="{FF2B5EF4-FFF2-40B4-BE49-F238E27FC236}">
                    <a16:creationId xmlns:a16="http://schemas.microsoft.com/office/drawing/2014/main" id="{0CA2C263-6B97-FAAC-896E-E18543F226C8}"/>
                  </a:ext>
                </a:extLst>
              </p:cNvPr>
              <p:cNvGraphicFramePr>
                <a:graphicFrameLocks noGrp="1"/>
              </p:cNvGraphicFramePr>
              <p:nvPr>
                <p:extLst>
                  <p:ext uri="{D42A27DB-BD31-4B8C-83A1-F6EECF244321}">
                    <p14:modId xmlns:p14="http://schemas.microsoft.com/office/powerpoint/2010/main" val="1817290092"/>
                  </p:ext>
                </p:extLst>
              </p:nvPr>
            </p:nvGraphicFramePr>
            <p:xfrm>
              <a:off x="846170" y="3096492"/>
              <a:ext cx="10499660" cy="2048243"/>
            </p:xfrm>
            <a:graphic>
              <a:graphicData uri="http://schemas.openxmlformats.org/drawingml/2006/table">
                <a:tbl>
                  <a:tblPr firstRow="1" bandRow="1">
                    <a:tableStyleId>{5C22544A-7EE6-4342-B048-85BDC9FD1C3A}</a:tableStyleId>
                  </a:tblPr>
                  <a:tblGrid>
                    <a:gridCol w="2452031">
                      <a:extLst>
                        <a:ext uri="{9D8B030D-6E8A-4147-A177-3AD203B41FA5}">
                          <a16:colId xmlns:a16="http://schemas.microsoft.com/office/drawing/2014/main" val="3546649386"/>
                        </a:ext>
                      </a:extLst>
                    </a:gridCol>
                    <a:gridCol w="775855">
                      <a:extLst>
                        <a:ext uri="{9D8B030D-6E8A-4147-A177-3AD203B41FA5}">
                          <a16:colId xmlns:a16="http://schemas.microsoft.com/office/drawing/2014/main" val="143307343"/>
                        </a:ext>
                      </a:extLst>
                    </a:gridCol>
                    <a:gridCol w="1704109">
                      <a:extLst>
                        <a:ext uri="{9D8B030D-6E8A-4147-A177-3AD203B41FA5}">
                          <a16:colId xmlns:a16="http://schemas.microsoft.com/office/drawing/2014/main" val="1144066433"/>
                        </a:ext>
                      </a:extLst>
                    </a:gridCol>
                    <a:gridCol w="748145">
                      <a:extLst>
                        <a:ext uri="{9D8B030D-6E8A-4147-A177-3AD203B41FA5}">
                          <a16:colId xmlns:a16="http://schemas.microsoft.com/office/drawing/2014/main" val="156197657"/>
                        </a:ext>
                      </a:extLst>
                    </a:gridCol>
                    <a:gridCol w="2286000">
                      <a:extLst>
                        <a:ext uri="{9D8B030D-6E8A-4147-A177-3AD203B41FA5}">
                          <a16:colId xmlns:a16="http://schemas.microsoft.com/office/drawing/2014/main" val="2279707718"/>
                        </a:ext>
                      </a:extLst>
                    </a:gridCol>
                    <a:gridCol w="1246909">
                      <a:extLst>
                        <a:ext uri="{9D8B030D-6E8A-4147-A177-3AD203B41FA5}">
                          <a16:colId xmlns:a16="http://schemas.microsoft.com/office/drawing/2014/main" val="4199389145"/>
                        </a:ext>
                      </a:extLst>
                    </a:gridCol>
                    <a:gridCol w="1286611">
                      <a:extLst>
                        <a:ext uri="{9D8B030D-6E8A-4147-A177-3AD203B41FA5}">
                          <a16:colId xmlns:a16="http://schemas.microsoft.com/office/drawing/2014/main" val="3830500545"/>
                        </a:ext>
                      </a:extLst>
                    </a:gridCol>
                  </a:tblGrid>
                  <a:tr h="789726">
                    <a:tc>
                      <a:txBody>
                        <a:bodyPr/>
                        <a:lstStyle/>
                        <a:p>
                          <a:endParaRPr lang="en-US" sz="2100" dirty="0">
                            <a:latin typeface="PT Serif" panose="020A0603040505020204" pitchFamily="18" charset="77"/>
                          </a:endParaRPr>
                        </a:p>
                      </a:txBody>
                      <a:tcPr/>
                    </a:tc>
                    <a:tc>
                      <a:txBody>
                        <a:bodyPr/>
                        <a:lstStyle/>
                        <a:p>
                          <a:r>
                            <a:rPr lang="en-US" sz="2100" dirty="0">
                              <a:latin typeface="PT Serif" panose="020A0603040505020204" pitchFamily="18" charset="77"/>
                            </a:rPr>
                            <a:t>Sig Size</a:t>
                          </a:r>
                        </a:p>
                      </a:txBody>
                      <a:tcPr/>
                    </a:tc>
                    <a:tc>
                      <a:txBody>
                        <a:bodyPr/>
                        <a:lstStyle/>
                        <a:p>
                          <a:r>
                            <a:rPr lang="en-US" sz="2100" dirty="0">
                              <a:latin typeface="PT Serif" panose="020A0603040505020204" pitchFamily="18" charset="77"/>
                            </a:rPr>
                            <a:t>Verification</a:t>
                          </a:r>
                        </a:p>
                        <a:p>
                          <a:r>
                            <a:rPr lang="en-US" sz="2100" dirty="0">
                              <a:latin typeface="PT Serif" panose="020A0603040505020204" pitchFamily="18" charset="77"/>
                            </a:rPr>
                            <a:t>Key size</a:t>
                          </a:r>
                        </a:p>
                      </a:txBody>
                      <a:tcPr/>
                    </a:tc>
                    <a:tc>
                      <a:txBody>
                        <a:bodyPr/>
                        <a:lstStyle/>
                        <a:p>
                          <a:r>
                            <a:rPr lang="en-US" sz="2100" dirty="0">
                              <a:latin typeface="PT Serif" panose="020A0603040505020204" pitchFamily="18" charset="77"/>
                            </a:rPr>
                            <a:t>DKG</a:t>
                          </a:r>
                        </a:p>
                      </a:txBody>
                      <a:tcPr/>
                    </a:tc>
                    <a:tc>
                      <a:txBody>
                        <a:bodyPr/>
                        <a:lstStyle/>
                        <a:p>
                          <a:r>
                            <a:rPr lang="en-US" sz="2100" dirty="0">
                              <a:latin typeface="PT Serif" panose="020A0603040505020204" pitchFamily="18" charset="77"/>
                            </a:rPr>
                            <a:t>Key Aggregation</a:t>
                          </a:r>
                        </a:p>
                        <a:p>
                          <a:r>
                            <a:rPr lang="en-US" sz="2100" dirty="0">
                              <a:latin typeface="PT Serif" panose="020A0603040505020204" pitchFamily="18" charset="77"/>
                            </a:rPr>
                            <a:t>Time</a:t>
                          </a:r>
                        </a:p>
                      </a:txBody>
                      <a:tcPr/>
                    </a:tc>
                    <a:tc>
                      <a:txBody>
                        <a:bodyPr/>
                        <a:lstStyle/>
                        <a:p>
                          <a:r>
                            <a:rPr lang="en-US" sz="2100" dirty="0">
                              <a:latin typeface="PT Serif" panose="020A0603040505020204" pitchFamily="18" charset="77"/>
                            </a:rPr>
                            <a:t>Trusted Setup</a:t>
                          </a:r>
                        </a:p>
                      </a:txBody>
                      <a:tcPr/>
                    </a:tc>
                    <a:tc>
                      <a:txBody>
                        <a:bodyPr/>
                        <a:lstStyle/>
                        <a:p>
                          <a:r>
                            <a:rPr lang="en-US" sz="2100" dirty="0">
                              <a:latin typeface="PT Serif" panose="020A0603040505020204" pitchFamily="18" charset="77"/>
                            </a:rPr>
                            <a:t>Random</a:t>
                          </a:r>
                        </a:p>
                        <a:p>
                          <a:r>
                            <a:rPr lang="en-US" sz="2100" dirty="0">
                              <a:latin typeface="PT Serif" panose="020A0603040505020204" pitchFamily="18" charset="77"/>
                            </a:rPr>
                            <a:t>Oracle</a:t>
                          </a:r>
                        </a:p>
                      </a:txBody>
                      <a:tcPr/>
                    </a:tc>
                    <a:extLst>
                      <a:ext uri="{0D108BD9-81ED-4DB2-BD59-A6C34878D82A}">
                        <a16:rowId xmlns:a16="http://schemas.microsoft.com/office/drawing/2014/main" val="2278668706"/>
                      </a:ext>
                    </a:extLst>
                  </a:tr>
                  <a:tr h="435557">
                    <a:tc>
                      <a:txBody>
                        <a:bodyPr/>
                        <a:lstStyle/>
                        <a:p>
                          <a:r>
                            <a:rPr lang="en-US" sz="2100" dirty="0">
                              <a:latin typeface="PT Serif" panose="020A0603040505020204" pitchFamily="18" charset="77"/>
                            </a:rPr>
                            <a:t>BDH-based</a:t>
                          </a:r>
                        </a:p>
                      </a:txBody>
                      <a:tcPr>
                        <a:solidFill>
                          <a:schemeClr val="tx2">
                            <a:lumMod val="10000"/>
                            <a:lumOff val="90000"/>
                          </a:schemeClr>
                        </a:solidFill>
                      </a:tcPr>
                    </a:tc>
                    <a:tc>
                      <a:txBody>
                        <a:bodyPr/>
                        <a:lstStyle/>
                        <a:p>
                          <a:endParaRPr lang="en-US"/>
                        </a:p>
                      </a:txBody>
                      <a:tcPr>
                        <a:blipFill>
                          <a:blip r:embed="rId3"/>
                          <a:stretch>
                            <a:fillRect l="-312903" t="-188571" r="-927419" b="-211429"/>
                          </a:stretch>
                        </a:blipFill>
                      </a:tcPr>
                    </a:tc>
                    <a:tc>
                      <a:txBody>
                        <a:bodyPr/>
                        <a:lstStyle/>
                        <a:p>
                          <a:endParaRPr lang="en-US"/>
                        </a:p>
                      </a:txBody>
                      <a:tcPr>
                        <a:blipFill>
                          <a:blip r:embed="rId3"/>
                          <a:stretch>
                            <a:fillRect l="-191045" t="-188571" r="-329104" b="-211429"/>
                          </a:stretch>
                        </a:blipFill>
                      </a:tcPr>
                    </a:tc>
                    <a:tc>
                      <a:txBody>
                        <a:bodyPr/>
                        <a:lstStyle/>
                        <a:p>
                          <a:r>
                            <a:rPr lang="en-US" sz="2100" dirty="0">
                              <a:latin typeface="PT Serif" panose="020A0603040505020204" pitchFamily="18" charset="77"/>
                            </a:rPr>
                            <a:t>No</a:t>
                          </a:r>
                        </a:p>
                      </a:txBody>
                      <a:tcPr>
                        <a:solidFill>
                          <a:schemeClr val="tx2">
                            <a:lumMod val="10000"/>
                            <a:lumOff val="90000"/>
                          </a:schemeClr>
                        </a:solidFill>
                      </a:tcPr>
                    </a:tc>
                    <a:tc>
                      <a:txBody>
                        <a:bodyPr/>
                        <a:lstStyle/>
                        <a:p>
                          <a:endParaRPr lang="en-US"/>
                        </a:p>
                      </a:txBody>
                      <a:tcPr>
                        <a:blipFill>
                          <a:blip r:embed="rId3"/>
                          <a:stretch>
                            <a:fillRect l="-249444" t="-188571" r="-112222" b="-211429"/>
                          </a:stretch>
                        </a:blipFill>
                      </a:tcPr>
                    </a:tc>
                    <a:tc>
                      <a:txBody>
                        <a:bodyPr/>
                        <a:lstStyle/>
                        <a:p>
                          <a:r>
                            <a:rPr lang="en-US" sz="2100" dirty="0">
                              <a:latin typeface="PT Serif" panose="020A0603040505020204" pitchFamily="18" charset="77"/>
                            </a:rPr>
                            <a:t>No</a:t>
                          </a:r>
                        </a:p>
                      </a:txBody>
                      <a:tcPr>
                        <a:solidFill>
                          <a:schemeClr val="tx2">
                            <a:lumMod val="10000"/>
                            <a:lumOff val="90000"/>
                          </a:schemeClr>
                        </a:solidFill>
                      </a:tcPr>
                    </a:tc>
                    <a:tc>
                      <a:txBody>
                        <a:bodyPr/>
                        <a:lstStyle/>
                        <a:p>
                          <a:r>
                            <a:rPr lang="en-US" sz="21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848097785"/>
                      </a:ext>
                    </a:extLst>
                  </a:tr>
                  <a:tr h="411480">
                    <a:tc>
                      <a:txBody>
                        <a:bodyPr/>
                        <a:lstStyle/>
                        <a:p>
                          <a:r>
                            <a:rPr lang="en-US" sz="2100" dirty="0">
                              <a:latin typeface="PT Serif" panose="020A0603040505020204" pitchFamily="18" charset="77"/>
                            </a:rPr>
                            <a:t>n-BDH-based</a:t>
                          </a:r>
                        </a:p>
                      </a:txBody>
                      <a:tcPr>
                        <a:solidFill>
                          <a:schemeClr val="tx2">
                            <a:lumMod val="10000"/>
                            <a:lumOff val="90000"/>
                          </a:schemeClr>
                        </a:solidFill>
                      </a:tcPr>
                    </a:tc>
                    <a:tc>
                      <a:txBody>
                        <a:bodyPr/>
                        <a:lstStyle/>
                        <a:p>
                          <a:endParaRPr lang="en-US"/>
                        </a:p>
                      </a:txBody>
                      <a:tcPr>
                        <a:blipFill>
                          <a:blip r:embed="rId3"/>
                          <a:stretch>
                            <a:fillRect l="-312903" t="-315625" r="-927419" b="-131250"/>
                          </a:stretch>
                        </a:blipFill>
                      </a:tcPr>
                    </a:tc>
                    <a:tc>
                      <a:txBody>
                        <a:bodyPr/>
                        <a:lstStyle/>
                        <a:p>
                          <a:endParaRPr lang="en-US"/>
                        </a:p>
                      </a:txBody>
                      <a:tcPr>
                        <a:blipFill>
                          <a:blip r:embed="rId3"/>
                          <a:stretch>
                            <a:fillRect l="-191045" t="-315625" r="-329104" b="-131250"/>
                          </a:stretch>
                        </a:blipFill>
                      </a:tcPr>
                    </a:tc>
                    <a:tc>
                      <a:txBody>
                        <a:bodyPr/>
                        <a:lstStyle/>
                        <a:p>
                          <a:r>
                            <a:rPr lang="en-US" sz="2100" dirty="0">
                              <a:latin typeface="PT Serif" panose="020A0603040505020204" pitchFamily="18" charset="77"/>
                            </a:rPr>
                            <a:t>No</a:t>
                          </a:r>
                        </a:p>
                      </a:txBody>
                      <a:tcPr>
                        <a:solidFill>
                          <a:schemeClr val="tx2">
                            <a:lumMod val="10000"/>
                            <a:lumOff val="90000"/>
                          </a:schemeClr>
                        </a:solidFill>
                      </a:tcPr>
                    </a:tc>
                    <a:tc>
                      <a:txBody>
                        <a:bodyPr/>
                        <a:lstStyle/>
                        <a:p>
                          <a:endParaRPr lang="en-US"/>
                        </a:p>
                      </a:txBody>
                      <a:tcPr>
                        <a:blipFill>
                          <a:blip r:embed="rId3"/>
                          <a:stretch>
                            <a:fillRect l="-249444" t="-315625" r="-112222" b="-131250"/>
                          </a:stretch>
                        </a:blipFill>
                      </a:tcPr>
                    </a:tc>
                    <a:tc>
                      <a:txBody>
                        <a:bodyPr/>
                        <a:lstStyle/>
                        <a:p>
                          <a:r>
                            <a:rPr lang="en-US" sz="2100" dirty="0">
                              <a:latin typeface="PT Serif" panose="020A0603040505020204" pitchFamily="18" charset="77"/>
                            </a:rPr>
                            <a:t>No</a:t>
                          </a:r>
                        </a:p>
                      </a:txBody>
                      <a:tcPr>
                        <a:solidFill>
                          <a:schemeClr val="tx2">
                            <a:lumMod val="10000"/>
                            <a:lumOff val="90000"/>
                          </a:schemeClr>
                        </a:solidFill>
                      </a:tcPr>
                    </a:tc>
                    <a:tc>
                      <a:txBody>
                        <a:bodyPr/>
                        <a:lstStyle/>
                        <a:p>
                          <a:r>
                            <a:rPr lang="en-US" sz="2100" dirty="0">
                              <a:latin typeface="PT Serif" panose="020A0603040505020204" pitchFamily="18" charset="77"/>
                            </a:rPr>
                            <a:t>No</a:t>
                          </a:r>
                        </a:p>
                      </a:txBody>
                      <a:tcPr>
                        <a:solidFill>
                          <a:schemeClr val="tx2">
                            <a:lumMod val="10000"/>
                            <a:lumOff val="90000"/>
                          </a:schemeClr>
                        </a:solidFill>
                      </a:tcPr>
                    </a:tc>
                    <a:extLst>
                      <a:ext uri="{0D108BD9-81ED-4DB2-BD59-A6C34878D82A}">
                        <a16:rowId xmlns:a16="http://schemas.microsoft.com/office/drawing/2014/main" val="4235160107"/>
                      </a:ext>
                    </a:extLst>
                  </a:tr>
                  <a:tr h="411480">
                    <a:tc>
                      <a:txBody>
                        <a:bodyPr/>
                        <a:lstStyle/>
                        <a:p>
                          <a:r>
                            <a:rPr lang="en-US" sz="2100" dirty="0">
                              <a:latin typeface="PT Serif" panose="020A0603040505020204" pitchFamily="18" charset="77"/>
                            </a:rPr>
                            <a:t>BDH-based [DKG]</a:t>
                          </a:r>
                        </a:p>
                      </a:txBody>
                      <a:tcPr>
                        <a:solidFill>
                          <a:schemeClr val="tx2">
                            <a:lumMod val="10000"/>
                            <a:lumOff val="90000"/>
                          </a:schemeClr>
                        </a:solidFill>
                      </a:tcPr>
                    </a:tc>
                    <a:tc>
                      <a:txBody>
                        <a:bodyPr/>
                        <a:lstStyle/>
                        <a:p>
                          <a:endParaRPr lang="en-US"/>
                        </a:p>
                      </a:txBody>
                      <a:tcPr>
                        <a:blipFill>
                          <a:blip r:embed="rId3"/>
                          <a:stretch>
                            <a:fillRect l="-312903" t="-403030" r="-927419" b="-27273"/>
                          </a:stretch>
                        </a:blipFill>
                      </a:tcPr>
                    </a:tc>
                    <a:tc>
                      <a:txBody>
                        <a:bodyPr/>
                        <a:lstStyle/>
                        <a:p>
                          <a:endParaRPr lang="en-US"/>
                        </a:p>
                      </a:txBody>
                      <a:tcPr>
                        <a:blipFill>
                          <a:blip r:embed="rId3"/>
                          <a:stretch>
                            <a:fillRect l="-191045" t="-403030" r="-329104" b="-27273"/>
                          </a:stretch>
                        </a:blipFill>
                      </a:tcPr>
                    </a:tc>
                    <a:tc>
                      <a:txBody>
                        <a:bodyPr/>
                        <a:lstStyle/>
                        <a:p>
                          <a:r>
                            <a:rPr lang="en-US" sz="2100" dirty="0">
                              <a:latin typeface="PT Serif" panose="020A0603040505020204" pitchFamily="18" charset="77"/>
                            </a:rPr>
                            <a:t>Yes</a:t>
                          </a:r>
                        </a:p>
                      </a:txBody>
                      <a:tcPr>
                        <a:solidFill>
                          <a:schemeClr val="tx2">
                            <a:lumMod val="10000"/>
                            <a:lumOff val="90000"/>
                          </a:schemeClr>
                        </a:solidFill>
                      </a:tcPr>
                    </a:tc>
                    <a:tc>
                      <a:txBody>
                        <a:bodyPr/>
                        <a:lstStyle/>
                        <a:p>
                          <a:endParaRPr lang="en-US"/>
                        </a:p>
                      </a:txBody>
                      <a:tcPr>
                        <a:blipFill>
                          <a:blip r:embed="rId3"/>
                          <a:stretch>
                            <a:fillRect l="-249444" t="-403030" r="-112222" b="-27273"/>
                          </a:stretch>
                        </a:blipFill>
                      </a:tcPr>
                    </a:tc>
                    <a:tc>
                      <a:txBody>
                        <a:bodyPr/>
                        <a:lstStyle/>
                        <a:p>
                          <a:r>
                            <a:rPr lang="en-US" sz="2100" dirty="0">
                              <a:latin typeface="PT Serif" panose="020A0603040505020204" pitchFamily="18" charset="77"/>
                            </a:rPr>
                            <a:t>No</a:t>
                          </a:r>
                        </a:p>
                      </a:txBody>
                      <a:tcPr>
                        <a:solidFill>
                          <a:schemeClr val="tx2">
                            <a:lumMod val="10000"/>
                            <a:lumOff val="90000"/>
                          </a:schemeClr>
                        </a:solidFill>
                      </a:tcPr>
                    </a:tc>
                    <a:tc>
                      <a:txBody>
                        <a:bodyPr/>
                        <a:lstStyle/>
                        <a:p>
                          <a:r>
                            <a:rPr lang="en-US" sz="21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213727546"/>
                      </a:ext>
                    </a:extLst>
                  </a:tr>
                </a:tbl>
              </a:graphicData>
            </a:graphic>
          </p:graphicFrame>
        </mc:Fallback>
      </mc:AlternateContent>
    </p:spTree>
    <p:extLst>
      <p:ext uri="{BB962C8B-B14F-4D97-AF65-F5344CB8AC3E}">
        <p14:creationId xmlns:p14="http://schemas.microsoft.com/office/powerpoint/2010/main" val="641182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3BBF-C12A-7D1E-1E15-EFAC26D1D708}"/>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0617529-203C-88C8-8A20-15730026EE8F}"/>
              </a:ext>
            </a:extLst>
          </p:cNvPr>
          <p:cNvSpPr>
            <a:spLocks noGrp="1"/>
          </p:cNvSpPr>
          <p:nvPr>
            <p:ph idx="1"/>
          </p:nvPr>
        </p:nvSpPr>
        <p:spPr/>
        <p:txBody>
          <a:bodyPr/>
          <a:lstStyle/>
          <a:p>
            <a:pPr marL="0" indent="0" algn="ctr">
              <a:buNone/>
            </a:pPr>
            <a:r>
              <a:rPr lang="en-US" dirty="0"/>
              <a:t>Questions?</a:t>
            </a:r>
          </a:p>
        </p:txBody>
      </p:sp>
      <p:sp>
        <p:nvSpPr>
          <p:cNvPr id="4" name="TextBox 3">
            <a:extLst>
              <a:ext uri="{FF2B5EF4-FFF2-40B4-BE49-F238E27FC236}">
                <a16:creationId xmlns:a16="http://schemas.microsoft.com/office/drawing/2014/main" id="{7C166277-B867-3CE3-00CA-AB69343C2550}"/>
              </a:ext>
            </a:extLst>
          </p:cNvPr>
          <p:cNvSpPr txBox="1"/>
          <p:nvPr/>
        </p:nvSpPr>
        <p:spPr>
          <a:xfrm>
            <a:off x="-1106" y="6427113"/>
            <a:ext cx="4321767" cy="430887"/>
          </a:xfrm>
          <a:prstGeom prst="rect">
            <a:avLst/>
          </a:prstGeom>
          <a:noFill/>
        </p:spPr>
        <p:txBody>
          <a:bodyPr wrap="square">
            <a:spAutoFit/>
          </a:bodyPr>
          <a:lstStyle/>
          <a:p>
            <a:r>
              <a:rPr lang="en-US" sz="2200" dirty="0">
                <a:latin typeface="PT Serif" panose="020A0603040505020204" pitchFamily="18" charset="77"/>
              </a:rPr>
              <a:t>https://</a:t>
            </a:r>
            <a:r>
              <a:rPr lang="en-US" sz="2200" dirty="0" err="1">
                <a:latin typeface="PT Serif" panose="020A0603040505020204" pitchFamily="18" charset="77"/>
              </a:rPr>
              <a:t>eprint.iacr.org</a:t>
            </a:r>
            <a:r>
              <a:rPr lang="en-US" sz="2200" dirty="0">
                <a:latin typeface="PT Serif" panose="020A0603040505020204" pitchFamily="18" charset="77"/>
              </a:rPr>
              <a:t>/2023/1793</a:t>
            </a:r>
          </a:p>
        </p:txBody>
      </p:sp>
    </p:spTree>
    <p:extLst>
      <p:ext uri="{BB962C8B-B14F-4D97-AF65-F5344CB8AC3E}">
        <p14:creationId xmlns:p14="http://schemas.microsoft.com/office/powerpoint/2010/main" val="2875157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D503-5989-E678-2450-C63D965000C0}"/>
              </a:ext>
            </a:extLst>
          </p:cNvPr>
          <p:cNvSpPr>
            <a:spLocks noGrp="1"/>
          </p:cNvSpPr>
          <p:nvPr>
            <p:ph type="title"/>
          </p:nvPr>
        </p:nvSpPr>
        <p:spPr/>
        <p:txBody>
          <a:bodyPr/>
          <a:lstStyle/>
          <a:p>
            <a:r>
              <a:rPr lang="en-US" dirty="0"/>
              <a:t>Comparison to BDN18</a:t>
            </a:r>
          </a:p>
        </p:txBody>
      </p:sp>
      <p:sp>
        <p:nvSpPr>
          <p:cNvPr id="3" name="Content Placeholder 2">
            <a:extLst>
              <a:ext uri="{FF2B5EF4-FFF2-40B4-BE49-F238E27FC236}">
                <a16:creationId xmlns:a16="http://schemas.microsoft.com/office/drawing/2014/main" id="{C04909C4-BAC5-E87C-C9F3-CDD353684035}"/>
              </a:ext>
            </a:extLst>
          </p:cNvPr>
          <p:cNvSpPr>
            <a:spLocks noGrp="1"/>
          </p:cNvSpPr>
          <p:nvPr>
            <p:ph idx="1"/>
          </p:nvPr>
        </p:nvSpPr>
        <p:spPr>
          <a:xfrm>
            <a:off x="265322" y="1704439"/>
            <a:ext cx="10897977" cy="4351338"/>
          </a:xfrm>
        </p:spPr>
        <p:txBody>
          <a:bodyPr/>
          <a:lstStyle/>
          <a:p>
            <a:pPr>
              <a:lnSpc>
                <a:spcPct val="150000"/>
              </a:lnSpc>
            </a:pPr>
            <a:r>
              <a:rPr lang="en-US" dirty="0"/>
              <a:t>Tighter security proof (no rewinding)</a:t>
            </a:r>
          </a:p>
          <a:p>
            <a:pPr>
              <a:lnSpc>
                <a:spcPct val="150000"/>
              </a:lnSpc>
            </a:pPr>
            <a:r>
              <a:rPr lang="en-US" dirty="0"/>
              <a:t>Variant of our construction proven secure in the standard model</a:t>
            </a:r>
          </a:p>
          <a:p>
            <a:pPr>
              <a:lnSpc>
                <a:spcPct val="150000"/>
              </a:lnSpc>
            </a:pPr>
            <a:r>
              <a:rPr lang="en-US" dirty="0"/>
              <a:t>Non-interactive local key generation</a:t>
            </a:r>
          </a:p>
        </p:txBody>
      </p:sp>
    </p:spTree>
    <p:extLst>
      <p:ext uri="{BB962C8B-B14F-4D97-AF65-F5344CB8AC3E}">
        <p14:creationId xmlns:p14="http://schemas.microsoft.com/office/powerpoint/2010/main" val="1088309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BB86-AAA6-9CEF-3BEB-F8EA1FDC7105}"/>
              </a:ext>
            </a:extLst>
          </p:cNvPr>
          <p:cNvSpPr>
            <a:spLocks noGrp="1"/>
          </p:cNvSpPr>
          <p:nvPr>
            <p:ph type="title"/>
          </p:nvPr>
        </p:nvSpPr>
        <p:spPr/>
        <p:txBody>
          <a:bodyPr/>
          <a:lstStyle/>
          <a:p>
            <a:r>
              <a:rPr lang="en-US" dirty="0"/>
              <a:t>Comparison to [DCX+23] , [GJM+23]</a:t>
            </a:r>
          </a:p>
        </p:txBody>
      </p:sp>
      <p:sp>
        <p:nvSpPr>
          <p:cNvPr id="3" name="Content Placeholder 2">
            <a:extLst>
              <a:ext uri="{FF2B5EF4-FFF2-40B4-BE49-F238E27FC236}">
                <a16:creationId xmlns:a16="http://schemas.microsoft.com/office/drawing/2014/main" id="{0E4A782F-C279-F0BA-AE74-387B1B431337}"/>
              </a:ext>
            </a:extLst>
          </p:cNvPr>
          <p:cNvSpPr>
            <a:spLocks noGrp="1"/>
          </p:cNvSpPr>
          <p:nvPr>
            <p:ph idx="1"/>
          </p:nvPr>
        </p:nvSpPr>
        <p:spPr/>
        <p:txBody>
          <a:bodyPr/>
          <a:lstStyle/>
          <a:p>
            <a:pPr>
              <a:lnSpc>
                <a:spcPct val="150000"/>
              </a:lnSpc>
            </a:pPr>
            <a:r>
              <a:rPr lang="en-US" dirty="0"/>
              <a:t>Don’t require a trusted setup</a:t>
            </a:r>
          </a:p>
          <a:p>
            <a:pPr>
              <a:lnSpc>
                <a:spcPct val="150000"/>
              </a:lnSpc>
            </a:pPr>
            <a:r>
              <a:rPr lang="en-US" dirty="0"/>
              <a:t>Don’t require AGM for security proof</a:t>
            </a:r>
          </a:p>
          <a:p>
            <a:pPr>
              <a:lnSpc>
                <a:spcPct val="150000"/>
              </a:lnSpc>
            </a:pPr>
            <a:r>
              <a:rPr lang="en-US" dirty="0"/>
              <a:t>Shorter Verification key and Sig</a:t>
            </a:r>
          </a:p>
        </p:txBody>
      </p:sp>
    </p:spTree>
    <p:extLst>
      <p:ext uri="{BB962C8B-B14F-4D97-AF65-F5344CB8AC3E}">
        <p14:creationId xmlns:p14="http://schemas.microsoft.com/office/powerpoint/2010/main" val="23976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6D1A-2B10-EB23-29B6-62D99132FCF4}"/>
              </a:ext>
            </a:extLst>
          </p:cNvPr>
          <p:cNvSpPr>
            <a:spLocks noGrp="1"/>
          </p:cNvSpPr>
          <p:nvPr>
            <p:ph type="title"/>
          </p:nvPr>
        </p:nvSpPr>
        <p:spPr>
          <a:xfrm>
            <a:off x="136806" y="144080"/>
            <a:ext cx="10515600" cy="1325563"/>
          </a:xfrm>
        </p:spPr>
        <p:txBody>
          <a:bodyPr/>
          <a:lstStyle/>
          <a:p>
            <a:r>
              <a:rPr lang="en-US" dirty="0">
                <a:latin typeface="PT Serif" panose="020A0603040505020204" pitchFamily="18" charset="77"/>
              </a:rPr>
              <a:t>Accountable Multi-Signatures</a:t>
            </a:r>
          </a:p>
        </p:txBody>
      </p:sp>
      <p:pic>
        <p:nvPicPr>
          <p:cNvPr id="4" name="Google Shape;219;p25">
            <a:extLst>
              <a:ext uri="{FF2B5EF4-FFF2-40B4-BE49-F238E27FC236}">
                <a16:creationId xmlns:a16="http://schemas.microsoft.com/office/drawing/2014/main" id="{B0913391-3B4B-3551-9638-4EA3615E9257}"/>
              </a:ext>
            </a:extLst>
          </p:cNvPr>
          <p:cNvPicPr preferRelativeResize="0"/>
          <p:nvPr/>
        </p:nvPicPr>
        <p:blipFill>
          <a:blip r:embed="rId3">
            <a:alphaModFix/>
          </a:blip>
          <a:stretch>
            <a:fillRect/>
          </a:stretch>
        </p:blipFill>
        <p:spPr>
          <a:xfrm>
            <a:off x="2565735" y="1044665"/>
            <a:ext cx="834050" cy="1152898"/>
          </a:xfrm>
          <a:prstGeom prst="rect">
            <a:avLst/>
          </a:prstGeom>
          <a:noFill/>
          <a:ln>
            <a:noFill/>
          </a:ln>
        </p:spPr>
      </p:pic>
      <p:pic>
        <p:nvPicPr>
          <p:cNvPr id="5" name="Google Shape;223;p25">
            <a:extLst>
              <a:ext uri="{FF2B5EF4-FFF2-40B4-BE49-F238E27FC236}">
                <a16:creationId xmlns:a16="http://schemas.microsoft.com/office/drawing/2014/main" id="{B4EE884D-21DD-6161-560D-370FDD968527}"/>
              </a:ext>
            </a:extLst>
          </p:cNvPr>
          <p:cNvPicPr preferRelativeResize="0"/>
          <p:nvPr/>
        </p:nvPicPr>
        <p:blipFill>
          <a:blip r:embed="rId4">
            <a:alphaModFix/>
          </a:blip>
          <a:stretch>
            <a:fillRect/>
          </a:stretch>
        </p:blipFill>
        <p:spPr>
          <a:xfrm>
            <a:off x="5124417" y="1070327"/>
            <a:ext cx="834050" cy="1095717"/>
          </a:xfrm>
          <a:prstGeom prst="rect">
            <a:avLst/>
          </a:prstGeom>
          <a:noFill/>
          <a:ln>
            <a:noFill/>
          </a:ln>
        </p:spPr>
      </p:pic>
      <mc:AlternateContent xmlns:mc="http://schemas.openxmlformats.org/markup-compatibility/2006" xmlns:a14="http://schemas.microsoft.com/office/drawing/2010/main">
        <mc:Choice Requires="a14">
          <p:sp>
            <p:nvSpPr>
              <p:cNvPr id="6" name="Google Shape;227;p25">
                <a:extLst>
                  <a:ext uri="{FF2B5EF4-FFF2-40B4-BE49-F238E27FC236}">
                    <a16:creationId xmlns:a16="http://schemas.microsoft.com/office/drawing/2014/main" id="{E0A2875A-CE0C-611E-0841-1695DDEF5BE9}"/>
                  </a:ext>
                </a:extLst>
              </p:cNvPr>
              <p:cNvSpPr txBox="1"/>
              <p:nvPr/>
            </p:nvSpPr>
            <p:spPr>
              <a:xfrm>
                <a:off x="2376794" y="2977653"/>
                <a:ext cx="1211932"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𝑝</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𝑠</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1</m:t>
                          </m:r>
                        </m:sub>
                      </m:sSub>
                    </m:oMath>
                  </m:oMathPara>
                </a14:m>
                <a:endParaRPr sz="2200" dirty="0"/>
              </a:p>
            </p:txBody>
          </p:sp>
        </mc:Choice>
        <mc:Fallback xmlns="">
          <p:sp>
            <p:nvSpPr>
              <p:cNvPr id="6" name="Google Shape;227;p25">
                <a:extLst>
                  <a:ext uri="{FF2B5EF4-FFF2-40B4-BE49-F238E27FC236}">
                    <a16:creationId xmlns:a16="http://schemas.microsoft.com/office/drawing/2014/main" id="{E0A2875A-CE0C-611E-0841-1695DDEF5BE9}"/>
                  </a:ext>
                </a:extLst>
              </p:cNvPr>
              <p:cNvSpPr txBox="1">
                <a:spLocks noRot="1" noChangeAspect="1" noMove="1" noResize="1" noEditPoints="1" noAdjustHandles="1" noChangeArrowheads="1" noChangeShapeType="1" noTextEdit="1"/>
              </p:cNvSpPr>
              <p:nvPr/>
            </p:nvSpPr>
            <p:spPr>
              <a:xfrm>
                <a:off x="2376794" y="2977653"/>
                <a:ext cx="1211932" cy="523190"/>
              </a:xfrm>
              <a:prstGeom prst="rect">
                <a:avLst/>
              </a:prstGeom>
              <a:blipFill>
                <a:blip r:embed="rId5"/>
                <a:stretch>
                  <a:fillRect b="-476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Google Shape;230;p25">
                <a:extLst>
                  <a:ext uri="{FF2B5EF4-FFF2-40B4-BE49-F238E27FC236}">
                    <a16:creationId xmlns:a16="http://schemas.microsoft.com/office/drawing/2014/main" id="{BB09BCD1-8355-6B50-F84B-F748E8A499F8}"/>
                  </a:ext>
                </a:extLst>
              </p:cNvPr>
              <p:cNvSpPr txBox="1"/>
              <p:nvPr/>
            </p:nvSpPr>
            <p:spPr>
              <a:xfrm>
                <a:off x="9466171" y="2342932"/>
                <a:ext cx="2728143" cy="923299"/>
              </a:xfrm>
              <a:prstGeom prst="rect">
                <a:avLst/>
              </a:prstGeom>
              <a:noFill/>
              <a:ln>
                <a:noFill/>
              </a:ln>
            </p:spPr>
            <p:txBody>
              <a:bodyPr spcFirstLastPara="1" wrap="square" lIns="91425" tIns="91425" rIns="91425" bIns="91425" anchor="t" anchorCtr="0">
                <a:spAutoFit/>
              </a:bodyPr>
              <a:lstStyle/>
              <a:p>
                <a:pPr lvl="0" algn="ctr"/>
                <a:r>
                  <a:rPr lang="en-US" sz="2400" dirty="0">
                    <a:solidFill>
                      <a:schemeClr val="accent1">
                        <a:lumMod val="50000"/>
                      </a:schemeClr>
                    </a:solidFill>
                    <a:latin typeface="PT Serif"/>
                    <a:ea typeface="PT Serif"/>
                    <a:cs typeface="PT Serif"/>
                    <a:sym typeface="PT Serif"/>
                  </a:rPr>
                  <a:t>Public key :</a:t>
                </a:r>
              </a:p>
              <a:p>
                <a:pPr lvl="0" algn="ctr"/>
                <a:r>
                  <a:rPr lang="en-US" sz="2400" dirty="0">
                    <a:solidFill>
                      <a:schemeClr val="accent1">
                        <a:lumMod val="50000"/>
                      </a:schemeClr>
                    </a:solidFill>
                    <a:latin typeface="PT Serif"/>
                    <a:ea typeface="PT Serif"/>
                    <a:cs typeface="PT Serif"/>
                    <a:sym typeface="PT Serif"/>
                  </a:rPr>
                  <a:t>{</a:t>
                </a:r>
                <a14:m>
                  <m:oMath xmlns:m="http://schemas.openxmlformats.org/officeDocument/2006/math">
                    <m:r>
                      <a:rPr lang="en-US" sz="2400" b="0" i="0" smtClean="0">
                        <a:solidFill>
                          <a:schemeClr val="accent1">
                            <a:lumMod val="50000"/>
                          </a:schemeClr>
                        </a:solidFill>
                        <a:latin typeface="Cambria Math" panose="02040503050406030204" pitchFamily="18" charset="0"/>
                      </a:rPr>
                      <m:t> </m:t>
                    </m:r>
                    <m:r>
                      <a:rPr lang="en-US" sz="2400" i="1">
                        <a:solidFill>
                          <a:schemeClr val="accent1">
                            <a:lumMod val="50000"/>
                          </a:schemeClr>
                        </a:solidFill>
                        <a:latin typeface="Cambria Math" panose="02040503050406030204" pitchFamily="18" charset="0"/>
                      </a:rPr>
                      <m:t>𝑝</m:t>
                    </m:r>
                    <m:sSub>
                      <m:sSubPr>
                        <m:ctrlPr>
                          <a:rPr lang="ar-AE" sz="2400" i="1">
                            <a:solidFill>
                              <a:schemeClr val="accent1">
                                <a:lumMod val="50000"/>
                              </a:schemeClr>
                            </a:solidFill>
                            <a:latin typeface="Cambria Math" panose="02040503050406030204" pitchFamily="18" charset="0"/>
                          </a:rPr>
                        </m:ctrlPr>
                      </m:sSubPr>
                      <m:e>
                        <m:r>
                          <a:rPr lang="ar-AE" sz="2400" i="1">
                            <a:solidFill>
                              <a:schemeClr val="accent1">
                                <a:lumMod val="50000"/>
                              </a:schemeClr>
                            </a:solidFill>
                            <a:latin typeface="Cambria Math" panose="02040503050406030204" pitchFamily="18" charset="0"/>
                          </a:rPr>
                          <m:t>𝑘</m:t>
                        </m:r>
                      </m:e>
                      <m:sub>
                        <m:r>
                          <a:rPr lang="ar-AE" sz="2400" i="1">
                            <a:solidFill>
                              <a:schemeClr val="accent1">
                                <a:lumMod val="50000"/>
                              </a:schemeClr>
                            </a:solidFill>
                            <a:latin typeface="Cambria Math" panose="02040503050406030204" pitchFamily="18" charset="0"/>
                          </a:rPr>
                          <m:t>1</m:t>
                        </m:r>
                        <m:r>
                          <a:rPr lang="ar-AE" sz="2400" b="0" i="1" smtClean="0">
                            <a:solidFill>
                              <a:schemeClr val="accent1">
                                <a:lumMod val="50000"/>
                              </a:schemeClr>
                            </a:solidFill>
                            <a:latin typeface="Cambria Math" panose="02040503050406030204" pitchFamily="18" charset="0"/>
                          </a:rPr>
                          <m:t> </m:t>
                        </m:r>
                      </m:sub>
                    </m:sSub>
                    <m:r>
                      <a:rPr lang="ar-AE" sz="2400" b="0" i="1" smtClean="0">
                        <a:solidFill>
                          <a:schemeClr val="accent1">
                            <a:lumMod val="50000"/>
                          </a:schemeClr>
                        </a:solidFill>
                        <a:latin typeface="Cambria Math" panose="02040503050406030204" pitchFamily="18" charset="0"/>
                      </a:rPr>
                      <m:t>,</m:t>
                    </m:r>
                    <m:r>
                      <a:rPr lang="ar-AE" sz="2400" i="1">
                        <a:solidFill>
                          <a:schemeClr val="accent1">
                            <a:lumMod val="50000"/>
                          </a:schemeClr>
                        </a:solidFill>
                        <a:latin typeface="Cambria Math" panose="02040503050406030204" pitchFamily="18" charset="0"/>
                      </a:rPr>
                      <m:t>𝑝</m:t>
                    </m:r>
                    <m:sSub>
                      <m:sSubPr>
                        <m:ctrlPr>
                          <a:rPr lang="ar-AE" sz="2400" i="1">
                            <a:solidFill>
                              <a:schemeClr val="accent1">
                                <a:lumMod val="50000"/>
                              </a:schemeClr>
                            </a:solidFill>
                            <a:latin typeface="Cambria Math" panose="02040503050406030204" pitchFamily="18" charset="0"/>
                          </a:rPr>
                        </m:ctrlPr>
                      </m:sSubPr>
                      <m:e>
                        <m:r>
                          <a:rPr lang="ar-AE" sz="2400" i="1">
                            <a:solidFill>
                              <a:schemeClr val="accent1">
                                <a:lumMod val="50000"/>
                              </a:schemeClr>
                            </a:solidFill>
                            <a:latin typeface="Cambria Math" panose="02040503050406030204" pitchFamily="18" charset="0"/>
                          </a:rPr>
                          <m:t>𝑘</m:t>
                        </m:r>
                      </m:e>
                      <m:sub>
                        <m:r>
                          <a:rPr lang="ar-AE" sz="2400" b="0" i="1" smtClean="0">
                            <a:solidFill>
                              <a:schemeClr val="accent1">
                                <a:lumMod val="50000"/>
                              </a:schemeClr>
                            </a:solidFill>
                            <a:latin typeface="Cambria Math" panose="02040503050406030204" pitchFamily="18" charset="0"/>
                          </a:rPr>
                          <m:t>2</m:t>
                        </m:r>
                      </m:sub>
                    </m:sSub>
                  </m:oMath>
                </a14:m>
                <a:r>
                  <a:rPr lang="ar-AE" sz="2400" dirty="0">
                    <a:solidFill>
                      <a:schemeClr val="accent1">
                        <a:lumMod val="50000"/>
                      </a:schemeClr>
                    </a:solidFill>
                    <a:latin typeface="PT Serif"/>
                    <a:ea typeface="PT Serif"/>
                    <a:cs typeface="PT Serif"/>
                    <a:sym typeface="PT Serif"/>
                  </a:rPr>
                  <a:t> , </a:t>
                </a:r>
                <a14:m>
                  <m:oMath xmlns:m="http://schemas.openxmlformats.org/officeDocument/2006/math">
                    <m:r>
                      <a:rPr lang="ar-AE" sz="2400" i="1">
                        <a:solidFill>
                          <a:schemeClr val="accent1">
                            <a:lumMod val="50000"/>
                          </a:schemeClr>
                        </a:solidFill>
                        <a:latin typeface="Cambria Math" panose="02040503050406030204" pitchFamily="18" charset="0"/>
                      </a:rPr>
                      <m:t>𝑝</m:t>
                    </m:r>
                    <m:sSub>
                      <m:sSubPr>
                        <m:ctrlPr>
                          <a:rPr lang="ar-AE" sz="2400" i="1">
                            <a:solidFill>
                              <a:schemeClr val="accent1">
                                <a:lumMod val="50000"/>
                              </a:schemeClr>
                            </a:solidFill>
                            <a:latin typeface="Cambria Math" panose="02040503050406030204" pitchFamily="18" charset="0"/>
                          </a:rPr>
                        </m:ctrlPr>
                      </m:sSubPr>
                      <m:e>
                        <m:r>
                          <a:rPr lang="ar-AE" sz="2400" i="1">
                            <a:solidFill>
                              <a:schemeClr val="accent1">
                                <a:lumMod val="50000"/>
                              </a:schemeClr>
                            </a:solidFill>
                            <a:latin typeface="Cambria Math" panose="02040503050406030204" pitchFamily="18" charset="0"/>
                          </a:rPr>
                          <m:t>𝑘</m:t>
                        </m:r>
                      </m:e>
                      <m:sub>
                        <m:r>
                          <a:rPr lang="ar-AE" sz="2400" b="0" i="1" smtClean="0">
                            <a:solidFill>
                              <a:schemeClr val="accent1">
                                <a:lumMod val="50000"/>
                              </a:schemeClr>
                            </a:solidFill>
                            <a:latin typeface="Cambria Math" panose="02040503050406030204" pitchFamily="18" charset="0"/>
                          </a:rPr>
                          <m:t>3</m:t>
                        </m:r>
                      </m:sub>
                    </m:sSub>
                  </m:oMath>
                </a14:m>
                <a:r>
                  <a:rPr lang="en-US" sz="2400" dirty="0">
                    <a:solidFill>
                      <a:schemeClr val="accent1">
                        <a:lumMod val="50000"/>
                      </a:schemeClr>
                    </a:solidFill>
                    <a:latin typeface="PT Serif"/>
                    <a:ea typeface="PT Serif"/>
                    <a:cs typeface="PT Serif"/>
                    <a:sym typeface="PT Serif"/>
                  </a:rPr>
                  <a:t> }</a:t>
                </a:r>
                <a:endParaRPr lang="ar-AE" sz="2400" dirty="0">
                  <a:solidFill>
                    <a:schemeClr val="accent1">
                      <a:lumMod val="50000"/>
                    </a:schemeClr>
                  </a:solidFill>
                  <a:latin typeface="PT Serif"/>
                  <a:ea typeface="PT Serif"/>
                  <a:cs typeface="PT Serif"/>
                  <a:sym typeface="PT Serif"/>
                </a:endParaRPr>
              </a:p>
            </p:txBody>
          </p:sp>
        </mc:Choice>
        <mc:Fallback xmlns="">
          <p:sp>
            <p:nvSpPr>
              <p:cNvPr id="7" name="Google Shape;230;p25">
                <a:extLst>
                  <a:ext uri="{FF2B5EF4-FFF2-40B4-BE49-F238E27FC236}">
                    <a16:creationId xmlns:a16="http://schemas.microsoft.com/office/drawing/2014/main" id="{BB09BCD1-8355-6B50-F84B-F748E8A499F8}"/>
                  </a:ext>
                </a:extLst>
              </p:cNvPr>
              <p:cNvSpPr txBox="1">
                <a:spLocks noRot="1" noChangeAspect="1" noMove="1" noResize="1" noEditPoints="1" noAdjustHandles="1" noChangeArrowheads="1" noChangeShapeType="1" noTextEdit="1"/>
              </p:cNvSpPr>
              <p:nvPr/>
            </p:nvSpPr>
            <p:spPr>
              <a:xfrm>
                <a:off x="9466171" y="2342932"/>
                <a:ext cx="2728143" cy="923299"/>
              </a:xfrm>
              <a:prstGeom prst="rect">
                <a:avLst/>
              </a:prstGeom>
              <a:blipFill>
                <a:blip r:embed="rId6"/>
                <a:stretch>
                  <a:fillRect b="-8108"/>
                </a:stretch>
              </a:blipFill>
              <a:ln>
                <a:noFill/>
              </a:ln>
            </p:spPr>
            <p:txBody>
              <a:bodyPr/>
              <a:lstStyle/>
              <a:p>
                <a:r>
                  <a:rPr lang="en-US">
                    <a:noFill/>
                  </a:rPr>
                  <a:t> </a:t>
                </a:r>
              </a:p>
            </p:txBody>
          </p:sp>
        </mc:Fallback>
      </mc:AlternateContent>
      <p:pic>
        <p:nvPicPr>
          <p:cNvPr id="10" name="Picture 9" descr="A picture containing text, vector graphics&#10;&#10;Description automatically generated">
            <a:extLst>
              <a:ext uri="{FF2B5EF4-FFF2-40B4-BE49-F238E27FC236}">
                <a16:creationId xmlns:a16="http://schemas.microsoft.com/office/drawing/2014/main" id="{C01E1547-4312-159B-68EB-AC6ED985C389}"/>
              </a:ext>
            </a:extLst>
          </p:cNvPr>
          <p:cNvPicPr>
            <a:picLocks noChangeAspect="1"/>
          </p:cNvPicPr>
          <p:nvPr/>
        </p:nvPicPr>
        <p:blipFill>
          <a:blip r:embed="rId7"/>
          <a:stretch>
            <a:fillRect/>
          </a:stretch>
        </p:blipFill>
        <p:spPr>
          <a:xfrm>
            <a:off x="7804841" y="1020626"/>
            <a:ext cx="834050" cy="1176937"/>
          </a:xfrm>
          <a:prstGeom prst="rect">
            <a:avLst/>
          </a:prstGeom>
        </p:spPr>
      </p:pic>
      <p:sp>
        <p:nvSpPr>
          <p:cNvPr id="11" name="TextBox 10">
            <a:extLst>
              <a:ext uri="{FF2B5EF4-FFF2-40B4-BE49-F238E27FC236}">
                <a16:creationId xmlns:a16="http://schemas.microsoft.com/office/drawing/2014/main" id="{B66DFDDA-CAFF-B9D3-930D-1A5E38218A28}"/>
              </a:ext>
            </a:extLst>
          </p:cNvPr>
          <p:cNvSpPr txBox="1"/>
          <p:nvPr/>
        </p:nvSpPr>
        <p:spPr>
          <a:xfrm>
            <a:off x="1886451" y="2197563"/>
            <a:ext cx="2192618" cy="461665"/>
          </a:xfrm>
          <a:prstGeom prst="rect">
            <a:avLst/>
          </a:prstGeom>
          <a:noFill/>
          <a:ln>
            <a:noFill/>
          </a:ln>
        </p:spPr>
        <p:txBody>
          <a:bodyPr wrap="square" rtlCol="0">
            <a:spAutoFit/>
          </a:bodyPr>
          <a:lstStyle/>
          <a:p>
            <a:r>
              <a:rPr lang="en-US" sz="2400" dirty="0" err="1">
                <a:solidFill>
                  <a:schemeClr val="accent1">
                    <a:lumMod val="50000"/>
                  </a:schemeClr>
                </a:solidFill>
                <a:latin typeface="PT Serif" panose="020A0603040505020204" pitchFamily="18" charset="77"/>
              </a:rPr>
              <a:t>LocalKeyGen</a:t>
            </a:r>
            <a:r>
              <a:rPr lang="en-US" sz="2400" dirty="0">
                <a:solidFill>
                  <a:schemeClr val="accent1">
                    <a:lumMod val="50000"/>
                  </a:schemeClr>
                </a:solidFill>
                <a:latin typeface="PT Serif" panose="020A0603040505020204" pitchFamily="18" charset="77"/>
              </a:rPr>
              <a:t>()</a:t>
            </a:r>
          </a:p>
        </p:txBody>
      </p:sp>
      <p:cxnSp>
        <p:nvCxnSpPr>
          <p:cNvPr id="13" name="Straight Arrow Connector 12">
            <a:extLst>
              <a:ext uri="{FF2B5EF4-FFF2-40B4-BE49-F238E27FC236}">
                <a16:creationId xmlns:a16="http://schemas.microsoft.com/office/drawing/2014/main" id="{2704AFC7-3331-5BA7-0D07-746D55CB4AE6}"/>
              </a:ext>
            </a:extLst>
          </p:cNvPr>
          <p:cNvCxnSpPr>
            <a:cxnSpLocks/>
            <a:stCxn id="11" idx="2"/>
            <a:endCxn id="6" idx="0"/>
          </p:cNvCxnSpPr>
          <p:nvPr/>
        </p:nvCxnSpPr>
        <p:spPr>
          <a:xfrm>
            <a:off x="2982760" y="2659228"/>
            <a:ext cx="0" cy="3184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Google Shape;227;p25">
                <a:extLst>
                  <a:ext uri="{FF2B5EF4-FFF2-40B4-BE49-F238E27FC236}">
                    <a16:creationId xmlns:a16="http://schemas.microsoft.com/office/drawing/2014/main" id="{38480DB0-0930-7006-FF88-45DC34060D72}"/>
                  </a:ext>
                </a:extLst>
              </p:cNvPr>
              <p:cNvSpPr txBox="1"/>
              <p:nvPr/>
            </p:nvSpPr>
            <p:spPr>
              <a:xfrm>
                <a:off x="5044722" y="2977653"/>
                <a:ext cx="1211932"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𝑝</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𝑠</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2</m:t>
                          </m:r>
                        </m:sub>
                      </m:sSub>
                    </m:oMath>
                  </m:oMathPara>
                </a14:m>
                <a:endParaRPr sz="2200" dirty="0"/>
              </a:p>
            </p:txBody>
          </p:sp>
        </mc:Choice>
        <mc:Fallback xmlns="">
          <p:sp>
            <p:nvSpPr>
              <p:cNvPr id="16" name="Google Shape;227;p25">
                <a:extLst>
                  <a:ext uri="{FF2B5EF4-FFF2-40B4-BE49-F238E27FC236}">
                    <a16:creationId xmlns:a16="http://schemas.microsoft.com/office/drawing/2014/main" id="{38480DB0-0930-7006-FF88-45DC34060D72}"/>
                  </a:ext>
                </a:extLst>
              </p:cNvPr>
              <p:cNvSpPr txBox="1">
                <a:spLocks noRot="1" noChangeAspect="1" noMove="1" noResize="1" noEditPoints="1" noAdjustHandles="1" noChangeArrowheads="1" noChangeShapeType="1" noTextEdit="1"/>
              </p:cNvSpPr>
              <p:nvPr/>
            </p:nvSpPr>
            <p:spPr>
              <a:xfrm>
                <a:off x="5044722" y="2977653"/>
                <a:ext cx="1211932" cy="523190"/>
              </a:xfrm>
              <a:prstGeom prst="rect">
                <a:avLst/>
              </a:prstGeom>
              <a:blipFill>
                <a:blip r:embed="rId8"/>
                <a:stretch>
                  <a:fillRect l="-1042" b="-4762"/>
                </a:stretch>
              </a:blipFill>
              <a:ln>
                <a:noFill/>
              </a:ln>
            </p:spPr>
            <p:txBody>
              <a:bodyPr/>
              <a:lstStyle/>
              <a:p>
                <a:r>
                  <a:rPr lang="en-US">
                    <a:noFill/>
                  </a:rPr>
                  <a:t> </a:t>
                </a:r>
              </a:p>
            </p:txBody>
          </p:sp>
        </mc:Fallback>
      </mc:AlternateContent>
      <p:sp>
        <p:nvSpPr>
          <p:cNvPr id="17" name="TextBox 16">
            <a:extLst>
              <a:ext uri="{FF2B5EF4-FFF2-40B4-BE49-F238E27FC236}">
                <a16:creationId xmlns:a16="http://schemas.microsoft.com/office/drawing/2014/main" id="{E0088298-515F-3380-FB28-07269A17F5A4}"/>
              </a:ext>
            </a:extLst>
          </p:cNvPr>
          <p:cNvSpPr txBox="1"/>
          <p:nvPr/>
        </p:nvSpPr>
        <p:spPr>
          <a:xfrm>
            <a:off x="4554379" y="2197563"/>
            <a:ext cx="2192618" cy="461665"/>
          </a:xfrm>
          <a:prstGeom prst="rect">
            <a:avLst/>
          </a:prstGeom>
          <a:noFill/>
          <a:ln>
            <a:noFill/>
          </a:ln>
        </p:spPr>
        <p:txBody>
          <a:bodyPr wrap="square" rtlCol="0">
            <a:spAutoFit/>
          </a:bodyPr>
          <a:lstStyle/>
          <a:p>
            <a:r>
              <a:rPr lang="en-US" sz="2400" dirty="0" err="1">
                <a:solidFill>
                  <a:schemeClr val="accent1">
                    <a:lumMod val="50000"/>
                  </a:schemeClr>
                </a:solidFill>
                <a:latin typeface="PT Serif" panose="020A0603040505020204" pitchFamily="18" charset="77"/>
              </a:rPr>
              <a:t>LocalKeyGen</a:t>
            </a:r>
            <a:r>
              <a:rPr lang="en-US" sz="2400" dirty="0">
                <a:solidFill>
                  <a:schemeClr val="accent1">
                    <a:lumMod val="50000"/>
                  </a:schemeClr>
                </a:solidFill>
                <a:latin typeface="PT Serif" panose="020A0603040505020204" pitchFamily="18" charset="77"/>
              </a:rPr>
              <a:t>()</a:t>
            </a:r>
          </a:p>
        </p:txBody>
      </p:sp>
      <p:cxnSp>
        <p:nvCxnSpPr>
          <p:cNvPr id="18" name="Straight Arrow Connector 17">
            <a:extLst>
              <a:ext uri="{FF2B5EF4-FFF2-40B4-BE49-F238E27FC236}">
                <a16:creationId xmlns:a16="http://schemas.microsoft.com/office/drawing/2014/main" id="{D7ED422A-7AD0-2EAD-DC62-E66CADB709B5}"/>
              </a:ext>
            </a:extLst>
          </p:cNvPr>
          <p:cNvCxnSpPr>
            <a:cxnSpLocks/>
            <a:stCxn id="17" idx="2"/>
            <a:endCxn id="16" idx="0"/>
          </p:cNvCxnSpPr>
          <p:nvPr/>
        </p:nvCxnSpPr>
        <p:spPr>
          <a:xfrm>
            <a:off x="5650688" y="2659228"/>
            <a:ext cx="0" cy="3184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Google Shape;227;p25">
                <a:extLst>
                  <a:ext uri="{FF2B5EF4-FFF2-40B4-BE49-F238E27FC236}">
                    <a16:creationId xmlns:a16="http://schemas.microsoft.com/office/drawing/2014/main" id="{5317CE9C-0FCF-10FA-71E1-93BAD2AD4334}"/>
                  </a:ext>
                </a:extLst>
              </p:cNvPr>
              <p:cNvSpPr txBox="1"/>
              <p:nvPr/>
            </p:nvSpPr>
            <p:spPr>
              <a:xfrm>
                <a:off x="7879671" y="2977653"/>
                <a:ext cx="1211932"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𝑝</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3</m:t>
                          </m:r>
                        </m:sub>
                      </m:sSub>
                      <m:r>
                        <a:rPr lang="en-US" sz="2200" b="0" i="1" smtClean="0">
                          <a:latin typeface="Cambria Math" panose="02040503050406030204" pitchFamily="18" charset="0"/>
                        </a:rPr>
                        <m:t> ,</m:t>
                      </m:r>
                      <m:r>
                        <a:rPr lang="en-US" sz="2200" b="0" i="1" smtClean="0">
                          <a:latin typeface="Cambria Math" panose="02040503050406030204" pitchFamily="18" charset="0"/>
                        </a:rPr>
                        <m:t>𝑠</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3</m:t>
                          </m:r>
                        </m:sub>
                      </m:sSub>
                    </m:oMath>
                  </m:oMathPara>
                </a14:m>
                <a:endParaRPr sz="2200" dirty="0"/>
              </a:p>
            </p:txBody>
          </p:sp>
        </mc:Choice>
        <mc:Fallback xmlns="">
          <p:sp>
            <p:nvSpPr>
              <p:cNvPr id="19" name="Google Shape;227;p25">
                <a:extLst>
                  <a:ext uri="{FF2B5EF4-FFF2-40B4-BE49-F238E27FC236}">
                    <a16:creationId xmlns:a16="http://schemas.microsoft.com/office/drawing/2014/main" id="{5317CE9C-0FCF-10FA-71E1-93BAD2AD4334}"/>
                  </a:ext>
                </a:extLst>
              </p:cNvPr>
              <p:cNvSpPr txBox="1">
                <a:spLocks noRot="1" noChangeAspect="1" noMove="1" noResize="1" noEditPoints="1" noAdjustHandles="1" noChangeArrowheads="1" noChangeShapeType="1" noTextEdit="1"/>
              </p:cNvSpPr>
              <p:nvPr/>
            </p:nvSpPr>
            <p:spPr>
              <a:xfrm>
                <a:off x="7879671" y="2977653"/>
                <a:ext cx="1211932" cy="523190"/>
              </a:xfrm>
              <a:prstGeom prst="rect">
                <a:avLst/>
              </a:prstGeom>
              <a:blipFill>
                <a:blip r:embed="rId9"/>
                <a:stretch>
                  <a:fillRect b="-4762"/>
                </a:stretch>
              </a:blipFill>
              <a:ln>
                <a:noFill/>
              </a:ln>
            </p:spPr>
            <p:txBody>
              <a:bodyPr/>
              <a:lstStyle/>
              <a:p>
                <a:r>
                  <a:rPr lang="en-US">
                    <a:noFill/>
                  </a:rPr>
                  <a:t> </a:t>
                </a:r>
              </a:p>
            </p:txBody>
          </p:sp>
        </mc:Fallback>
      </mc:AlternateContent>
      <p:sp>
        <p:nvSpPr>
          <p:cNvPr id="20" name="TextBox 19">
            <a:extLst>
              <a:ext uri="{FF2B5EF4-FFF2-40B4-BE49-F238E27FC236}">
                <a16:creationId xmlns:a16="http://schemas.microsoft.com/office/drawing/2014/main" id="{FB761359-6FFB-2270-EE4A-A41E48FA6A55}"/>
              </a:ext>
            </a:extLst>
          </p:cNvPr>
          <p:cNvSpPr txBox="1"/>
          <p:nvPr/>
        </p:nvSpPr>
        <p:spPr>
          <a:xfrm>
            <a:off x="7389328" y="2197563"/>
            <a:ext cx="2192618" cy="461665"/>
          </a:xfrm>
          <a:prstGeom prst="rect">
            <a:avLst/>
          </a:prstGeom>
          <a:noFill/>
          <a:ln>
            <a:noFill/>
          </a:ln>
        </p:spPr>
        <p:txBody>
          <a:bodyPr wrap="square" rtlCol="0">
            <a:spAutoFit/>
          </a:bodyPr>
          <a:lstStyle/>
          <a:p>
            <a:r>
              <a:rPr lang="en-US" sz="2400" dirty="0" err="1">
                <a:solidFill>
                  <a:schemeClr val="accent1">
                    <a:lumMod val="50000"/>
                  </a:schemeClr>
                </a:solidFill>
                <a:latin typeface="PT Serif" panose="020A0603040505020204" pitchFamily="18" charset="77"/>
              </a:rPr>
              <a:t>LocalKeyGen</a:t>
            </a:r>
            <a:r>
              <a:rPr lang="en-US" sz="2400" dirty="0">
                <a:solidFill>
                  <a:schemeClr val="accent1">
                    <a:lumMod val="50000"/>
                  </a:schemeClr>
                </a:solidFill>
                <a:latin typeface="PT Serif" panose="020A0603040505020204" pitchFamily="18" charset="77"/>
              </a:rPr>
              <a:t>()</a:t>
            </a:r>
          </a:p>
        </p:txBody>
      </p:sp>
      <p:cxnSp>
        <p:nvCxnSpPr>
          <p:cNvPr id="21" name="Straight Arrow Connector 20">
            <a:extLst>
              <a:ext uri="{FF2B5EF4-FFF2-40B4-BE49-F238E27FC236}">
                <a16:creationId xmlns:a16="http://schemas.microsoft.com/office/drawing/2014/main" id="{A5B4D6E1-9128-2FBF-D89C-B3BE52192077}"/>
              </a:ext>
            </a:extLst>
          </p:cNvPr>
          <p:cNvCxnSpPr>
            <a:cxnSpLocks/>
            <a:stCxn id="20" idx="2"/>
            <a:endCxn id="19" idx="0"/>
          </p:cNvCxnSpPr>
          <p:nvPr/>
        </p:nvCxnSpPr>
        <p:spPr>
          <a:xfrm>
            <a:off x="8485637" y="2659228"/>
            <a:ext cx="0" cy="3184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4B65683-FD5B-281F-A67D-8991F7D05F86}"/>
                  </a:ext>
                </a:extLst>
              </p:cNvPr>
              <p:cNvSpPr txBox="1"/>
              <p:nvPr/>
            </p:nvSpPr>
            <p:spPr>
              <a:xfrm>
                <a:off x="6293359" y="1228153"/>
                <a:ext cx="1176590" cy="400110"/>
              </a:xfrm>
              <a:prstGeom prst="rect">
                <a:avLst/>
              </a:prstGeom>
              <a:noFill/>
            </p:spPr>
            <p:txBody>
              <a:bodyPr wrap="square" rtlCol="0">
                <a:spAutoFit/>
              </a:bodyPr>
              <a:lstStyle/>
              <a:p>
                <a:pPr algn="ctr"/>
                <a:r>
                  <a:rPr lang="en-US" sz="2000" dirty="0">
                    <a:solidFill>
                      <a:schemeClr val="accent1">
                        <a:lumMod val="50000"/>
                      </a:schemeClr>
                    </a:solidFill>
                    <a:latin typeface="PT Serif" panose="020A0603040505020204" pitchFamily="18" charset="77"/>
                  </a:rPr>
                  <a:t>Msg </a:t>
                </a:r>
                <a14:m>
                  <m:oMath xmlns:m="http://schemas.openxmlformats.org/officeDocument/2006/math">
                    <m:r>
                      <a:rPr lang="en-US" sz="2000" i="1">
                        <a:solidFill>
                          <a:schemeClr val="accent1">
                            <a:lumMod val="50000"/>
                          </a:schemeClr>
                        </a:solidFill>
                        <a:latin typeface="Cambria Math" panose="02040503050406030204" pitchFamily="18" charset="0"/>
                      </a:rPr>
                      <m:t>𝑚</m:t>
                    </m:r>
                  </m:oMath>
                </a14:m>
                <a:endParaRPr lang="en-US" sz="2000" dirty="0">
                  <a:solidFill>
                    <a:schemeClr val="accent1">
                      <a:lumMod val="50000"/>
                    </a:schemeClr>
                  </a:solidFill>
                  <a:latin typeface="PT Serif" panose="020A0603040505020204" pitchFamily="18" charset="77"/>
                </a:endParaRPr>
              </a:p>
            </p:txBody>
          </p:sp>
        </mc:Choice>
        <mc:Fallback xmlns="">
          <p:sp>
            <p:nvSpPr>
              <p:cNvPr id="22" name="TextBox 21">
                <a:extLst>
                  <a:ext uri="{FF2B5EF4-FFF2-40B4-BE49-F238E27FC236}">
                    <a16:creationId xmlns:a16="http://schemas.microsoft.com/office/drawing/2014/main" id="{34B65683-FD5B-281F-A67D-8991F7D05F86}"/>
                  </a:ext>
                </a:extLst>
              </p:cNvPr>
              <p:cNvSpPr txBox="1">
                <a:spLocks noRot="1" noChangeAspect="1" noMove="1" noResize="1" noEditPoints="1" noAdjustHandles="1" noChangeArrowheads="1" noChangeShapeType="1" noTextEdit="1"/>
              </p:cNvSpPr>
              <p:nvPr/>
            </p:nvSpPr>
            <p:spPr>
              <a:xfrm>
                <a:off x="6293359" y="1228153"/>
                <a:ext cx="1176590" cy="400110"/>
              </a:xfrm>
              <a:prstGeom prst="rect">
                <a:avLst/>
              </a:prstGeom>
              <a:blipFill>
                <a:blip r:embed="rId10"/>
                <a:stretch>
                  <a:fillRect t="-6061" b="-2424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DC66BCB-9889-6108-88DB-7363A63C91D0}"/>
              </a:ext>
            </a:extLst>
          </p:cNvPr>
          <p:cNvCxnSpPr>
            <a:cxnSpLocks/>
          </p:cNvCxnSpPr>
          <p:nvPr/>
        </p:nvCxnSpPr>
        <p:spPr>
          <a:xfrm flipH="1">
            <a:off x="6019504" y="1575900"/>
            <a:ext cx="648851" cy="342309"/>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23011B4-9BC9-D2A0-6F3E-263F43B4507A}"/>
              </a:ext>
            </a:extLst>
          </p:cNvPr>
          <p:cNvCxnSpPr>
            <a:cxnSpLocks/>
          </p:cNvCxnSpPr>
          <p:nvPr/>
        </p:nvCxnSpPr>
        <p:spPr>
          <a:xfrm>
            <a:off x="7066920" y="1615301"/>
            <a:ext cx="580306" cy="342309"/>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7583A62-A9B4-CFF3-B4CD-13E7D42070D2}"/>
              </a:ext>
            </a:extLst>
          </p:cNvPr>
          <p:cNvCxnSpPr>
            <a:cxnSpLocks/>
            <a:endCxn id="32" idx="0"/>
          </p:cNvCxnSpPr>
          <p:nvPr/>
        </p:nvCxnSpPr>
        <p:spPr>
          <a:xfrm>
            <a:off x="5677653" y="3356670"/>
            <a:ext cx="0" cy="635448"/>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16D2435-AA80-F9CA-70C8-5C6ACB158C47}"/>
                  </a:ext>
                </a:extLst>
              </p:cNvPr>
              <p:cNvSpPr txBox="1"/>
              <p:nvPr/>
            </p:nvSpPr>
            <p:spPr>
              <a:xfrm>
                <a:off x="3866889" y="3544549"/>
                <a:ext cx="1891356" cy="461665"/>
              </a:xfrm>
              <a:prstGeom prst="rect">
                <a:avLst/>
              </a:prstGeom>
              <a:noFill/>
              <a:ln>
                <a:noFill/>
              </a:ln>
            </p:spPr>
            <p:txBody>
              <a:bodyPr wrap="square" rtlCol="0">
                <a:spAutoFit/>
              </a:bodyPr>
              <a:lstStyle/>
              <a:p>
                <a:r>
                  <a:rPr lang="en-US" sz="2400" dirty="0">
                    <a:solidFill>
                      <a:schemeClr val="accent1">
                        <a:lumMod val="50000"/>
                      </a:schemeClr>
                    </a:solidFill>
                    <a:latin typeface="PT Serif" panose="020A0603040505020204" pitchFamily="18" charset="77"/>
                  </a:rPr>
                  <a:t>Sign(</a:t>
                </a:r>
                <a14:m>
                  <m:oMath xmlns:m="http://schemas.openxmlformats.org/officeDocument/2006/math">
                    <m:r>
                      <a:rPr lang="en-US" sz="2400" i="1">
                        <a:solidFill>
                          <a:schemeClr val="accent1">
                            <a:lumMod val="50000"/>
                          </a:schemeClr>
                        </a:solidFill>
                        <a:latin typeface="Cambria Math" panose="02040503050406030204" pitchFamily="18" charset="0"/>
                      </a:rPr>
                      <m:t>𝑠</m:t>
                    </m:r>
                    <m:sSub>
                      <m:sSubPr>
                        <m:ctrlPr>
                          <a:rPr lang="en-US" sz="2400" b="0" i="1" smtClean="0">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𝑘</m:t>
                        </m:r>
                      </m:e>
                      <m:sub>
                        <m:r>
                          <a:rPr lang="en-US" sz="2400" b="0" i="1" smtClean="0">
                            <a:solidFill>
                              <a:schemeClr val="accent1">
                                <a:lumMod val="50000"/>
                              </a:schemeClr>
                            </a:solidFill>
                            <a:latin typeface="Cambria Math" panose="02040503050406030204" pitchFamily="18" charset="0"/>
                          </a:rPr>
                          <m:t>2</m:t>
                        </m:r>
                      </m:sub>
                    </m:sSub>
                    <m:r>
                      <a:rPr lang="en-US" sz="2400" i="1">
                        <a:solidFill>
                          <a:schemeClr val="accent1">
                            <a:lumMod val="50000"/>
                          </a:schemeClr>
                        </a:solidFill>
                        <a:latin typeface="Cambria Math" panose="02040503050406030204" pitchFamily="18" charset="0"/>
                      </a:rPr>
                      <m:t>,</m:t>
                    </m:r>
                    <m:r>
                      <a:rPr lang="en-US" sz="2400" i="1">
                        <a:solidFill>
                          <a:schemeClr val="accent1">
                            <a:lumMod val="50000"/>
                          </a:schemeClr>
                        </a:solidFill>
                        <a:latin typeface="Cambria Math" panose="02040503050406030204" pitchFamily="18" charset="0"/>
                      </a:rPr>
                      <m:t>𝑚</m:t>
                    </m:r>
                  </m:oMath>
                </a14:m>
                <a:r>
                  <a:rPr lang="en-US" sz="2400" dirty="0">
                    <a:solidFill>
                      <a:schemeClr val="accent1">
                        <a:lumMod val="50000"/>
                      </a:schemeClr>
                    </a:solidFill>
                    <a:latin typeface="PT Serif" panose="020A0603040505020204" pitchFamily="18" charset="77"/>
                  </a:rPr>
                  <a:t>)</a:t>
                </a:r>
              </a:p>
            </p:txBody>
          </p:sp>
        </mc:Choice>
        <mc:Fallback xmlns="">
          <p:sp>
            <p:nvSpPr>
              <p:cNvPr id="29" name="TextBox 28">
                <a:extLst>
                  <a:ext uri="{FF2B5EF4-FFF2-40B4-BE49-F238E27FC236}">
                    <a16:creationId xmlns:a16="http://schemas.microsoft.com/office/drawing/2014/main" id="{316D2435-AA80-F9CA-70C8-5C6ACB158C47}"/>
                  </a:ext>
                </a:extLst>
              </p:cNvPr>
              <p:cNvSpPr txBox="1">
                <a:spLocks noRot="1" noChangeAspect="1" noMove="1" noResize="1" noEditPoints="1" noAdjustHandles="1" noChangeArrowheads="1" noChangeShapeType="1" noTextEdit="1"/>
              </p:cNvSpPr>
              <p:nvPr/>
            </p:nvSpPr>
            <p:spPr>
              <a:xfrm>
                <a:off x="3866889" y="3544549"/>
                <a:ext cx="1891356" cy="461665"/>
              </a:xfrm>
              <a:prstGeom prst="rect">
                <a:avLst/>
              </a:prstGeom>
              <a:blipFill>
                <a:blip r:embed="rId11"/>
                <a:stretch>
                  <a:fillRect l="-4667" t="-7895" r="-1333" b="-2894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12AD44B-C96C-10B4-F20F-8786A2BD670A}"/>
                  </a:ext>
                </a:extLst>
              </p:cNvPr>
              <p:cNvSpPr txBox="1"/>
              <p:nvPr/>
            </p:nvSpPr>
            <p:spPr>
              <a:xfrm>
                <a:off x="5455016" y="3992118"/>
                <a:ext cx="44527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m:oMathPara>
                </a14:m>
                <a:endParaRPr lang="en-US" sz="2400" dirty="0"/>
              </a:p>
            </p:txBody>
          </p:sp>
        </mc:Choice>
        <mc:Fallback xmlns="">
          <p:sp>
            <p:nvSpPr>
              <p:cNvPr id="32" name="TextBox 31">
                <a:extLst>
                  <a:ext uri="{FF2B5EF4-FFF2-40B4-BE49-F238E27FC236}">
                    <a16:creationId xmlns:a16="http://schemas.microsoft.com/office/drawing/2014/main" id="{612AD44B-C96C-10B4-F20F-8786A2BD670A}"/>
                  </a:ext>
                </a:extLst>
              </p:cNvPr>
              <p:cNvSpPr txBox="1">
                <a:spLocks noRot="1" noChangeAspect="1" noMove="1" noResize="1" noEditPoints="1" noAdjustHandles="1" noChangeArrowheads="1" noChangeShapeType="1" noTextEdit="1"/>
              </p:cNvSpPr>
              <p:nvPr/>
            </p:nvSpPr>
            <p:spPr>
              <a:xfrm>
                <a:off x="5455016" y="3992118"/>
                <a:ext cx="445274" cy="369332"/>
              </a:xfrm>
              <a:prstGeom prst="rect">
                <a:avLst/>
              </a:prstGeom>
              <a:blipFill>
                <a:blip r:embed="rId12"/>
                <a:stretch>
                  <a:fillRect b="-13333"/>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749E5AD3-D54A-A18C-F630-63BE01472486}"/>
              </a:ext>
            </a:extLst>
          </p:cNvPr>
          <p:cNvCxnSpPr>
            <a:cxnSpLocks/>
            <a:endCxn id="35" idx="0"/>
          </p:cNvCxnSpPr>
          <p:nvPr/>
        </p:nvCxnSpPr>
        <p:spPr>
          <a:xfrm>
            <a:off x="8482878" y="3341789"/>
            <a:ext cx="0" cy="635448"/>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2E5B4CC-2658-8FC9-F796-6692C3CE6270}"/>
                  </a:ext>
                </a:extLst>
              </p:cNvPr>
              <p:cNvSpPr txBox="1"/>
              <p:nvPr/>
            </p:nvSpPr>
            <p:spPr>
              <a:xfrm>
                <a:off x="6623331" y="3586583"/>
                <a:ext cx="1891356" cy="461665"/>
              </a:xfrm>
              <a:prstGeom prst="rect">
                <a:avLst/>
              </a:prstGeom>
              <a:noFill/>
              <a:ln>
                <a:noFill/>
              </a:ln>
            </p:spPr>
            <p:txBody>
              <a:bodyPr wrap="square" rtlCol="0">
                <a:spAutoFit/>
              </a:bodyPr>
              <a:lstStyle/>
              <a:p>
                <a:r>
                  <a:rPr lang="en-US" sz="2400" dirty="0">
                    <a:solidFill>
                      <a:schemeClr val="accent1">
                        <a:lumMod val="50000"/>
                      </a:schemeClr>
                    </a:solidFill>
                    <a:latin typeface="PT Serif" panose="020A0603040505020204" pitchFamily="18" charset="77"/>
                  </a:rPr>
                  <a:t>Sign(</a:t>
                </a:r>
                <a14:m>
                  <m:oMath xmlns:m="http://schemas.openxmlformats.org/officeDocument/2006/math">
                    <m:r>
                      <a:rPr lang="en-US" sz="2400" i="1">
                        <a:solidFill>
                          <a:schemeClr val="accent1">
                            <a:lumMod val="50000"/>
                          </a:schemeClr>
                        </a:solidFill>
                        <a:latin typeface="Cambria Math" panose="02040503050406030204" pitchFamily="18" charset="0"/>
                      </a:rPr>
                      <m:t>𝑠</m:t>
                    </m:r>
                    <m:sSub>
                      <m:sSubPr>
                        <m:ctrlPr>
                          <a:rPr lang="en-US" sz="2400" b="0" i="1" smtClean="0">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𝑘</m:t>
                        </m:r>
                      </m:e>
                      <m:sub>
                        <m:r>
                          <a:rPr lang="en-US" sz="2400" b="0" i="1" smtClean="0">
                            <a:solidFill>
                              <a:schemeClr val="accent1">
                                <a:lumMod val="50000"/>
                              </a:schemeClr>
                            </a:solidFill>
                            <a:latin typeface="Cambria Math" panose="02040503050406030204" pitchFamily="18" charset="0"/>
                          </a:rPr>
                          <m:t>3</m:t>
                        </m:r>
                      </m:sub>
                    </m:sSub>
                    <m:r>
                      <a:rPr lang="en-US" sz="2400" i="1">
                        <a:solidFill>
                          <a:schemeClr val="accent1">
                            <a:lumMod val="50000"/>
                          </a:schemeClr>
                        </a:solidFill>
                        <a:latin typeface="Cambria Math" panose="02040503050406030204" pitchFamily="18" charset="0"/>
                      </a:rPr>
                      <m:t>,</m:t>
                    </m:r>
                    <m:r>
                      <a:rPr lang="en-US" sz="2400" i="1">
                        <a:solidFill>
                          <a:schemeClr val="accent1">
                            <a:lumMod val="50000"/>
                          </a:schemeClr>
                        </a:solidFill>
                        <a:latin typeface="Cambria Math" panose="02040503050406030204" pitchFamily="18" charset="0"/>
                      </a:rPr>
                      <m:t>𝑚</m:t>
                    </m:r>
                  </m:oMath>
                </a14:m>
                <a:r>
                  <a:rPr lang="en-US" sz="2400" dirty="0">
                    <a:solidFill>
                      <a:schemeClr val="accent1">
                        <a:lumMod val="50000"/>
                      </a:schemeClr>
                    </a:solidFill>
                    <a:latin typeface="PT Serif" panose="020A0603040505020204" pitchFamily="18" charset="77"/>
                  </a:rPr>
                  <a:t>)</a:t>
                </a:r>
              </a:p>
            </p:txBody>
          </p:sp>
        </mc:Choice>
        <mc:Fallback xmlns="">
          <p:sp>
            <p:nvSpPr>
              <p:cNvPr id="34" name="TextBox 33">
                <a:extLst>
                  <a:ext uri="{FF2B5EF4-FFF2-40B4-BE49-F238E27FC236}">
                    <a16:creationId xmlns:a16="http://schemas.microsoft.com/office/drawing/2014/main" id="{32E5B4CC-2658-8FC9-F796-6692C3CE6270}"/>
                  </a:ext>
                </a:extLst>
              </p:cNvPr>
              <p:cNvSpPr txBox="1">
                <a:spLocks noRot="1" noChangeAspect="1" noMove="1" noResize="1" noEditPoints="1" noAdjustHandles="1" noChangeArrowheads="1" noChangeShapeType="1" noTextEdit="1"/>
              </p:cNvSpPr>
              <p:nvPr/>
            </p:nvSpPr>
            <p:spPr>
              <a:xfrm>
                <a:off x="6623331" y="3586583"/>
                <a:ext cx="1891356" cy="461665"/>
              </a:xfrm>
              <a:prstGeom prst="rect">
                <a:avLst/>
              </a:prstGeom>
              <a:blipFill>
                <a:blip r:embed="rId13"/>
                <a:stretch>
                  <a:fillRect l="-4667" t="-10811" r="-1333" b="-2973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5F0A601-CEBD-193C-81D9-DA9474E76C5C}"/>
                  </a:ext>
                </a:extLst>
              </p:cNvPr>
              <p:cNvSpPr txBox="1"/>
              <p:nvPr/>
            </p:nvSpPr>
            <p:spPr>
              <a:xfrm>
                <a:off x="8260241" y="3977237"/>
                <a:ext cx="44527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3</m:t>
                          </m:r>
                        </m:sub>
                      </m:sSub>
                    </m:oMath>
                  </m:oMathPara>
                </a14:m>
                <a:endParaRPr lang="en-US" sz="2400" dirty="0"/>
              </a:p>
            </p:txBody>
          </p:sp>
        </mc:Choice>
        <mc:Fallback xmlns="">
          <p:sp>
            <p:nvSpPr>
              <p:cNvPr id="35" name="TextBox 34">
                <a:extLst>
                  <a:ext uri="{FF2B5EF4-FFF2-40B4-BE49-F238E27FC236}">
                    <a16:creationId xmlns:a16="http://schemas.microsoft.com/office/drawing/2014/main" id="{C5F0A601-CEBD-193C-81D9-DA9474E76C5C}"/>
                  </a:ext>
                </a:extLst>
              </p:cNvPr>
              <p:cNvSpPr txBox="1">
                <a:spLocks noRot="1" noChangeAspect="1" noMove="1" noResize="1" noEditPoints="1" noAdjustHandles="1" noChangeArrowheads="1" noChangeShapeType="1" noTextEdit="1"/>
              </p:cNvSpPr>
              <p:nvPr/>
            </p:nvSpPr>
            <p:spPr>
              <a:xfrm>
                <a:off x="8260241" y="3977237"/>
                <a:ext cx="445274" cy="369332"/>
              </a:xfrm>
              <a:prstGeom prst="rect">
                <a:avLst/>
              </a:prstGeom>
              <a:blipFill>
                <a:blip r:embed="rId14"/>
                <a:stretch>
                  <a:fillRect b="-9677"/>
                </a:stretch>
              </a:blipFill>
            </p:spPr>
            <p:txBody>
              <a:bodyPr/>
              <a:lstStyle/>
              <a:p>
                <a:r>
                  <a:rPr lang="en-US">
                    <a:noFill/>
                  </a:rPr>
                  <a:t> </a:t>
                </a:r>
              </a:p>
            </p:txBody>
          </p:sp>
        </mc:Fallback>
      </mc:AlternateContent>
      <p:cxnSp>
        <p:nvCxnSpPr>
          <p:cNvPr id="36" name="Google Shape;246;p26">
            <a:extLst>
              <a:ext uri="{FF2B5EF4-FFF2-40B4-BE49-F238E27FC236}">
                <a16:creationId xmlns:a16="http://schemas.microsoft.com/office/drawing/2014/main" id="{633E7036-6F9B-E78F-9A58-0A3344FF6267}"/>
              </a:ext>
            </a:extLst>
          </p:cNvPr>
          <p:cNvCxnSpPr>
            <a:cxnSpLocks/>
          </p:cNvCxnSpPr>
          <p:nvPr/>
        </p:nvCxnSpPr>
        <p:spPr>
          <a:xfrm>
            <a:off x="5856117" y="4404714"/>
            <a:ext cx="890880" cy="342499"/>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37" name="Google Shape;248;p26">
                <a:extLst>
                  <a:ext uri="{FF2B5EF4-FFF2-40B4-BE49-F238E27FC236}">
                    <a16:creationId xmlns:a16="http://schemas.microsoft.com/office/drawing/2014/main" id="{08900E34-7B45-B45D-33B0-8018CFF7BDF8}"/>
                  </a:ext>
                </a:extLst>
              </p:cNvPr>
              <p:cNvSpPr txBox="1"/>
              <p:nvPr/>
            </p:nvSpPr>
            <p:spPr>
              <a:xfrm>
                <a:off x="5653821" y="4593929"/>
                <a:ext cx="3231569" cy="738633"/>
              </a:xfrm>
              <a:prstGeom prst="rect">
                <a:avLst/>
              </a:prstGeom>
              <a:noFill/>
              <a:ln>
                <a:noFill/>
              </a:ln>
            </p:spPr>
            <p:txBody>
              <a:bodyPr spcFirstLastPara="1" wrap="square" lIns="91425" tIns="91425" rIns="91425" bIns="91425" anchor="t" anchorCtr="0">
                <a:spAutoFit/>
              </a:bodyPr>
              <a:lstStyle/>
              <a:p>
                <a:pPr>
                  <a:lnSpc>
                    <a:spcPct val="150000"/>
                  </a:lnSpc>
                </a:pPr>
                <a:r>
                  <a:rPr lang="en-US" sz="2400" dirty="0" err="1">
                    <a:latin typeface="PT Serif"/>
                    <a:ea typeface="PT Serif"/>
                    <a:cs typeface="PT Serif"/>
                    <a:sym typeface="PT Serif"/>
                  </a:rPr>
                  <a:t>SigAgg</a:t>
                </a:r>
                <a:r>
                  <a:rPr lang="en-US" sz="2400" dirty="0">
                    <a:latin typeface="PT Serif"/>
                    <a:ea typeface="PT Serif"/>
                    <a:cs typeface="PT Serif"/>
                    <a:sym typeface="PT Serif"/>
                  </a:rPr>
                  <a:t>(</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3</m:t>
                        </m:r>
                      </m:sub>
                    </m:sSub>
                    <m:r>
                      <a:rPr lang="en-US" sz="2400" b="0" i="0" smtClean="0">
                        <a:latin typeface="Cambria Math" panose="02040503050406030204" pitchFamily="18" charset="0"/>
                      </a:rPr>
                      <m:t> </m:t>
                    </m:r>
                  </m:oMath>
                </a14:m>
                <a:r>
                  <a:rPr lang="en-US" sz="2400" dirty="0">
                    <a:solidFill>
                      <a:schemeClr val="dk1"/>
                    </a:solidFill>
                    <a:latin typeface="PT Serif"/>
                    <a:ea typeface="PT Serif"/>
                    <a:cs typeface="PT Serif"/>
                    <a:sym typeface="PT Serif"/>
                  </a:rPr>
                  <a:t>, {2,3} )</a:t>
                </a:r>
              </a:p>
            </p:txBody>
          </p:sp>
        </mc:Choice>
        <mc:Fallback xmlns="">
          <p:sp>
            <p:nvSpPr>
              <p:cNvPr id="37" name="Google Shape;248;p26">
                <a:extLst>
                  <a:ext uri="{FF2B5EF4-FFF2-40B4-BE49-F238E27FC236}">
                    <a16:creationId xmlns:a16="http://schemas.microsoft.com/office/drawing/2014/main" id="{08900E34-7B45-B45D-33B0-8018CFF7BDF8}"/>
                  </a:ext>
                </a:extLst>
              </p:cNvPr>
              <p:cNvSpPr txBox="1">
                <a:spLocks noRot="1" noChangeAspect="1" noMove="1" noResize="1" noEditPoints="1" noAdjustHandles="1" noChangeArrowheads="1" noChangeShapeType="1" noTextEdit="1"/>
              </p:cNvSpPr>
              <p:nvPr/>
            </p:nvSpPr>
            <p:spPr>
              <a:xfrm>
                <a:off x="5653821" y="4593929"/>
                <a:ext cx="3231569" cy="738633"/>
              </a:xfrm>
              <a:prstGeom prst="rect">
                <a:avLst/>
              </a:prstGeom>
              <a:blipFill>
                <a:blip r:embed="rId15"/>
                <a:stretch>
                  <a:fillRect l="-2734" b="-3333"/>
                </a:stretch>
              </a:blipFill>
              <a:ln>
                <a:noFill/>
              </a:ln>
            </p:spPr>
            <p:txBody>
              <a:bodyPr/>
              <a:lstStyle/>
              <a:p>
                <a:r>
                  <a:rPr lang="en-US">
                    <a:noFill/>
                  </a:rPr>
                  <a:t> </a:t>
                </a:r>
              </a:p>
            </p:txBody>
          </p:sp>
        </mc:Fallback>
      </mc:AlternateContent>
      <p:cxnSp>
        <p:nvCxnSpPr>
          <p:cNvPr id="38" name="Google Shape;247;p26">
            <a:extLst>
              <a:ext uri="{FF2B5EF4-FFF2-40B4-BE49-F238E27FC236}">
                <a16:creationId xmlns:a16="http://schemas.microsoft.com/office/drawing/2014/main" id="{75531D5B-08E0-C7BB-A103-0F3159AE0237}"/>
              </a:ext>
            </a:extLst>
          </p:cNvPr>
          <p:cNvCxnSpPr>
            <a:cxnSpLocks/>
          </p:cNvCxnSpPr>
          <p:nvPr/>
        </p:nvCxnSpPr>
        <p:spPr>
          <a:xfrm flipH="1">
            <a:off x="7457957" y="4388729"/>
            <a:ext cx="916310" cy="358484"/>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41" name="Google Shape;227;p25">
                <a:extLst>
                  <a:ext uri="{FF2B5EF4-FFF2-40B4-BE49-F238E27FC236}">
                    <a16:creationId xmlns:a16="http://schemas.microsoft.com/office/drawing/2014/main" id="{4164EC01-3999-7A17-0BD3-AE51CCEB1AFD}"/>
                  </a:ext>
                </a:extLst>
              </p:cNvPr>
              <p:cNvSpPr txBox="1"/>
              <p:nvPr/>
            </p:nvSpPr>
            <p:spPr>
              <a:xfrm>
                <a:off x="6938522" y="5527457"/>
                <a:ext cx="662165"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𝜎</m:t>
                      </m:r>
                    </m:oMath>
                  </m:oMathPara>
                </a14:m>
                <a:endParaRPr sz="2200" dirty="0"/>
              </a:p>
            </p:txBody>
          </p:sp>
        </mc:Choice>
        <mc:Fallback xmlns="">
          <p:sp>
            <p:nvSpPr>
              <p:cNvPr id="41" name="Google Shape;227;p25">
                <a:extLst>
                  <a:ext uri="{FF2B5EF4-FFF2-40B4-BE49-F238E27FC236}">
                    <a16:creationId xmlns:a16="http://schemas.microsoft.com/office/drawing/2014/main" id="{4164EC01-3999-7A17-0BD3-AE51CCEB1AFD}"/>
                  </a:ext>
                </a:extLst>
              </p:cNvPr>
              <p:cNvSpPr txBox="1">
                <a:spLocks noRot="1" noChangeAspect="1" noMove="1" noResize="1" noEditPoints="1" noAdjustHandles="1" noChangeArrowheads="1" noChangeShapeType="1" noTextEdit="1"/>
              </p:cNvSpPr>
              <p:nvPr/>
            </p:nvSpPr>
            <p:spPr>
              <a:xfrm>
                <a:off x="6938522" y="5527457"/>
                <a:ext cx="662165" cy="523190"/>
              </a:xfrm>
              <a:prstGeom prst="rect">
                <a:avLst/>
              </a:prstGeom>
              <a:blipFill>
                <a:blip r:embed="rId16"/>
                <a:stretch>
                  <a:fillRect/>
                </a:stretch>
              </a:blipFill>
              <a:ln>
                <a:no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DBE1D6A3-FB06-A2CC-3984-3E6BC5B19F85}"/>
              </a:ext>
            </a:extLst>
          </p:cNvPr>
          <p:cNvCxnSpPr>
            <a:cxnSpLocks/>
          </p:cNvCxnSpPr>
          <p:nvPr/>
        </p:nvCxnSpPr>
        <p:spPr>
          <a:xfrm>
            <a:off x="7269605" y="5166048"/>
            <a:ext cx="0" cy="3992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E66E556B-4F8C-850B-8432-67A41D5EA352}"/>
              </a:ext>
            </a:extLst>
          </p:cNvPr>
          <p:cNvSpPr txBox="1"/>
          <p:nvPr/>
        </p:nvSpPr>
        <p:spPr>
          <a:xfrm>
            <a:off x="1854471" y="6188956"/>
            <a:ext cx="8740991" cy="461665"/>
          </a:xfrm>
          <a:prstGeom prst="rect">
            <a:avLst/>
          </a:prstGeom>
          <a:noFill/>
        </p:spPr>
        <p:txBody>
          <a:bodyPr wrap="square" rtlCol="0">
            <a:spAutoFit/>
          </a:bodyPr>
          <a:lstStyle/>
          <a:p>
            <a:r>
              <a:rPr lang="en-US" sz="2400" dirty="0">
                <a:latin typeface="PT Serif" panose="020A0603040505020204" pitchFamily="18" charset="77"/>
              </a:rPr>
              <a:t>Accountability: One malicious coalition cannot frame another</a:t>
            </a: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F8C2D48-D641-378D-6B67-4739E90890A0}"/>
                  </a:ext>
                </a:extLst>
              </p:cNvPr>
              <p:cNvSpPr txBox="1"/>
              <p:nvPr/>
            </p:nvSpPr>
            <p:spPr>
              <a:xfrm>
                <a:off x="4787900" y="5549337"/>
                <a:ext cx="3016941" cy="461665"/>
              </a:xfrm>
              <a:prstGeom prst="rect">
                <a:avLst/>
              </a:prstGeom>
              <a:noFill/>
            </p:spPr>
            <p:txBody>
              <a:bodyPr wrap="square" rtlCol="0">
                <a:spAutoFit/>
              </a:bodyPr>
              <a:lstStyle/>
              <a:p>
                <a:r>
                  <a:rPr lang="en-US" sz="2400" dirty="0">
                    <a:latin typeface="PT Serif" panose="020A0603040505020204" pitchFamily="18" charset="77"/>
                  </a:rPr>
                  <a:t>TraceSig(</a:t>
                </a:r>
                <a14:m>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𝑝𝑘</m:t>
                    </m:r>
                    <m:r>
                      <a:rPr lang="en-US" sz="2400" b="0" i="1" smtClean="0">
                        <a:latin typeface="Cambria Math" panose="02040503050406030204" pitchFamily="18" charset="0"/>
                      </a:rPr>
                      <m:t> , </m:t>
                    </m:r>
                    <m:r>
                      <a:rPr lang="en-US" sz="2400" b="0" i="1" smtClean="0">
                        <a:latin typeface="Cambria Math" panose="02040503050406030204" pitchFamily="18" charset="0"/>
                      </a:rPr>
                      <m:t>𝑚</m:t>
                    </m:r>
                    <m:r>
                      <a:rPr lang="en-US" sz="2400" b="0" i="1" smtClean="0">
                        <a:latin typeface="Cambria Math" panose="02040503050406030204" pitchFamily="18" charset="0"/>
                      </a:rPr>
                      <m:t> ,  </m:t>
                    </m:r>
                    <m:r>
                      <a:rPr lang="en-US" sz="2400" b="0" i="0" smtClean="0">
                        <a:latin typeface="Cambria Math" panose="02040503050406030204" pitchFamily="18" charset="0"/>
                      </a:rPr>
                      <m:t>  </m:t>
                    </m:r>
                  </m:oMath>
                </a14:m>
                <a:r>
                  <a:rPr lang="en-US" sz="2400" dirty="0">
                    <a:latin typeface="PT Serif" panose="020A0603040505020204" pitchFamily="18" charset="77"/>
                  </a:rPr>
                  <a:t> )</a:t>
                </a:r>
              </a:p>
            </p:txBody>
          </p:sp>
        </mc:Choice>
        <mc:Fallback xmlns="">
          <p:sp>
            <p:nvSpPr>
              <p:cNvPr id="58" name="TextBox 57">
                <a:extLst>
                  <a:ext uri="{FF2B5EF4-FFF2-40B4-BE49-F238E27FC236}">
                    <a16:creationId xmlns:a16="http://schemas.microsoft.com/office/drawing/2014/main" id="{7F8C2D48-D641-378D-6B67-4739E90890A0}"/>
                  </a:ext>
                </a:extLst>
              </p:cNvPr>
              <p:cNvSpPr txBox="1">
                <a:spLocks noRot="1" noChangeAspect="1" noMove="1" noResize="1" noEditPoints="1" noAdjustHandles="1" noChangeArrowheads="1" noChangeShapeType="1" noTextEdit="1"/>
              </p:cNvSpPr>
              <p:nvPr/>
            </p:nvSpPr>
            <p:spPr>
              <a:xfrm>
                <a:off x="4787900" y="5549337"/>
                <a:ext cx="3016941" cy="461665"/>
              </a:xfrm>
              <a:prstGeom prst="rect">
                <a:avLst/>
              </a:prstGeom>
              <a:blipFill>
                <a:blip r:embed="rId17"/>
                <a:stretch>
                  <a:fillRect l="-292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AC4B59F-332B-C031-E20F-862706612FCC}"/>
                  </a:ext>
                </a:extLst>
              </p:cNvPr>
              <p:cNvSpPr txBox="1"/>
              <p:nvPr/>
            </p:nvSpPr>
            <p:spPr>
              <a:xfrm>
                <a:off x="8849878" y="5542826"/>
                <a:ext cx="104396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{2,3}</m:t>
                      </m:r>
                    </m:oMath>
                  </m:oMathPara>
                </a14:m>
                <a:endParaRPr lang="en-US" sz="2400" dirty="0"/>
              </a:p>
            </p:txBody>
          </p:sp>
        </mc:Choice>
        <mc:Fallback xmlns="">
          <p:sp>
            <p:nvSpPr>
              <p:cNvPr id="59" name="TextBox 58">
                <a:extLst>
                  <a:ext uri="{FF2B5EF4-FFF2-40B4-BE49-F238E27FC236}">
                    <a16:creationId xmlns:a16="http://schemas.microsoft.com/office/drawing/2014/main" id="{9AC4B59F-332B-C031-E20F-862706612FCC}"/>
                  </a:ext>
                </a:extLst>
              </p:cNvPr>
              <p:cNvSpPr txBox="1">
                <a:spLocks noRot="1" noChangeAspect="1" noMove="1" noResize="1" noEditPoints="1" noAdjustHandles="1" noChangeArrowheads="1" noChangeShapeType="1" noTextEdit="1"/>
              </p:cNvSpPr>
              <p:nvPr/>
            </p:nvSpPr>
            <p:spPr>
              <a:xfrm>
                <a:off x="8849878" y="5542826"/>
                <a:ext cx="1043966" cy="461665"/>
              </a:xfrm>
              <a:prstGeom prst="rect">
                <a:avLst/>
              </a:prstGeom>
              <a:blipFill>
                <a:blip r:embed="rId18"/>
                <a:stretch>
                  <a:fillRect b="-16216"/>
                </a:stretch>
              </a:blipFill>
            </p:spPr>
            <p:txBody>
              <a:bodyPr/>
              <a:lstStyle/>
              <a:p>
                <a:r>
                  <a:rPr lang="en-US">
                    <a:noFill/>
                  </a:rPr>
                  <a:t> </a:t>
                </a:r>
              </a:p>
            </p:txBody>
          </p:sp>
        </mc:Fallback>
      </mc:AlternateContent>
      <p:cxnSp>
        <p:nvCxnSpPr>
          <p:cNvPr id="63" name="Straight Arrow Connector 62">
            <a:extLst>
              <a:ext uri="{FF2B5EF4-FFF2-40B4-BE49-F238E27FC236}">
                <a16:creationId xmlns:a16="http://schemas.microsoft.com/office/drawing/2014/main" id="{BC29C097-7D78-4716-1C96-A83AD9F20451}"/>
              </a:ext>
            </a:extLst>
          </p:cNvPr>
          <p:cNvCxnSpPr>
            <a:cxnSpLocks/>
            <a:stCxn id="58" idx="3"/>
            <a:endCxn id="59" idx="1"/>
          </p:cNvCxnSpPr>
          <p:nvPr/>
        </p:nvCxnSpPr>
        <p:spPr>
          <a:xfrm flipV="1">
            <a:off x="7804841" y="5773659"/>
            <a:ext cx="1045037" cy="65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2AFAC59-9BF5-9C1F-328A-5DC5A6013347}"/>
                  </a:ext>
                </a:extLst>
              </p:cNvPr>
              <p:cNvSpPr txBox="1"/>
              <p:nvPr/>
            </p:nvSpPr>
            <p:spPr>
              <a:xfrm>
                <a:off x="251792" y="1325217"/>
                <a:ext cx="11325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m:t>
                      </m:r>
                    </m:oMath>
                  </m:oMathPara>
                </a14:m>
                <a:endParaRPr lang="en-US" sz="2400" dirty="0"/>
              </a:p>
            </p:txBody>
          </p:sp>
        </mc:Choice>
        <mc:Fallback xmlns="">
          <p:sp>
            <p:nvSpPr>
              <p:cNvPr id="25" name="TextBox 24">
                <a:extLst>
                  <a:ext uri="{FF2B5EF4-FFF2-40B4-BE49-F238E27FC236}">
                    <a16:creationId xmlns:a16="http://schemas.microsoft.com/office/drawing/2014/main" id="{B2AFAC59-9BF5-9C1F-328A-5DC5A6013347}"/>
                  </a:ext>
                </a:extLst>
              </p:cNvPr>
              <p:cNvSpPr txBox="1">
                <a:spLocks noRot="1" noChangeAspect="1" noMove="1" noResize="1" noEditPoints="1" noAdjustHandles="1" noChangeArrowheads="1" noChangeShapeType="1" noTextEdit="1"/>
              </p:cNvSpPr>
              <p:nvPr/>
            </p:nvSpPr>
            <p:spPr>
              <a:xfrm>
                <a:off x="251792" y="1325217"/>
                <a:ext cx="1132584" cy="461665"/>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2701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childTnLst>
                                </p:cTn>
                              </p:par>
                              <p:par>
                                <p:cTn id="10" presetID="10"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0"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1000"/>
                                        <p:tgtEl>
                                          <p:spTgt spid="36"/>
                                        </p:tgtEl>
                                      </p:cBhvr>
                                    </p:animEffect>
                                  </p:childTnLst>
                                </p:cTn>
                              </p:par>
                              <p:par>
                                <p:cTn id="72" presetID="10" presetClass="entr" presetSubtype="0" fill="hold"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1000"/>
                                        <p:tgtEl>
                                          <p:spTgt spid="38"/>
                                        </p:tgtEl>
                                      </p:cBhvr>
                                    </p:animEffect>
                                  </p:childTnLst>
                                </p:cTn>
                              </p:par>
                              <p:par>
                                <p:cTn id="75" presetID="10" presetClass="entr" presetSubtype="0" fill="hold"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fade">
                                      <p:cBhvr>
                                        <p:cTn id="77" dur="1000"/>
                                        <p:tgtEl>
                                          <p:spTgt spid="37">
                                            <p:txEl>
                                              <p:pRg st="0" end="0"/>
                                            </p:txEl>
                                          </p:spTgt>
                                        </p:tgtEl>
                                      </p:cBhvr>
                                    </p:animEffect>
                                  </p:childTnLst>
                                </p:cTn>
                              </p:par>
                              <p:par>
                                <p:cTn id="78" presetID="1" presetClass="entr" presetSubtype="0" fill="hold"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par>
                                <p:cTn id="80" presetID="10" presetClass="entr" presetSubtype="0" fill="hold"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1000"/>
                                        <p:tgtEl>
                                          <p:spTgt spid="41"/>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2" grpId="0"/>
      <p:bldP spid="29" grpId="0" animBg="1"/>
      <p:bldP spid="32" grpId="0"/>
      <p:bldP spid="34" grpId="0" animBg="1"/>
      <p:bldP spid="35" grpId="0"/>
      <p:bldP spid="51" grpId="0"/>
      <p:bldP spid="58" grpId="0"/>
      <p:bldP spid="59"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C5B4-51ED-F3D3-51DD-08BE70511E18}"/>
              </a:ext>
            </a:extLst>
          </p:cNvPr>
          <p:cNvSpPr>
            <a:spLocks noGrp="1"/>
          </p:cNvSpPr>
          <p:nvPr>
            <p:ph type="title"/>
          </p:nvPr>
        </p:nvSpPr>
        <p:spPr>
          <a:xfrm>
            <a:off x="282146" y="241558"/>
            <a:ext cx="11643154" cy="1325563"/>
          </a:xfrm>
        </p:spPr>
        <p:txBody>
          <a:bodyPr/>
          <a:lstStyle/>
          <a:p>
            <a:r>
              <a:rPr lang="en-US" dirty="0">
                <a:latin typeface="PT Serif" panose="020A0603040505020204" pitchFamily="18" charset="77"/>
              </a:rPr>
              <a:t>Applications of Accountable Multi-Signatures</a:t>
            </a:r>
          </a:p>
        </p:txBody>
      </p:sp>
      <p:pic>
        <p:nvPicPr>
          <p:cNvPr id="5" name="Content Placeholder 4" descr="A building with columns and a dollar sign&#10;&#10;Description automatically generated">
            <a:extLst>
              <a:ext uri="{FF2B5EF4-FFF2-40B4-BE49-F238E27FC236}">
                <a16:creationId xmlns:a16="http://schemas.microsoft.com/office/drawing/2014/main" id="{02105BA6-25B3-51F8-88C4-8E8CCA43EF92}"/>
              </a:ext>
            </a:extLst>
          </p:cNvPr>
          <p:cNvPicPr>
            <a:picLocks noGrp="1" noChangeAspect="1"/>
          </p:cNvPicPr>
          <p:nvPr>
            <p:ph idx="1"/>
          </p:nvPr>
        </p:nvPicPr>
        <p:blipFill>
          <a:blip r:embed="rId3"/>
          <a:stretch>
            <a:fillRect/>
          </a:stretch>
        </p:blipFill>
        <p:spPr>
          <a:xfrm>
            <a:off x="1906755" y="1960769"/>
            <a:ext cx="3115608" cy="2936461"/>
          </a:xfrm>
        </p:spPr>
      </p:pic>
      <p:pic>
        <p:nvPicPr>
          <p:cNvPr id="6" name="Google Shape;66;p14">
            <a:extLst>
              <a:ext uri="{FF2B5EF4-FFF2-40B4-BE49-F238E27FC236}">
                <a16:creationId xmlns:a16="http://schemas.microsoft.com/office/drawing/2014/main" id="{A42F75C5-5E68-3DE9-E103-4D6B842CD87C}"/>
              </a:ext>
            </a:extLst>
          </p:cNvPr>
          <p:cNvPicPr preferRelativeResize="0"/>
          <p:nvPr/>
        </p:nvPicPr>
        <p:blipFill>
          <a:blip r:embed="rId4">
            <a:alphaModFix/>
          </a:blip>
          <a:stretch>
            <a:fillRect/>
          </a:stretch>
        </p:blipFill>
        <p:spPr>
          <a:xfrm>
            <a:off x="7289396" y="1857398"/>
            <a:ext cx="2706056" cy="3143204"/>
          </a:xfrm>
          <a:prstGeom prst="rect">
            <a:avLst/>
          </a:prstGeom>
          <a:noFill/>
          <a:ln>
            <a:noFill/>
          </a:ln>
        </p:spPr>
      </p:pic>
      <p:sp>
        <p:nvSpPr>
          <p:cNvPr id="3" name="TextBox 2">
            <a:extLst>
              <a:ext uri="{FF2B5EF4-FFF2-40B4-BE49-F238E27FC236}">
                <a16:creationId xmlns:a16="http://schemas.microsoft.com/office/drawing/2014/main" id="{1A229FE3-4F0D-6D1B-71B2-393D18E9E258}"/>
              </a:ext>
            </a:extLst>
          </p:cNvPr>
          <p:cNvSpPr txBox="1"/>
          <p:nvPr/>
        </p:nvSpPr>
        <p:spPr>
          <a:xfrm>
            <a:off x="2634974" y="5829300"/>
            <a:ext cx="6922052" cy="523220"/>
          </a:xfrm>
          <a:prstGeom prst="rect">
            <a:avLst/>
          </a:prstGeom>
          <a:noFill/>
        </p:spPr>
        <p:txBody>
          <a:bodyPr wrap="square" rtlCol="0">
            <a:spAutoFit/>
          </a:bodyPr>
          <a:lstStyle/>
          <a:p>
            <a:r>
              <a:rPr lang="en-US" sz="2800" dirty="0">
                <a:latin typeface="PT Serif" panose="020A0603040505020204" pitchFamily="18" charset="77"/>
              </a:rPr>
              <a:t>Rogue Signature identifies corrupt parties</a:t>
            </a:r>
          </a:p>
        </p:txBody>
      </p:sp>
    </p:spTree>
    <p:extLst>
      <p:ext uri="{BB962C8B-B14F-4D97-AF65-F5344CB8AC3E}">
        <p14:creationId xmlns:p14="http://schemas.microsoft.com/office/powerpoint/2010/main" val="285372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5"/>
          <p:cNvPicPr preferRelativeResize="0"/>
          <p:nvPr/>
        </p:nvPicPr>
        <p:blipFill>
          <a:blip r:embed="rId3">
            <a:alphaModFix/>
          </a:blip>
          <a:stretch>
            <a:fillRect/>
          </a:stretch>
        </p:blipFill>
        <p:spPr>
          <a:xfrm>
            <a:off x="3173847" y="2718800"/>
            <a:ext cx="1112067" cy="1537197"/>
          </a:xfrm>
          <a:prstGeom prst="rect">
            <a:avLst/>
          </a:prstGeom>
          <a:noFill/>
          <a:ln>
            <a:noFill/>
          </a:ln>
        </p:spPr>
      </p:pic>
      <p:sp>
        <p:nvSpPr>
          <p:cNvPr id="220" name="Google Shape;220;p25"/>
          <p:cNvSpPr txBox="1">
            <a:spLocks noGrp="1"/>
          </p:cNvSpPr>
          <p:nvPr>
            <p:ph type="title"/>
          </p:nvPr>
        </p:nvSpPr>
        <p:spPr>
          <a:xfrm>
            <a:off x="101733" y="130800"/>
            <a:ext cx="11569200" cy="763600"/>
          </a:xfrm>
          <a:prstGeom prst="rect">
            <a:avLst/>
          </a:prstGeom>
        </p:spPr>
        <p:txBody>
          <a:bodyPr spcFirstLastPara="1" vert="horz" wrap="square" lIns="121900" tIns="121900" rIns="121900" bIns="121900" rtlCol="0" anchor="t" anchorCtr="0">
            <a:normAutofit fontScale="90000"/>
          </a:bodyPr>
          <a:lstStyle/>
          <a:p>
            <a:r>
              <a:rPr lang="en" dirty="0"/>
              <a:t>The Trivial Accountable Multi-Signature</a:t>
            </a:r>
            <a:endParaRPr dirty="0"/>
          </a:p>
        </p:txBody>
      </p:sp>
      <p:sp>
        <p:nvSpPr>
          <p:cNvPr id="221" name="Google Shape;221;p25"/>
          <p:cNvSpPr txBox="1">
            <a:spLocks noGrp="1"/>
          </p:cNvSpPr>
          <p:nvPr>
            <p:ph type="body" idx="1"/>
          </p:nvPr>
        </p:nvSpPr>
        <p:spPr>
          <a:xfrm>
            <a:off x="217367" y="894401"/>
            <a:ext cx="11726800" cy="2286121"/>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US" sz="2400" dirty="0"/>
              <a:t>K</a:t>
            </a:r>
            <a:r>
              <a:rPr lang="en" sz="2400" dirty="0" err="1"/>
              <a:t>eys</a:t>
            </a:r>
            <a:r>
              <a:rPr lang="en" sz="2400" dirty="0"/>
              <a:t> of all parties are sampled independently for some signature scheme.</a:t>
            </a:r>
          </a:p>
          <a:p>
            <a:pPr marL="0" indent="0">
              <a:spcAft>
                <a:spcPts val="1600"/>
              </a:spcAft>
              <a:buNone/>
            </a:pPr>
            <a:r>
              <a:rPr lang="en" sz="2400" dirty="0"/>
              <a:t>Combined Sig : Concatenation of all individual sigs.</a:t>
            </a:r>
            <a:endParaRPr sz="2400" dirty="0"/>
          </a:p>
        </p:txBody>
      </p:sp>
      <p:pic>
        <p:nvPicPr>
          <p:cNvPr id="223" name="Google Shape;223;p25"/>
          <p:cNvPicPr preferRelativeResize="0"/>
          <p:nvPr/>
        </p:nvPicPr>
        <p:blipFill>
          <a:blip r:embed="rId4">
            <a:alphaModFix/>
          </a:blip>
          <a:stretch>
            <a:fillRect/>
          </a:stretch>
        </p:blipFill>
        <p:spPr>
          <a:xfrm>
            <a:off x="6255909" y="2753017"/>
            <a:ext cx="1112067" cy="1460956"/>
          </a:xfrm>
          <a:prstGeom prst="rect">
            <a:avLst/>
          </a:prstGeom>
          <a:noFill/>
          <a:ln>
            <a:noFill/>
          </a:ln>
        </p:spPr>
      </p:pic>
      <p:pic>
        <p:nvPicPr>
          <p:cNvPr id="225" name="Google Shape;225;p25"/>
          <p:cNvPicPr preferRelativeResize="0"/>
          <p:nvPr/>
        </p:nvPicPr>
        <p:blipFill>
          <a:blip r:embed="rId5">
            <a:alphaModFix/>
          </a:blip>
          <a:stretch>
            <a:fillRect/>
          </a:stretch>
        </p:blipFill>
        <p:spPr>
          <a:xfrm>
            <a:off x="9542291" y="2718800"/>
            <a:ext cx="1212947" cy="1537200"/>
          </a:xfrm>
          <a:prstGeom prst="rect">
            <a:avLst/>
          </a:prstGeom>
          <a:noFill/>
          <a:ln>
            <a:noFill/>
          </a:ln>
        </p:spPr>
      </p:pic>
      <mc:AlternateContent xmlns:mc="http://schemas.openxmlformats.org/markup-compatibility/2006" xmlns:a14="http://schemas.microsoft.com/office/drawing/2010/main">
        <mc:Choice Requires="a14">
          <p:sp>
            <p:nvSpPr>
              <p:cNvPr id="227" name="Google Shape;227;p25"/>
              <p:cNvSpPr txBox="1"/>
              <p:nvPr/>
            </p:nvSpPr>
            <p:spPr>
              <a:xfrm>
                <a:off x="2921926" y="4123144"/>
                <a:ext cx="1615909" cy="656614"/>
              </a:xfrm>
              <a:prstGeom prst="rect">
                <a:avLst/>
              </a:prstGeom>
              <a:noFill/>
              <a:ln>
                <a:noFill/>
              </a:ln>
            </p:spPr>
            <p:txBody>
              <a:bodyPr spcFirstLastPara="1" wrap="square" lIns="121900" tIns="121900" rIns="121900" bIns="121900" anchor="t" anchorCtr="0">
                <a:spAutoFit/>
              </a:bodyPr>
              <a:lstStyle/>
              <a:p>
                <a:pPr/>
                <a14:m>
                  <m:oMathPara xmlns:m="http://schemas.openxmlformats.org/officeDocument/2006/math">
                    <m:oMathParaPr>
                      <m:jc m:val="centerGroup"/>
                    </m:oMathParaPr>
                    <m:oMath xmlns:m="http://schemas.openxmlformats.org/officeDocument/2006/math">
                      <m:r>
                        <a:rPr lang="en-US" sz="2667" i="1">
                          <a:latin typeface="Cambria Math" panose="02040503050406030204" pitchFamily="18" charset="0"/>
                        </a:rPr>
                        <m:t>𝑝</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1</m:t>
                          </m:r>
                        </m:sub>
                      </m:sSub>
                      <m:r>
                        <a:rPr lang="en-US" sz="2667" i="1">
                          <a:latin typeface="Cambria Math" panose="02040503050406030204" pitchFamily="18" charset="0"/>
                        </a:rPr>
                        <m:t> ,</m:t>
                      </m:r>
                      <m:r>
                        <a:rPr lang="en-US" sz="2667" i="1">
                          <a:latin typeface="Cambria Math" panose="02040503050406030204" pitchFamily="18" charset="0"/>
                        </a:rPr>
                        <m:t>𝑠</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1</m:t>
                          </m:r>
                        </m:sub>
                      </m:sSub>
                    </m:oMath>
                  </m:oMathPara>
                </a14:m>
                <a:endParaRPr sz="2667" dirty="0"/>
              </a:p>
            </p:txBody>
          </p:sp>
        </mc:Choice>
        <mc:Fallback xmlns="">
          <p:sp>
            <p:nvSpPr>
              <p:cNvPr id="227" name="Google Shape;227;p25"/>
              <p:cNvSpPr txBox="1">
                <a:spLocks noRot="1" noChangeAspect="1" noMove="1" noResize="1" noEditPoints="1" noAdjustHandles="1" noChangeArrowheads="1" noChangeShapeType="1" noTextEdit="1"/>
              </p:cNvSpPr>
              <p:nvPr/>
            </p:nvSpPr>
            <p:spPr>
              <a:xfrm>
                <a:off x="2921926" y="4123144"/>
                <a:ext cx="1615909" cy="656614"/>
              </a:xfrm>
              <a:prstGeom prst="rect">
                <a:avLst/>
              </a:prstGeom>
              <a:blipFill>
                <a:blip r:embed="rId6"/>
                <a:stretch>
                  <a:fillRect b="-566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Google Shape;227;p25">
                <a:extLst>
                  <a:ext uri="{FF2B5EF4-FFF2-40B4-BE49-F238E27FC236}">
                    <a16:creationId xmlns:a16="http://schemas.microsoft.com/office/drawing/2014/main" id="{6CC8A31F-6D8A-8057-6517-CAFE7097F4E4}"/>
                  </a:ext>
                </a:extLst>
              </p:cNvPr>
              <p:cNvSpPr txBox="1"/>
              <p:nvPr/>
            </p:nvSpPr>
            <p:spPr>
              <a:xfrm>
                <a:off x="6062668" y="4090062"/>
                <a:ext cx="1615909" cy="656614"/>
              </a:xfrm>
              <a:prstGeom prst="rect">
                <a:avLst/>
              </a:prstGeom>
              <a:noFill/>
              <a:ln>
                <a:noFill/>
              </a:ln>
            </p:spPr>
            <p:txBody>
              <a:bodyPr spcFirstLastPara="1" wrap="square" lIns="121900" tIns="121900" rIns="121900" bIns="121900" anchor="t" anchorCtr="0">
                <a:spAutoFit/>
              </a:bodyPr>
              <a:lstStyle/>
              <a:p>
                <a:pPr/>
                <a14:m>
                  <m:oMathPara xmlns:m="http://schemas.openxmlformats.org/officeDocument/2006/math">
                    <m:oMathParaPr>
                      <m:jc m:val="centerGroup"/>
                    </m:oMathParaPr>
                    <m:oMath xmlns:m="http://schemas.openxmlformats.org/officeDocument/2006/math">
                      <m:r>
                        <a:rPr lang="en-US" sz="2667" i="1">
                          <a:latin typeface="Cambria Math" panose="02040503050406030204" pitchFamily="18" charset="0"/>
                        </a:rPr>
                        <m:t>𝑝</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2</m:t>
                          </m:r>
                        </m:sub>
                      </m:sSub>
                      <m:r>
                        <a:rPr lang="en-US" sz="2667" i="1">
                          <a:latin typeface="Cambria Math" panose="02040503050406030204" pitchFamily="18" charset="0"/>
                        </a:rPr>
                        <m:t> ,</m:t>
                      </m:r>
                      <m:r>
                        <a:rPr lang="en-US" sz="2667" i="1">
                          <a:latin typeface="Cambria Math" panose="02040503050406030204" pitchFamily="18" charset="0"/>
                        </a:rPr>
                        <m:t>𝑠</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2</m:t>
                          </m:r>
                        </m:sub>
                      </m:sSub>
                    </m:oMath>
                  </m:oMathPara>
                </a14:m>
                <a:endParaRPr sz="2667" dirty="0"/>
              </a:p>
            </p:txBody>
          </p:sp>
        </mc:Choice>
        <mc:Fallback xmlns="">
          <p:sp>
            <p:nvSpPr>
              <p:cNvPr id="2" name="Google Shape;227;p25">
                <a:extLst>
                  <a:ext uri="{FF2B5EF4-FFF2-40B4-BE49-F238E27FC236}">
                    <a16:creationId xmlns:a16="http://schemas.microsoft.com/office/drawing/2014/main" id="{6CC8A31F-6D8A-8057-6517-CAFE7097F4E4}"/>
                  </a:ext>
                </a:extLst>
              </p:cNvPr>
              <p:cNvSpPr txBox="1">
                <a:spLocks noRot="1" noChangeAspect="1" noMove="1" noResize="1" noEditPoints="1" noAdjustHandles="1" noChangeArrowheads="1" noChangeShapeType="1" noTextEdit="1"/>
              </p:cNvSpPr>
              <p:nvPr/>
            </p:nvSpPr>
            <p:spPr>
              <a:xfrm>
                <a:off x="6062668" y="4090062"/>
                <a:ext cx="1615909" cy="656614"/>
              </a:xfrm>
              <a:prstGeom prst="rect">
                <a:avLst/>
              </a:prstGeom>
              <a:blipFill>
                <a:blip r:embed="rId7"/>
                <a:stretch>
                  <a:fillRect b="-576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Google Shape;227;p25">
                <a:extLst>
                  <a:ext uri="{FF2B5EF4-FFF2-40B4-BE49-F238E27FC236}">
                    <a16:creationId xmlns:a16="http://schemas.microsoft.com/office/drawing/2014/main" id="{D3556BB7-E8EE-C6FA-A6A5-17231FEA6562}"/>
                  </a:ext>
                </a:extLst>
              </p:cNvPr>
              <p:cNvSpPr txBox="1"/>
              <p:nvPr/>
            </p:nvSpPr>
            <p:spPr>
              <a:xfrm>
                <a:off x="9340810" y="4070233"/>
                <a:ext cx="1615909" cy="656614"/>
              </a:xfrm>
              <a:prstGeom prst="rect">
                <a:avLst/>
              </a:prstGeom>
              <a:noFill/>
              <a:ln>
                <a:noFill/>
              </a:ln>
            </p:spPr>
            <p:txBody>
              <a:bodyPr spcFirstLastPara="1" wrap="square" lIns="121900" tIns="121900" rIns="121900" bIns="121900" anchor="t" anchorCtr="0">
                <a:spAutoFit/>
              </a:bodyPr>
              <a:lstStyle/>
              <a:p>
                <a:pPr/>
                <a14:m>
                  <m:oMathPara xmlns:m="http://schemas.openxmlformats.org/officeDocument/2006/math">
                    <m:oMathParaPr>
                      <m:jc m:val="centerGroup"/>
                    </m:oMathParaPr>
                    <m:oMath xmlns:m="http://schemas.openxmlformats.org/officeDocument/2006/math">
                      <m:r>
                        <a:rPr lang="en-US" sz="2667" i="1">
                          <a:latin typeface="Cambria Math" panose="02040503050406030204" pitchFamily="18" charset="0"/>
                        </a:rPr>
                        <m:t>𝑝</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3</m:t>
                          </m:r>
                        </m:sub>
                      </m:sSub>
                      <m:r>
                        <a:rPr lang="en-US" sz="2667" i="1">
                          <a:latin typeface="Cambria Math" panose="02040503050406030204" pitchFamily="18" charset="0"/>
                        </a:rPr>
                        <m:t> ,</m:t>
                      </m:r>
                      <m:r>
                        <a:rPr lang="en-US" sz="2667" i="1">
                          <a:latin typeface="Cambria Math" panose="02040503050406030204" pitchFamily="18" charset="0"/>
                        </a:rPr>
                        <m:t>𝑠</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3</m:t>
                          </m:r>
                        </m:sub>
                      </m:sSub>
                    </m:oMath>
                  </m:oMathPara>
                </a14:m>
                <a:endParaRPr sz="2667" dirty="0"/>
              </a:p>
            </p:txBody>
          </p:sp>
        </mc:Choice>
        <mc:Fallback xmlns="">
          <p:sp>
            <p:nvSpPr>
              <p:cNvPr id="3" name="Google Shape;227;p25">
                <a:extLst>
                  <a:ext uri="{FF2B5EF4-FFF2-40B4-BE49-F238E27FC236}">
                    <a16:creationId xmlns:a16="http://schemas.microsoft.com/office/drawing/2014/main" id="{D3556BB7-E8EE-C6FA-A6A5-17231FEA6562}"/>
                  </a:ext>
                </a:extLst>
              </p:cNvPr>
              <p:cNvSpPr txBox="1">
                <a:spLocks noRot="1" noChangeAspect="1" noMove="1" noResize="1" noEditPoints="1" noAdjustHandles="1" noChangeArrowheads="1" noChangeShapeType="1" noTextEdit="1"/>
              </p:cNvSpPr>
              <p:nvPr/>
            </p:nvSpPr>
            <p:spPr>
              <a:xfrm>
                <a:off x="9340810" y="4070233"/>
                <a:ext cx="1615909" cy="656614"/>
              </a:xfrm>
              <a:prstGeom prst="rect">
                <a:avLst/>
              </a:prstGeom>
              <a:blipFill>
                <a:blip r:embed="rId8"/>
                <a:stretch>
                  <a:fillRect b="-5769"/>
                </a:stretch>
              </a:blipFill>
              <a:ln>
                <a:noFill/>
              </a:ln>
            </p:spPr>
            <p:txBody>
              <a:bodyPr/>
              <a:lstStyle/>
              <a:p>
                <a:r>
                  <a:rPr lang="en-US">
                    <a:noFill/>
                  </a:rPr>
                  <a:t> </a:t>
                </a:r>
              </a:p>
            </p:txBody>
          </p:sp>
        </mc:Fallback>
      </mc:AlternateContent>
      <p:cxnSp>
        <p:nvCxnSpPr>
          <p:cNvPr id="4" name="Google Shape;246;p26">
            <a:extLst>
              <a:ext uri="{FF2B5EF4-FFF2-40B4-BE49-F238E27FC236}">
                <a16:creationId xmlns:a16="http://schemas.microsoft.com/office/drawing/2014/main" id="{7D57AEA3-CA2F-26D3-4078-5D08D5FE5A97}"/>
              </a:ext>
            </a:extLst>
          </p:cNvPr>
          <p:cNvCxnSpPr>
            <a:cxnSpLocks/>
          </p:cNvCxnSpPr>
          <p:nvPr/>
        </p:nvCxnSpPr>
        <p:spPr>
          <a:xfrm>
            <a:off x="4186340" y="4741625"/>
            <a:ext cx="610949" cy="435352"/>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5" name="Google Shape;248;p26">
                <a:extLst>
                  <a:ext uri="{FF2B5EF4-FFF2-40B4-BE49-F238E27FC236}">
                    <a16:creationId xmlns:a16="http://schemas.microsoft.com/office/drawing/2014/main" id="{31090C40-B73E-1C2D-70D2-298B923EB6AE}"/>
                  </a:ext>
                </a:extLst>
              </p:cNvPr>
              <p:cNvSpPr txBox="1"/>
              <p:nvPr/>
            </p:nvSpPr>
            <p:spPr>
              <a:xfrm>
                <a:off x="3912435" y="4907088"/>
                <a:ext cx="4382487" cy="1477544"/>
              </a:xfrm>
              <a:prstGeom prst="rect">
                <a:avLst/>
              </a:prstGeom>
              <a:noFill/>
              <a:ln>
                <a:noFill/>
              </a:ln>
            </p:spPr>
            <p:txBody>
              <a:bodyPr spcFirstLastPara="1" wrap="square" lIns="121900" tIns="121900" rIns="121900" bIns="121900" anchor="t" anchorCtr="0">
                <a:spAutoFit/>
              </a:bodyPr>
              <a:lstStyle/>
              <a:p>
                <a:pPr>
                  <a:lnSpc>
                    <a:spcPct val="150000"/>
                  </a:lnSpc>
                </a:pPr>
                <a:r>
                  <a:rPr lang="en-US" sz="2667" dirty="0">
                    <a:latin typeface="PT Serif"/>
                    <a:ea typeface="PT Serif"/>
                    <a:cs typeface="PT Serif"/>
                    <a:sym typeface="PT Serif"/>
                  </a:rPr>
                  <a:t>Sig = (𝝈</a:t>
                </a:r>
                <a:r>
                  <a:rPr lang="en-US" sz="2667" baseline="-25000" dirty="0">
                    <a:latin typeface="PT Serif"/>
                    <a:ea typeface="PT Serif"/>
                    <a:cs typeface="PT Serif"/>
                    <a:sym typeface="PT Serif"/>
                  </a:rPr>
                  <a:t>1</a:t>
                </a:r>
                <a:r>
                  <a:rPr lang="en-US" sz="2667" dirty="0">
                    <a:latin typeface="PT Serif"/>
                    <a:ea typeface="PT Serif"/>
                    <a:cs typeface="PT Serif"/>
                    <a:sym typeface="PT Serif"/>
                  </a:rPr>
                  <a:t> , </a:t>
                </a:r>
                <a:r>
                  <a:rPr lang="en-US" sz="2667" dirty="0">
                    <a:solidFill>
                      <a:schemeClr val="dk1"/>
                    </a:solidFill>
                    <a:latin typeface="PT Serif"/>
                    <a:ea typeface="PT Serif"/>
                    <a:cs typeface="PT Serif"/>
                    <a:sym typeface="PT Serif"/>
                  </a:rPr>
                  <a:t>𝝈</a:t>
                </a:r>
                <a:r>
                  <a:rPr lang="en-US" sz="2667" baseline="-25000" dirty="0">
                    <a:solidFill>
                      <a:schemeClr val="dk1"/>
                    </a:solidFill>
                    <a:latin typeface="PT Serif"/>
                    <a:ea typeface="PT Serif"/>
                    <a:cs typeface="PT Serif"/>
                    <a:sym typeface="PT Serif"/>
                  </a:rPr>
                  <a:t>2 </a:t>
                </a:r>
                <a:r>
                  <a:rPr lang="en-US" sz="2667" dirty="0">
                    <a:solidFill>
                      <a:schemeClr val="dk1"/>
                    </a:solidFill>
                    <a:latin typeface="PT Serif"/>
                    <a:ea typeface="PT Serif"/>
                    <a:cs typeface="PT Serif"/>
                    <a:sym typeface="PT Serif"/>
                  </a:rPr>
                  <a:t>, {1,2} )</a:t>
                </a:r>
              </a:p>
              <a:p>
                <a:pPr lvl="0">
                  <a:lnSpc>
                    <a:spcPct val="150000"/>
                  </a:lnSpc>
                </a:pPr>
                <a:r>
                  <a:rPr lang="en-US" sz="2667" dirty="0">
                    <a:solidFill>
                      <a:schemeClr val="dk1"/>
                    </a:solidFill>
                    <a:latin typeface="PT Serif"/>
                    <a:ea typeface="PT Serif"/>
                    <a:cs typeface="PT Serif"/>
                    <a:sym typeface="PT Serif"/>
                  </a:rPr>
                  <a:t>Verify 𝝈</a:t>
                </a:r>
                <a:r>
                  <a:rPr lang="en-US" sz="2667" baseline="-25000" dirty="0">
                    <a:solidFill>
                      <a:schemeClr val="dk1"/>
                    </a:solidFill>
                    <a:latin typeface="PT Serif"/>
                    <a:ea typeface="PT Serif"/>
                    <a:cs typeface="PT Serif"/>
                    <a:sym typeface="PT Serif"/>
                  </a:rPr>
                  <a:t>1 </a:t>
                </a:r>
                <a:r>
                  <a:rPr lang="en-US" sz="2667" dirty="0">
                    <a:solidFill>
                      <a:schemeClr val="dk1"/>
                    </a:solidFill>
                    <a:latin typeface="PT Serif"/>
                    <a:ea typeface="PT Serif"/>
                    <a:cs typeface="PT Serif"/>
                    <a:sym typeface="PT Serif"/>
                  </a:rPr>
                  <a:t>, 𝝈</a:t>
                </a:r>
                <a:r>
                  <a:rPr lang="en-US" sz="2667" baseline="-25000" dirty="0">
                    <a:solidFill>
                      <a:schemeClr val="dk1"/>
                    </a:solidFill>
                    <a:latin typeface="PT Serif"/>
                    <a:ea typeface="PT Serif"/>
                    <a:cs typeface="PT Serif"/>
                    <a:sym typeface="PT Serif"/>
                  </a:rPr>
                  <a:t>2 </a:t>
                </a:r>
                <a:r>
                  <a:rPr lang="en-US" sz="2667" dirty="0" err="1">
                    <a:solidFill>
                      <a:schemeClr val="dk1"/>
                    </a:solidFill>
                    <a:latin typeface="PT Serif"/>
                    <a:ea typeface="PT Serif"/>
                    <a:cs typeface="PT Serif"/>
                    <a:sym typeface="PT Serif"/>
                  </a:rPr>
                  <a:t>w.r.t</a:t>
                </a:r>
                <a:r>
                  <a:rPr lang="en-US" sz="2667" dirty="0">
                    <a:solidFill>
                      <a:schemeClr val="dk1"/>
                    </a:solidFill>
                    <a:latin typeface="PT Serif"/>
                    <a:ea typeface="PT Serif"/>
                    <a:cs typeface="PT Serif"/>
                    <a:sym typeface="PT Serif"/>
                  </a:rPr>
                  <a:t> </a:t>
                </a:r>
                <a14:m>
                  <m:oMath xmlns:m="http://schemas.openxmlformats.org/officeDocument/2006/math">
                    <m:r>
                      <a:rPr lang="en-US" sz="2667" i="1">
                        <a:latin typeface="Cambria Math" panose="02040503050406030204" pitchFamily="18" charset="0"/>
                      </a:rPr>
                      <m:t>𝑝</m:t>
                    </m:r>
                    <m:sSub>
                      <m:sSubPr>
                        <m:ctrlPr>
                          <a:rPr lang="ar-AE" sz="2667" i="1">
                            <a:latin typeface="Cambria Math" panose="02040503050406030204" pitchFamily="18" charset="0"/>
                          </a:rPr>
                        </m:ctrlPr>
                      </m:sSubPr>
                      <m:e>
                        <m:r>
                          <a:rPr lang="ar-AE" sz="2667" i="1">
                            <a:latin typeface="Cambria Math" panose="02040503050406030204" pitchFamily="18" charset="0"/>
                          </a:rPr>
                          <m:t>𝑘</m:t>
                        </m:r>
                      </m:e>
                      <m:sub>
                        <m:r>
                          <a:rPr lang="ar-AE" sz="2667" i="1">
                            <a:latin typeface="Cambria Math" panose="02040503050406030204" pitchFamily="18" charset="0"/>
                          </a:rPr>
                          <m:t>1</m:t>
                        </m:r>
                      </m:sub>
                    </m:sSub>
                  </m:oMath>
                </a14:m>
                <a:r>
                  <a:rPr lang="ar-AE" sz="2667" dirty="0">
                    <a:solidFill>
                      <a:schemeClr val="dk1"/>
                    </a:solidFill>
                    <a:latin typeface="PT Serif"/>
                    <a:ea typeface="PT Serif"/>
                    <a:cs typeface="PT Serif"/>
                    <a:sym typeface="PT Serif"/>
                  </a:rPr>
                  <a:t> , </a:t>
                </a:r>
                <a14:m>
                  <m:oMath xmlns:m="http://schemas.openxmlformats.org/officeDocument/2006/math">
                    <m:r>
                      <a:rPr lang="ar-AE" sz="2667" i="1">
                        <a:latin typeface="Cambria Math" panose="02040503050406030204" pitchFamily="18" charset="0"/>
                      </a:rPr>
                      <m:t>𝑝</m:t>
                    </m:r>
                    <m:sSub>
                      <m:sSubPr>
                        <m:ctrlPr>
                          <a:rPr lang="ar-AE" sz="2667" i="1">
                            <a:latin typeface="Cambria Math" panose="02040503050406030204" pitchFamily="18" charset="0"/>
                          </a:rPr>
                        </m:ctrlPr>
                      </m:sSubPr>
                      <m:e>
                        <m:r>
                          <a:rPr lang="ar-AE" sz="2667" i="1">
                            <a:latin typeface="Cambria Math" panose="02040503050406030204" pitchFamily="18" charset="0"/>
                          </a:rPr>
                          <m:t>𝑘</m:t>
                        </m:r>
                      </m:e>
                      <m:sub>
                        <m:r>
                          <a:rPr lang="ar-AE" sz="2667" i="1">
                            <a:latin typeface="Cambria Math" panose="02040503050406030204" pitchFamily="18" charset="0"/>
                          </a:rPr>
                          <m:t>2</m:t>
                        </m:r>
                      </m:sub>
                    </m:sSub>
                  </m:oMath>
                </a14:m>
                <a:endParaRPr sz="2667" dirty="0">
                  <a:solidFill>
                    <a:schemeClr val="dk1"/>
                  </a:solidFill>
                  <a:latin typeface="PT Serif"/>
                  <a:ea typeface="PT Serif"/>
                  <a:cs typeface="PT Serif"/>
                  <a:sym typeface="PT Serif"/>
                </a:endParaRPr>
              </a:p>
            </p:txBody>
          </p:sp>
        </mc:Choice>
        <mc:Fallback xmlns="">
          <p:sp>
            <p:nvSpPr>
              <p:cNvPr id="5" name="Google Shape;248;p26">
                <a:extLst>
                  <a:ext uri="{FF2B5EF4-FFF2-40B4-BE49-F238E27FC236}">
                    <a16:creationId xmlns:a16="http://schemas.microsoft.com/office/drawing/2014/main" id="{31090C40-B73E-1C2D-70D2-298B923EB6AE}"/>
                  </a:ext>
                </a:extLst>
              </p:cNvPr>
              <p:cNvSpPr txBox="1">
                <a:spLocks noRot="1" noChangeAspect="1" noMove="1" noResize="1" noEditPoints="1" noAdjustHandles="1" noChangeArrowheads="1" noChangeShapeType="1" noTextEdit="1"/>
              </p:cNvSpPr>
              <p:nvPr/>
            </p:nvSpPr>
            <p:spPr>
              <a:xfrm>
                <a:off x="3912435" y="4907088"/>
                <a:ext cx="4382487" cy="1477544"/>
              </a:xfrm>
              <a:prstGeom prst="rect">
                <a:avLst/>
              </a:prstGeom>
              <a:blipFill>
                <a:blip r:embed="rId9"/>
                <a:stretch>
                  <a:fillRect l="-2023" b="-855"/>
                </a:stretch>
              </a:blipFill>
              <a:ln>
                <a:noFill/>
              </a:ln>
            </p:spPr>
            <p:txBody>
              <a:bodyPr/>
              <a:lstStyle/>
              <a:p>
                <a:r>
                  <a:rPr lang="en-US">
                    <a:noFill/>
                  </a:rPr>
                  <a:t> </a:t>
                </a:r>
              </a:p>
            </p:txBody>
          </p:sp>
        </mc:Fallback>
      </mc:AlternateContent>
      <p:sp>
        <p:nvSpPr>
          <p:cNvPr id="6" name="Google Shape;250;p26">
            <a:extLst>
              <a:ext uri="{FF2B5EF4-FFF2-40B4-BE49-F238E27FC236}">
                <a16:creationId xmlns:a16="http://schemas.microsoft.com/office/drawing/2014/main" id="{2399A1FA-9AC5-E31A-D216-B13FE9542BB6}"/>
              </a:ext>
            </a:extLst>
          </p:cNvPr>
          <p:cNvSpPr txBox="1"/>
          <p:nvPr/>
        </p:nvSpPr>
        <p:spPr>
          <a:xfrm>
            <a:off x="4348109" y="4468651"/>
            <a:ext cx="680768" cy="656614"/>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n" sz="2667" dirty="0">
                <a:solidFill>
                  <a:schemeClr val="dk1"/>
                </a:solidFill>
                <a:latin typeface="PT Serif"/>
                <a:ea typeface="PT Serif"/>
                <a:cs typeface="PT Serif"/>
                <a:sym typeface="PT Serif"/>
              </a:rPr>
              <a:t>𝝈</a:t>
            </a:r>
            <a:r>
              <a:rPr lang="en" sz="2667" baseline="-25000" dirty="0">
                <a:solidFill>
                  <a:schemeClr val="dk1"/>
                </a:solidFill>
                <a:latin typeface="PT Serif"/>
                <a:ea typeface="PT Serif"/>
                <a:cs typeface="PT Serif"/>
                <a:sym typeface="PT Serif"/>
              </a:rPr>
              <a:t>1</a:t>
            </a:r>
            <a:endParaRPr sz="2400" dirty="0">
              <a:latin typeface="PT Serif"/>
              <a:ea typeface="PT Serif"/>
              <a:cs typeface="PT Serif"/>
              <a:sym typeface="PT Serif"/>
            </a:endParaRPr>
          </a:p>
        </p:txBody>
      </p:sp>
      <p:sp>
        <p:nvSpPr>
          <p:cNvPr id="7" name="Google Shape;251;p26">
            <a:extLst>
              <a:ext uri="{FF2B5EF4-FFF2-40B4-BE49-F238E27FC236}">
                <a16:creationId xmlns:a16="http://schemas.microsoft.com/office/drawing/2014/main" id="{79C947E6-CA6A-6021-DD9F-EDB96CCDCE62}"/>
              </a:ext>
            </a:extLst>
          </p:cNvPr>
          <p:cNvSpPr txBox="1"/>
          <p:nvPr/>
        </p:nvSpPr>
        <p:spPr>
          <a:xfrm>
            <a:off x="5464809" y="4425889"/>
            <a:ext cx="691027" cy="656614"/>
          </a:xfrm>
          <a:prstGeom prst="rect">
            <a:avLst/>
          </a:prstGeom>
          <a:noFill/>
          <a:ln>
            <a:noFill/>
          </a:ln>
        </p:spPr>
        <p:txBody>
          <a:bodyPr spcFirstLastPara="1" wrap="square" lIns="121900" tIns="121900" rIns="121900" bIns="121900" anchor="t" anchorCtr="0">
            <a:spAutoFit/>
          </a:bodyPr>
          <a:lstStyle/>
          <a:p>
            <a:r>
              <a:rPr lang="en" sz="2667" dirty="0">
                <a:solidFill>
                  <a:schemeClr val="dk1"/>
                </a:solidFill>
                <a:latin typeface="PT Serif"/>
                <a:ea typeface="PT Serif"/>
                <a:cs typeface="PT Serif"/>
                <a:sym typeface="PT Serif"/>
              </a:rPr>
              <a:t>𝝈</a:t>
            </a:r>
            <a:r>
              <a:rPr lang="en" sz="2667" baseline="-25000" dirty="0">
                <a:solidFill>
                  <a:schemeClr val="dk1"/>
                </a:solidFill>
                <a:latin typeface="PT Serif"/>
                <a:ea typeface="PT Serif"/>
                <a:cs typeface="PT Serif"/>
                <a:sym typeface="PT Serif"/>
              </a:rPr>
              <a:t>2</a:t>
            </a:r>
            <a:endParaRPr sz="2400" dirty="0">
              <a:latin typeface="PT Serif"/>
              <a:ea typeface="PT Serif"/>
              <a:cs typeface="PT Serif"/>
              <a:sym typeface="PT Serif"/>
            </a:endParaRPr>
          </a:p>
        </p:txBody>
      </p:sp>
      <p:cxnSp>
        <p:nvCxnSpPr>
          <p:cNvPr id="8" name="Google Shape;247;p26">
            <a:extLst>
              <a:ext uri="{FF2B5EF4-FFF2-40B4-BE49-F238E27FC236}">
                <a16:creationId xmlns:a16="http://schemas.microsoft.com/office/drawing/2014/main" id="{32B01DC0-9BC1-7534-200D-66C7ADC7BB4E}"/>
              </a:ext>
            </a:extLst>
          </p:cNvPr>
          <p:cNvCxnSpPr>
            <a:cxnSpLocks/>
          </p:cNvCxnSpPr>
          <p:nvPr/>
        </p:nvCxnSpPr>
        <p:spPr>
          <a:xfrm flipH="1">
            <a:off x="5626593" y="4685741"/>
            <a:ext cx="759235" cy="477979"/>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9" name="Google Shape;230;p25">
                <a:extLst>
                  <a:ext uri="{FF2B5EF4-FFF2-40B4-BE49-F238E27FC236}">
                    <a16:creationId xmlns:a16="http://schemas.microsoft.com/office/drawing/2014/main" id="{7B54C481-42C6-CCFD-EAD9-5E6A67D129D4}"/>
                  </a:ext>
                </a:extLst>
              </p:cNvPr>
              <p:cNvSpPr txBox="1"/>
              <p:nvPr/>
            </p:nvSpPr>
            <p:spPr>
              <a:xfrm>
                <a:off x="214313" y="2125146"/>
                <a:ext cx="4852668" cy="615513"/>
              </a:xfrm>
              <a:prstGeom prst="rect">
                <a:avLst/>
              </a:prstGeom>
              <a:noFill/>
              <a:ln>
                <a:noFill/>
              </a:ln>
            </p:spPr>
            <p:txBody>
              <a:bodyPr spcFirstLastPara="1" wrap="square" lIns="121900" tIns="121900" rIns="121900" bIns="121900" anchor="t" anchorCtr="0">
                <a:spAutoFit/>
              </a:bodyPr>
              <a:lstStyle/>
              <a:p>
                <a:pPr lvl="0"/>
                <a:r>
                  <a:rPr lang="en-US" sz="2400" dirty="0">
                    <a:solidFill>
                      <a:schemeClr val="accent1">
                        <a:lumMod val="50000"/>
                      </a:schemeClr>
                    </a:solidFill>
                    <a:latin typeface="PT Serif"/>
                    <a:ea typeface="PT Serif"/>
                    <a:cs typeface="PT Serif"/>
                    <a:sym typeface="PT Serif"/>
                  </a:rPr>
                  <a:t>Public key : {</a:t>
                </a:r>
                <a14:m>
                  <m:oMath xmlns:m="http://schemas.openxmlformats.org/officeDocument/2006/math">
                    <m:r>
                      <a:rPr lang="en-US" sz="2400">
                        <a:solidFill>
                          <a:schemeClr val="accent1">
                            <a:lumMod val="50000"/>
                          </a:schemeClr>
                        </a:solidFill>
                        <a:latin typeface="Cambria Math" panose="02040503050406030204" pitchFamily="18" charset="0"/>
                      </a:rPr>
                      <m:t> </m:t>
                    </m:r>
                    <m:r>
                      <a:rPr lang="en-US" sz="2400" i="1">
                        <a:solidFill>
                          <a:schemeClr val="accent1">
                            <a:lumMod val="50000"/>
                          </a:schemeClr>
                        </a:solidFill>
                        <a:latin typeface="Cambria Math" panose="02040503050406030204" pitchFamily="18" charset="0"/>
                      </a:rPr>
                      <m:t>𝑝</m:t>
                    </m:r>
                    <m:sSub>
                      <m:sSubPr>
                        <m:ctrlPr>
                          <a:rPr lang="ar-AE" sz="2400" i="1">
                            <a:solidFill>
                              <a:schemeClr val="accent1">
                                <a:lumMod val="50000"/>
                              </a:schemeClr>
                            </a:solidFill>
                            <a:latin typeface="Cambria Math" panose="02040503050406030204" pitchFamily="18" charset="0"/>
                          </a:rPr>
                        </m:ctrlPr>
                      </m:sSubPr>
                      <m:e>
                        <m:r>
                          <a:rPr lang="ar-AE" sz="2400" i="1">
                            <a:solidFill>
                              <a:schemeClr val="accent1">
                                <a:lumMod val="50000"/>
                              </a:schemeClr>
                            </a:solidFill>
                            <a:latin typeface="Cambria Math" panose="02040503050406030204" pitchFamily="18" charset="0"/>
                          </a:rPr>
                          <m:t>𝑘</m:t>
                        </m:r>
                      </m:e>
                      <m:sub>
                        <m:r>
                          <a:rPr lang="ar-AE" sz="2400" i="1">
                            <a:solidFill>
                              <a:schemeClr val="accent1">
                                <a:lumMod val="50000"/>
                              </a:schemeClr>
                            </a:solidFill>
                            <a:latin typeface="Cambria Math" panose="02040503050406030204" pitchFamily="18" charset="0"/>
                          </a:rPr>
                          <m:t>1 </m:t>
                        </m:r>
                      </m:sub>
                    </m:sSub>
                    <m:r>
                      <a:rPr lang="ar-AE" sz="2400" i="1">
                        <a:solidFill>
                          <a:schemeClr val="accent1">
                            <a:lumMod val="50000"/>
                          </a:schemeClr>
                        </a:solidFill>
                        <a:latin typeface="Cambria Math" panose="02040503050406030204" pitchFamily="18" charset="0"/>
                      </a:rPr>
                      <m:t>,</m:t>
                    </m:r>
                    <m:r>
                      <a:rPr lang="ar-AE" sz="2400" i="1">
                        <a:solidFill>
                          <a:schemeClr val="accent1">
                            <a:lumMod val="50000"/>
                          </a:schemeClr>
                        </a:solidFill>
                        <a:latin typeface="Cambria Math" panose="02040503050406030204" pitchFamily="18" charset="0"/>
                      </a:rPr>
                      <m:t>𝑝</m:t>
                    </m:r>
                    <m:sSub>
                      <m:sSubPr>
                        <m:ctrlPr>
                          <a:rPr lang="ar-AE" sz="2400" i="1">
                            <a:solidFill>
                              <a:schemeClr val="accent1">
                                <a:lumMod val="50000"/>
                              </a:schemeClr>
                            </a:solidFill>
                            <a:latin typeface="Cambria Math" panose="02040503050406030204" pitchFamily="18" charset="0"/>
                          </a:rPr>
                        </m:ctrlPr>
                      </m:sSubPr>
                      <m:e>
                        <m:r>
                          <a:rPr lang="ar-AE" sz="2400" i="1">
                            <a:solidFill>
                              <a:schemeClr val="accent1">
                                <a:lumMod val="50000"/>
                              </a:schemeClr>
                            </a:solidFill>
                            <a:latin typeface="Cambria Math" panose="02040503050406030204" pitchFamily="18" charset="0"/>
                          </a:rPr>
                          <m:t>𝑘</m:t>
                        </m:r>
                      </m:e>
                      <m:sub>
                        <m:r>
                          <a:rPr lang="ar-AE" sz="2400" i="1">
                            <a:solidFill>
                              <a:schemeClr val="accent1">
                                <a:lumMod val="50000"/>
                              </a:schemeClr>
                            </a:solidFill>
                            <a:latin typeface="Cambria Math" panose="02040503050406030204" pitchFamily="18" charset="0"/>
                          </a:rPr>
                          <m:t>2</m:t>
                        </m:r>
                      </m:sub>
                    </m:sSub>
                  </m:oMath>
                </a14:m>
                <a:r>
                  <a:rPr lang="ar-AE" sz="2400" dirty="0">
                    <a:solidFill>
                      <a:schemeClr val="accent1">
                        <a:lumMod val="50000"/>
                      </a:schemeClr>
                    </a:solidFill>
                    <a:latin typeface="PT Serif"/>
                    <a:ea typeface="PT Serif"/>
                    <a:cs typeface="PT Serif"/>
                    <a:sym typeface="PT Serif"/>
                  </a:rPr>
                  <a:t> , </a:t>
                </a:r>
                <a14:m>
                  <m:oMath xmlns:m="http://schemas.openxmlformats.org/officeDocument/2006/math">
                    <m:r>
                      <a:rPr lang="ar-AE" sz="2400" i="1">
                        <a:solidFill>
                          <a:schemeClr val="accent1">
                            <a:lumMod val="50000"/>
                          </a:schemeClr>
                        </a:solidFill>
                        <a:latin typeface="Cambria Math" panose="02040503050406030204" pitchFamily="18" charset="0"/>
                      </a:rPr>
                      <m:t>𝑝</m:t>
                    </m:r>
                    <m:sSub>
                      <m:sSubPr>
                        <m:ctrlPr>
                          <a:rPr lang="ar-AE" sz="2400" i="1">
                            <a:solidFill>
                              <a:schemeClr val="accent1">
                                <a:lumMod val="50000"/>
                              </a:schemeClr>
                            </a:solidFill>
                            <a:latin typeface="Cambria Math" panose="02040503050406030204" pitchFamily="18" charset="0"/>
                          </a:rPr>
                        </m:ctrlPr>
                      </m:sSubPr>
                      <m:e>
                        <m:r>
                          <a:rPr lang="ar-AE" sz="2400" i="1">
                            <a:solidFill>
                              <a:schemeClr val="accent1">
                                <a:lumMod val="50000"/>
                              </a:schemeClr>
                            </a:solidFill>
                            <a:latin typeface="Cambria Math" panose="02040503050406030204" pitchFamily="18" charset="0"/>
                          </a:rPr>
                          <m:t>𝑘</m:t>
                        </m:r>
                      </m:e>
                      <m:sub>
                        <m:r>
                          <a:rPr lang="ar-AE" sz="2400" i="1">
                            <a:solidFill>
                              <a:schemeClr val="accent1">
                                <a:lumMod val="50000"/>
                              </a:schemeClr>
                            </a:solidFill>
                            <a:latin typeface="Cambria Math" panose="02040503050406030204" pitchFamily="18" charset="0"/>
                          </a:rPr>
                          <m:t>3</m:t>
                        </m:r>
                      </m:sub>
                    </m:sSub>
                  </m:oMath>
                </a14:m>
                <a:r>
                  <a:rPr lang="en-US" sz="2400" dirty="0">
                    <a:solidFill>
                      <a:schemeClr val="accent1">
                        <a:lumMod val="50000"/>
                      </a:schemeClr>
                    </a:solidFill>
                    <a:latin typeface="PT Serif"/>
                    <a:ea typeface="PT Serif"/>
                    <a:cs typeface="PT Serif"/>
                    <a:sym typeface="PT Serif"/>
                  </a:rPr>
                  <a:t> }</a:t>
                </a:r>
                <a:endParaRPr lang="ar-AE" sz="2400" dirty="0">
                  <a:solidFill>
                    <a:schemeClr val="accent1">
                      <a:lumMod val="50000"/>
                    </a:schemeClr>
                  </a:solidFill>
                  <a:latin typeface="PT Serif"/>
                  <a:ea typeface="PT Serif"/>
                  <a:cs typeface="PT Serif"/>
                  <a:sym typeface="PT Serif"/>
                </a:endParaRPr>
              </a:p>
            </p:txBody>
          </p:sp>
        </mc:Choice>
        <mc:Fallback xmlns="">
          <p:sp>
            <p:nvSpPr>
              <p:cNvPr id="9" name="Google Shape;230;p25">
                <a:extLst>
                  <a:ext uri="{FF2B5EF4-FFF2-40B4-BE49-F238E27FC236}">
                    <a16:creationId xmlns:a16="http://schemas.microsoft.com/office/drawing/2014/main" id="{7B54C481-42C6-CCFD-EAD9-5E6A67D129D4}"/>
                  </a:ext>
                </a:extLst>
              </p:cNvPr>
              <p:cNvSpPr txBox="1">
                <a:spLocks noRot="1" noChangeAspect="1" noMove="1" noResize="1" noEditPoints="1" noAdjustHandles="1" noChangeArrowheads="1" noChangeShapeType="1" noTextEdit="1"/>
              </p:cNvSpPr>
              <p:nvPr/>
            </p:nvSpPr>
            <p:spPr>
              <a:xfrm>
                <a:off x="214313" y="2125146"/>
                <a:ext cx="4852668" cy="615513"/>
              </a:xfrm>
              <a:prstGeom prst="rect">
                <a:avLst/>
              </a:prstGeom>
              <a:blipFill>
                <a:blip r:embed="rId10"/>
                <a:stretch>
                  <a:fillRect l="-1305" b="-8000"/>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19"/>
                                        </p:tgtEl>
                                        <p:attrNameLst>
                                          <p:attrName>style.visibility</p:attrName>
                                        </p:attrNameLst>
                                      </p:cBhvr>
                                      <p:to>
                                        <p:strVal val="visible"/>
                                      </p:to>
                                    </p:set>
                                    <p:animEffect transition="in" filter="fade">
                                      <p:cBhvr>
                                        <p:cTn id="11" dur="1000"/>
                                        <p:tgtEl>
                                          <p:spTgt spid="219"/>
                                        </p:tgtEl>
                                      </p:cBhvr>
                                    </p:animEffect>
                                  </p:childTnLst>
                                </p:cTn>
                              </p:par>
                              <p:par>
                                <p:cTn id="12" presetID="10" presetClass="entr" presetSubtype="0" fill="hold" nodeType="withEffect">
                                  <p:stCondLst>
                                    <p:cond delay="0"/>
                                  </p:stCondLst>
                                  <p:childTnLst>
                                    <p:set>
                                      <p:cBhvr>
                                        <p:cTn id="13" dur="1" fill="hold">
                                          <p:stCondLst>
                                            <p:cond delay="0"/>
                                          </p:stCondLst>
                                        </p:cTn>
                                        <p:tgtEl>
                                          <p:spTgt spid="223"/>
                                        </p:tgtEl>
                                        <p:attrNameLst>
                                          <p:attrName>style.visibility</p:attrName>
                                        </p:attrNameLst>
                                      </p:cBhvr>
                                      <p:to>
                                        <p:strVal val="visible"/>
                                      </p:to>
                                    </p:set>
                                    <p:animEffect transition="in" filter="fade">
                                      <p:cBhvr>
                                        <p:cTn id="14" dur="1000"/>
                                        <p:tgtEl>
                                          <p:spTgt spid="223"/>
                                        </p:tgtEl>
                                      </p:cBhvr>
                                    </p:animEffect>
                                  </p:childTnLst>
                                </p:cTn>
                              </p:par>
                              <p:par>
                                <p:cTn id="15" presetID="10" presetClass="entr" presetSubtype="0" fill="hold" nodeType="withEffect">
                                  <p:stCondLst>
                                    <p:cond delay="0"/>
                                  </p:stCondLst>
                                  <p:childTnLst>
                                    <p:set>
                                      <p:cBhvr>
                                        <p:cTn id="16" dur="1" fill="hold">
                                          <p:stCondLst>
                                            <p:cond delay="0"/>
                                          </p:stCondLst>
                                        </p:cTn>
                                        <p:tgtEl>
                                          <p:spTgt spid="225"/>
                                        </p:tgtEl>
                                        <p:attrNameLst>
                                          <p:attrName>style.visibility</p:attrName>
                                        </p:attrNameLst>
                                      </p:cBhvr>
                                      <p:to>
                                        <p:strVal val="visible"/>
                                      </p:to>
                                    </p:set>
                                    <p:animEffect transition="in" filter="fade">
                                      <p:cBhvr>
                                        <p:cTn id="17" dur="1000"/>
                                        <p:tgtEl>
                                          <p:spTgt spid="2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7"/>
                                        </p:tgtEl>
                                        <p:attrNameLst>
                                          <p:attrName>style.visibility</p:attrName>
                                        </p:attrNameLst>
                                      </p:cBhvr>
                                      <p:to>
                                        <p:strVal val="visible"/>
                                      </p:to>
                                    </p:set>
                                    <p:animEffect transition="in" filter="fade">
                                      <p:cBhvr>
                                        <p:cTn id="22" dur="1000"/>
                                        <p:tgtEl>
                                          <p:spTgt spid="227"/>
                                        </p:tgtEl>
                                      </p:cBhvr>
                                    </p:animEffect>
                                  </p:childTnLst>
                                </p:cTn>
                              </p:par>
                              <p:par>
                                <p:cTn id="23" presetID="1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childTnLst>
                                </p:cTn>
                              </p:par>
                              <p:par>
                                <p:cTn id="40" presetID="10"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par>
                                <p:cTn id="43" presetID="10"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childTnLst>
                                </p:cTn>
                              </p:par>
                              <p:par>
                                <p:cTn id="46" presetID="10" presetClass="entr" presetSubtype="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Effect transition="in" filter="fade">
                                      <p:cBhvr>
                                        <p:cTn id="51" dur="1000"/>
                                        <p:tgtEl>
                                          <p:spTgt spid="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1" end="1"/>
                                            </p:txEl>
                                          </p:spTgt>
                                        </p:tgtEl>
                                        <p:attrNameLst>
                                          <p:attrName>style.visibility</p:attrName>
                                        </p:attrNameLst>
                                      </p:cBhvr>
                                      <p:to>
                                        <p:strVal val="visible"/>
                                      </p:to>
                                    </p:set>
                                    <p:animEffect transition="in" filter="fade">
                                      <p:cBhvr>
                                        <p:cTn id="56"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uiExpand="1"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5"/>
          <p:cNvPicPr preferRelativeResize="0"/>
          <p:nvPr/>
        </p:nvPicPr>
        <p:blipFill>
          <a:blip r:embed="rId3">
            <a:alphaModFix/>
          </a:blip>
          <a:stretch>
            <a:fillRect/>
          </a:stretch>
        </p:blipFill>
        <p:spPr>
          <a:xfrm>
            <a:off x="3173847" y="2718800"/>
            <a:ext cx="1112067" cy="1537197"/>
          </a:xfrm>
          <a:prstGeom prst="rect">
            <a:avLst/>
          </a:prstGeom>
          <a:noFill/>
          <a:ln>
            <a:noFill/>
          </a:ln>
        </p:spPr>
      </p:pic>
      <p:sp>
        <p:nvSpPr>
          <p:cNvPr id="220" name="Google Shape;220;p25"/>
          <p:cNvSpPr txBox="1">
            <a:spLocks noGrp="1"/>
          </p:cNvSpPr>
          <p:nvPr>
            <p:ph type="title"/>
          </p:nvPr>
        </p:nvSpPr>
        <p:spPr>
          <a:xfrm>
            <a:off x="101733" y="130800"/>
            <a:ext cx="11569200" cy="763600"/>
          </a:xfrm>
          <a:prstGeom prst="rect">
            <a:avLst/>
          </a:prstGeom>
        </p:spPr>
        <p:txBody>
          <a:bodyPr spcFirstLastPara="1" vert="horz" wrap="square" lIns="121900" tIns="121900" rIns="121900" bIns="121900" rtlCol="0" anchor="t" anchorCtr="0">
            <a:normAutofit fontScale="90000"/>
          </a:bodyPr>
          <a:lstStyle/>
          <a:p>
            <a:r>
              <a:rPr lang="en" dirty="0"/>
              <a:t>The Trivial Accountable Multi-Signature</a:t>
            </a:r>
            <a:endParaRPr dirty="0"/>
          </a:p>
        </p:txBody>
      </p:sp>
      <p:sp>
        <p:nvSpPr>
          <p:cNvPr id="221" name="Google Shape;221;p25"/>
          <p:cNvSpPr txBox="1">
            <a:spLocks noGrp="1"/>
          </p:cNvSpPr>
          <p:nvPr>
            <p:ph type="body" idx="1"/>
          </p:nvPr>
        </p:nvSpPr>
        <p:spPr>
          <a:xfrm>
            <a:off x="217367" y="894401"/>
            <a:ext cx="11726800" cy="2286121"/>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US" sz="2400" dirty="0"/>
              <a:t>K</a:t>
            </a:r>
            <a:r>
              <a:rPr lang="en" sz="2400" dirty="0" err="1"/>
              <a:t>eys</a:t>
            </a:r>
            <a:r>
              <a:rPr lang="en" sz="2400" dirty="0"/>
              <a:t> of all parties are sampled independently for some signature scheme.</a:t>
            </a:r>
          </a:p>
          <a:p>
            <a:pPr marL="0" indent="0">
              <a:spcAft>
                <a:spcPts val="1600"/>
              </a:spcAft>
              <a:buNone/>
            </a:pPr>
            <a:r>
              <a:rPr lang="en" sz="2400" dirty="0"/>
              <a:t>Combined Sig : Concatenation of all individual sigs.</a:t>
            </a:r>
            <a:endParaRPr sz="2400" dirty="0"/>
          </a:p>
        </p:txBody>
      </p:sp>
      <p:pic>
        <p:nvPicPr>
          <p:cNvPr id="223" name="Google Shape;223;p25"/>
          <p:cNvPicPr preferRelativeResize="0"/>
          <p:nvPr/>
        </p:nvPicPr>
        <p:blipFill>
          <a:blip r:embed="rId4">
            <a:alphaModFix/>
          </a:blip>
          <a:stretch>
            <a:fillRect/>
          </a:stretch>
        </p:blipFill>
        <p:spPr>
          <a:xfrm>
            <a:off x="6255909" y="2753017"/>
            <a:ext cx="1112067" cy="1460956"/>
          </a:xfrm>
          <a:prstGeom prst="rect">
            <a:avLst/>
          </a:prstGeom>
          <a:noFill/>
          <a:ln>
            <a:noFill/>
          </a:ln>
        </p:spPr>
      </p:pic>
      <p:pic>
        <p:nvPicPr>
          <p:cNvPr id="225" name="Google Shape;225;p25"/>
          <p:cNvPicPr preferRelativeResize="0"/>
          <p:nvPr/>
        </p:nvPicPr>
        <p:blipFill>
          <a:blip r:embed="rId5">
            <a:alphaModFix/>
          </a:blip>
          <a:stretch>
            <a:fillRect/>
          </a:stretch>
        </p:blipFill>
        <p:spPr>
          <a:xfrm>
            <a:off x="9542291" y="2718800"/>
            <a:ext cx="1212947" cy="1537200"/>
          </a:xfrm>
          <a:prstGeom prst="rect">
            <a:avLst/>
          </a:prstGeom>
          <a:noFill/>
          <a:ln>
            <a:noFill/>
          </a:ln>
        </p:spPr>
      </p:pic>
      <mc:AlternateContent xmlns:mc="http://schemas.openxmlformats.org/markup-compatibility/2006" xmlns:a14="http://schemas.microsoft.com/office/drawing/2010/main">
        <mc:Choice Requires="a14">
          <p:sp>
            <p:nvSpPr>
              <p:cNvPr id="227" name="Google Shape;227;p25"/>
              <p:cNvSpPr txBox="1"/>
              <p:nvPr/>
            </p:nvSpPr>
            <p:spPr>
              <a:xfrm>
                <a:off x="2921926" y="4123144"/>
                <a:ext cx="1615909" cy="656614"/>
              </a:xfrm>
              <a:prstGeom prst="rect">
                <a:avLst/>
              </a:prstGeom>
              <a:noFill/>
              <a:ln>
                <a:noFill/>
              </a:ln>
            </p:spPr>
            <p:txBody>
              <a:bodyPr spcFirstLastPara="1" wrap="square" lIns="121900" tIns="121900" rIns="121900" bIns="121900" anchor="t" anchorCtr="0">
                <a:spAutoFit/>
              </a:bodyPr>
              <a:lstStyle/>
              <a:p>
                <a:pPr/>
                <a14:m>
                  <m:oMathPara xmlns:m="http://schemas.openxmlformats.org/officeDocument/2006/math">
                    <m:oMathParaPr>
                      <m:jc m:val="centerGroup"/>
                    </m:oMathParaPr>
                    <m:oMath xmlns:m="http://schemas.openxmlformats.org/officeDocument/2006/math">
                      <m:r>
                        <a:rPr lang="en-US" sz="2667" i="1">
                          <a:latin typeface="Cambria Math" panose="02040503050406030204" pitchFamily="18" charset="0"/>
                        </a:rPr>
                        <m:t>𝑝</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1</m:t>
                          </m:r>
                        </m:sub>
                      </m:sSub>
                      <m:r>
                        <a:rPr lang="en-US" sz="2667" i="1">
                          <a:latin typeface="Cambria Math" panose="02040503050406030204" pitchFamily="18" charset="0"/>
                        </a:rPr>
                        <m:t> ,</m:t>
                      </m:r>
                      <m:r>
                        <a:rPr lang="en-US" sz="2667" i="1">
                          <a:latin typeface="Cambria Math" panose="02040503050406030204" pitchFamily="18" charset="0"/>
                        </a:rPr>
                        <m:t>𝑠</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1</m:t>
                          </m:r>
                        </m:sub>
                      </m:sSub>
                    </m:oMath>
                  </m:oMathPara>
                </a14:m>
                <a:endParaRPr sz="2667" dirty="0"/>
              </a:p>
            </p:txBody>
          </p:sp>
        </mc:Choice>
        <mc:Fallback xmlns="">
          <p:sp>
            <p:nvSpPr>
              <p:cNvPr id="227" name="Google Shape;227;p25"/>
              <p:cNvSpPr txBox="1">
                <a:spLocks noRot="1" noChangeAspect="1" noMove="1" noResize="1" noEditPoints="1" noAdjustHandles="1" noChangeArrowheads="1" noChangeShapeType="1" noTextEdit="1"/>
              </p:cNvSpPr>
              <p:nvPr/>
            </p:nvSpPr>
            <p:spPr>
              <a:xfrm>
                <a:off x="2921926" y="4123144"/>
                <a:ext cx="1615909" cy="656614"/>
              </a:xfrm>
              <a:prstGeom prst="rect">
                <a:avLst/>
              </a:prstGeom>
              <a:blipFill>
                <a:blip r:embed="rId6"/>
                <a:stretch>
                  <a:fillRect b="-566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0" name="Google Shape;230;p25"/>
              <p:cNvSpPr txBox="1"/>
              <p:nvPr/>
            </p:nvSpPr>
            <p:spPr>
              <a:xfrm>
                <a:off x="214313" y="2125146"/>
                <a:ext cx="4852668" cy="615513"/>
              </a:xfrm>
              <a:prstGeom prst="rect">
                <a:avLst/>
              </a:prstGeom>
              <a:noFill/>
              <a:ln>
                <a:noFill/>
              </a:ln>
            </p:spPr>
            <p:txBody>
              <a:bodyPr spcFirstLastPara="1" wrap="square" lIns="121900" tIns="121900" rIns="121900" bIns="121900" anchor="t" anchorCtr="0">
                <a:spAutoFit/>
              </a:bodyPr>
              <a:lstStyle/>
              <a:p>
                <a:pPr lvl="0"/>
                <a:r>
                  <a:rPr lang="en-US" sz="2400" dirty="0">
                    <a:solidFill>
                      <a:schemeClr val="accent1">
                        <a:lumMod val="50000"/>
                      </a:schemeClr>
                    </a:solidFill>
                    <a:latin typeface="PT Serif"/>
                    <a:ea typeface="PT Serif"/>
                    <a:cs typeface="PT Serif"/>
                    <a:sym typeface="PT Serif"/>
                  </a:rPr>
                  <a:t>Public key : {</a:t>
                </a:r>
                <a14:m>
                  <m:oMath xmlns:m="http://schemas.openxmlformats.org/officeDocument/2006/math">
                    <m:r>
                      <a:rPr lang="en-US" sz="2400">
                        <a:solidFill>
                          <a:schemeClr val="accent1">
                            <a:lumMod val="50000"/>
                          </a:schemeClr>
                        </a:solidFill>
                        <a:latin typeface="Cambria Math" panose="02040503050406030204" pitchFamily="18" charset="0"/>
                      </a:rPr>
                      <m:t> </m:t>
                    </m:r>
                    <m:r>
                      <a:rPr lang="en-US" sz="2400" i="1">
                        <a:solidFill>
                          <a:schemeClr val="accent1">
                            <a:lumMod val="50000"/>
                          </a:schemeClr>
                        </a:solidFill>
                        <a:latin typeface="Cambria Math" panose="02040503050406030204" pitchFamily="18" charset="0"/>
                      </a:rPr>
                      <m:t>𝑝</m:t>
                    </m:r>
                    <m:sSub>
                      <m:sSubPr>
                        <m:ctrlPr>
                          <a:rPr lang="ar-AE" sz="2400" i="1">
                            <a:solidFill>
                              <a:schemeClr val="accent1">
                                <a:lumMod val="50000"/>
                              </a:schemeClr>
                            </a:solidFill>
                            <a:latin typeface="Cambria Math" panose="02040503050406030204" pitchFamily="18" charset="0"/>
                          </a:rPr>
                        </m:ctrlPr>
                      </m:sSubPr>
                      <m:e>
                        <m:r>
                          <a:rPr lang="ar-AE" sz="2400" i="1">
                            <a:solidFill>
                              <a:schemeClr val="accent1">
                                <a:lumMod val="50000"/>
                              </a:schemeClr>
                            </a:solidFill>
                            <a:latin typeface="Cambria Math" panose="02040503050406030204" pitchFamily="18" charset="0"/>
                          </a:rPr>
                          <m:t>𝑘</m:t>
                        </m:r>
                      </m:e>
                      <m:sub>
                        <m:r>
                          <a:rPr lang="ar-AE" sz="2400" i="1">
                            <a:solidFill>
                              <a:schemeClr val="accent1">
                                <a:lumMod val="50000"/>
                              </a:schemeClr>
                            </a:solidFill>
                            <a:latin typeface="Cambria Math" panose="02040503050406030204" pitchFamily="18" charset="0"/>
                          </a:rPr>
                          <m:t>1 </m:t>
                        </m:r>
                      </m:sub>
                    </m:sSub>
                    <m:r>
                      <a:rPr lang="ar-AE" sz="2400" i="1">
                        <a:solidFill>
                          <a:schemeClr val="accent1">
                            <a:lumMod val="50000"/>
                          </a:schemeClr>
                        </a:solidFill>
                        <a:latin typeface="Cambria Math" panose="02040503050406030204" pitchFamily="18" charset="0"/>
                      </a:rPr>
                      <m:t>,</m:t>
                    </m:r>
                    <m:r>
                      <a:rPr lang="ar-AE" sz="2400" i="1">
                        <a:solidFill>
                          <a:schemeClr val="accent1">
                            <a:lumMod val="50000"/>
                          </a:schemeClr>
                        </a:solidFill>
                        <a:latin typeface="Cambria Math" panose="02040503050406030204" pitchFamily="18" charset="0"/>
                      </a:rPr>
                      <m:t>𝑝</m:t>
                    </m:r>
                    <m:sSub>
                      <m:sSubPr>
                        <m:ctrlPr>
                          <a:rPr lang="ar-AE" sz="2400" i="1">
                            <a:solidFill>
                              <a:schemeClr val="accent1">
                                <a:lumMod val="50000"/>
                              </a:schemeClr>
                            </a:solidFill>
                            <a:latin typeface="Cambria Math" panose="02040503050406030204" pitchFamily="18" charset="0"/>
                          </a:rPr>
                        </m:ctrlPr>
                      </m:sSubPr>
                      <m:e>
                        <m:r>
                          <a:rPr lang="ar-AE" sz="2400" i="1">
                            <a:solidFill>
                              <a:schemeClr val="accent1">
                                <a:lumMod val="50000"/>
                              </a:schemeClr>
                            </a:solidFill>
                            <a:latin typeface="Cambria Math" panose="02040503050406030204" pitchFamily="18" charset="0"/>
                          </a:rPr>
                          <m:t>𝑘</m:t>
                        </m:r>
                      </m:e>
                      <m:sub>
                        <m:r>
                          <a:rPr lang="ar-AE" sz="2400" i="1">
                            <a:solidFill>
                              <a:schemeClr val="accent1">
                                <a:lumMod val="50000"/>
                              </a:schemeClr>
                            </a:solidFill>
                            <a:latin typeface="Cambria Math" panose="02040503050406030204" pitchFamily="18" charset="0"/>
                          </a:rPr>
                          <m:t>2</m:t>
                        </m:r>
                      </m:sub>
                    </m:sSub>
                  </m:oMath>
                </a14:m>
                <a:r>
                  <a:rPr lang="ar-AE" sz="2400" dirty="0">
                    <a:solidFill>
                      <a:schemeClr val="accent1">
                        <a:lumMod val="50000"/>
                      </a:schemeClr>
                    </a:solidFill>
                    <a:latin typeface="PT Serif"/>
                    <a:ea typeface="PT Serif"/>
                    <a:cs typeface="PT Serif"/>
                    <a:sym typeface="PT Serif"/>
                  </a:rPr>
                  <a:t> , </a:t>
                </a:r>
                <a14:m>
                  <m:oMath xmlns:m="http://schemas.openxmlformats.org/officeDocument/2006/math">
                    <m:r>
                      <a:rPr lang="ar-AE" sz="2400" i="1">
                        <a:solidFill>
                          <a:schemeClr val="accent1">
                            <a:lumMod val="50000"/>
                          </a:schemeClr>
                        </a:solidFill>
                        <a:latin typeface="Cambria Math" panose="02040503050406030204" pitchFamily="18" charset="0"/>
                      </a:rPr>
                      <m:t>𝑝</m:t>
                    </m:r>
                    <m:sSub>
                      <m:sSubPr>
                        <m:ctrlPr>
                          <a:rPr lang="ar-AE" sz="2400" i="1">
                            <a:solidFill>
                              <a:schemeClr val="accent1">
                                <a:lumMod val="50000"/>
                              </a:schemeClr>
                            </a:solidFill>
                            <a:latin typeface="Cambria Math" panose="02040503050406030204" pitchFamily="18" charset="0"/>
                          </a:rPr>
                        </m:ctrlPr>
                      </m:sSubPr>
                      <m:e>
                        <m:r>
                          <a:rPr lang="ar-AE" sz="2400" i="1">
                            <a:solidFill>
                              <a:schemeClr val="accent1">
                                <a:lumMod val="50000"/>
                              </a:schemeClr>
                            </a:solidFill>
                            <a:latin typeface="Cambria Math" panose="02040503050406030204" pitchFamily="18" charset="0"/>
                          </a:rPr>
                          <m:t>𝑘</m:t>
                        </m:r>
                      </m:e>
                      <m:sub>
                        <m:r>
                          <a:rPr lang="ar-AE" sz="2400" i="1">
                            <a:solidFill>
                              <a:schemeClr val="accent1">
                                <a:lumMod val="50000"/>
                              </a:schemeClr>
                            </a:solidFill>
                            <a:latin typeface="Cambria Math" panose="02040503050406030204" pitchFamily="18" charset="0"/>
                          </a:rPr>
                          <m:t>3</m:t>
                        </m:r>
                      </m:sub>
                    </m:sSub>
                  </m:oMath>
                </a14:m>
                <a:r>
                  <a:rPr lang="en-US" sz="2400" dirty="0">
                    <a:solidFill>
                      <a:schemeClr val="accent1">
                        <a:lumMod val="50000"/>
                      </a:schemeClr>
                    </a:solidFill>
                    <a:latin typeface="PT Serif"/>
                    <a:ea typeface="PT Serif"/>
                    <a:cs typeface="PT Serif"/>
                    <a:sym typeface="PT Serif"/>
                  </a:rPr>
                  <a:t> }</a:t>
                </a:r>
                <a:endParaRPr lang="ar-AE" sz="2400" dirty="0">
                  <a:solidFill>
                    <a:schemeClr val="accent1">
                      <a:lumMod val="50000"/>
                    </a:schemeClr>
                  </a:solidFill>
                  <a:latin typeface="PT Serif"/>
                  <a:ea typeface="PT Serif"/>
                  <a:cs typeface="PT Serif"/>
                  <a:sym typeface="PT Serif"/>
                </a:endParaRPr>
              </a:p>
            </p:txBody>
          </p:sp>
        </mc:Choice>
        <mc:Fallback xmlns="">
          <p:sp>
            <p:nvSpPr>
              <p:cNvPr id="230" name="Google Shape;230;p25"/>
              <p:cNvSpPr txBox="1">
                <a:spLocks noRot="1" noChangeAspect="1" noMove="1" noResize="1" noEditPoints="1" noAdjustHandles="1" noChangeArrowheads="1" noChangeShapeType="1" noTextEdit="1"/>
              </p:cNvSpPr>
              <p:nvPr/>
            </p:nvSpPr>
            <p:spPr>
              <a:xfrm>
                <a:off x="214313" y="2125146"/>
                <a:ext cx="4852668" cy="615513"/>
              </a:xfrm>
              <a:prstGeom prst="rect">
                <a:avLst/>
              </a:prstGeom>
              <a:blipFill>
                <a:blip r:embed="rId7"/>
                <a:stretch>
                  <a:fillRect l="-1305" b="-8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Google Shape;227;p25">
                <a:extLst>
                  <a:ext uri="{FF2B5EF4-FFF2-40B4-BE49-F238E27FC236}">
                    <a16:creationId xmlns:a16="http://schemas.microsoft.com/office/drawing/2014/main" id="{6CC8A31F-6D8A-8057-6517-CAFE7097F4E4}"/>
                  </a:ext>
                </a:extLst>
              </p:cNvPr>
              <p:cNvSpPr txBox="1"/>
              <p:nvPr/>
            </p:nvSpPr>
            <p:spPr>
              <a:xfrm>
                <a:off x="6062668" y="4090062"/>
                <a:ext cx="1615909" cy="656614"/>
              </a:xfrm>
              <a:prstGeom prst="rect">
                <a:avLst/>
              </a:prstGeom>
              <a:noFill/>
              <a:ln>
                <a:noFill/>
              </a:ln>
            </p:spPr>
            <p:txBody>
              <a:bodyPr spcFirstLastPara="1" wrap="square" lIns="121900" tIns="121900" rIns="121900" bIns="121900" anchor="t" anchorCtr="0">
                <a:spAutoFit/>
              </a:bodyPr>
              <a:lstStyle/>
              <a:p>
                <a:pPr/>
                <a14:m>
                  <m:oMathPara xmlns:m="http://schemas.openxmlformats.org/officeDocument/2006/math">
                    <m:oMathParaPr>
                      <m:jc m:val="centerGroup"/>
                    </m:oMathParaPr>
                    <m:oMath xmlns:m="http://schemas.openxmlformats.org/officeDocument/2006/math">
                      <m:r>
                        <a:rPr lang="en-US" sz="2667" i="1">
                          <a:latin typeface="Cambria Math" panose="02040503050406030204" pitchFamily="18" charset="0"/>
                        </a:rPr>
                        <m:t>𝑝</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2</m:t>
                          </m:r>
                        </m:sub>
                      </m:sSub>
                      <m:r>
                        <a:rPr lang="en-US" sz="2667" i="1">
                          <a:latin typeface="Cambria Math" panose="02040503050406030204" pitchFamily="18" charset="0"/>
                        </a:rPr>
                        <m:t> ,</m:t>
                      </m:r>
                      <m:r>
                        <a:rPr lang="en-US" sz="2667" i="1">
                          <a:latin typeface="Cambria Math" panose="02040503050406030204" pitchFamily="18" charset="0"/>
                        </a:rPr>
                        <m:t>𝑠</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2</m:t>
                          </m:r>
                        </m:sub>
                      </m:sSub>
                    </m:oMath>
                  </m:oMathPara>
                </a14:m>
                <a:endParaRPr sz="2667" dirty="0"/>
              </a:p>
            </p:txBody>
          </p:sp>
        </mc:Choice>
        <mc:Fallback xmlns="">
          <p:sp>
            <p:nvSpPr>
              <p:cNvPr id="2" name="Google Shape;227;p25">
                <a:extLst>
                  <a:ext uri="{FF2B5EF4-FFF2-40B4-BE49-F238E27FC236}">
                    <a16:creationId xmlns:a16="http://schemas.microsoft.com/office/drawing/2014/main" id="{6CC8A31F-6D8A-8057-6517-CAFE7097F4E4}"/>
                  </a:ext>
                </a:extLst>
              </p:cNvPr>
              <p:cNvSpPr txBox="1">
                <a:spLocks noRot="1" noChangeAspect="1" noMove="1" noResize="1" noEditPoints="1" noAdjustHandles="1" noChangeArrowheads="1" noChangeShapeType="1" noTextEdit="1"/>
              </p:cNvSpPr>
              <p:nvPr/>
            </p:nvSpPr>
            <p:spPr>
              <a:xfrm>
                <a:off x="6062668" y="4090062"/>
                <a:ext cx="1615909" cy="656614"/>
              </a:xfrm>
              <a:prstGeom prst="rect">
                <a:avLst/>
              </a:prstGeom>
              <a:blipFill>
                <a:blip r:embed="rId8"/>
                <a:stretch>
                  <a:fillRect b="-576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Google Shape;227;p25">
                <a:extLst>
                  <a:ext uri="{FF2B5EF4-FFF2-40B4-BE49-F238E27FC236}">
                    <a16:creationId xmlns:a16="http://schemas.microsoft.com/office/drawing/2014/main" id="{D3556BB7-E8EE-C6FA-A6A5-17231FEA6562}"/>
                  </a:ext>
                </a:extLst>
              </p:cNvPr>
              <p:cNvSpPr txBox="1"/>
              <p:nvPr/>
            </p:nvSpPr>
            <p:spPr>
              <a:xfrm>
                <a:off x="9340810" y="4070233"/>
                <a:ext cx="1615909" cy="656614"/>
              </a:xfrm>
              <a:prstGeom prst="rect">
                <a:avLst/>
              </a:prstGeom>
              <a:noFill/>
              <a:ln>
                <a:noFill/>
              </a:ln>
            </p:spPr>
            <p:txBody>
              <a:bodyPr spcFirstLastPara="1" wrap="square" lIns="121900" tIns="121900" rIns="121900" bIns="121900" anchor="t" anchorCtr="0">
                <a:spAutoFit/>
              </a:bodyPr>
              <a:lstStyle/>
              <a:p>
                <a:pPr/>
                <a14:m>
                  <m:oMathPara xmlns:m="http://schemas.openxmlformats.org/officeDocument/2006/math">
                    <m:oMathParaPr>
                      <m:jc m:val="centerGroup"/>
                    </m:oMathParaPr>
                    <m:oMath xmlns:m="http://schemas.openxmlformats.org/officeDocument/2006/math">
                      <m:r>
                        <a:rPr lang="en-US" sz="2667" i="1">
                          <a:latin typeface="Cambria Math" panose="02040503050406030204" pitchFamily="18" charset="0"/>
                        </a:rPr>
                        <m:t>𝑝</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3</m:t>
                          </m:r>
                        </m:sub>
                      </m:sSub>
                      <m:r>
                        <a:rPr lang="en-US" sz="2667" i="1">
                          <a:latin typeface="Cambria Math" panose="02040503050406030204" pitchFamily="18" charset="0"/>
                        </a:rPr>
                        <m:t> ,</m:t>
                      </m:r>
                      <m:r>
                        <a:rPr lang="en-US" sz="2667" i="1">
                          <a:latin typeface="Cambria Math" panose="02040503050406030204" pitchFamily="18" charset="0"/>
                        </a:rPr>
                        <m:t>𝑠</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3</m:t>
                          </m:r>
                        </m:sub>
                      </m:sSub>
                    </m:oMath>
                  </m:oMathPara>
                </a14:m>
                <a:endParaRPr sz="2667" dirty="0"/>
              </a:p>
            </p:txBody>
          </p:sp>
        </mc:Choice>
        <mc:Fallback xmlns="">
          <p:sp>
            <p:nvSpPr>
              <p:cNvPr id="3" name="Google Shape;227;p25">
                <a:extLst>
                  <a:ext uri="{FF2B5EF4-FFF2-40B4-BE49-F238E27FC236}">
                    <a16:creationId xmlns:a16="http://schemas.microsoft.com/office/drawing/2014/main" id="{D3556BB7-E8EE-C6FA-A6A5-17231FEA6562}"/>
                  </a:ext>
                </a:extLst>
              </p:cNvPr>
              <p:cNvSpPr txBox="1">
                <a:spLocks noRot="1" noChangeAspect="1" noMove="1" noResize="1" noEditPoints="1" noAdjustHandles="1" noChangeArrowheads="1" noChangeShapeType="1" noTextEdit="1"/>
              </p:cNvSpPr>
              <p:nvPr/>
            </p:nvSpPr>
            <p:spPr>
              <a:xfrm>
                <a:off x="9340810" y="4070233"/>
                <a:ext cx="1615909" cy="656614"/>
              </a:xfrm>
              <a:prstGeom prst="rect">
                <a:avLst/>
              </a:prstGeom>
              <a:blipFill>
                <a:blip r:embed="rId9"/>
                <a:stretch>
                  <a:fillRect b="-5769"/>
                </a:stretch>
              </a:blipFill>
              <a:ln>
                <a:noFill/>
              </a:ln>
            </p:spPr>
            <p:txBody>
              <a:bodyPr/>
              <a:lstStyle/>
              <a:p>
                <a:r>
                  <a:rPr lang="en-US">
                    <a:noFill/>
                  </a:rPr>
                  <a:t> </a:t>
                </a:r>
              </a:p>
            </p:txBody>
          </p:sp>
        </mc:Fallback>
      </mc:AlternateContent>
      <p:cxnSp>
        <p:nvCxnSpPr>
          <p:cNvPr id="9" name="Google Shape;267;p27">
            <a:extLst>
              <a:ext uri="{FF2B5EF4-FFF2-40B4-BE49-F238E27FC236}">
                <a16:creationId xmlns:a16="http://schemas.microsoft.com/office/drawing/2014/main" id="{CCD743A9-EE4B-74F4-840D-77DFA6C16E62}"/>
              </a:ext>
            </a:extLst>
          </p:cNvPr>
          <p:cNvCxnSpPr>
            <a:cxnSpLocks/>
          </p:cNvCxnSpPr>
          <p:nvPr/>
        </p:nvCxnSpPr>
        <p:spPr>
          <a:xfrm>
            <a:off x="7292171" y="4636778"/>
            <a:ext cx="732020" cy="391663"/>
          </a:xfrm>
          <a:prstGeom prst="straightConnector1">
            <a:avLst/>
          </a:prstGeom>
          <a:noFill/>
          <a:ln w="9525" cap="flat" cmpd="sng">
            <a:solidFill>
              <a:schemeClr val="dk2"/>
            </a:solidFill>
            <a:prstDash val="solid"/>
            <a:round/>
            <a:headEnd type="none" w="med" len="med"/>
            <a:tailEnd type="triangle" w="med" len="med"/>
          </a:ln>
        </p:spPr>
      </p:cxnSp>
      <p:cxnSp>
        <p:nvCxnSpPr>
          <p:cNvPr id="10" name="Google Shape;268;p27">
            <a:extLst>
              <a:ext uri="{FF2B5EF4-FFF2-40B4-BE49-F238E27FC236}">
                <a16:creationId xmlns:a16="http://schemas.microsoft.com/office/drawing/2014/main" id="{EC7BEAA0-D500-1591-FBBB-11564E5010A6}"/>
              </a:ext>
            </a:extLst>
          </p:cNvPr>
          <p:cNvCxnSpPr>
            <a:cxnSpLocks/>
          </p:cNvCxnSpPr>
          <p:nvPr/>
        </p:nvCxnSpPr>
        <p:spPr>
          <a:xfrm flipH="1">
            <a:off x="8562522" y="4618003"/>
            <a:ext cx="843572" cy="410437"/>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11" name="Google Shape;269;p27">
                <a:extLst>
                  <a:ext uri="{FF2B5EF4-FFF2-40B4-BE49-F238E27FC236}">
                    <a16:creationId xmlns:a16="http://schemas.microsoft.com/office/drawing/2014/main" id="{7A11779A-AC33-58A0-E25C-71B77581F174}"/>
                  </a:ext>
                </a:extLst>
              </p:cNvPr>
              <p:cNvSpPr txBox="1"/>
              <p:nvPr/>
            </p:nvSpPr>
            <p:spPr>
              <a:xfrm>
                <a:off x="6959897" y="4708713"/>
                <a:ext cx="4369235" cy="1477544"/>
              </a:xfrm>
              <a:prstGeom prst="rect">
                <a:avLst/>
              </a:prstGeom>
              <a:noFill/>
              <a:ln>
                <a:noFill/>
              </a:ln>
            </p:spPr>
            <p:txBody>
              <a:bodyPr spcFirstLastPara="1" wrap="square" lIns="121900" tIns="121900" rIns="121900" bIns="121900" anchor="t" anchorCtr="0">
                <a:spAutoFit/>
              </a:bodyPr>
              <a:lstStyle/>
              <a:p>
                <a:pPr>
                  <a:lnSpc>
                    <a:spcPct val="150000"/>
                  </a:lnSpc>
                </a:pPr>
                <a:r>
                  <a:rPr lang="en-US" sz="2667" dirty="0">
                    <a:latin typeface="PT Serif"/>
                    <a:ea typeface="PT Serif"/>
                    <a:cs typeface="PT Serif"/>
                    <a:sym typeface="PT Serif"/>
                  </a:rPr>
                  <a:t>Sig = (𝝈</a:t>
                </a:r>
                <a:r>
                  <a:rPr lang="en-US" sz="2667" baseline="-25000" dirty="0">
                    <a:latin typeface="PT Serif"/>
                    <a:ea typeface="PT Serif"/>
                    <a:cs typeface="PT Serif"/>
                    <a:sym typeface="PT Serif"/>
                  </a:rPr>
                  <a:t>2</a:t>
                </a:r>
                <a:r>
                  <a:rPr lang="en-US" sz="2667" dirty="0">
                    <a:latin typeface="PT Serif"/>
                    <a:ea typeface="PT Serif"/>
                    <a:cs typeface="PT Serif"/>
                    <a:sym typeface="PT Serif"/>
                  </a:rPr>
                  <a:t> , </a:t>
                </a:r>
                <a:r>
                  <a:rPr lang="en-US" sz="2667" dirty="0">
                    <a:solidFill>
                      <a:schemeClr val="dk1"/>
                    </a:solidFill>
                    <a:latin typeface="PT Serif"/>
                    <a:ea typeface="PT Serif"/>
                    <a:cs typeface="PT Serif"/>
                    <a:sym typeface="PT Serif"/>
                  </a:rPr>
                  <a:t>𝝈</a:t>
                </a:r>
                <a:r>
                  <a:rPr lang="en-US" sz="2667" baseline="-25000" dirty="0">
                    <a:solidFill>
                      <a:schemeClr val="dk1"/>
                    </a:solidFill>
                    <a:latin typeface="PT Serif"/>
                    <a:ea typeface="PT Serif"/>
                    <a:cs typeface="PT Serif"/>
                    <a:sym typeface="PT Serif"/>
                  </a:rPr>
                  <a:t>3 </a:t>
                </a:r>
                <a:r>
                  <a:rPr lang="en-US" sz="2667" dirty="0">
                    <a:solidFill>
                      <a:schemeClr val="dk1"/>
                    </a:solidFill>
                    <a:latin typeface="PT Serif"/>
                    <a:ea typeface="PT Serif"/>
                    <a:cs typeface="PT Serif"/>
                    <a:sym typeface="PT Serif"/>
                  </a:rPr>
                  <a:t>, {2,3})</a:t>
                </a:r>
              </a:p>
              <a:p>
                <a:pPr lvl="0">
                  <a:lnSpc>
                    <a:spcPct val="150000"/>
                  </a:lnSpc>
                </a:pPr>
                <a:r>
                  <a:rPr lang="en-US" sz="2667" dirty="0">
                    <a:solidFill>
                      <a:schemeClr val="dk1"/>
                    </a:solidFill>
                    <a:latin typeface="PT Serif"/>
                    <a:ea typeface="PT Serif"/>
                    <a:cs typeface="PT Serif"/>
                    <a:sym typeface="PT Serif"/>
                  </a:rPr>
                  <a:t>Verify 𝝈</a:t>
                </a:r>
                <a:r>
                  <a:rPr lang="en-US" sz="2667" baseline="-25000" dirty="0">
                    <a:solidFill>
                      <a:schemeClr val="dk1"/>
                    </a:solidFill>
                    <a:latin typeface="PT Serif"/>
                    <a:ea typeface="PT Serif"/>
                    <a:cs typeface="PT Serif"/>
                    <a:sym typeface="PT Serif"/>
                  </a:rPr>
                  <a:t>2 </a:t>
                </a:r>
                <a:r>
                  <a:rPr lang="en-US" sz="2667" dirty="0">
                    <a:solidFill>
                      <a:schemeClr val="dk1"/>
                    </a:solidFill>
                    <a:latin typeface="PT Serif"/>
                    <a:ea typeface="PT Serif"/>
                    <a:cs typeface="PT Serif"/>
                    <a:sym typeface="PT Serif"/>
                  </a:rPr>
                  <a:t>, 𝝈</a:t>
                </a:r>
                <a:r>
                  <a:rPr lang="en-US" sz="2667" baseline="-25000" dirty="0">
                    <a:solidFill>
                      <a:schemeClr val="dk1"/>
                    </a:solidFill>
                    <a:latin typeface="PT Serif"/>
                    <a:ea typeface="PT Serif"/>
                    <a:cs typeface="PT Serif"/>
                    <a:sym typeface="PT Serif"/>
                  </a:rPr>
                  <a:t>3  </a:t>
                </a:r>
                <a:r>
                  <a:rPr lang="en-US" sz="2667" dirty="0" err="1">
                    <a:solidFill>
                      <a:schemeClr val="dk1"/>
                    </a:solidFill>
                    <a:latin typeface="PT Serif"/>
                    <a:ea typeface="PT Serif"/>
                    <a:cs typeface="PT Serif"/>
                    <a:sym typeface="PT Serif"/>
                  </a:rPr>
                  <a:t>w.r.t</a:t>
                </a:r>
                <a:r>
                  <a:rPr lang="en-US" sz="2667" dirty="0">
                    <a:solidFill>
                      <a:schemeClr val="dk1"/>
                    </a:solidFill>
                    <a:latin typeface="PT Serif"/>
                    <a:ea typeface="PT Serif"/>
                    <a:cs typeface="PT Serif"/>
                    <a:sym typeface="PT Serif"/>
                  </a:rPr>
                  <a:t>  </a:t>
                </a:r>
                <a14:m>
                  <m:oMath xmlns:m="http://schemas.openxmlformats.org/officeDocument/2006/math">
                    <m:r>
                      <a:rPr lang="en-US" sz="2667" i="1">
                        <a:latin typeface="Cambria Math" panose="02040503050406030204" pitchFamily="18" charset="0"/>
                      </a:rPr>
                      <m:t>𝑝</m:t>
                    </m:r>
                    <m:sSub>
                      <m:sSubPr>
                        <m:ctrlPr>
                          <a:rPr lang="ar-AE" sz="2667" i="1">
                            <a:latin typeface="Cambria Math" panose="02040503050406030204" pitchFamily="18" charset="0"/>
                          </a:rPr>
                        </m:ctrlPr>
                      </m:sSubPr>
                      <m:e>
                        <m:r>
                          <a:rPr lang="ar-AE" sz="2667" i="1">
                            <a:latin typeface="Cambria Math" panose="02040503050406030204" pitchFamily="18" charset="0"/>
                          </a:rPr>
                          <m:t>𝑘</m:t>
                        </m:r>
                      </m:e>
                      <m:sub>
                        <m:r>
                          <a:rPr lang="ar-AE" sz="2667" i="1">
                            <a:latin typeface="Cambria Math" panose="02040503050406030204" pitchFamily="18" charset="0"/>
                          </a:rPr>
                          <m:t>2</m:t>
                        </m:r>
                      </m:sub>
                    </m:sSub>
                  </m:oMath>
                </a14:m>
                <a:r>
                  <a:rPr lang="ar-AE" sz="2667" dirty="0">
                    <a:solidFill>
                      <a:schemeClr val="dk1"/>
                    </a:solidFill>
                    <a:latin typeface="PT Serif"/>
                    <a:ea typeface="PT Serif"/>
                    <a:cs typeface="PT Serif"/>
                    <a:sym typeface="PT Serif"/>
                  </a:rPr>
                  <a:t> , </a:t>
                </a:r>
                <a14:m>
                  <m:oMath xmlns:m="http://schemas.openxmlformats.org/officeDocument/2006/math">
                    <m:r>
                      <a:rPr lang="ar-AE" sz="2667" i="1">
                        <a:latin typeface="Cambria Math" panose="02040503050406030204" pitchFamily="18" charset="0"/>
                      </a:rPr>
                      <m:t>𝑝</m:t>
                    </m:r>
                    <m:sSub>
                      <m:sSubPr>
                        <m:ctrlPr>
                          <a:rPr lang="ar-AE" sz="2667" i="1">
                            <a:latin typeface="Cambria Math" panose="02040503050406030204" pitchFamily="18" charset="0"/>
                          </a:rPr>
                        </m:ctrlPr>
                      </m:sSubPr>
                      <m:e>
                        <m:r>
                          <a:rPr lang="ar-AE" sz="2667" i="1">
                            <a:latin typeface="Cambria Math" panose="02040503050406030204" pitchFamily="18" charset="0"/>
                          </a:rPr>
                          <m:t>𝑘</m:t>
                        </m:r>
                      </m:e>
                      <m:sub>
                        <m:r>
                          <a:rPr lang="ar-AE" sz="2667" i="1">
                            <a:latin typeface="Cambria Math" panose="02040503050406030204" pitchFamily="18" charset="0"/>
                          </a:rPr>
                          <m:t>3</m:t>
                        </m:r>
                      </m:sub>
                    </m:sSub>
                  </m:oMath>
                </a14:m>
                <a:endParaRPr sz="2667" dirty="0">
                  <a:solidFill>
                    <a:schemeClr val="dk1"/>
                  </a:solidFill>
                  <a:latin typeface="PT Serif"/>
                  <a:ea typeface="PT Serif"/>
                  <a:cs typeface="PT Serif"/>
                  <a:sym typeface="PT Serif"/>
                </a:endParaRPr>
              </a:p>
            </p:txBody>
          </p:sp>
        </mc:Choice>
        <mc:Fallback>
          <p:sp>
            <p:nvSpPr>
              <p:cNvPr id="11" name="Google Shape;269;p27">
                <a:extLst>
                  <a:ext uri="{FF2B5EF4-FFF2-40B4-BE49-F238E27FC236}">
                    <a16:creationId xmlns:a16="http://schemas.microsoft.com/office/drawing/2014/main" id="{7A11779A-AC33-58A0-E25C-71B77581F174}"/>
                  </a:ext>
                </a:extLst>
              </p:cNvPr>
              <p:cNvSpPr txBox="1">
                <a:spLocks noRot="1" noChangeAspect="1" noMove="1" noResize="1" noEditPoints="1" noAdjustHandles="1" noChangeArrowheads="1" noChangeShapeType="1" noTextEdit="1"/>
              </p:cNvSpPr>
              <p:nvPr/>
            </p:nvSpPr>
            <p:spPr>
              <a:xfrm>
                <a:off x="6959897" y="4708713"/>
                <a:ext cx="4369235" cy="1477544"/>
              </a:xfrm>
              <a:prstGeom prst="rect">
                <a:avLst/>
              </a:prstGeom>
              <a:blipFill>
                <a:blip r:embed="rId10"/>
                <a:stretch>
                  <a:fillRect l="-2035"/>
                </a:stretch>
              </a:blipFill>
              <a:ln>
                <a:noFill/>
              </a:ln>
            </p:spPr>
            <p:txBody>
              <a:bodyPr/>
              <a:lstStyle/>
              <a:p>
                <a:r>
                  <a:rPr lang="en-US">
                    <a:noFill/>
                  </a:rPr>
                  <a:t> </a:t>
                </a:r>
              </a:p>
            </p:txBody>
          </p:sp>
        </mc:Fallback>
      </mc:AlternateContent>
      <p:sp>
        <p:nvSpPr>
          <p:cNvPr id="12" name="Google Shape;270;p27">
            <a:extLst>
              <a:ext uri="{FF2B5EF4-FFF2-40B4-BE49-F238E27FC236}">
                <a16:creationId xmlns:a16="http://schemas.microsoft.com/office/drawing/2014/main" id="{361B461E-13C6-F5B2-4E24-30662BF46FC1}"/>
              </a:ext>
            </a:extLst>
          </p:cNvPr>
          <p:cNvSpPr txBox="1"/>
          <p:nvPr/>
        </p:nvSpPr>
        <p:spPr>
          <a:xfrm>
            <a:off x="276316" y="6242362"/>
            <a:ext cx="11639367" cy="615513"/>
          </a:xfrm>
          <a:prstGeom prst="rect">
            <a:avLst/>
          </a:prstGeom>
          <a:noFill/>
          <a:ln>
            <a:noFill/>
          </a:ln>
        </p:spPr>
        <p:txBody>
          <a:bodyPr spcFirstLastPara="1" wrap="square" lIns="121900" tIns="121900" rIns="121900" bIns="121900" anchor="t" anchorCtr="0">
            <a:spAutoFit/>
          </a:bodyPr>
          <a:lstStyle/>
          <a:p>
            <a:r>
              <a:rPr lang="en" sz="2400" dirty="0">
                <a:latin typeface="PT Serif"/>
                <a:ea typeface="PT Serif"/>
                <a:cs typeface="PT Serif"/>
                <a:sym typeface="PT Serif"/>
              </a:rPr>
              <a:t>Many real-world deployments (e.g. Bitcoin) use this trivial Accountable Multi-Sig!</a:t>
            </a:r>
            <a:endParaRPr sz="2400" dirty="0">
              <a:latin typeface="PT Serif"/>
              <a:ea typeface="PT Serif"/>
              <a:cs typeface="PT Serif"/>
              <a:sym typeface="PT Serif"/>
            </a:endParaRPr>
          </a:p>
        </p:txBody>
      </p:sp>
      <p:sp>
        <p:nvSpPr>
          <p:cNvPr id="13" name="Google Shape;271;p27">
            <a:extLst>
              <a:ext uri="{FF2B5EF4-FFF2-40B4-BE49-F238E27FC236}">
                <a16:creationId xmlns:a16="http://schemas.microsoft.com/office/drawing/2014/main" id="{08E7610B-FBF1-1C01-65FF-8ED8D3D738ED}"/>
              </a:ext>
            </a:extLst>
          </p:cNvPr>
          <p:cNvSpPr txBox="1"/>
          <p:nvPr/>
        </p:nvSpPr>
        <p:spPr>
          <a:xfrm>
            <a:off x="7463371" y="4339034"/>
            <a:ext cx="718184" cy="656614"/>
          </a:xfrm>
          <a:prstGeom prst="rect">
            <a:avLst/>
          </a:prstGeom>
          <a:noFill/>
          <a:ln>
            <a:noFill/>
          </a:ln>
        </p:spPr>
        <p:txBody>
          <a:bodyPr spcFirstLastPara="1" wrap="square" lIns="121900" tIns="121900" rIns="121900" bIns="121900" anchor="t" anchorCtr="0">
            <a:spAutoFit/>
          </a:bodyPr>
          <a:lstStyle/>
          <a:p>
            <a:r>
              <a:rPr lang="en" sz="2667" dirty="0">
                <a:solidFill>
                  <a:schemeClr val="dk1"/>
                </a:solidFill>
                <a:latin typeface="PT Serif"/>
                <a:ea typeface="PT Serif"/>
                <a:cs typeface="PT Serif"/>
                <a:sym typeface="PT Serif"/>
              </a:rPr>
              <a:t>𝝈</a:t>
            </a:r>
            <a:r>
              <a:rPr lang="en" sz="2667" baseline="-25000" dirty="0">
                <a:solidFill>
                  <a:schemeClr val="dk1"/>
                </a:solidFill>
                <a:latin typeface="PT Serif"/>
                <a:ea typeface="PT Serif"/>
                <a:cs typeface="PT Serif"/>
                <a:sym typeface="PT Serif"/>
              </a:rPr>
              <a:t>2</a:t>
            </a:r>
            <a:endParaRPr sz="2400" dirty="0">
              <a:latin typeface="PT Serif"/>
              <a:ea typeface="PT Serif"/>
              <a:cs typeface="PT Serif"/>
              <a:sym typeface="PT Serif"/>
            </a:endParaRPr>
          </a:p>
        </p:txBody>
      </p:sp>
      <p:sp>
        <p:nvSpPr>
          <p:cNvPr id="14" name="Google Shape;272;p27">
            <a:extLst>
              <a:ext uri="{FF2B5EF4-FFF2-40B4-BE49-F238E27FC236}">
                <a16:creationId xmlns:a16="http://schemas.microsoft.com/office/drawing/2014/main" id="{F8597675-6D4F-48CD-1200-2781DB396136}"/>
              </a:ext>
            </a:extLst>
          </p:cNvPr>
          <p:cNvSpPr txBox="1"/>
          <p:nvPr/>
        </p:nvSpPr>
        <p:spPr>
          <a:xfrm>
            <a:off x="8647045" y="4240418"/>
            <a:ext cx="584527" cy="656614"/>
          </a:xfrm>
          <a:prstGeom prst="rect">
            <a:avLst/>
          </a:prstGeom>
          <a:noFill/>
          <a:ln>
            <a:noFill/>
          </a:ln>
        </p:spPr>
        <p:txBody>
          <a:bodyPr spcFirstLastPara="1" wrap="square" lIns="121900" tIns="121900" rIns="121900" bIns="121900" anchor="t" anchorCtr="0">
            <a:spAutoFit/>
          </a:bodyPr>
          <a:lstStyle/>
          <a:p>
            <a:r>
              <a:rPr lang="en" sz="2667" dirty="0">
                <a:solidFill>
                  <a:schemeClr val="dk1"/>
                </a:solidFill>
                <a:latin typeface="PT Serif"/>
                <a:ea typeface="PT Serif"/>
                <a:cs typeface="PT Serif"/>
                <a:sym typeface="PT Serif"/>
              </a:rPr>
              <a:t>𝝈</a:t>
            </a:r>
            <a:r>
              <a:rPr lang="en" sz="2667" baseline="-25000" dirty="0">
                <a:solidFill>
                  <a:schemeClr val="dk1"/>
                </a:solidFill>
                <a:latin typeface="PT Serif"/>
                <a:ea typeface="PT Serif"/>
                <a:cs typeface="PT Serif"/>
                <a:sym typeface="PT Serif"/>
              </a:rPr>
              <a:t>3</a:t>
            </a:r>
            <a:endParaRPr sz="2400" dirty="0">
              <a:latin typeface="PT Serif"/>
              <a:ea typeface="PT Serif"/>
              <a:cs typeface="PT Serif"/>
              <a:sym typeface="PT Serif"/>
            </a:endParaRPr>
          </a:p>
        </p:txBody>
      </p:sp>
      <p:sp>
        <p:nvSpPr>
          <p:cNvPr id="15" name="TextBox 14">
            <a:extLst>
              <a:ext uri="{FF2B5EF4-FFF2-40B4-BE49-F238E27FC236}">
                <a16:creationId xmlns:a16="http://schemas.microsoft.com/office/drawing/2014/main" id="{E1A5ECFF-A48E-3E28-B1AF-AEC0D938A4A6}"/>
              </a:ext>
            </a:extLst>
          </p:cNvPr>
          <p:cNvSpPr txBox="1"/>
          <p:nvPr/>
        </p:nvSpPr>
        <p:spPr>
          <a:xfrm>
            <a:off x="1536267" y="4951689"/>
            <a:ext cx="4369235" cy="502766"/>
          </a:xfrm>
          <a:prstGeom prst="rect">
            <a:avLst/>
          </a:prstGeom>
          <a:noFill/>
        </p:spPr>
        <p:txBody>
          <a:bodyPr wrap="square" rtlCol="0">
            <a:spAutoFit/>
          </a:bodyPr>
          <a:lstStyle/>
          <a:p>
            <a:r>
              <a:rPr lang="en-US" sz="2667" dirty="0">
                <a:solidFill>
                  <a:srgbClr val="FF6E6B"/>
                </a:solidFill>
                <a:latin typeface="PT Serif" panose="020A0603040505020204" pitchFamily="18" charset="77"/>
              </a:rPr>
              <a:t>Large Sigs</a:t>
            </a:r>
          </a:p>
        </p:txBody>
      </p:sp>
      <p:cxnSp>
        <p:nvCxnSpPr>
          <p:cNvPr id="16" name="Straight Arrow Connector 15">
            <a:extLst>
              <a:ext uri="{FF2B5EF4-FFF2-40B4-BE49-F238E27FC236}">
                <a16:creationId xmlns:a16="http://schemas.microsoft.com/office/drawing/2014/main" id="{B6654B47-AA97-0AEC-AC2A-C867DDEA9E3F}"/>
              </a:ext>
            </a:extLst>
          </p:cNvPr>
          <p:cNvCxnSpPr/>
          <p:nvPr/>
        </p:nvCxnSpPr>
        <p:spPr>
          <a:xfrm flipH="1">
            <a:off x="5896001" y="5203480"/>
            <a:ext cx="76487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19E24B5-33A6-818C-71D2-3562F8EED837}"/>
              </a:ext>
            </a:extLst>
          </p:cNvPr>
          <p:cNvSpPr txBox="1"/>
          <p:nvPr/>
        </p:nvSpPr>
        <p:spPr>
          <a:xfrm>
            <a:off x="1540688" y="5552450"/>
            <a:ext cx="4369233" cy="502766"/>
          </a:xfrm>
          <a:prstGeom prst="rect">
            <a:avLst/>
          </a:prstGeom>
          <a:noFill/>
        </p:spPr>
        <p:txBody>
          <a:bodyPr wrap="square" rtlCol="0">
            <a:spAutoFit/>
          </a:bodyPr>
          <a:lstStyle/>
          <a:p>
            <a:r>
              <a:rPr lang="en-US" sz="2667" dirty="0">
                <a:solidFill>
                  <a:srgbClr val="FF6E6B"/>
                </a:solidFill>
                <a:latin typeface="PT Serif" panose="020A0603040505020204" pitchFamily="18" charset="77"/>
              </a:rPr>
              <a:t>Slow Verify</a:t>
            </a:r>
          </a:p>
        </p:txBody>
      </p:sp>
      <p:cxnSp>
        <p:nvCxnSpPr>
          <p:cNvPr id="18" name="Straight Arrow Connector 17">
            <a:extLst>
              <a:ext uri="{FF2B5EF4-FFF2-40B4-BE49-F238E27FC236}">
                <a16:creationId xmlns:a16="http://schemas.microsoft.com/office/drawing/2014/main" id="{690F1B14-126B-A61A-5C1A-6CB9C8D232C7}"/>
              </a:ext>
            </a:extLst>
          </p:cNvPr>
          <p:cNvCxnSpPr/>
          <p:nvPr/>
        </p:nvCxnSpPr>
        <p:spPr>
          <a:xfrm flipH="1">
            <a:off x="5900421" y="5804240"/>
            <a:ext cx="76487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ular Callout 3">
            <a:extLst>
              <a:ext uri="{FF2B5EF4-FFF2-40B4-BE49-F238E27FC236}">
                <a16:creationId xmlns:a16="http://schemas.microsoft.com/office/drawing/2014/main" id="{1499DDAE-3F5C-5171-D1C8-55CF61E1C1D9}"/>
              </a:ext>
            </a:extLst>
          </p:cNvPr>
          <p:cNvSpPr/>
          <p:nvPr/>
        </p:nvSpPr>
        <p:spPr>
          <a:xfrm>
            <a:off x="6614583" y="3513703"/>
            <a:ext cx="4739449" cy="1055022"/>
          </a:xfrm>
          <a:prstGeom prst="wedgeRoundRectCallout">
            <a:avLst>
              <a:gd name="adj1" fmla="val -2152"/>
              <a:gd name="adj2" fmla="val 2124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PT Serif" panose="020A0603040505020204" pitchFamily="18" charset="77"/>
              </a:rPr>
              <a:t>Even though we have better Accountable Multi-Sig schemes ! </a:t>
            </a:r>
          </a:p>
        </p:txBody>
      </p:sp>
    </p:spTree>
    <p:extLst>
      <p:ext uri="{BB962C8B-B14F-4D97-AF65-F5344CB8AC3E}">
        <p14:creationId xmlns:p14="http://schemas.microsoft.com/office/powerpoint/2010/main" val="277298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1"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7"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DEEF-4AA0-1DA6-50A0-68DF10C44114}"/>
              </a:ext>
            </a:extLst>
          </p:cNvPr>
          <p:cNvSpPr>
            <a:spLocks noGrp="1"/>
          </p:cNvSpPr>
          <p:nvPr>
            <p:ph type="title"/>
          </p:nvPr>
        </p:nvSpPr>
        <p:spPr>
          <a:xfrm>
            <a:off x="265323" y="193139"/>
            <a:ext cx="10515600" cy="1325563"/>
          </a:xfrm>
        </p:spPr>
        <p:txBody>
          <a:bodyPr/>
          <a:lstStyle/>
          <a:p>
            <a:r>
              <a:rPr lang="en-US" dirty="0"/>
              <a:t>Problem: Large Verification key!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0ED426-22F2-6EB7-418F-EFAC1A02FB8D}"/>
                  </a:ext>
                </a:extLst>
              </p:cNvPr>
              <p:cNvSpPr>
                <a:spLocks noGrp="1"/>
              </p:cNvSpPr>
              <p:nvPr>
                <p:ph idx="1"/>
              </p:nvPr>
            </p:nvSpPr>
            <p:spPr>
              <a:xfrm>
                <a:off x="265322" y="1496095"/>
                <a:ext cx="11459831" cy="4351338"/>
              </a:xfrm>
            </p:spPr>
            <p:txBody>
              <a:bodyPr>
                <a:normAutofit/>
              </a:bodyPr>
              <a:lstStyle/>
              <a:p>
                <a:pPr marL="0" indent="0">
                  <a:buNone/>
                </a:pPr>
                <a:r>
                  <a:rPr lang="en-US" sz="2600" dirty="0"/>
                  <a:t>Verifier needs to store the public key of all </a:t>
                </a:r>
                <a14:m>
                  <m:oMath xmlns:m="http://schemas.openxmlformats.org/officeDocument/2006/math">
                    <m:r>
                      <a:rPr lang="en-US" sz="2600" b="0" i="1" smtClean="0">
                        <a:latin typeface="Cambria Math" panose="02040503050406030204" pitchFamily="18" charset="0"/>
                      </a:rPr>
                      <m:t>𝑛</m:t>
                    </m:r>
                  </m:oMath>
                </a14:m>
                <a:r>
                  <a:rPr lang="en-US" sz="2600" dirty="0"/>
                  <a:t> parties to verify any sig!</a:t>
                </a:r>
              </a:p>
            </p:txBody>
          </p:sp>
        </mc:Choice>
        <mc:Fallback xmlns="">
          <p:sp>
            <p:nvSpPr>
              <p:cNvPr id="3" name="Content Placeholder 2">
                <a:extLst>
                  <a:ext uri="{FF2B5EF4-FFF2-40B4-BE49-F238E27FC236}">
                    <a16:creationId xmlns:a16="http://schemas.microsoft.com/office/drawing/2014/main" id="{830ED426-22F2-6EB7-418F-EFAC1A02FB8D}"/>
                  </a:ext>
                </a:extLst>
              </p:cNvPr>
              <p:cNvSpPr>
                <a:spLocks noGrp="1" noRot="1" noChangeAspect="1" noMove="1" noResize="1" noEditPoints="1" noAdjustHandles="1" noChangeArrowheads="1" noChangeShapeType="1" noTextEdit="1"/>
              </p:cNvSpPr>
              <p:nvPr>
                <p:ph idx="1"/>
              </p:nvPr>
            </p:nvSpPr>
            <p:spPr>
              <a:xfrm>
                <a:off x="265322" y="1496095"/>
                <a:ext cx="11459831" cy="4351338"/>
              </a:xfrm>
              <a:blipFill>
                <a:blip r:embed="rId3"/>
                <a:stretch>
                  <a:fillRect l="-997" t="-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Google Shape;230;p25">
                <a:extLst>
                  <a:ext uri="{FF2B5EF4-FFF2-40B4-BE49-F238E27FC236}">
                    <a16:creationId xmlns:a16="http://schemas.microsoft.com/office/drawing/2014/main" id="{FD50A726-4179-3BE3-9DFE-286598D8B81A}"/>
                  </a:ext>
                </a:extLst>
              </p:cNvPr>
              <p:cNvSpPr txBox="1"/>
              <p:nvPr/>
            </p:nvSpPr>
            <p:spPr>
              <a:xfrm>
                <a:off x="214312" y="2125146"/>
                <a:ext cx="5399409" cy="615513"/>
              </a:xfrm>
              <a:prstGeom prst="rect">
                <a:avLst/>
              </a:prstGeom>
              <a:noFill/>
              <a:ln>
                <a:noFill/>
              </a:ln>
            </p:spPr>
            <p:txBody>
              <a:bodyPr spcFirstLastPara="1" wrap="square" lIns="121900" tIns="121900" rIns="121900" bIns="121900" anchor="t" anchorCtr="0">
                <a:spAutoFit/>
              </a:bodyPr>
              <a:lstStyle/>
              <a:p>
                <a:pPr lvl="0"/>
                <a:r>
                  <a:rPr lang="en-US" sz="2400" dirty="0">
                    <a:solidFill>
                      <a:schemeClr val="accent1">
                        <a:lumMod val="50000"/>
                      </a:schemeClr>
                    </a:solidFill>
                    <a:latin typeface="PT Serif"/>
                    <a:ea typeface="PT Serif"/>
                    <a:cs typeface="PT Serif"/>
                    <a:sym typeface="PT Serif"/>
                  </a:rPr>
                  <a:t>Verification key : {</a:t>
                </a:r>
                <a14:m>
                  <m:oMath xmlns:m="http://schemas.openxmlformats.org/officeDocument/2006/math">
                    <m:r>
                      <a:rPr lang="en-US" sz="2400">
                        <a:solidFill>
                          <a:schemeClr val="accent1">
                            <a:lumMod val="50000"/>
                          </a:schemeClr>
                        </a:solidFill>
                        <a:latin typeface="Cambria Math" panose="02040503050406030204" pitchFamily="18" charset="0"/>
                      </a:rPr>
                      <m:t> </m:t>
                    </m:r>
                    <m:r>
                      <a:rPr lang="en-US" sz="2400" i="1">
                        <a:solidFill>
                          <a:schemeClr val="accent1">
                            <a:lumMod val="50000"/>
                          </a:schemeClr>
                        </a:solidFill>
                        <a:latin typeface="Cambria Math" panose="02040503050406030204" pitchFamily="18" charset="0"/>
                      </a:rPr>
                      <m:t>𝑝</m:t>
                    </m:r>
                    <m:sSub>
                      <m:sSubPr>
                        <m:ctrlPr>
                          <a:rPr lang="ar-AE" sz="2400" i="1">
                            <a:solidFill>
                              <a:schemeClr val="accent1">
                                <a:lumMod val="50000"/>
                              </a:schemeClr>
                            </a:solidFill>
                            <a:latin typeface="Cambria Math" panose="02040503050406030204" pitchFamily="18" charset="0"/>
                          </a:rPr>
                        </m:ctrlPr>
                      </m:sSubPr>
                      <m:e>
                        <m:r>
                          <a:rPr lang="ar-AE" sz="2400" i="1">
                            <a:solidFill>
                              <a:schemeClr val="accent1">
                                <a:lumMod val="50000"/>
                              </a:schemeClr>
                            </a:solidFill>
                            <a:latin typeface="Cambria Math" panose="02040503050406030204" pitchFamily="18" charset="0"/>
                          </a:rPr>
                          <m:t>𝑘</m:t>
                        </m:r>
                      </m:e>
                      <m:sub>
                        <m:r>
                          <a:rPr lang="ar-AE" sz="2400" i="1">
                            <a:solidFill>
                              <a:schemeClr val="accent1">
                                <a:lumMod val="50000"/>
                              </a:schemeClr>
                            </a:solidFill>
                            <a:latin typeface="Cambria Math" panose="02040503050406030204" pitchFamily="18" charset="0"/>
                          </a:rPr>
                          <m:t>1 </m:t>
                        </m:r>
                      </m:sub>
                    </m:sSub>
                    <m:r>
                      <a:rPr lang="ar-AE" sz="2400" i="1">
                        <a:solidFill>
                          <a:schemeClr val="accent1">
                            <a:lumMod val="50000"/>
                          </a:schemeClr>
                        </a:solidFill>
                        <a:latin typeface="Cambria Math" panose="02040503050406030204" pitchFamily="18" charset="0"/>
                      </a:rPr>
                      <m:t>,</m:t>
                    </m:r>
                    <m:r>
                      <a:rPr lang="ar-AE" sz="2400" i="1">
                        <a:solidFill>
                          <a:schemeClr val="accent1">
                            <a:lumMod val="50000"/>
                          </a:schemeClr>
                        </a:solidFill>
                        <a:latin typeface="Cambria Math" panose="02040503050406030204" pitchFamily="18" charset="0"/>
                      </a:rPr>
                      <m:t>𝑝</m:t>
                    </m:r>
                    <m:sSub>
                      <m:sSubPr>
                        <m:ctrlPr>
                          <a:rPr lang="ar-AE" sz="2400" i="1">
                            <a:solidFill>
                              <a:schemeClr val="accent1">
                                <a:lumMod val="50000"/>
                              </a:schemeClr>
                            </a:solidFill>
                            <a:latin typeface="Cambria Math" panose="02040503050406030204" pitchFamily="18" charset="0"/>
                          </a:rPr>
                        </m:ctrlPr>
                      </m:sSubPr>
                      <m:e>
                        <m:r>
                          <a:rPr lang="ar-AE" sz="2400" i="1">
                            <a:solidFill>
                              <a:schemeClr val="accent1">
                                <a:lumMod val="50000"/>
                              </a:schemeClr>
                            </a:solidFill>
                            <a:latin typeface="Cambria Math" panose="02040503050406030204" pitchFamily="18" charset="0"/>
                          </a:rPr>
                          <m:t>𝑘</m:t>
                        </m:r>
                      </m:e>
                      <m:sub>
                        <m:r>
                          <a:rPr lang="ar-AE" sz="2400" i="1">
                            <a:solidFill>
                              <a:schemeClr val="accent1">
                                <a:lumMod val="50000"/>
                              </a:schemeClr>
                            </a:solidFill>
                            <a:latin typeface="Cambria Math" panose="02040503050406030204" pitchFamily="18" charset="0"/>
                          </a:rPr>
                          <m:t>2</m:t>
                        </m:r>
                      </m:sub>
                    </m:sSub>
                  </m:oMath>
                </a14:m>
                <a:r>
                  <a:rPr lang="ar-AE" sz="2400" dirty="0">
                    <a:solidFill>
                      <a:schemeClr val="accent1">
                        <a:lumMod val="50000"/>
                      </a:schemeClr>
                    </a:solidFill>
                    <a:latin typeface="PT Serif"/>
                    <a:ea typeface="PT Serif"/>
                    <a:cs typeface="PT Serif"/>
                    <a:sym typeface="PT Serif"/>
                  </a:rPr>
                  <a:t> , </a:t>
                </a:r>
                <a14:m>
                  <m:oMath xmlns:m="http://schemas.openxmlformats.org/officeDocument/2006/math">
                    <m:r>
                      <a:rPr lang="ar-AE" sz="2400" i="1">
                        <a:solidFill>
                          <a:schemeClr val="accent1">
                            <a:lumMod val="50000"/>
                          </a:schemeClr>
                        </a:solidFill>
                        <a:latin typeface="Cambria Math" panose="02040503050406030204" pitchFamily="18" charset="0"/>
                      </a:rPr>
                      <m:t>𝑝</m:t>
                    </m:r>
                    <m:sSub>
                      <m:sSubPr>
                        <m:ctrlPr>
                          <a:rPr lang="ar-AE" sz="2400" i="1">
                            <a:solidFill>
                              <a:schemeClr val="accent1">
                                <a:lumMod val="50000"/>
                              </a:schemeClr>
                            </a:solidFill>
                            <a:latin typeface="Cambria Math" panose="02040503050406030204" pitchFamily="18" charset="0"/>
                          </a:rPr>
                        </m:ctrlPr>
                      </m:sSubPr>
                      <m:e>
                        <m:r>
                          <a:rPr lang="ar-AE" sz="2400" i="1">
                            <a:solidFill>
                              <a:schemeClr val="accent1">
                                <a:lumMod val="50000"/>
                              </a:schemeClr>
                            </a:solidFill>
                            <a:latin typeface="Cambria Math" panose="02040503050406030204" pitchFamily="18" charset="0"/>
                          </a:rPr>
                          <m:t>𝑘</m:t>
                        </m:r>
                      </m:e>
                      <m:sub>
                        <m:r>
                          <a:rPr lang="ar-AE" sz="2400" i="1">
                            <a:solidFill>
                              <a:schemeClr val="accent1">
                                <a:lumMod val="50000"/>
                              </a:schemeClr>
                            </a:solidFill>
                            <a:latin typeface="Cambria Math" panose="02040503050406030204" pitchFamily="18" charset="0"/>
                          </a:rPr>
                          <m:t>3</m:t>
                        </m:r>
                      </m:sub>
                    </m:sSub>
                  </m:oMath>
                </a14:m>
                <a:r>
                  <a:rPr lang="en-US" sz="2400" dirty="0">
                    <a:solidFill>
                      <a:schemeClr val="accent1">
                        <a:lumMod val="50000"/>
                      </a:schemeClr>
                    </a:solidFill>
                    <a:latin typeface="PT Serif"/>
                    <a:ea typeface="PT Serif"/>
                    <a:cs typeface="PT Serif"/>
                    <a:sym typeface="PT Serif"/>
                  </a:rPr>
                  <a:t> }</a:t>
                </a:r>
                <a:endParaRPr lang="ar-AE" sz="2400" dirty="0">
                  <a:solidFill>
                    <a:schemeClr val="accent1">
                      <a:lumMod val="50000"/>
                    </a:schemeClr>
                  </a:solidFill>
                  <a:latin typeface="PT Serif"/>
                  <a:ea typeface="PT Serif"/>
                  <a:cs typeface="PT Serif"/>
                  <a:sym typeface="PT Serif"/>
                </a:endParaRPr>
              </a:p>
            </p:txBody>
          </p:sp>
        </mc:Choice>
        <mc:Fallback xmlns="">
          <p:sp>
            <p:nvSpPr>
              <p:cNvPr id="4" name="Google Shape;230;p25">
                <a:extLst>
                  <a:ext uri="{FF2B5EF4-FFF2-40B4-BE49-F238E27FC236}">
                    <a16:creationId xmlns:a16="http://schemas.microsoft.com/office/drawing/2014/main" id="{FD50A726-4179-3BE3-9DFE-286598D8B81A}"/>
                  </a:ext>
                </a:extLst>
              </p:cNvPr>
              <p:cNvSpPr txBox="1">
                <a:spLocks noRot="1" noChangeAspect="1" noMove="1" noResize="1" noEditPoints="1" noAdjustHandles="1" noChangeArrowheads="1" noChangeShapeType="1" noTextEdit="1"/>
              </p:cNvSpPr>
              <p:nvPr/>
            </p:nvSpPr>
            <p:spPr>
              <a:xfrm>
                <a:off x="214312" y="2125146"/>
                <a:ext cx="5399409" cy="615513"/>
              </a:xfrm>
              <a:prstGeom prst="rect">
                <a:avLst/>
              </a:prstGeom>
              <a:blipFill>
                <a:blip r:embed="rId4"/>
                <a:stretch>
                  <a:fillRect l="-1171" b="-8000"/>
                </a:stretch>
              </a:blipFill>
              <a:ln>
                <a:noFill/>
              </a:ln>
            </p:spPr>
            <p:txBody>
              <a:bodyPr/>
              <a:lstStyle/>
              <a:p>
                <a:r>
                  <a:rPr lang="en-US">
                    <a:noFill/>
                  </a:rPr>
                  <a:t> </a:t>
                </a:r>
              </a:p>
            </p:txBody>
          </p:sp>
        </mc:Fallback>
      </mc:AlternateContent>
      <p:pic>
        <p:nvPicPr>
          <p:cNvPr id="5" name="Google Shape;219;p25">
            <a:extLst>
              <a:ext uri="{FF2B5EF4-FFF2-40B4-BE49-F238E27FC236}">
                <a16:creationId xmlns:a16="http://schemas.microsoft.com/office/drawing/2014/main" id="{83815EDF-107B-930D-DC9D-D24EB746A17B}"/>
              </a:ext>
            </a:extLst>
          </p:cNvPr>
          <p:cNvPicPr preferRelativeResize="0"/>
          <p:nvPr/>
        </p:nvPicPr>
        <p:blipFill>
          <a:blip r:embed="rId5">
            <a:alphaModFix/>
          </a:blip>
          <a:stretch>
            <a:fillRect/>
          </a:stretch>
        </p:blipFill>
        <p:spPr>
          <a:xfrm>
            <a:off x="3173847" y="2718800"/>
            <a:ext cx="1112067" cy="1537197"/>
          </a:xfrm>
          <a:prstGeom prst="rect">
            <a:avLst/>
          </a:prstGeom>
          <a:noFill/>
          <a:ln>
            <a:noFill/>
          </a:ln>
        </p:spPr>
      </p:pic>
      <p:pic>
        <p:nvPicPr>
          <p:cNvPr id="6" name="Google Shape;223;p25">
            <a:extLst>
              <a:ext uri="{FF2B5EF4-FFF2-40B4-BE49-F238E27FC236}">
                <a16:creationId xmlns:a16="http://schemas.microsoft.com/office/drawing/2014/main" id="{D68D774B-4C49-F185-2825-1D8E6794AC2C}"/>
              </a:ext>
            </a:extLst>
          </p:cNvPr>
          <p:cNvPicPr preferRelativeResize="0"/>
          <p:nvPr/>
        </p:nvPicPr>
        <p:blipFill>
          <a:blip r:embed="rId6">
            <a:alphaModFix/>
          </a:blip>
          <a:stretch>
            <a:fillRect/>
          </a:stretch>
        </p:blipFill>
        <p:spPr>
          <a:xfrm>
            <a:off x="6255909" y="2753017"/>
            <a:ext cx="1112067" cy="1460956"/>
          </a:xfrm>
          <a:prstGeom prst="rect">
            <a:avLst/>
          </a:prstGeom>
          <a:noFill/>
          <a:ln>
            <a:noFill/>
          </a:ln>
        </p:spPr>
      </p:pic>
      <p:pic>
        <p:nvPicPr>
          <p:cNvPr id="7" name="Google Shape;225;p25">
            <a:extLst>
              <a:ext uri="{FF2B5EF4-FFF2-40B4-BE49-F238E27FC236}">
                <a16:creationId xmlns:a16="http://schemas.microsoft.com/office/drawing/2014/main" id="{CBF72F9A-DB95-994D-2031-890AFFD57FCD}"/>
              </a:ext>
            </a:extLst>
          </p:cNvPr>
          <p:cNvPicPr preferRelativeResize="0"/>
          <p:nvPr/>
        </p:nvPicPr>
        <p:blipFill>
          <a:blip r:embed="rId7">
            <a:alphaModFix/>
          </a:blip>
          <a:stretch>
            <a:fillRect/>
          </a:stretch>
        </p:blipFill>
        <p:spPr>
          <a:xfrm>
            <a:off x="9542291" y="2718800"/>
            <a:ext cx="1212947" cy="1537200"/>
          </a:xfrm>
          <a:prstGeom prst="rect">
            <a:avLst/>
          </a:prstGeom>
          <a:noFill/>
          <a:ln>
            <a:noFill/>
          </a:ln>
        </p:spPr>
      </p:pic>
      <mc:AlternateContent xmlns:mc="http://schemas.openxmlformats.org/markup-compatibility/2006" xmlns:a14="http://schemas.microsoft.com/office/drawing/2010/main">
        <mc:Choice Requires="a14">
          <p:sp>
            <p:nvSpPr>
              <p:cNvPr id="8" name="Google Shape;227;p25">
                <a:extLst>
                  <a:ext uri="{FF2B5EF4-FFF2-40B4-BE49-F238E27FC236}">
                    <a16:creationId xmlns:a16="http://schemas.microsoft.com/office/drawing/2014/main" id="{E2138F7B-928F-EB50-88E1-630C489C4BD2}"/>
                  </a:ext>
                </a:extLst>
              </p:cNvPr>
              <p:cNvSpPr txBox="1"/>
              <p:nvPr/>
            </p:nvSpPr>
            <p:spPr>
              <a:xfrm>
                <a:off x="2921926" y="4123144"/>
                <a:ext cx="1615909" cy="656614"/>
              </a:xfrm>
              <a:prstGeom prst="rect">
                <a:avLst/>
              </a:prstGeom>
              <a:noFill/>
              <a:ln>
                <a:noFill/>
              </a:ln>
            </p:spPr>
            <p:txBody>
              <a:bodyPr spcFirstLastPara="1" wrap="square" lIns="121900" tIns="121900" rIns="121900" bIns="121900" anchor="t" anchorCtr="0">
                <a:spAutoFit/>
              </a:bodyPr>
              <a:lstStyle/>
              <a:p>
                <a:pPr/>
                <a14:m>
                  <m:oMathPara xmlns:m="http://schemas.openxmlformats.org/officeDocument/2006/math">
                    <m:oMathParaPr>
                      <m:jc m:val="centerGroup"/>
                    </m:oMathParaPr>
                    <m:oMath xmlns:m="http://schemas.openxmlformats.org/officeDocument/2006/math">
                      <m:r>
                        <a:rPr lang="en-US" sz="2667" i="1">
                          <a:latin typeface="Cambria Math" panose="02040503050406030204" pitchFamily="18" charset="0"/>
                        </a:rPr>
                        <m:t>𝑝</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1</m:t>
                          </m:r>
                        </m:sub>
                      </m:sSub>
                      <m:r>
                        <a:rPr lang="en-US" sz="2667" i="1">
                          <a:latin typeface="Cambria Math" panose="02040503050406030204" pitchFamily="18" charset="0"/>
                        </a:rPr>
                        <m:t> ,</m:t>
                      </m:r>
                      <m:r>
                        <a:rPr lang="en-US" sz="2667" i="1">
                          <a:latin typeface="Cambria Math" panose="02040503050406030204" pitchFamily="18" charset="0"/>
                        </a:rPr>
                        <m:t>𝑠</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1</m:t>
                          </m:r>
                        </m:sub>
                      </m:sSub>
                    </m:oMath>
                  </m:oMathPara>
                </a14:m>
                <a:endParaRPr sz="2667" dirty="0"/>
              </a:p>
            </p:txBody>
          </p:sp>
        </mc:Choice>
        <mc:Fallback xmlns="">
          <p:sp>
            <p:nvSpPr>
              <p:cNvPr id="8" name="Google Shape;227;p25">
                <a:extLst>
                  <a:ext uri="{FF2B5EF4-FFF2-40B4-BE49-F238E27FC236}">
                    <a16:creationId xmlns:a16="http://schemas.microsoft.com/office/drawing/2014/main" id="{E2138F7B-928F-EB50-88E1-630C489C4BD2}"/>
                  </a:ext>
                </a:extLst>
              </p:cNvPr>
              <p:cNvSpPr txBox="1">
                <a:spLocks noRot="1" noChangeAspect="1" noMove="1" noResize="1" noEditPoints="1" noAdjustHandles="1" noChangeArrowheads="1" noChangeShapeType="1" noTextEdit="1"/>
              </p:cNvSpPr>
              <p:nvPr/>
            </p:nvSpPr>
            <p:spPr>
              <a:xfrm>
                <a:off x="2921926" y="4123144"/>
                <a:ext cx="1615909" cy="656614"/>
              </a:xfrm>
              <a:prstGeom prst="rect">
                <a:avLst/>
              </a:prstGeom>
              <a:blipFill>
                <a:blip r:embed="rId8"/>
                <a:stretch>
                  <a:fillRect b="-566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Google Shape;227;p25">
                <a:extLst>
                  <a:ext uri="{FF2B5EF4-FFF2-40B4-BE49-F238E27FC236}">
                    <a16:creationId xmlns:a16="http://schemas.microsoft.com/office/drawing/2014/main" id="{E5BCDD3B-C458-18EB-080C-D420D1670753}"/>
                  </a:ext>
                </a:extLst>
              </p:cNvPr>
              <p:cNvSpPr txBox="1"/>
              <p:nvPr/>
            </p:nvSpPr>
            <p:spPr>
              <a:xfrm>
                <a:off x="6062668" y="4090062"/>
                <a:ext cx="1615909" cy="656614"/>
              </a:xfrm>
              <a:prstGeom prst="rect">
                <a:avLst/>
              </a:prstGeom>
              <a:noFill/>
              <a:ln>
                <a:noFill/>
              </a:ln>
            </p:spPr>
            <p:txBody>
              <a:bodyPr spcFirstLastPara="1" wrap="square" lIns="121900" tIns="121900" rIns="121900" bIns="121900" anchor="t" anchorCtr="0">
                <a:spAutoFit/>
              </a:bodyPr>
              <a:lstStyle/>
              <a:p>
                <a:pPr/>
                <a14:m>
                  <m:oMathPara xmlns:m="http://schemas.openxmlformats.org/officeDocument/2006/math">
                    <m:oMathParaPr>
                      <m:jc m:val="centerGroup"/>
                    </m:oMathParaPr>
                    <m:oMath xmlns:m="http://schemas.openxmlformats.org/officeDocument/2006/math">
                      <m:r>
                        <a:rPr lang="en-US" sz="2667" i="1">
                          <a:latin typeface="Cambria Math" panose="02040503050406030204" pitchFamily="18" charset="0"/>
                        </a:rPr>
                        <m:t>𝑝</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2</m:t>
                          </m:r>
                        </m:sub>
                      </m:sSub>
                      <m:r>
                        <a:rPr lang="en-US" sz="2667" i="1">
                          <a:latin typeface="Cambria Math" panose="02040503050406030204" pitchFamily="18" charset="0"/>
                        </a:rPr>
                        <m:t> ,</m:t>
                      </m:r>
                      <m:r>
                        <a:rPr lang="en-US" sz="2667" i="1">
                          <a:latin typeface="Cambria Math" panose="02040503050406030204" pitchFamily="18" charset="0"/>
                        </a:rPr>
                        <m:t>𝑠</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2</m:t>
                          </m:r>
                        </m:sub>
                      </m:sSub>
                    </m:oMath>
                  </m:oMathPara>
                </a14:m>
                <a:endParaRPr sz="2667" dirty="0"/>
              </a:p>
            </p:txBody>
          </p:sp>
        </mc:Choice>
        <mc:Fallback xmlns="">
          <p:sp>
            <p:nvSpPr>
              <p:cNvPr id="9" name="Google Shape;227;p25">
                <a:extLst>
                  <a:ext uri="{FF2B5EF4-FFF2-40B4-BE49-F238E27FC236}">
                    <a16:creationId xmlns:a16="http://schemas.microsoft.com/office/drawing/2014/main" id="{E5BCDD3B-C458-18EB-080C-D420D1670753}"/>
                  </a:ext>
                </a:extLst>
              </p:cNvPr>
              <p:cNvSpPr txBox="1">
                <a:spLocks noRot="1" noChangeAspect="1" noMove="1" noResize="1" noEditPoints="1" noAdjustHandles="1" noChangeArrowheads="1" noChangeShapeType="1" noTextEdit="1"/>
              </p:cNvSpPr>
              <p:nvPr/>
            </p:nvSpPr>
            <p:spPr>
              <a:xfrm>
                <a:off x="6062668" y="4090062"/>
                <a:ext cx="1615909" cy="656614"/>
              </a:xfrm>
              <a:prstGeom prst="rect">
                <a:avLst/>
              </a:prstGeom>
              <a:blipFill>
                <a:blip r:embed="rId9"/>
                <a:stretch>
                  <a:fillRect b="-576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Google Shape;227;p25">
                <a:extLst>
                  <a:ext uri="{FF2B5EF4-FFF2-40B4-BE49-F238E27FC236}">
                    <a16:creationId xmlns:a16="http://schemas.microsoft.com/office/drawing/2014/main" id="{8F8EC987-4581-B156-0DE5-3302FA62D881}"/>
                  </a:ext>
                </a:extLst>
              </p:cNvPr>
              <p:cNvSpPr txBox="1"/>
              <p:nvPr/>
            </p:nvSpPr>
            <p:spPr>
              <a:xfrm>
                <a:off x="9340810" y="4070233"/>
                <a:ext cx="1615909" cy="656614"/>
              </a:xfrm>
              <a:prstGeom prst="rect">
                <a:avLst/>
              </a:prstGeom>
              <a:noFill/>
              <a:ln>
                <a:noFill/>
              </a:ln>
            </p:spPr>
            <p:txBody>
              <a:bodyPr spcFirstLastPara="1" wrap="square" lIns="121900" tIns="121900" rIns="121900" bIns="121900" anchor="t" anchorCtr="0">
                <a:spAutoFit/>
              </a:bodyPr>
              <a:lstStyle/>
              <a:p>
                <a:pPr/>
                <a14:m>
                  <m:oMathPara xmlns:m="http://schemas.openxmlformats.org/officeDocument/2006/math">
                    <m:oMathParaPr>
                      <m:jc m:val="centerGroup"/>
                    </m:oMathParaPr>
                    <m:oMath xmlns:m="http://schemas.openxmlformats.org/officeDocument/2006/math">
                      <m:r>
                        <a:rPr lang="en-US" sz="2667" i="1">
                          <a:latin typeface="Cambria Math" panose="02040503050406030204" pitchFamily="18" charset="0"/>
                        </a:rPr>
                        <m:t>𝑝</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3</m:t>
                          </m:r>
                        </m:sub>
                      </m:sSub>
                      <m:r>
                        <a:rPr lang="en-US" sz="2667" i="1">
                          <a:latin typeface="Cambria Math" panose="02040503050406030204" pitchFamily="18" charset="0"/>
                        </a:rPr>
                        <m:t> ,</m:t>
                      </m:r>
                      <m:r>
                        <a:rPr lang="en-US" sz="2667" i="1">
                          <a:latin typeface="Cambria Math" panose="02040503050406030204" pitchFamily="18" charset="0"/>
                        </a:rPr>
                        <m:t>𝑠</m:t>
                      </m:r>
                      <m:sSub>
                        <m:sSubPr>
                          <m:ctrlPr>
                            <a:rPr lang="en-US" sz="2667" i="1">
                              <a:latin typeface="Cambria Math" panose="02040503050406030204" pitchFamily="18" charset="0"/>
                            </a:rPr>
                          </m:ctrlPr>
                        </m:sSubPr>
                        <m:e>
                          <m:r>
                            <a:rPr lang="en-US" sz="2667" i="1">
                              <a:latin typeface="Cambria Math" panose="02040503050406030204" pitchFamily="18" charset="0"/>
                            </a:rPr>
                            <m:t>𝑘</m:t>
                          </m:r>
                        </m:e>
                        <m:sub>
                          <m:r>
                            <a:rPr lang="en-US" sz="2667" i="1">
                              <a:latin typeface="Cambria Math" panose="02040503050406030204" pitchFamily="18" charset="0"/>
                            </a:rPr>
                            <m:t>3</m:t>
                          </m:r>
                        </m:sub>
                      </m:sSub>
                    </m:oMath>
                  </m:oMathPara>
                </a14:m>
                <a:endParaRPr sz="2667" dirty="0"/>
              </a:p>
            </p:txBody>
          </p:sp>
        </mc:Choice>
        <mc:Fallback xmlns="">
          <p:sp>
            <p:nvSpPr>
              <p:cNvPr id="10" name="Google Shape;227;p25">
                <a:extLst>
                  <a:ext uri="{FF2B5EF4-FFF2-40B4-BE49-F238E27FC236}">
                    <a16:creationId xmlns:a16="http://schemas.microsoft.com/office/drawing/2014/main" id="{8F8EC987-4581-B156-0DE5-3302FA62D881}"/>
                  </a:ext>
                </a:extLst>
              </p:cNvPr>
              <p:cNvSpPr txBox="1">
                <a:spLocks noRot="1" noChangeAspect="1" noMove="1" noResize="1" noEditPoints="1" noAdjustHandles="1" noChangeArrowheads="1" noChangeShapeType="1" noTextEdit="1"/>
              </p:cNvSpPr>
              <p:nvPr/>
            </p:nvSpPr>
            <p:spPr>
              <a:xfrm>
                <a:off x="9340810" y="4070233"/>
                <a:ext cx="1615909" cy="656614"/>
              </a:xfrm>
              <a:prstGeom prst="rect">
                <a:avLst/>
              </a:prstGeom>
              <a:blipFill>
                <a:blip r:embed="rId10"/>
                <a:stretch>
                  <a:fillRect b="-5769"/>
                </a:stretch>
              </a:blipFill>
              <a:ln>
                <a:noFill/>
              </a:ln>
            </p:spPr>
            <p:txBody>
              <a:bodyPr/>
              <a:lstStyle/>
              <a:p>
                <a:r>
                  <a:rPr lang="en-US">
                    <a:noFill/>
                  </a:rPr>
                  <a:t> </a:t>
                </a:r>
              </a:p>
            </p:txBody>
          </p:sp>
        </mc:Fallback>
      </mc:AlternateContent>
      <p:sp>
        <p:nvSpPr>
          <p:cNvPr id="11" name="Rounded Rectangle 10">
            <a:extLst>
              <a:ext uri="{FF2B5EF4-FFF2-40B4-BE49-F238E27FC236}">
                <a16:creationId xmlns:a16="http://schemas.microsoft.com/office/drawing/2014/main" id="{A22F484E-D18F-3479-D628-34C8F940B6FA}"/>
              </a:ext>
            </a:extLst>
          </p:cNvPr>
          <p:cNvSpPr/>
          <p:nvPr/>
        </p:nvSpPr>
        <p:spPr>
          <a:xfrm>
            <a:off x="2543454" y="5115524"/>
            <a:ext cx="7424909" cy="13255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PT Serif" panose="020A0603040505020204" pitchFamily="18" charset="77"/>
              </a:rPr>
              <a:t>More problems…</a:t>
            </a:r>
          </a:p>
          <a:p>
            <a:pPr algn="ctr"/>
            <a:r>
              <a:rPr lang="en-US" sz="2400" dirty="0">
                <a:latin typeface="PT Serif" panose="020A0603040505020204" pitchFamily="18" charset="77"/>
              </a:rPr>
              <a:t>No Proactive Refresh – Cannot refresh secret key shares without changing the public key </a:t>
            </a:r>
          </a:p>
        </p:txBody>
      </p:sp>
    </p:spTree>
    <p:extLst>
      <p:ext uri="{BB962C8B-B14F-4D97-AF65-F5344CB8AC3E}">
        <p14:creationId xmlns:p14="http://schemas.microsoft.com/office/powerpoint/2010/main" val="412774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1F89-3F8D-F171-DF73-050F3CA92D4E}"/>
              </a:ext>
            </a:extLst>
          </p:cNvPr>
          <p:cNvSpPr>
            <a:spLocks noGrp="1"/>
          </p:cNvSpPr>
          <p:nvPr>
            <p:ph type="title"/>
          </p:nvPr>
        </p:nvSpPr>
        <p:spPr>
          <a:xfrm>
            <a:off x="201822" y="180439"/>
            <a:ext cx="11397511" cy="1325563"/>
          </a:xfrm>
        </p:spPr>
        <p:txBody>
          <a:bodyPr>
            <a:normAutofit/>
          </a:bodyPr>
          <a:lstStyle/>
          <a:p>
            <a:r>
              <a:rPr lang="en-US" sz="4000" dirty="0"/>
              <a:t>This work: Accountable Multi-signatures with Constant-size verification keys</a:t>
            </a:r>
          </a:p>
        </p:txBody>
      </p:sp>
      <p:sp>
        <p:nvSpPr>
          <p:cNvPr id="3" name="Content Placeholder 2">
            <a:extLst>
              <a:ext uri="{FF2B5EF4-FFF2-40B4-BE49-F238E27FC236}">
                <a16:creationId xmlns:a16="http://schemas.microsoft.com/office/drawing/2014/main" id="{200E8C18-0478-0976-BEB3-D86DAD0387EE}"/>
              </a:ext>
            </a:extLst>
          </p:cNvPr>
          <p:cNvSpPr>
            <a:spLocks noGrp="1"/>
          </p:cNvSpPr>
          <p:nvPr>
            <p:ph idx="1"/>
          </p:nvPr>
        </p:nvSpPr>
        <p:spPr>
          <a:xfrm>
            <a:off x="265321" y="1416245"/>
            <a:ext cx="11926679" cy="5441755"/>
          </a:xfrm>
        </p:spPr>
        <p:txBody>
          <a:bodyPr>
            <a:normAutofit/>
          </a:bodyPr>
          <a:lstStyle/>
          <a:p>
            <a:pPr>
              <a:lnSpc>
                <a:spcPct val="110000"/>
              </a:lnSpc>
            </a:pPr>
            <a:r>
              <a:rPr lang="en-US" sz="2400" dirty="0"/>
              <a:t>Three pairings-based constructions:</a:t>
            </a:r>
          </a:p>
          <a:p>
            <a:pPr>
              <a:lnSpc>
                <a:spcPct val="110000"/>
              </a:lnSpc>
            </a:pPr>
            <a:endParaRPr lang="en-US" sz="2400" dirty="0"/>
          </a:p>
          <a:p>
            <a:pPr>
              <a:lnSpc>
                <a:spcPct val="110000"/>
              </a:lnSpc>
            </a:pPr>
            <a:endParaRPr lang="en-US" sz="2400" dirty="0"/>
          </a:p>
          <a:p>
            <a:pPr>
              <a:lnSpc>
                <a:spcPct val="110000"/>
              </a:lnSpc>
            </a:pPr>
            <a:endParaRPr lang="en-US" sz="2400" dirty="0"/>
          </a:p>
          <a:p>
            <a:pPr>
              <a:lnSpc>
                <a:spcPct val="110000"/>
              </a:lnSpc>
            </a:pPr>
            <a:endParaRPr lang="en-US" sz="2400" dirty="0"/>
          </a:p>
          <a:p>
            <a:pPr>
              <a:lnSpc>
                <a:spcPct val="110000"/>
              </a:lnSpc>
            </a:pPr>
            <a:endParaRPr lang="en-US" sz="2400" dirty="0"/>
          </a:p>
          <a:p>
            <a:pPr>
              <a:lnSpc>
                <a:spcPct val="110000"/>
              </a:lnSpc>
            </a:pPr>
            <a:endParaRPr lang="en-US" sz="2400" dirty="0"/>
          </a:p>
          <a:p>
            <a:pPr marL="0" indent="0">
              <a:lnSpc>
                <a:spcPct val="110000"/>
              </a:lnSpc>
              <a:buNone/>
            </a:pPr>
            <a:endParaRPr lang="en-US" sz="2400" dirty="0"/>
          </a:p>
          <a:p>
            <a:pPr marL="0" indent="0">
              <a:lnSpc>
                <a:spcPct val="110000"/>
              </a:lnSpc>
              <a:buNone/>
            </a:pPr>
            <a:endParaRPr lang="en-US" sz="2400" dirty="0"/>
          </a:p>
          <a:p>
            <a:pPr>
              <a:lnSpc>
                <a:spcPct val="110000"/>
              </a:lnSpc>
            </a:pPr>
            <a:r>
              <a:rPr lang="en-US" sz="2400" dirty="0"/>
              <a:t>One lattice-based construction [based on </a:t>
            </a:r>
            <a:r>
              <a:rPr lang="en-US" sz="2400" dirty="0" err="1"/>
              <a:t>Damgård</a:t>
            </a:r>
            <a:r>
              <a:rPr lang="en-US" sz="2400" dirty="0"/>
              <a:t>, </a:t>
            </a:r>
            <a:r>
              <a:rPr lang="en-US" sz="2400" dirty="0" err="1"/>
              <a:t>Orlandi</a:t>
            </a:r>
            <a:r>
              <a:rPr lang="en-US" sz="2400" dirty="0"/>
              <a:t>, Takahashi, Tibouchi</a:t>
            </a:r>
            <a:r>
              <a:rPr lang="en-US" sz="2400" i="1" dirty="0"/>
              <a:t>’</a:t>
            </a:r>
            <a:r>
              <a:rPr lang="en-US" sz="2400" dirty="0"/>
              <a:t>21]</a:t>
            </a:r>
          </a:p>
        </p:txBody>
      </p:sp>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22EDFFFB-6168-1929-0CDE-79942D68854B}"/>
                  </a:ext>
                </a:extLst>
              </p:cNvPr>
              <p:cNvGraphicFramePr>
                <a:graphicFrameLocks noGrp="1"/>
              </p:cNvGraphicFramePr>
              <p:nvPr>
                <p:extLst>
                  <p:ext uri="{D42A27DB-BD31-4B8C-83A1-F6EECF244321}">
                    <p14:modId xmlns:p14="http://schemas.microsoft.com/office/powerpoint/2010/main" val="3545340052"/>
                  </p:ext>
                </p:extLst>
              </p:nvPr>
            </p:nvGraphicFramePr>
            <p:xfrm>
              <a:off x="846170" y="2037203"/>
              <a:ext cx="10499660" cy="2000797"/>
            </p:xfrm>
            <a:graphic>
              <a:graphicData uri="http://schemas.openxmlformats.org/drawingml/2006/table">
                <a:tbl>
                  <a:tblPr firstRow="1" bandRow="1">
                    <a:tableStyleId>{5C22544A-7EE6-4342-B048-85BDC9FD1C3A}</a:tableStyleId>
                  </a:tblPr>
                  <a:tblGrid>
                    <a:gridCol w="2452031">
                      <a:extLst>
                        <a:ext uri="{9D8B030D-6E8A-4147-A177-3AD203B41FA5}">
                          <a16:colId xmlns:a16="http://schemas.microsoft.com/office/drawing/2014/main" val="3546649386"/>
                        </a:ext>
                      </a:extLst>
                    </a:gridCol>
                    <a:gridCol w="775855">
                      <a:extLst>
                        <a:ext uri="{9D8B030D-6E8A-4147-A177-3AD203B41FA5}">
                          <a16:colId xmlns:a16="http://schemas.microsoft.com/office/drawing/2014/main" val="143307343"/>
                        </a:ext>
                      </a:extLst>
                    </a:gridCol>
                    <a:gridCol w="1704109">
                      <a:extLst>
                        <a:ext uri="{9D8B030D-6E8A-4147-A177-3AD203B41FA5}">
                          <a16:colId xmlns:a16="http://schemas.microsoft.com/office/drawing/2014/main" val="1144066433"/>
                        </a:ext>
                      </a:extLst>
                    </a:gridCol>
                    <a:gridCol w="748145">
                      <a:extLst>
                        <a:ext uri="{9D8B030D-6E8A-4147-A177-3AD203B41FA5}">
                          <a16:colId xmlns:a16="http://schemas.microsoft.com/office/drawing/2014/main" val="156197657"/>
                        </a:ext>
                      </a:extLst>
                    </a:gridCol>
                    <a:gridCol w="2286000">
                      <a:extLst>
                        <a:ext uri="{9D8B030D-6E8A-4147-A177-3AD203B41FA5}">
                          <a16:colId xmlns:a16="http://schemas.microsoft.com/office/drawing/2014/main" val="2279707718"/>
                        </a:ext>
                      </a:extLst>
                    </a:gridCol>
                    <a:gridCol w="1246909">
                      <a:extLst>
                        <a:ext uri="{9D8B030D-6E8A-4147-A177-3AD203B41FA5}">
                          <a16:colId xmlns:a16="http://schemas.microsoft.com/office/drawing/2014/main" val="4199389145"/>
                        </a:ext>
                      </a:extLst>
                    </a:gridCol>
                    <a:gridCol w="1286611">
                      <a:extLst>
                        <a:ext uri="{9D8B030D-6E8A-4147-A177-3AD203B41FA5}">
                          <a16:colId xmlns:a16="http://schemas.microsoft.com/office/drawing/2014/main" val="3830500545"/>
                        </a:ext>
                      </a:extLst>
                    </a:gridCol>
                  </a:tblGrid>
                  <a:tr h="789726">
                    <a:tc>
                      <a:txBody>
                        <a:bodyPr/>
                        <a:lstStyle/>
                        <a:p>
                          <a:endParaRPr lang="en-US" sz="2100" dirty="0">
                            <a:latin typeface="PT Serif" panose="020A0603040505020204" pitchFamily="18" charset="77"/>
                          </a:endParaRPr>
                        </a:p>
                      </a:txBody>
                      <a:tcPr/>
                    </a:tc>
                    <a:tc>
                      <a:txBody>
                        <a:bodyPr/>
                        <a:lstStyle/>
                        <a:p>
                          <a:r>
                            <a:rPr lang="en-US" sz="2100" dirty="0">
                              <a:latin typeface="PT Serif" panose="020A0603040505020204" pitchFamily="18" charset="77"/>
                            </a:rPr>
                            <a:t>Sig Size</a:t>
                          </a:r>
                        </a:p>
                      </a:txBody>
                      <a:tcPr/>
                    </a:tc>
                    <a:tc>
                      <a:txBody>
                        <a:bodyPr/>
                        <a:lstStyle/>
                        <a:p>
                          <a:r>
                            <a:rPr lang="en-US" sz="2100" dirty="0">
                              <a:latin typeface="PT Serif" panose="020A0603040505020204" pitchFamily="18" charset="77"/>
                            </a:rPr>
                            <a:t>Verification</a:t>
                          </a:r>
                        </a:p>
                        <a:p>
                          <a:r>
                            <a:rPr lang="en-US" sz="2100" dirty="0">
                              <a:latin typeface="PT Serif" panose="020A0603040505020204" pitchFamily="18" charset="77"/>
                            </a:rPr>
                            <a:t>Key size</a:t>
                          </a:r>
                        </a:p>
                      </a:txBody>
                      <a:tcPr/>
                    </a:tc>
                    <a:tc>
                      <a:txBody>
                        <a:bodyPr/>
                        <a:lstStyle/>
                        <a:p>
                          <a:r>
                            <a:rPr lang="en-US" sz="2100" dirty="0">
                              <a:latin typeface="PT Serif" panose="020A0603040505020204" pitchFamily="18" charset="77"/>
                            </a:rPr>
                            <a:t>DKG</a:t>
                          </a:r>
                        </a:p>
                      </a:txBody>
                      <a:tcPr/>
                    </a:tc>
                    <a:tc>
                      <a:txBody>
                        <a:bodyPr/>
                        <a:lstStyle/>
                        <a:p>
                          <a:r>
                            <a:rPr lang="en-US" sz="2100" dirty="0">
                              <a:latin typeface="PT Serif" panose="020A0603040505020204" pitchFamily="18" charset="77"/>
                            </a:rPr>
                            <a:t>Key Aggregation</a:t>
                          </a:r>
                        </a:p>
                        <a:p>
                          <a:r>
                            <a:rPr lang="en-US" sz="2100" dirty="0">
                              <a:latin typeface="PT Serif" panose="020A0603040505020204" pitchFamily="18" charset="77"/>
                            </a:rPr>
                            <a:t>Time</a:t>
                          </a:r>
                        </a:p>
                      </a:txBody>
                      <a:tcPr/>
                    </a:tc>
                    <a:tc>
                      <a:txBody>
                        <a:bodyPr/>
                        <a:lstStyle/>
                        <a:p>
                          <a:r>
                            <a:rPr lang="en-US" sz="2100" dirty="0">
                              <a:latin typeface="PT Serif" panose="020A0603040505020204" pitchFamily="18" charset="77"/>
                            </a:rPr>
                            <a:t>Trusted Setup</a:t>
                          </a:r>
                        </a:p>
                      </a:txBody>
                      <a:tcPr/>
                    </a:tc>
                    <a:tc>
                      <a:txBody>
                        <a:bodyPr/>
                        <a:lstStyle/>
                        <a:p>
                          <a:r>
                            <a:rPr lang="en-US" sz="2100" dirty="0">
                              <a:latin typeface="PT Serif" panose="020A0603040505020204" pitchFamily="18" charset="77"/>
                            </a:rPr>
                            <a:t>Random</a:t>
                          </a:r>
                        </a:p>
                        <a:p>
                          <a:r>
                            <a:rPr lang="en-US" sz="2100" dirty="0">
                              <a:latin typeface="PT Serif" panose="020A0603040505020204" pitchFamily="18" charset="77"/>
                            </a:rPr>
                            <a:t>Oracle</a:t>
                          </a:r>
                        </a:p>
                      </a:txBody>
                      <a:tcPr/>
                    </a:tc>
                    <a:extLst>
                      <a:ext uri="{0D108BD9-81ED-4DB2-BD59-A6C34878D82A}">
                        <a16:rowId xmlns:a16="http://schemas.microsoft.com/office/drawing/2014/main" val="2278668706"/>
                      </a:ext>
                    </a:extLst>
                  </a:tr>
                  <a:tr h="435557">
                    <a:tc>
                      <a:txBody>
                        <a:bodyPr/>
                        <a:lstStyle/>
                        <a:p>
                          <a:r>
                            <a:rPr lang="en-US" sz="1900" dirty="0">
                              <a:latin typeface="PT Serif" panose="020A0603040505020204" pitchFamily="18" charset="77"/>
                            </a:rPr>
                            <a:t>BDH-based</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2 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1 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accent6">
                            <a:lumMod val="20000"/>
                            <a:lumOff val="8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𝑂</m:t>
                                </m:r>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𝑛</m:t>
                                    </m:r>
                                  </m:e>
                                  <m:sup>
                                    <m:r>
                                      <a:rPr lang="en-US" sz="1900" b="0" i="1" smtClean="0">
                                        <a:latin typeface="Cambria Math" panose="02040503050406030204" pitchFamily="18" charset="0"/>
                                      </a:rPr>
                                      <m:t>2</m:t>
                                    </m:r>
                                  </m:sup>
                                </m:sSup>
                                <m:r>
                                  <a:rPr lang="en-US" sz="1900" b="0" i="1" smtClean="0">
                                    <a:latin typeface="Cambria Math" panose="02040503050406030204" pitchFamily="18" charset="0"/>
                                  </a:rPr>
                                  <m:t>)</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848097785"/>
                      </a:ext>
                    </a:extLst>
                  </a:tr>
                  <a:tr h="381602">
                    <a:tc>
                      <a:txBody>
                        <a:bodyPr/>
                        <a:lstStyle/>
                        <a:p>
                          <a:r>
                            <a:rPr lang="en-US" sz="1900" dirty="0">
                              <a:latin typeface="PT Serif" panose="020A0603040505020204" pitchFamily="18" charset="77"/>
                            </a:rPr>
                            <a:t>n-BDH-based</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2 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1 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accent6">
                            <a:lumMod val="20000"/>
                            <a:lumOff val="8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𝑂</m:t>
                                </m:r>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𝑛</m:t>
                                    </m:r>
                                  </m:e>
                                  <m:sup>
                                    <m:r>
                                      <a:rPr lang="en-US" sz="1900" b="0" i="1" smtClean="0">
                                        <a:latin typeface="Cambria Math" panose="02040503050406030204" pitchFamily="18" charset="0"/>
                                      </a:rPr>
                                      <m:t>2</m:t>
                                    </m:r>
                                  </m:sup>
                                </m:sSup>
                                <m:r>
                                  <a:rPr lang="en-US" sz="1900" b="0" i="1" smtClean="0">
                                    <a:latin typeface="Cambria Math" panose="02040503050406030204" pitchFamily="18" charset="0"/>
                                  </a:rPr>
                                  <m:t>)</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extLst>
                      <a:ext uri="{0D108BD9-81ED-4DB2-BD59-A6C34878D82A}">
                        <a16:rowId xmlns:a16="http://schemas.microsoft.com/office/drawing/2014/main" val="4235160107"/>
                      </a:ext>
                    </a:extLst>
                  </a:tr>
                  <a:tr h="393912">
                    <a:tc>
                      <a:txBody>
                        <a:bodyPr/>
                        <a:lstStyle/>
                        <a:p>
                          <a:r>
                            <a:rPr lang="en-US" sz="1900" dirty="0">
                              <a:latin typeface="PT Serif" panose="020A0603040505020204" pitchFamily="18" charset="77"/>
                            </a:rPr>
                            <a:t>BDH-based [DKG]</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2 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1 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accent6">
                            <a:lumMod val="20000"/>
                            <a:lumOff val="8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0</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213727546"/>
                      </a:ext>
                    </a:extLst>
                  </a:tr>
                </a:tbl>
              </a:graphicData>
            </a:graphic>
          </p:graphicFrame>
        </mc:Choice>
        <mc:Fallback>
          <p:graphicFrame>
            <p:nvGraphicFramePr>
              <p:cNvPr id="8" name="Table 7">
                <a:extLst>
                  <a:ext uri="{FF2B5EF4-FFF2-40B4-BE49-F238E27FC236}">
                    <a16:creationId xmlns:a16="http://schemas.microsoft.com/office/drawing/2014/main" id="{22EDFFFB-6168-1929-0CDE-79942D68854B}"/>
                  </a:ext>
                </a:extLst>
              </p:cNvPr>
              <p:cNvGraphicFramePr>
                <a:graphicFrameLocks noGrp="1"/>
              </p:cNvGraphicFramePr>
              <p:nvPr>
                <p:extLst>
                  <p:ext uri="{D42A27DB-BD31-4B8C-83A1-F6EECF244321}">
                    <p14:modId xmlns:p14="http://schemas.microsoft.com/office/powerpoint/2010/main" val="3545340052"/>
                  </p:ext>
                </p:extLst>
              </p:nvPr>
            </p:nvGraphicFramePr>
            <p:xfrm>
              <a:off x="846170" y="2037203"/>
              <a:ext cx="10499660" cy="2000797"/>
            </p:xfrm>
            <a:graphic>
              <a:graphicData uri="http://schemas.openxmlformats.org/drawingml/2006/table">
                <a:tbl>
                  <a:tblPr firstRow="1" bandRow="1">
                    <a:tableStyleId>{5C22544A-7EE6-4342-B048-85BDC9FD1C3A}</a:tableStyleId>
                  </a:tblPr>
                  <a:tblGrid>
                    <a:gridCol w="2452031">
                      <a:extLst>
                        <a:ext uri="{9D8B030D-6E8A-4147-A177-3AD203B41FA5}">
                          <a16:colId xmlns:a16="http://schemas.microsoft.com/office/drawing/2014/main" val="3546649386"/>
                        </a:ext>
                      </a:extLst>
                    </a:gridCol>
                    <a:gridCol w="775855">
                      <a:extLst>
                        <a:ext uri="{9D8B030D-6E8A-4147-A177-3AD203B41FA5}">
                          <a16:colId xmlns:a16="http://schemas.microsoft.com/office/drawing/2014/main" val="143307343"/>
                        </a:ext>
                      </a:extLst>
                    </a:gridCol>
                    <a:gridCol w="1704109">
                      <a:extLst>
                        <a:ext uri="{9D8B030D-6E8A-4147-A177-3AD203B41FA5}">
                          <a16:colId xmlns:a16="http://schemas.microsoft.com/office/drawing/2014/main" val="1144066433"/>
                        </a:ext>
                      </a:extLst>
                    </a:gridCol>
                    <a:gridCol w="748145">
                      <a:extLst>
                        <a:ext uri="{9D8B030D-6E8A-4147-A177-3AD203B41FA5}">
                          <a16:colId xmlns:a16="http://schemas.microsoft.com/office/drawing/2014/main" val="156197657"/>
                        </a:ext>
                      </a:extLst>
                    </a:gridCol>
                    <a:gridCol w="2286000">
                      <a:extLst>
                        <a:ext uri="{9D8B030D-6E8A-4147-A177-3AD203B41FA5}">
                          <a16:colId xmlns:a16="http://schemas.microsoft.com/office/drawing/2014/main" val="2279707718"/>
                        </a:ext>
                      </a:extLst>
                    </a:gridCol>
                    <a:gridCol w="1246909">
                      <a:extLst>
                        <a:ext uri="{9D8B030D-6E8A-4147-A177-3AD203B41FA5}">
                          <a16:colId xmlns:a16="http://schemas.microsoft.com/office/drawing/2014/main" val="4199389145"/>
                        </a:ext>
                      </a:extLst>
                    </a:gridCol>
                    <a:gridCol w="1286611">
                      <a:extLst>
                        <a:ext uri="{9D8B030D-6E8A-4147-A177-3AD203B41FA5}">
                          <a16:colId xmlns:a16="http://schemas.microsoft.com/office/drawing/2014/main" val="3830500545"/>
                        </a:ext>
                      </a:extLst>
                    </a:gridCol>
                  </a:tblGrid>
                  <a:tr h="789726">
                    <a:tc>
                      <a:txBody>
                        <a:bodyPr/>
                        <a:lstStyle/>
                        <a:p>
                          <a:endParaRPr lang="en-US" sz="2100" dirty="0">
                            <a:latin typeface="PT Serif" panose="020A0603040505020204" pitchFamily="18" charset="77"/>
                          </a:endParaRPr>
                        </a:p>
                      </a:txBody>
                      <a:tcPr/>
                    </a:tc>
                    <a:tc>
                      <a:txBody>
                        <a:bodyPr/>
                        <a:lstStyle/>
                        <a:p>
                          <a:r>
                            <a:rPr lang="en-US" sz="2100" dirty="0">
                              <a:latin typeface="PT Serif" panose="020A0603040505020204" pitchFamily="18" charset="77"/>
                            </a:rPr>
                            <a:t>Sig Size</a:t>
                          </a:r>
                        </a:p>
                      </a:txBody>
                      <a:tcPr/>
                    </a:tc>
                    <a:tc>
                      <a:txBody>
                        <a:bodyPr/>
                        <a:lstStyle/>
                        <a:p>
                          <a:r>
                            <a:rPr lang="en-US" sz="2100" dirty="0">
                              <a:latin typeface="PT Serif" panose="020A0603040505020204" pitchFamily="18" charset="77"/>
                            </a:rPr>
                            <a:t>Verification</a:t>
                          </a:r>
                        </a:p>
                        <a:p>
                          <a:r>
                            <a:rPr lang="en-US" sz="2100" dirty="0">
                              <a:latin typeface="PT Serif" panose="020A0603040505020204" pitchFamily="18" charset="77"/>
                            </a:rPr>
                            <a:t>Key size</a:t>
                          </a:r>
                        </a:p>
                      </a:txBody>
                      <a:tcPr/>
                    </a:tc>
                    <a:tc>
                      <a:txBody>
                        <a:bodyPr/>
                        <a:lstStyle/>
                        <a:p>
                          <a:r>
                            <a:rPr lang="en-US" sz="2100" dirty="0">
                              <a:latin typeface="PT Serif" panose="020A0603040505020204" pitchFamily="18" charset="77"/>
                            </a:rPr>
                            <a:t>DKG</a:t>
                          </a:r>
                        </a:p>
                      </a:txBody>
                      <a:tcPr/>
                    </a:tc>
                    <a:tc>
                      <a:txBody>
                        <a:bodyPr/>
                        <a:lstStyle/>
                        <a:p>
                          <a:r>
                            <a:rPr lang="en-US" sz="2100" dirty="0">
                              <a:latin typeface="PT Serif" panose="020A0603040505020204" pitchFamily="18" charset="77"/>
                            </a:rPr>
                            <a:t>Key Aggregation</a:t>
                          </a:r>
                        </a:p>
                        <a:p>
                          <a:r>
                            <a:rPr lang="en-US" sz="2100" dirty="0">
                              <a:latin typeface="PT Serif" panose="020A0603040505020204" pitchFamily="18" charset="77"/>
                            </a:rPr>
                            <a:t>Time</a:t>
                          </a:r>
                        </a:p>
                      </a:txBody>
                      <a:tcPr/>
                    </a:tc>
                    <a:tc>
                      <a:txBody>
                        <a:bodyPr/>
                        <a:lstStyle/>
                        <a:p>
                          <a:r>
                            <a:rPr lang="en-US" sz="2100" dirty="0">
                              <a:latin typeface="PT Serif" panose="020A0603040505020204" pitchFamily="18" charset="77"/>
                            </a:rPr>
                            <a:t>Trusted Setup</a:t>
                          </a:r>
                        </a:p>
                      </a:txBody>
                      <a:tcPr/>
                    </a:tc>
                    <a:tc>
                      <a:txBody>
                        <a:bodyPr/>
                        <a:lstStyle/>
                        <a:p>
                          <a:r>
                            <a:rPr lang="en-US" sz="2100" dirty="0">
                              <a:latin typeface="PT Serif" panose="020A0603040505020204" pitchFamily="18" charset="77"/>
                            </a:rPr>
                            <a:t>Random</a:t>
                          </a:r>
                        </a:p>
                        <a:p>
                          <a:r>
                            <a:rPr lang="en-US" sz="2100" dirty="0">
                              <a:latin typeface="PT Serif" panose="020A0603040505020204" pitchFamily="18" charset="77"/>
                            </a:rPr>
                            <a:t>Oracle</a:t>
                          </a:r>
                        </a:p>
                      </a:txBody>
                      <a:tcPr/>
                    </a:tc>
                    <a:extLst>
                      <a:ext uri="{0D108BD9-81ED-4DB2-BD59-A6C34878D82A}">
                        <a16:rowId xmlns:a16="http://schemas.microsoft.com/office/drawing/2014/main" val="2278668706"/>
                      </a:ext>
                    </a:extLst>
                  </a:tr>
                  <a:tr h="435557">
                    <a:tc>
                      <a:txBody>
                        <a:bodyPr/>
                        <a:lstStyle/>
                        <a:p>
                          <a:r>
                            <a:rPr lang="en-US" sz="1900" dirty="0">
                              <a:latin typeface="PT Serif" panose="020A0603040505020204" pitchFamily="18" charset="77"/>
                            </a:rPr>
                            <a:t>BDH-based</a:t>
                          </a:r>
                        </a:p>
                      </a:txBody>
                      <a:tcPr>
                        <a:solidFill>
                          <a:schemeClr val="tx2">
                            <a:lumMod val="10000"/>
                            <a:lumOff val="90000"/>
                          </a:schemeClr>
                        </a:solidFill>
                      </a:tcPr>
                    </a:tc>
                    <a:tc>
                      <a:txBody>
                        <a:bodyPr/>
                        <a:lstStyle/>
                        <a:p>
                          <a:endParaRPr lang="en-US"/>
                        </a:p>
                      </a:txBody>
                      <a:tcPr>
                        <a:blipFill>
                          <a:blip r:embed="rId3"/>
                          <a:stretch>
                            <a:fillRect l="-312903" t="-185714" r="-927419" b="-197143"/>
                          </a:stretch>
                        </a:blipFill>
                      </a:tcPr>
                    </a:tc>
                    <a:tc>
                      <a:txBody>
                        <a:bodyPr/>
                        <a:lstStyle/>
                        <a:p>
                          <a:endParaRPr lang="en-US"/>
                        </a:p>
                      </a:txBody>
                      <a:tcPr>
                        <a:blipFill>
                          <a:blip r:embed="rId3"/>
                          <a:stretch>
                            <a:fillRect l="-191045" t="-185714" r="-329104" b="-197143"/>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endParaRPr lang="en-US"/>
                        </a:p>
                      </a:txBody>
                      <a:tcPr>
                        <a:blipFill>
                          <a:blip r:embed="rId3"/>
                          <a:stretch>
                            <a:fillRect l="-249444" t="-185714" r="-112222" b="-197143"/>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848097785"/>
                      </a:ext>
                    </a:extLst>
                  </a:tr>
                  <a:tr h="381602">
                    <a:tc>
                      <a:txBody>
                        <a:bodyPr/>
                        <a:lstStyle/>
                        <a:p>
                          <a:r>
                            <a:rPr lang="en-US" sz="1900" dirty="0">
                              <a:latin typeface="PT Serif" panose="020A0603040505020204" pitchFamily="18" charset="77"/>
                            </a:rPr>
                            <a:t>n-BDH-based</a:t>
                          </a:r>
                        </a:p>
                      </a:txBody>
                      <a:tcPr>
                        <a:solidFill>
                          <a:schemeClr val="tx2">
                            <a:lumMod val="10000"/>
                            <a:lumOff val="90000"/>
                          </a:schemeClr>
                        </a:solidFill>
                      </a:tcPr>
                    </a:tc>
                    <a:tc>
                      <a:txBody>
                        <a:bodyPr/>
                        <a:lstStyle/>
                        <a:p>
                          <a:endParaRPr lang="en-US"/>
                        </a:p>
                      </a:txBody>
                      <a:tcPr>
                        <a:blipFill>
                          <a:blip r:embed="rId3"/>
                          <a:stretch>
                            <a:fillRect l="-312903" t="-333333" r="-927419" b="-130000"/>
                          </a:stretch>
                        </a:blipFill>
                      </a:tcPr>
                    </a:tc>
                    <a:tc>
                      <a:txBody>
                        <a:bodyPr/>
                        <a:lstStyle/>
                        <a:p>
                          <a:endParaRPr lang="en-US"/>
                        </a:p>
                      </a:txBody>
                      <a:tcPr>
                        <a:blipFill>
                          <a:blip r:embed="rId3"/>
                          <a:stretch>
                            <a:fillRect l="-191045" t="-333333" r="-329104" b="-130000"/>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endParaRPr lang="en-US"/>
                        </a:p>
                      </a:txBody>
                      <a:tcPr>
                        <a:blipFill>
                          <a:blip r:embed="rId3"/>
                          <a:stretch>
                            <a:fillRect l="-249444" t="-333333" r="-112222" b="-130000"/>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extLst>
                      <a:ext uri="{0D108BD9-81ED-4DB2-BD59-A6C34878D82A}">
                        <a16:rowId xmlns:a16="http://schemas.microsoft.com/office/drawing/2014/main" val="4235160107"/>
                      </a:ext>
                    </a:extLst>
                  </a:tr>
                  <a:tr h="393912">
                    <a:tc>
                      <a:txBody>
                        <a:bodyPr/>
                        <a:lstStyle/>
                        <a:p>
                          <a:r>
                            <a:rPr lang="en-US" sz="1900" dirty="0">
                              <a:latin typeface="PT Serif" panose="020A0603040505020204" pitchFamily="18" charset="77"/>
                            </a:rPr>
                            <a:t>BDH-based [DKG]</a:t>
                          </a:r>
                        </a:p>
                      </a:txBody>
                      <a:tcPr>
                        <a:solidFill>
                          <a:schemeClr val="tx2">
                            <a:lumMod val="10000"/>
                            <a:lumOff val="90000"/>
                          </a:schemeClr>
                        </a:solidFill>
                      </a:tcPr>
                    </a:tc>
                    <a:tc>
                      <a:txBody>
                        <a:bodyPr/>
                        <a:lstStyle/>
                        <a:p>
                          <a:endParaRPr lang="en-US"/>
                        </a:p>
                      </a:txBody>
                      <a:tcPr>
                        <a:blipFill>
                          <a:blip r:embed="rId3"/>
                          <a:stretch>
                            <a:fillRect l="-312903" t="-419355" r="-927419" b="-25806"/>
                          </a:stretch>
                        </a:blipFill>
                      </a:tcPr>
                    </a:tc>
                    <a:tc>
                      <a:txBody>
                        <a:bodyPr/>
                        <a:lstStyle/>
                        <a:p>
                          <a:endParaRPr lang="en-US"/>
                        </a:p>
                      </a:txBody>
                      <a:tcPr>
                        <a:blipFill>
                          <a:blip r:embed="rId3"/>
                          <a:stretch>
                            <a:fillRect l="-191045" t="-419355" r="-329104" b="-25806"/>
                          </a:stretch>
                        </a:blip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tc>
                      <a:txBody>
                        <a:bodyPr/>
                        <a:lstStyle/>
                        <a:p>
                          <a:endParaRPr lang="en-US"/>
                        </a:p>
                      </a:txBody>
                      <a:tcPr>
                        <a:blipFill>
                          <a:blip r:embed="rId3"/>
                          <a:stretch>
                            <a:fillRect l="-249444" t="-419355" r="-112222" b="-25806"/>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213727546"/>
                      </a:ext>
                    </a:extLst>
                  </a:tr>
                </a:tbl>
              </a:graphicData>
            </a:graphic>
          </p:graphicFrame>
        </mc:Fallback>
      </mc:AlternateContent>
    </p:spTree>
    <p:extLst>
      <p:ext uri="{BB962C8B-B14F-4D97-AF65-F5344CB8AC3E}">
        <p14:creationId xmlns:p14="http://schemas.microsoft.com/office/powerpoint/2010/main" val="243208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F14A2-7A61-CBBD-EB5F-0533796FE73B}"/>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33D00D5C-C125-672F-CF9C-DBAC25CEECCB}"/>
              </a:ext>
            </a:extLst>
          </p:cNvPr>
          <p:cNvSpPr txBox="1">
            <a:spLocks/>
          </p:cNvSpPr>
          <p:nvPr/>
        </p:nvSpPr>
        <p:spPr>
          <a:xfrm>
            <a:off x="265321" y="1416245"/>
            <a:ext cx="11926679" cy="5441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T Serif" panose="020A0603040505020204" pitchFamily="18"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T Serif" panose="020A0603040505020204" pitchFamily="18"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T Serif" panose="020A0603040505020204" pitchFamily="18"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T Serif" panose="020A0603040505020204" pitchFamily="18"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T Serif" panose="020A0603040505020204" pitchFamily="18"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400" dirty="0"/>
              <a:t>Three pairings-based constructions:</a:t>
            </a:r>
          </a:p>
          <a:p>
            <a:pPr>
              <a:lnSpc>
                <a:spcPct val="110000"/>
              </a:lnSpc>
            </a:pPr>
            <a:endParaRPr lang="en-US" sz="2400" dirty="0"/>
          </a:p>
          <a:p>
            <a:pPr>
              <a:lnSpc>
                <a:spcPct val="110000"/>
              </a:lnSpc>
            </a:pPr>
            <a:endParaRPr lang="en-US" sz="2400" dirty="0"/>
          </a:p>
          <a:p>
            <a:pPr>
              <a:lnSpc>
                <a:spcPct val="110000"/>
              </a:lnSpc>
            </a:pPr>
            <a:endParaRPr lang="en-US" sz="2400" dirty="0"/>
          </a:p>
          <a:p>
            <a:pPr>
              <a:lnSpc>
                <a:spcPct val="110000"/>
              </a:lnSpc>
            </a:pPr>
            <a:endParaRPr lang="en-US" sz="2400" dirty="0"/>
          </a:p>
          <a:p>
            <a:pPr>
              <a:lnSpc>
                <a:spcPct val="110000"/>
              </a:lnSpc>
            </a:pPr>
            <a:endParaRPr lang="en-US" sz="2400" dirty="0"/>
          </a:p>
          <a:p>
            <a:pPr>
              <a:lnSpc>
                <a:spcPct val="110000"/>
              </a:lnSpc>
            </a:pPr>
            <a:endParaRPr lang="en-US" sz="2400" dirty="0"/>
          </a:p>
          <a:p>
            <a:pPr marL="0" indent="0">
              <a:lnSpc>
                <a:spcPct val="110000"/>
              </a:lnSpc>
              <a:buFont typeface="Arial" panose="020B0604020202020204" pitchFamily="34" charset="0"/>
              <a:buNone/>
            </a:pPr>
            <a:endParaRPr lang="en-US" sz="2400" dirty="0"/>
          </a:p>
          <a:p>
            <a:pPr marL="0" indent="0">
              <a:lnSpc>
                <a:spcPct val="110000"/>
              </a:lnSpc>
              <a:buFont typeface="Arial" panose="020B0604020202020204" pitchFamily="34" charset="0"/>
              <a:buNone/>
            </a:pPr>
            <a:endParaRPr lang="en-US" sz="2400" dirty="0"/>
          </a:p>
          <a:p>
            <a:pPr>
              <a:lnSpc>
                <a:spcPct val="110000"/>
              </a:lnSpc>
            </a:pPr>
            <a:r>
              <a:rPr lang="en-US" sz="2400" dirty="0"/>
              <a:t>One lattice-based construction [based on </a:t>
            </a:r>
            <a:r>
              <a:rPr lang="en-US" sz="2400" dirty="0" err="1"/>
              <a:t>Damgård</a:t>
            </a:r>
            <a:r>
              <a:rPr lang="en-US" sz="2400" dirty="0"/>
              <a:t>, </a:t>
            </a:r>
            <a:r>
              <a:rPr lang="en-US" sz="2400" dirty="0" err="1"/>
              <a:t>Orlandi</a:t>
            </a:r>
            <a:r>
              <a:rPr lang="en-US" sz="2400" dirty="0"/>
              <a:t>, Takahashi, Tibouchi</a:t>
            </a:r>
            <a:r>
              <a:rPr lang="en-US" sz="2400" i="1" dirty="0"/>
              <a:t>’</a:t>
            </a:r>
            <a:r>
              <a:rPr lang="en-US" sz="2400" dirty="0"/>
              <a:t>21]</a:t>
            </a:r>
          </a:p>
        </p:txBody>
      </p:sp>
      <p:sp>
        <p:nvSpPr>
          <p:cNvPr id="2" name="Title 1">
            <a:extLst>
              <a:ext uri="{FF2B5EF4-FFF2-40B4-BE49-F238E27FC236}">
                <a16:creationId xmlns:a16="http://schemas.microsoft.com/office/drawing/2014/main" id="{A7EF6633-8216-5EB3-6EE0-1F1E5B12477B}"/>
              </a:ext>
            </a:extLst>
          </p:cNvPr>
          <p:cNvSpPr>
            <a:spLocks noGrp="1"/>
          </p:cNvSpPr>
          <p:nvPr>
            <p:ph type="title"/>
          </p:nvPr>
        </p:nvSpPr>
        <p:spPr>
          <a:xfrm>
            <a:off x="201822" y="180439"/>
            <a:ext cx="11397511" cy="1325563"/>
          </a:xfrm>
        </p:spPr>
        <p:txBody>
          <a:bodyPr>
            <a:normAutofit/>
          </a:bodyPr>
          <a:lstStyle/>
          <a:p>
            <a:r>
              <a:rPr lang="en-US" sz="4000" dirty="0"/>
              <a:t>This work: Accountable Multi-signatures with Constant-size verification keys</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ECF2FD79-D90D-0BE6-84C1-89A25E46657D}"/>
                  </a:ext>
                </a:extLst>
              </p:cNvPr>
              <p:cNvGraphicFramePr>
                <a:graphicFrameLocks noGrp="1"/>
              </p:cNvGraphicFramePr>
              <p:nvPr>
                <p:extLst>
                  <p:ext uri="{D42A27DB-BD31-4B8C-83A1-F6EECF244321}">
                    <p14:modId xmlns:p14="http://schemas.microsoft.com/office/powerpoint/2010/main" val="3514718425"/>
                  </p:ext>
                </p:extLst>
              </p:nvPr>
            </p:nvGraphicFramePr>
            <p:xfrm>
              <a:off x="846170" y="2037203"/>
              <a:ext cx="10499660" cy="4059675"/>
            </p:xfrm>
            <a:graphic>
              <a:graphicData uri="http://schemas.openxmlformats.org/drawingml/2006/table">
                <a:tbl>
                  <a:tblPr firstRow="1" bandRow="1">
                    <a:tableStyleId>{5C22544A-7EE6-4342-B048-85BDC9FD1C3A}</a:tableStyleId>
                  </a:tblPr>
                  <a:tblGrid>
                    <a:gridCol w="2452031">
                      <a:extLst>
                        <a:ext uri="{9D8B030D-6E8A-4147-A177-3AD203B41FA5}">
                          <a16:colId xmlns:a16="http://schemas.microsoft.com/office/drawing/2014/main" val="3546649386"/>
                        </a:ext>
                      </a:extLst>
                    </a:gridCol>
                    <a:gridCol w="775855">
                      <a:extLst>
                        <a:ext uri="{9D8B030D-6E8A-4147-A177-3AD203B41FA5}">
                          <a16:colId xmlns:a16="http://schemas.microsoft.com/office/drawing/2014/main" val="143307343"/>
                        </a:ext>
                      </a:extLst>
                    </a:gridCol>
                    <a:gridCol w="1704109">
                      <a:extLst>
                        <a:ext uri="{9D8B030D-6E8A-4147-A177-3AD203B41FA5}">
                          <a16:colId xmlns:a16="http://schemas.microsoft.com/office/drawing/2014/main" val="1144066433"/>
                        </a:ext>
                      </a:extLst>
                    </a:gridCol>
                    <a:gridCol w="748145">
                      <a:extLst>
                        <a:ext uri="{9D8B030D-6E8A-4147-A177-3AD203B41FA5}">
                          <a16:colId xmlns:a16="http://schemas.microsoft.com/office/drawing/2014/main" val="156197657"/>
                        </a:ext>
                      </a:extLst>
                    </a:gridCol>
                    <a:gridCol w="2286000">
                      <a:extLst>
                        <a:ext uri="{9D8B030D-6E8A-4147-A177-3AD203B41FA5}">
                          <a16:colId xmlns:a16="http://schemas.microsoft.com/office/drawing/2014/main" val="2279707718"/>
                        </a:ext>
                      </a:extLst>
                    </a:gridCol>
                    <a:gridCol w="1246909">
                      <a:extLst>
                        <a:ext uri="{9D8B030D-6E8A-4147-A177-3AD203B41FA5}">
                          <a16:colId xmlns:a16="http://schemas.microsoft.com/office/drawing/2014/main" val="4199389145"/>
                        </a:ext>
                      </a:extLst>
                    </a:gridCol>
                    <a:gridCol w="1286611">
                      <a:extLst>
                        <a:ext uri="{9D8B030D-6E8A-4147-A177-3AD203B41FA5}">
                          <a16:colId xmlns:a16="http://schemas.microsoft.com/office/drawing/2014/main" val="3830500545"/>
                        </a:ext>
                      </a:extLst>
                    </a:gridCol>
                  </a:tblGrid>
                  <a:tr h="789726">
                    <a:tc>
                      <a:txBody>
                        <a:bodyPr/>
                        <a:lstStyle/>
                        <a:p>
                          <a:endParaRPr lang="en-US" sz="2100" dirty="0">
                            <a:latin typeface="PT Serif" panose="020A0603040505020204" pitchFamily="18" charset="77"/>
                          </a:endParaRPr>
                        </a:p>
                      </a:txBody>
                      <a:tcPr/>
                    </a:tc>
                    <a:tc>
                      <a:txBody>
                        <a:bodyPr/>
                        <a:lstStyle/>
                        <a:p>
                          <a:r>
                            <a:rPr lang="en-US" sz="2100" dirty="0">
                              <a:latin typeface="PT Serif" panose="020A0603040505020204" pitchFamily="18" charset="77"/>
                            </a:rPr>
                            <a:t>Sig Size</a:t>
                          </a:r>
                        </a:p>
                      </a:txBody>
                      <a:tcPr/>
                    </a:tc>
                    <a:tc>
                      <a:txBody>
                        <a:bodyPr/>
                        <a:lstStyle/>
                        <a:p>
                          <a:r>
                            <a:rPr lang="en-US" sz="2100" dirty="0">
                              <a:latin typeface="PT Serif" panose="020A0603040505020204" pitchFamily="18" charset="77"/>
                            </a:rPr>
                            <a:t>Verification</a:t>
                          </a:r>
                        </a:p>
                        <a:p>
                          <a:r>
                            <a:rPr lang="en-US" sz="2100" dirty="0">
                              <a:latin typeface="PT Serif" panose="020A0603040505020204" pitchFamily="18" charset="77"/>
                            </a:rPr>
                            <a:t>Key size</a:t>
                          </a:r>
                        </a:p>
                      </a:txBody>
                      <a:tcPr/>
                    </a:tc>
                    <a:tc>
                      <a:txBody>
                        <a:bodyPr/>
                        <a:lstStyle/>
                        <a:p>
                          <a:r>
                            <a:rPr lang="en-US" sz="2100" dirty="0">
                              <a:latin typeface="PT Serif" panose="020A0603040505020204" pitchFamily="18" charset="77"/>
                            </a:rPr>
                            <a:t>DKG</a:t>
                          </a:r>
                        </a:p>
                      </a:txBody>
                      <a:tcPr/>
                    </a:tc>
                    <a:tc>
                      <a:txBody>
                        <a:bodyPr/>
                        <a:lstStyle/>
                        <a:p>
                          <a:r>
                            <a:rPr lang="en-US" sz="2100" dirty="0">
                              <a:latin typeface="PT Serif" panose="020A0603040505020204" pitchFamily="18" charset="77"/>
                            </a:rPr>
                            <a:t>Key Aggregation</a:t>
                          </a:r>
                        </a:p>
                        <a:p>
                          <a:r>
                            <a:rPr lang="en-US" sz="2100" dirty="0">
                              <a:latin typeface="PT Serif" panose="020A0603040505020204" pitchFamily="18" charset="77"/>
                            </a:rPr>
                            <a:t>Time</a:t>
                          </a:r>
                        </a:p>
                      </a:txBody>
                      <a:tcPr/>
                    </a:tc>
                    <a:tc>
                      <a:txBody>
                        <a:bodyPr/>
                        <a:lstStyle/>
                        <a:p>
                          <a:r>
                            <a:rPr lang="en-US" sz="2100" dirty="0">
                              <a:latin typeface="PT Serif" panose="020A0603040505020204" pitchFamily="18" charset="77"/>
                            </a:rPr>
                            <a:t>Trusted Setup</a:t>
                          </a:r>
                        </a:p>
                      </a:txBody>
                      <a:tcPr/>
                    </a:tc>
                    <a:tc>
                      <a:txBody>
                        <a:bodyPr/>
                        <a:lstStyle/>
                        <a:p>
                          <a:r>
                            <a:rPr lang="en-US" sz="2100" dirty="0">
                              <a:latin typeface="PT Serif" panose="020A0603040505020204" pitchFamily="18" charset="77"/>
                            </a:rPr>
                            <a:t>Random</a:t>
                          </a:r>
                        </a:p>
                        <a:p>
                          <a:r>
                            <a:rPr lang="en-US" sz="2100" dirty="0">
                              <a:latin typeface="PT Serif" panose="020A0603040505020204" pitchFamily="18" charset="77"/>
                            </a:rPr>
                            <a:t>Oracle</a:t>
                          </a:r>
                        </a:p>
                      </a:txBody>
                      <a:tcPr/>
                    </a:tc>
                    <a:extLst>
                      <a:ext uri="{0D108BD9-81ED-4DB2-BD59-A6C34878D82A}">
                        <a16:rowId xmlns:a16="http://schemas.microsoft.com/office/drawing/2014/main" val="2278668706"/>
                      </a:ext>
                    </a:extLst>
                  </a:tr>
                  <a:tr h="435557">
                    <a:tc>
                      <a:txBody>
                        <a:bodyPr/>
                        <a:lstStyle/>
                        <a:p>
                          <a:r>
                            <a:rPr lang="en-US" sz="1900" dirty="0">
                              <a:latin typeface="PT Serif" panose="020A0603040505020204" pitchFamily="18" charset="77"/>
                            </a:rPr>
                            <a:t>BDH-based</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2 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1 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accent6">
                            <a:lumMod val="20000"/>
                            <a:lumOff val="8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𝑂</m:t>
                                </m:r>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𝑛</m:t>
                                    </m:r>
                                  </m:e>
                                  <m:sup>
                                    <m:r>
                                      <a:rPr lang="en-US" sz="1900" b="0" i="1" smtClean="0">
                                        <a:latin typeface="Cambria Math" panose="02040503050406030204" pitchFamily="18" charset="0"/>
                                      </a:rPr>
                                      <m:t>2</m:t>
                                    </m:r>
                                  </m:sup>
                                </m:sSup>
                                <m:r>
                                  <a:rPr lang="en-US" sz="1900" b="0" i="1" smtClean="0">
                                    <a:latin typeface="Cambria Math" panose="02040503050406030204" pitchFamily="18" charset="0"/>
                                  </a:rPr>
                                  <m:t>)</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848097785"/>
                      </a:ext>
                    </a:extLst>
                  </a:tr>
                  <a:tr h="381602">
                    <a:tc>
                      <a:txBody>
                        <a:bodyPr/>
                        <a:lstStyle/>
                        <a:p>
                          <a:r>
                            <a:rPr lang="en-US" sz="1900" dirty="0">
                              <a:latin typeface="PT Serif" panose="020A0603040505020204" pitchFamily="18" charset="77"/>
                            </a:rPr>
                            <a:t>n-BDH-based</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2 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1 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accent6">
                            <a:lumMod val="20000"/>
                            <a:lumOff val="8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𝑂</m:t>
                                </m:r>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𝑛</m:t>
                                    </m:r>
                                  </m:e>
                                  <m:sup>
                                    <m:r>
                                      <a:rPr lang="en-US" sz="1900" b="0" i="1" smtClean="0">
                                        <a:latin typeface="Cambria Math" panose="02040503050406030204" pitchFamily="18" charset="0"/>
                                      </a:rPr>
                                      <m:t>2</m:t>
                                    </m:r>
                                  </m:sup>
                                </m:sSup>
                                <m:r>
                                  <a:rPr lang="en-US" sz="1900" b="0" i="1" smtClean="0">
                                    <a:latin typeface="Cambria Math" panose="02040503050406030204" pitchFamily="18" charset="0"/>
                                  </a:rPr>
                                  <m:t>)</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extLst>
                      <a:ext uri="{0D108BD9-81ED-4DB2-BD59-A6C34878D82A}">
                        <a16:rowId xmlns:a16="http://schemas.microsoft.com/office/drawing/2014/main" val="4235160107"/>
                      </a:ext>
                    </a:extLst>
                  </a:tr>
                  <a:tr h="393912">
                    <a:tc>
                      <a:txBody>
                        <a:bodyPr/>
                        <a:lstStyle/>
                        <a:p>
                          <a:r>
                            <a:rPr lang="en-US" sz="1900" dirty="0">
                              <a:latin typeface="PT Serif" panose="020A0603040505020204" pitchFamily="18" charset="77"/>
                            </a:rPr>
                            <a:t>BDH-based [DKG]</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2 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1 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accent6">
                            <a:lumMod val="20000"/>
                            <a:lumOff val="8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0</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213727546"/>
                      </a:ext>
                    </a:extLst>
                  </a:tr>
                  <a:tr h="620411">
                    <a:tc>
                      <a:txBody>
                        <a:bodyPr/>
                        <a:lstStyle/>
                        <a:p>
                          <a:r>
                            <a:rPr lang="en-US" sz="1900" dirty="0">
                              <a:latin typeface="PT Serif" panose="020A0603040505020204" pitchFamily="18" charset="77"/>
                            </a:rPr>
                            <a:t>BLS-</a:t>
                          </a:r>
                          <a:r>
                            <a:rPr lang="en-US" sz="1900" dirty="0" err="1">
                              <a:latin typeface="PT Serif" panose="020A0603040505020204" pitchFamily="18" charset="77"/>
                            </a:rPr>
                            <a:t>MultiSig</a:t>
                          </a:r>
                          <a:r>
                            <a:rPr lang="en-US" sz="1900" dirty="0">
                              <a:latin typeface="PT Serif" panose="020A0603040505020204" pitchFamily="18" charset="77"/>
                            </a:rPr>
                            <a:t> </a:t>
                          </a:r>
                          <a:r>
                            <a:rPr lang="en-US" sz="1700" dirty="0">
                              <a:latin typeface="PT Serif" panose="020A0603040505020204" pitchFamily="18" charset="77"/>
                            </a:rPr>
                            <a:t>[Bol03,BGLS03,BDN18]</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1 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𝑛</m:t>
                                </m:r>
                                <m:r>
                                  <m:rPr>
                                    <m:nor/>
                                  </m:rPr>
                                  <a:rPr lang="en-US" sz="1900" b="0" i="0" smtClean="0">
                                    <a:latin typeface="Cambria Math" panose="02040503050406030204" pitchFamily="18" charset="0"/>
                                  </a:rPr>
                                  <m:t>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rgbClr val="FAC9B3"/>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0</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1991613777"/>
                      </a:ext>
                    </a:extLst>
                  </a:tr>
                  <a:tr h="425917">
                    <a:tc>
                      <a:txBody>
                        <a:bodyPr/>
                        <a:lstStyle/>
                        <a:p>
                          <a:r>
                            <a:rPr lang="en-US" sz="1900" dirty="0">
                              <a:latin typeface="PT Serif" panose="020A0603040505020204" pitchFamily="18" charset="77"/>
                            </a:rPr>
                            <a:t>[DCX+23]</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8 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7 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𝑂</m:t>
                                </m:r>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𝑛</m:t>
                                    </m:r>
                                  </m:e>
                                  <m:sup>
                                    <m:r>
                                      <a:rPr lang="en-US" sz="1900" b="0" i="1" smtClean="0">
                                        <a:latin typeface="Cambria Math" panose="02040503050406030204" pitchFamily="18" charset="0"/>
                                      </a:rPr>
                                      <m:t>2</m:t>
                                    </m:r>
                                  </m:sup>
                                </m:sSup>
                                <m:r>
                                  <a:rPr lang="en-US" sz="1900" b="0" i="1" smtClean="0">
                                    <a:latin typeface="Cambria Math" panose="02040503050406030204" pitchFamily="18" charset="0"/>
                                  </a:rPr>
                                  <m:t>)</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rgbClr val="FAC9B3"/>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408969330"/>
                      </a:ext>
                    </a:extLst>
                  </a:tr>
                  <a:tr h="443150">
                    <a:tc>
                      <a:txBody>
                        <a:bodyPr/>
                        <a:lstStyle/>
                        <a:p>
                          <a:r>
                            <a:rPr lang="en-US" sz="1900" dirty="0">
                              <a:latin typeface="PT Serif" panose="020A0603040505020204" pitchFamily="18" charset="77"/>
                            </a:rPr>
                            <a:t>[GJM+23]</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9 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6 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𝑂</m:t>
                                </m:r>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𝑛</m:t>
                                    </m:r>
                                  </m:e>
                                  <m:sup>
                                    <m:r>
                                      <a:rPr lang="en-US" sz="1900" b="0" i="1" smtClean="0">
                                        <a:latin typeface="Cambria Math" panose="02040503050406030204" pitchFamily="18" charset="0"/>
                                      </a:rPr>
                                      <m:t>2</m:t>
                                    </m:r>
                                  </m:sup>
                                </m:sSup>
                                <m:r>
                                  <a:rPr lang="en-US" sz="1900" b="0" i="1" smtClean="0">
                                    <a:latin typeface="Cambria Math" panose="02040503050406030204" pitchFamily="18" charset="0"/>
                                  </a:rPr>
                                  <m:t>)</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rgbClr val="FAC9B3"/>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3418820958"/>
                      </a:ext>
                    </a:extLst>
                  </a:tr>
                  <a:tr h="549731">
                    <a:tc>
                      <a:txBody>
                        <a:bodyPr/>
                        <a:lstStyle/>
                        <a:p>
                          <a:r>
                            <a:rPr lang="en-US" sz="1900" dirty="0">
                              <a:latin typeface="PT Serif" panose="020A0603040505020204" pitchFamily="18" charset="77"/>
                            </a:rPr>
                            <a:t>[BDN18:Sec4]</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2 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lang="en-US" sz="1900" b="0" i="0" smtClean="0">
                                    <a:latin typeface="Cambria Math" panose="02040503050406030204" pitchFamily="18" charset="0"/>
                                  </a:rPr>
                                  <m:t>1 </m:t>
                                </m:r>
                                <m:r>
                                  <m:rPr>
                                    <m:nor/>
                                  </m:rPr>
                                  <a:rPr lang="en-US" sz="1900" dirty="0" smtClean="0">
                                    <a:latin typeface="PT Serif" panose="020A0603040505020204" pitchFamily="18" charset="77"/>
                                  </a:rPr>
                                  <m:t>𝔾</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rgbClr val="FAC9B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𝑂</m:t>
                                </m:r>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𝑛</m:t>
                                    </m:r>
                                  </m:e>
                                  <m:sup>
                                    <m:r>
                                      <a:rPr lang="en-US" sz="1900" b="0" i="1" smtClean="0">
                                        <a:latin typeface="Cambria Math" panose="02040503050406030204" pitchFamily="18" charset="0"/>
                                      </a:rPr>
                                      <m:t>2</m:t>
                                    </m:r>
                                  </m:sup>
                                </m:sSup>
                                <m:r>
                                  <a:rPr lang="en-US" sz="1900" b="0" i="1" smtClean="0">
                                    <a:latin typeface="Cambria Math" panose="02040503050406030204" pitchFamily="18" charset="0"/>
                                  </a:rPr>
                                  <m:t>)</m:t>
                                </m:r>
                              </m:oMath>
                            </m:oMathPara>
                          </a14:m>
                          <a:endParaRPr lang="en-US" sz="1900" dirty="0">
                            <a:latin typeface="PT Serif" panose="020A0603040505020204" pitchFamily="18" charset="77"/>
                          </a:endParaRP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3010573924"/>
                      </a:ext>
                    </a:extLst>
                  </a:tr>
                </a:tbl>
              </a:graphicData>
            </a:graphic>
          </p:graphicFrame>
        </mc:Choice>
        <mc:Fallback>
          <p:graphicFrame>
            <p:nvGraphicFramePr>
              <p:cNvPr id="4" name="Table 3">
                <a:extLst>
                  <a:ext uri="{FF2B5EF4-FFF2-40B4-BE49-F238E27FC236}">
                    <a16:creationId xmlns:a16="http://schemas.microsoft.com/office/drawing/2014/main" id="{ECF2FD79-D90D-0BE6-84C1-89A25E46657D}"/>
                  </a:ext>
                </a:extLst>
              </p:cNvPr>
              <p:cNvGraphicFramePr>
                <a:graphicFrameLocks noGrp="1"/>
              </p:cNvGraphicFramePr>
              <p:nvPr>
                <p:extLst>
                  <p:ext uri="{D42A27DB-BD31-4B8C-83A1-F6EECF244321}">
                    <p14:modId xmlns:p14="http://schemas.microsoft.com/office/powerpoint/2010/main" val="3514718425"/>
                  </p:ext>
                </p:extLst>
              </p:nvPr>
            </p:nvGraphicFramePr>
            <p:xfrm>
              <a:off x="846170" y="2037203"/>
              <a:ext cx="10499660" cy="4059675"/>
            </p:xfrm>
            <a:graphic>
              <a:graphicData uri="http://schemas.openxmlformats.org/drawingml/2006/table">
                <a:tbl>
                  <a:tblPr firstRow="1" bandRow="1">
                    <a:tableStyleId>{5C22544A-7EE6-4342-B048-85BDC9FD1C3A}</a:tableStyleId>
                  </a:tblPr>
                  <a:tblGrid>
                    <a:gridCol w="2452031">
                      <a:extLst>
                        <a:ext uri="{9D8B030D-6E8A-4147-A177-3AD203B41FA5}">
                          <a16:colId xmlns:a16="http://schemas.microsoft.com/office/drawing/2014/main" val="3546649386"/>
                        </a:ext>
                      </a:extLst>
                    </a:gridCol>
                    <a:gridCol w="775855">
                      <a:extLst>
                        <a:ext uri="{9D8B030D-6E8A-4147-A177-3AD203B41FA5}">
                          <a16:colId xmlns:a16="http://schemas.microsoft.com/office/drawing/2014/main" val="143307343"/>
                        </a:ext>
                      </a:extLst>
                    </a:gridCol>
                    <a:gridCol w="1704109">
                      <a:extLst>
                        <a:ext uri="{9D8B030D-6E8A-4147-A177-3AD203B41FA5}">
                          <a16:colId xmlns:a16="http://schemas.microsoft.com/office/drawing/2014/main" val="1144066433"/>
                        </a:ext>
                      </a:extLst>
                    </a:gridCol>
                    <a:gridCol w="748145">
                      <a:extLst>
                        <a:ext uri="{9D8B030D-6E8A-4147-A177-3AD203B41FA5}">
                          <a16:colId xmlns:a16="http://schemas.microsoft.com/office/drawing/2014/main" val="156197657"/>
                        </a:ext>
                      </a:extLst>
                    </a:gridCol>
                    <a:gridCol w="2286000">
                      <a:extLst>
                        <a:ext uri="{9D8B030D-6E8A-4147-A177-3AD203B41FA5}">
                          <a16:colId xmlns:a16="http://schemas.microsoft.com/office/drawing/2014/main" val="2279707718"/>
                        </a:ext>
                      </a:extLst>
                    </a:gridCol>
                    <a:gridCol w="1246909">
                      <a:extLst>
                        <a:ext uri="{9D8B030D-6E8A-4147-A177-3AD203B41FA5}">
                          <a16:colId xmlns:a16="http://schemas.microsoft.com/office/drawing/2014/main" val="4199389145"/>
                        </a:ext>
                      </a:extLst>
                    </a:gridCol>
                    <a:gridCol w="1286611">
                      <a:extLst>
                        <a:ext uri="{9D8B030D-6E8A-4147-A177-3AD203B41FA5}">
                          <a16:colId xmlns:a16="http://schemas.microsoft.com/office/drawing/2014/main" val="3830500545"/>
                        </a:ext>
                      </a:extLst>
                    </a:gridCol>
                  </a:tblGrid>
                  <a:tr h="789726">
                    <a:tc>
                      <a:txBody>
                        <a:bodyPr/>
                        <a:lstStyle/>
                        <a:p>
                          <a:endParaRPr lang="en-US" sz="2100" dirty="0">
                            <a:latin typeface="PT Serif" panose="020A0603040505020204" pitchFamily="18" charset="77"/>
                          </a:endParaRPr>
                        </a:p>
                      </a:txBody>
                      <a:tcPr/>
                    </a:tc>
                    <a:tc>
                      <a:txBody>
                        <a:bodyPr/>
                        <a:lstStyle/>
                        <a:p>
                          <a:r>
                            <a:rPr lang="en-US" sz="2100" dirty="0">
                              <a:latin typeface="PT Serif" panose="020A0603040505020204" pitchFamily="18" charset="77"/>
                            </a:rPr>
                            <a:t>Sig Size</a:t>
                          </a:r>
                        </a:p>
                      </a:txBody>
                      <a:tcPr/>
                    </a:tc>
                    <a:tc>
                      <a:txBody>
                        <a:bodyPr/>
                        <a:lstStyle/>
                        <a:p>
                          <a:r>
                            <a:rPr lang="en-US" sz="2100" dirty="0">
                              <a:latin typeface="PT Serif" panose="020A0603040505020204" pitchFamily="18" charset="77"/>
                            </a:rPr>
                            <a:t>Verification</a:t>
                          </a:r>
                        </a:p>
                        <a:p>
                          <a:r>
                            <a:rPr lang="en-US" sz="2100" dirty="0">
                              <a:latin typeface="PT Serif" panose="020A0603040505020204" pitchFamily="18" charset="77"/>
                            </a:rPr>
                            <a:t>Key size</a:t>
                          </a:r>
                        </a:p>
                      </a:txBody>
                      <a:tcPr/>
                    </a:tc>
                    <a:tc>
                      <a:txBody>
                        <a:bodyPr/>
                        <a:lstStyle/>
                        <a:p>
                          <a:r>
                            <a:rPr lang="en-US" sz="2100" dirty="0">
                              <a:latin typeface="PT Serif" panose="020A0603040505020204" pitchFamily="18" charset="77"/>
                            </a:rPr>
                            <a:t>DKG</a:t>
                          </a:r>
                        </a:p>
                      </a:txBody>
                      <a:tcPr/>
                    </a:tc>
                    <a:tc>
                      <a:txBody>
                        <a:bodyPr/>
                        <a:lstStyle/>
                        <a:p>
                          <a:r>
                            <a:rPr lang="en-US" sz="2100" dirty="0">
                              <a:latin typeface="PT Serif" panose="020A0603040505020204" pitchFamily="18" charset="77"/>
                            </a:rPr>
                            <a:t>Key Aggregation</a:t>
                          </a:r>
                        </a:p>
                        <a:p>
                          <a:r>
                            <a:rPr lang="en-US" sz="2100" dirty="0">
                              <a:latin typeface="PT Serif" panose="020A0603040505020204" pitchFamily="18" charset="77"/>
                            </a:rPr>
                            <a:t>Time</a:t>
                          </a:r>
                        </a:p>
                      </a:txBody>
                      <a:tcPr/>
                    </a:tc>
                    <a:tc>
                      <a:txBody>
                        <a:bodyPr/>
                        <a:lstStyle/>
                        <a:p>
                          <a:r>
                            <a:rPr lang="en-US" sz="2100" dirty="0">
                              <a:latin typeface="PT Serif" panose="020A0603040505020204" pitchFamily="18" charset="77"/>
                            </a:rPr>
                            <a:t>Trusted Setup</a:t>
                          </a:r>
                        </a:p>
                      </a:txBody>
                      <a:tcPr/>
                    </a:tc>
                    <a:tc>
                      <a:txBody>
                        <a:bodyPr/>
                        <a:lstStyle/>
                        <a:p>
                          <a:r>
                            <a:rPr lang="en-US" sz="2100" dirty="0">
                              <a:latin typeface="PT Serif" panose="020A0603040505020204" pitchFamily="18" charset="77"/>
                            </a:rPr>
                            <a:t>Random</a:t>
                          </a:r>
                        </a:p>
                        <a:p>
                          <a:r>
                            <a:rPr lang="en-US" sz="2100" dirty="0">
                              <a:latin typeface="PT Serif" panose="020A0603040505020204" pitchFamily="18" charset="77"/>
                            </a:rPr>
                            <a:t>Oracle</a:t>
                          </a:r>
                        </a:p>
                      </a:txBody>
                      <a:tcPr/>
                    </a:tc>
                    <a:extLst>
                      <a:ext uri="{0D108BD9-81ED-4DB2-BD59-A6C34878D82A}">
                        <a16:rowId xmlns:a16="http://schemas.microsoft.com/office/drawing/2014/main" val="2278668706"/>
                      </a:ext>
                    </a:extLst>
                  </a:tr>
                  <a:tr h="435557">
                    <a:tc>
                      <a:txBody>
                        <a:bodyPr/>
                        <a:lstStyle/>
                        <a:p>
                          <a:r>
                            <a:rPr lang="en-US" sz="1900" dirty="0">
                              <a:latin typeface="PT Serif" panose="020A0603040505020204" pitchFamily="18" charset="77"/>
                            </a:rPr>
                            <a:t>BDH-based</a:t>
                          </a:r>
                        </a:p>
                      </a:txBody>
                      <a:tcPr>
                        <a:solidFill>
                          <a:schemeClr val="tx2">
                            <a:lumMod val="10000"/>
                            <a:lumOff val="90000"/>
                          </a:schemeClr>
                        </a:solidFill>
                      </a:tcPr>
                    </a:tc>
                    <a:tc>
                      <a:txBody>
                        <a:bodyPr/>
                        <a:lstStyle/>
                        <a:p>
                          <a:endParaRPr lang="en-US"/>
                        </a:p>
                      </a:txBody>
                      <a:tcPr>
                        <a:blipFill>
                          <a:blip r:embed="rId3"/>
                          <a:stretch>
                            <a:fillRect l="-312903" t="-185714" r="-927419" b="-642857"/>
                          </a:stretch>
                        </a:blipFill>
                      </a:tcPr>
                    </a:tc>
                    <a:tc>
                      <a:txBody>
                        <a:bodyPr/>
                        <a:lstStyle/>
                        <a:p>
                          <a:endParaRPr lang="en-US"/>
                        </a:p>
                      </a:txBody>
                      <a:tcPr>
                        <a:blipFill>
                          <a:blip r:embed="rId3"/>
                          <a:stretch>
                            <a:fillRect l="-191045" t="-185714" r="-329104" b="-642857"/>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endParaRPr lang="en-US"/>
                        </a:p>
                      </a:txBody>
                      <a:tcPr>
                        <a:blipFill>
                          <a:blip r:embed="rId3"/>
                          <a:stretch>
                            <a:fillRect l="-249444" t="-185714" r="-112222" b="-642857"/>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848097785"/>
                      </a:ext>
                    </a:extLst>
                  </a:tr>
                  <a:tr h="381602">
                    <a:tc>
                      <a:txBody>
                        <a:bodyPr/>
                        <a:lstStyle/>
                        <a:p>
                          <a:r>
                            <a:rPr lang="en-US" sz="1900" dirty="0">
                              <a:latin typeface="PT Serif" panose="020A0603040505020204" pitchFamily="18" charset="77"/>
                            </a:rPr>
                            <a:t>n-BDH-based</a:t>
                          </a:r>
                        </a:p>
                      </a:txBody>
                      <a:tcPr>
                        <a:solidFill>
                          <a:schemeClr val="tx2">
                            <a:lumMod val="10000"/>
                            <a:lumOff val="90000"/>
                          </a:schemeClr>
                        </a:solidFill>
                      </a:tcPr>
                    </a:tc>
                    <a:tc>
                      <a:txBody>
                        <a:bodyPr/>
                        <a:lstStyle/>
                        <a:p>
                          <a:endParaRPr lang="en-US"/>
                        </a:p>
                      </a:txBody>
                      <a:tcPr>
                        <a:blipFill>
                          <a:blip r:embed="rId3"/>
                          <a:stretch>
                            <a:fillRect l="-312903" t="-333333" r="-927419" b="-650000"/>
                          </a:stretch>
                        </a:blipFill>
                      </a:tcPr>
                    </a:tc>
                    <a:tc>
                      <a:txBody>
                        <a:bodyPr/>
                        <a:lstStyle/>
                        <a:p>
                          <a:endParaRPr lang="en-US"/>
                        </a:p>
                      </a:txBody>
                      <a:tcPr>
                        <a:blipFill>
                          <a:blip r:embed="rId3"/>
                          <a:stretch>
                            <a:fillRect l="-191045" t="-333333" r="-329104" b="-650000"/>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endParaRPr lang="en-US"/>
                        </a:p>
                      </a:txBody>
                      <a:tcPr>
                        <a:blipFill>
                          <a:blip r:embed="rId3"/>
                          <a:stretch>
                            <a:fillRect l="-249444" t="-333333" r="-112222" b="-650000"/>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extLst>
                      <a:ext uri="{0D108BD9-81ED-4DB2-BD59-A6C34878D82A}">
                        <a16:rowId xmlns:a16="http://schemas.microsoft.com/office/drawing/2014/main" val="4235160107"/>
                      </a:ext>
                    </a:extLst>
                  </a:tr>
                  <a:tr h="393912">
                    <a:tc>
                      <a:txBody>
                        <a:bodyPr/>
                        <a:lstStyle/>
                        <a:p>
                          <a:r>
                            <a:rPr lang="en-US" sz="1900" dirty="0">
                              <a:latin typeface="PT Serif" panose="020A0603040505020204" pitchFamily="18" charset="77"/>
                            </a:rPr>
                            <a:t>BDH-based [DKG]</a:t>
                          </a:r>
                        </a:p>
                      </a:txBody>
                      <a:tcPr>
                        <a:solidFill>
                          <a:schemeClr val="tx2">
                            <a:lumMod val="10000"/>
                            <a:lumOff val="90000"/>
                          </a:schemeClr>
                        </a:solidFill>
                      </a:tcPr>
                    </a:tc>
                    <a:tc>
                      <a:txBody>
                        <a:bodyPr/>
                        <a:lstStyle/>
                        <a:p>
                          <a:endParaRPr lang="en-US"/>
                        </a:p>
                      </a:txBody>
                      <a:tcPr>
                        <a:blipFill>
                          <a:blip r:embed="rId3"/>
                          <a:stretch>
                            <a:fillRect l="-312903" t="-419355" r="-927419" b="-529032"/>
                          </a:stretch>
                        </a:blipFill>
                      </a:tcPr>
                    </a:tc>
                    <a:tc>
                      <a:txBody>
                        <a:bodyPr/>
                        <a:lstStyle/>
                        <a:p>
                          <a:endParaRPr lang="en-US"/>
                        </a:p>
                      </a:txBody>
                      <a:tcPr>
                        <a:blipFill>
                          <a:blip r:embed="rId3"/>
                          <a:stretch>
                            <a:fillRect l="-191045" t="-419355" r="-329104" b="-529032"/>
                          </a:stretch>
                        </a:blip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tc>
                      <a:txBody>
                        <a:bodyPr/>
                        <a:lstStyle/>
                        <a:p>
                          <a:endParaRPr lang="en-US"/>
                        </a:p>
                      </a:txBody>
                      <a:tcPr>
                        <a:blipFill>
                          <a:blip r:embed="rId3"/>
                          <a:stretch>
                            <a:fillRect l="-249444" t="-419355" r="-112222" b="-529032"/>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2213727546"/>
                      </a:ext>
                    </a:extLst>
                  </a:tr>
                  <a:tr h="640080">
                    <a:tc>
                      <a:txBody>
                        <a:bodyPr/>
                        <a:lstStyle/>
                        <a:p>
                          <a:r>
                            <a:rPr lang="en-US" sz="1900" dirty="0">
                              <a:latin typeface="PT Serif" panose="020A0603040505020204" pitchFamily="18" charset="77"/>
                            </a:rPr>
                            <a:t>BLS-</a:t>
                          </a:r>
                          <a:r>
                            <a:rPr lang="en-US" sz="1900" dirty="0" err="1">
                              <a:latin typeface="PT Serif" panose="020A0603040505020204" pitchFamily="18" charset="77"/>
                            </a:rPr>
                            <a:t>MultiSig</a:t>
                          </a:r>
                          <a:r>
                            <a:rPr lang="en-US" sz="1900" dirty="0">
                              <a:latin typeface="PT Serif" panose="020A0603040505020204" pitchFamily="18" charset="77"/>
                            </a:rPr>
                            <a:t> </a:t>
                          </a:r>
                          <a:r>
                            <a:rPr lang="en-US" sz="1700" dirty="0">
                              <a:latin typeface="PT Serif" panose="020A0603040505020204" pitchFamily="18" charset="77"/>
                            </a:rPr>
                            <a:t>[Bol03,BGLS03,BDN18]</a:t>
                          </a:r>
                        </a:p>
                      </a:txBody>
                      <a:tcPr>
                        <a:solidFill>
                          <a:schemeClr val="tx2">
                            <a:lumMod val="10000"/>
                            <a:lumOff val="90000"/>
                          </a:schemeClr>
                        </a:solidFill>
                      </a:tcPr>
                    </a:tc>
                    <a:tc>
                      <a:txBody>
                        <a:bodyPr/>
                        <a:lstStyle/>
                        <a:p>
                          <a:endParaRPr lang="en-US"/>
                        </a:p>
                      </a:txBody>
                      <a:tcPr>
                        <a:blipFill>
                          <a:blip r:embed="rId3"/>
                          <a:stretch>
                            <a:fillRect l="-312903" t="-315686" r="-927419" b="-221569"/>
                          </a:stretch>
                        </a:blipFill>
                      </a:tcPr>
                    </a:tc>
                    <a:tc>
                      <a:txBody>
                        <a:bodyPr/>
                        <a:lstStyle/>
                        <a:p>
                          <a:endParaRPr lang="en-US"/>
                        </a:p>
                      </a:txBody>
                      <a:tcPr>
                        <a:blipFill>
                          <a:blip r:embed="rId3"/>
                          <a:stretch>
                            <a:fillRect l="-191045" t="-315686" r="-329104" b="-221569"/>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endParaRPr lang="en-US"/>
                        </a:p>
                      </a:txBody>
                      <a:tcPr>
                        <a:blipFill>
                          <a:blip r:embed="rId3"/>
                          <a:stretch>
                            <a:fillRect l="-249444" t="-315686" r="-112222" b="-221569"/>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1991613777"/>
                      </a:ext>
                    </a:extLst>
                  </a:tr>
                  <a:tr h="425917">
                    <a:tc>
                      <a:txBody>
                        <a:bodyPr/>
                        <a:lstStyle/>
                        <a:p>
                          <a:r>
                            <a:rPr lang="en-US" sz="1900" dirty="0">
                              <a:latin typeface="PT Serif" panose="020A0603040505020204" pitchFamily="18" charset="77"/>
                            </a:rPr>
                            <a:t>[DCX+23]</a:t>
                          </a:r>
                        </a:p>
                      </a:txBody>
                      <a:tcPr>
                        <a:solidFill>
                          <a:schemeClr val="tx2">
                            <a:lumMod val="10000"/>
                            <a:lumOff val="90000"/>
                          </a:schemeClr>
                        </a:solidFill>
                      </a:tcPr>
                    </a:tc>
                    <a:tc>
                      <a:txBody>
                        <a:bodyPr/>
                        <a:lstStyle/>
                        <a:p>
                          <a:endParaRPr lang="en-US"/>
                        </a:p>
                      </a:txBody>
                      <a:tcPr>
                        <a:blipFill>
                          <a:blip r:embed="rId3"/>
                          <a:stretch>
                            <a:fillRect l="-312903" t="-642424" r="-927419" b="-242424"/>
                          </a:stretch>
                        </a:blipFill>
                      </a:tcPr>
                    </a:tc>
                    <a:tc>
                      <a:txBody>
                        <a:bodyPr/>
                        <a:lstStyle/>
                        <a:p>
                          <a:endParaRPr lang="en-US"/>
                        </a:p>
                      </a:txBody>
                      <a:tcPr>
                        <a:blipFill>
                          <a:blip r:embed="rId3"/>
                          <a:stretch>
                            <a:fillRect l="-191045" t="-642424" r="-329104" b="-242424"/>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endParaRPr lang="en-US"/>
                        </a:p>
                      </a:txBody>
                      <a:tcPr>
                        <a:blipFill>
                          <a:blip r:embed="rId3"/>
                          <a:stretch>
                            <a:fillRect l="-249444" t="-642424" r="-112222" b="-242424"/>
                          </a:stretch>
                        </a:blipFill>
                      </a:tcPr>
                    </a:tc>
                    <a:tc>
                      <a:txBody>
                        <a:bodyPr/>
                        <a:lstStyle/>
                        <a:p>
                          <a:r>
                            <a:rPr lang="en-US" sz="1900" dirty="0">
                              <a:latin typeface="PT Serif" panose="020A0603040505020204" pitchFamily="18" charset="77"/>
                            </a:rPr>
                            <a:t>Yes</a:t>
                          </a:r>
                        </a:p>
                      </a:txBody>
                      <a:tcPr>
                        <a:solidFill>
                          <a:srgbClr val="FAC9B3"/>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408969330"/>
                      </a:ext>
                    </a:extLst>
                  </a:tr>
                  <a:tr h="443150">
                    <a:tc>
                      <a:txBody>
                        <a:bodyPr/>
                        <a:lstStyle/>
                        <a:p>
                          <a:r>
                            <a:rPr lang="en-US" sz="1900" dirty="0">
                              <a:latin typeface="PT Serif" panose="020A0603040505020204" pitchFamily="18" charset="77"/>
                            </a:rPr>
                            <a:t>[GJM+23]</a:t>
                          </a:r>
                        </a:p>
                      </a:txBody>
                      <a:tcPr>
                        <a:solidFill>
                          <a:schemeClr val="tx2">
                            <a:lumMod val="10000"/>
                            <a:lumOff val="90000"/>
                          </a:schemeClr>
                        </a:solidFill>
                      </a:tcPr>
                    </a:tc>
                    <a:tc>
                      <a:txBody>
                        <a:bodyPr/>
                        <a:lstStyle/>
                        <a:p>
                          <a:endParaRPr lang="en-US"/>
                        </a:p>
                      </a:txBody>
                      <a:tcPr>
                        <a:blipFill>
                          <a:blip r:embed="rId3"/>
                          <a:stretch>
                            <a:fillRect l="-312903" t="-680556" r="-927419" b="-122222"/>
                          </a:stretch>
                        </a:blipFill>
                      </a:tcPr>
                    </a:tc>
                    <a:tc>
                      <a:txBody>
                        <a:bodyPr/>
                        <a:lstStyle/>
                        <a:p>
                          <a:endParaRPr lang="en-US"/>
                        </a:p>
                      </a:txBody>
                      <a:tcPr>
                        <a:blipFill>
                          <a:blip r:embed="rId3"/>
                          <a:stretch>
                            <a:fillRect l="-191045" t="-680556" r="-329104" b="-122222"/>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endParaRPr lang="en-US"/>
                        </a:p>
                      </a:txBody>
                      <a:tcPr>
                        <a:blipFill>
                          <a:blip r:embed="rId3"/>
                          <a:stretch>
                            <a:fillRect l="-249444" t="-680556" r="-112222" b="-122222"/>
                          </a:stretch>
                        </a:blipFill>
                      </a:tcPr>
                    </a:tc>
                    <a:tc>
                      <a:txBody>
                        <a:bodyPr/>
                        <a:lstStyle/>
                        <a:p>
                          <a:r>
                            <a:rPr lang="en-US" sz="1900" dirty="0">
                              <a:latin typeface="PT Serif" panose="020A0603040505020204" pitchFamily="18" charset="77"/>
                            </a:rPr>
                            <a:t>Yes</a:t>
                          </a:r>
                        </a:p>
                      </a:txBody>
                      <a:tcPr>
                        <a:solidFill>
                          <a:srgbClr val="FAC9B3"/>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3418820958"/>
                      </a:ext>
                    </a:extLst>
                  </a:tr>
                  <a:tr h="549731">
                    <a:tc>
                      <a:txBody>
                        <a:bodyPr/>
                        <a:lstStyle/>
                        <a:p>
                          <a:r>
                            <a:rPr lang="en-US" sz="1900" dirty="0">
                              <a:latin typeface="PT Serif" panose="020A0603040505020204" pitchFamily="18" charset="77"/>
                            </a:rPr>
                            <a:t>[BDN18:Sec4]</a:t>
                          </a:r>
                        </a:p>
                      </a:txBody>
                      <a:tcPr>
                        <a:solidFill>
                          <a:schemeClr val="tx2">
                            <a:lumMod val="10000"/>
                            <a:lumOff val="90000"/>
                          </a:schemeClr>
                        </a:solidFill>
                      </a:tcPr>
                    </a:tc>
                    <a:tc>
                      <a:txBody>
                        <a:bodyPr/>
                        <a:lstStyle/>
                        <a:p>
                          <a:endParaRPr lang="en-US"/>
                        </a:p>
                      </a:txBody>
                      <a:tcPr>
                        <a:blipFill>
                          <a:blip r:embed="rId3"/>
                          <a:stretch>
                            <a:fillRect l="-312903" t="-653488" r="-927419" b="-2326"/>
                          </a:stretch>
                        </a:blipFill>
                      </a:tcPr>
                    </a:tc>
                    <a:tc>
                      <a:txBody>
                        <a:bodyPr/>
                        <a:lstStyle/>
                        <a:p>
                          <a:endParaRPr lang="en-US"/>
                        </a:p>
                      </a:txBody>
                      <a:tcPr>
                        <a:blipFill>
                          <a:blip r:embed="rId3"/>
                          <a:stretch>
                            <a:fillRect l="-191045" t="-653488" r="-329104" b="-2326"/>
                          </a:stretch>
                        </a:blipFill>
                      </a:tcPr>
                    </a:tc>
                    <a:tc>
                      <a:txBody>
                        <a:bodyPr/>
                        <a:lstStyle/>
                        <a:p>
                          <a:r>
                            <a:rPr lang="en-US" sz="1900" dirty="0">
                              <a:latin typeface="PT Serif" panose="020A0603040505020204" pitchFamily="18" charset="77"/>
                            </a:rPr>
                            <a:t>Yes</a:t>
                          </a:r>
                        </a:p>
                      </a:txBody>
                      <a:tcPr>
                        <a:solidFill>
                          <a:srgbClr val="FAC9B3"/>
                        </a:solidFill>
                      </a:tcPr>
                    </a:tc>
                    <a:tc>
                      <a:txBody>
                        <a:bodyPr/>
                        <a:lstStyle/>
                        <a:p>
                          <a:endParaRPr lang="en-US"/>
                        </a:p>
                      </a:txBody>
                      <a:tcPr>
                        <a:blipFill>
                          <a:blip r:embed="rId3"/>
                          <a:stretch>
                            <a:fillRect l="-249444" t="-653488" r="-112222" b="-2326"/>
                          </a:stretch>
                        </a:blipFill>
                      </a:tcPr>
                    </a:tc>
                    <a:tc>
                      <a:txBody>
                        <a:bodyPr/>
                        <a:lstStyle/>
                        <a:p>
                          <a:r>
                            <a:rPr lang="en-US" sz="1900" dirty="0">
                              <a:latin typeface="PT Serif" panose="020A0603040505020204" pitchFamily="18" charset="77"/>
                            </a:rPr>
                            <a:t>No</a:t>
                          </a:r>
                        </a:p>
                      </a:txBody>
                      <a:tcPr>
                        <a:solidFill>
                          <a:schemeClr val="tx2">
                            <a:lumMod val="10000"/>
                            <a:lumOff val="90000"/>
                          </a:schemeClr>
                        </a:solidFill>
                      </a:tcPr>
                    </a:tc>
                    <a:tc>
                      <a:txBody>
                        <a:bodyPr/>
                        <a:lstStyle/>
                        <a:p>
                          <a:r>
                            <a:rPr lang="en-US" sz="1900" dirty="0">
                              <a:latin typeface="PT Serif" panose="020A0603040505020204" pitchFamily="18" charset="77"/>
                            </a:rPr>
                            <a:t>Yes</a:t>
                          </a:r>
                        </a:p>
                      </a:txBody>
                      <a:tcPr>
                        <a:solidFill>
                          <a:schemeClr val="tx2">
                            <a:lumMod val="10000"/>
                            <a:lumOff val="90000"/>
                          </a:schemeClr>
                        </a:solidFill>
                      </a:tcPr>
                    </a:tc>
                    <a:extLst>
                      <a:ext uri="{0D108BD9-81ED-4DB2-BD59-A6C34878D82A}">
                        <a16:rowId xmlns:a16="http://schemas.microsoft.com/office/drawing/2014/main" val="3010573924"/>
                      </a:ext>
                    </a:extLst>
                  </a:tr>
                </a:tbl>
              </a:graphicData>
            </a:graphic>
          </p:graphicFrame>
        </mc:Fallback>
      </mc:AlternateContent>
      <p:cxnSp>
        <p:nvCxnSpPr>
          <p:cNvPr id="7" name="Straight Connector 6">
            <a:extLst>
              <a:ext uri="{FF2B5EF4-FFF2-40B4-BE49-F238E27FC236}">
                <a16:creationId xmlns:a16="http://schemas.microsoft.com/office/drawing/2014/main" id="{8895E989-AA2D-A6CC-BF17-CB695C687C05}"/>
              </a:ext>
            </a:extLst>
          </p:cNvPr>
          <p:cNvCxnSpPr>
            <a:cxnSpLocks/>
          </p:cNvCxnSpPr>
          <p:nvPr/>
        </p:nvCxnSpPr>
        <p:spPr>
          <a:xfrm>
            <a:off x="603717" y="4029364"/>
            <a:ext cx="10978685" cy="0"/>
          </a:xfrm>
          <a:prstGeom prst="line">
            <a:avLst/>
          </a:prstGeom>
          <a:ln w="34925"/>
        </p:spPr>
        <p:style>
          <a:lnRef idx="2">
            <a:schemeClr val="accent1"/>
          </a:lnRef>
          <a:fillRef idx="0">
            <a:schemeClr val="accent1"/>
          </a:fillRef>
          <a:effectRef idx="1">
            <a:schemeClr val="accent1"/>
          </a:effectRef>
          <a:fontRef idx="minor">
            <a:schemeClr val="tx1"/>
          </a:fontRef>
        </p:style>
      </p:cxnSp>
      <p:sp>
        <p:nvSpPr>
          <p:cNvPr id="5" name="Cloud Callout 4">
            <a:extLst>
              <a:ext uri="{FF2B5EF4-FFF2-40B4-BE49-F238E27FC236}">
                <a16:creationId xmlns:a16="http://schemas.microsoft.com/office/drawing/2014/main" id="{B27C85DB-5E9B-210B-AA5F-4F61C9E4630F}"/>
              </a:ext>
            </a:extLst>
          </p:cNvPr>
          <p:cNvSpPr/>
          <p:nvPr/>
        </p:nvSpPr>
        <p:spPr>
          <a:xfrm>
            <a:off x="4432300" y="4470217"/>
            <a:ext cx="7581901" cy="2044700"/>
          </a:xfrm>
          <a:prstGeom prst="cloudCallout">
            <a:avLst>
              <a:gd name="adj1" fmla="val -40605"/>
              <a:gd name="adj2" fmla="val -7249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PT Serif" panose="020A0603040505020204" pitchFamily="18" charset="77"/>
              </a:rPr>
              <a:t>Can combine with [B</a:t>
            </a:r>
            <a:r>
              <a:rPr lang="en-US" sz="2200" b="1" dirty="0">
                <a:latin typeface="PT Serif" panose="020A0603040505020204" pitchFamily="18" charset="77"/>
              </a:rPr>
              <a:t>P</a:t>
            </a:r>
            <a:r>
              <a:rPr lang="en-US" sz="2200" dirty="0">
                <a:latin typeface="PT Serif" panose="020A0603040505020204" pitchFamily="18" charset="77"/>
              </a:rPr>
              <a:t>R23] to support</a:t>
            </a:r>
          </a:p>
          <a:p>
            <a:pPr algn="ctr"/>
            <a:r>
              <a:rPr lang="en-US" sz="2200" dirty="0">
                <a:latin typeface="PT Serif" panose="020A0603040505020204" pitchFamily="18" charset="77"/>
              </a:rPr>
              <a:t>proactive refresh with small verification keys!</a:t>
            </a:r>
          </a:p>
        </p:txBody>
      </p:sp>
    </p:spTree>
    <p:extLst>
      <p:ext uri="{BB962C8B-B14F-4D97-AF65-F5344CB8AC3E}">
        <p14:creationId xmlns:p14="http://schemas.microsoft.com/office/powerpoint/2010/main" val="55970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16196</TotalTime>
  <Words>3869</Words>
  <Application>Microsoft Macintosh PowerPoint</Application>
  <PresentationFormat>Widescreen</PresentationFormat>
  <Paragraphs>515</Paragraphs>
  <Slides>28</Slides>
  <Notes>27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Aptos Display</vt:lpstr>
      <vt:lpstr>Arial</vt:lpstr>
      <vt:lpstr>Cambria Math</vt:lpstr>
      <vt:lpstr>PT Serif</vt:lpstr>
      <vt:lpstr>Office Theme</vt:lpstr>
      <vt:lpstr>Accountable Multi-Signatures with Constant Size Public Keys</vt:lpstr>
      <vt:lpstr>Signatures</vt:lpstr>
      <vt:lpstr>Accountable Multi-Signatures</vt:lpstr>
      <vt:lpstr>Applications of Accountable Multi-Signatures</vt:lpstr>
      <vt:lpstr>The Trivial Accountable Multi-Signature</vt:lpstr>
      <vt:lpstr>The Trivial Accountable Multi-Signature</vt:lpstr>
      <vt:lpstr>Problem: Large Verification key!</vt:lpstr>
      <vt:lpstr>This work: Accountable Multi-signatures with Constant-size verification keys</vt:lpstr>
      <vt:lpstr>This work: Accountable Multi-signatures with Constant-size verification keys</vt:lpstr>
      <vt:lpstr>Definitions: Syntax</vt:lpstr>
      <vt:lpstr>PowerPoint Presentation</vt:lpstr>
      <vt:lpstr>Security properties</vt:lpstr>
      <vt:lpstr>Our Constructions</vt:lpstr>
      <vt:lpstr>BDH-based Accountable Multi-Signature</vt:lpstr>
      <vt:lpstr>BDH-based Accountable Multi-Signature</vt:lpstr>
      <vt:lpstr>BDH-based Accountable Multi-Signature</vt:lpstr>
      <vt:lpstr>BDH-based Accountable Multi-Signature</vt:lpstr>
      <vt:lpstr>BDH-based Accountable Multi-Signature</vt:lpstr>
      <vt:lpstr>BDH-based Accountable Multi-Signature: KeyAgg</vt:lpstr>
      <vt:lpstr>BDH-based Accountable Multi-Signature: Sign</vt:lpstr>
      <vt:lpstr>Aggregating several signatures into one</vt:lpstr>
      <vt:lpstr>Aggregated Signature Verification</vt:lpstr>
      <vt:lpstr>BDH-based Accountable Multi-Signature: TraceSig</vt:lpstr>
      <vt:lpstr>Security Analysis</vt:lpstr>
      <vt:lpstr>Summary</vt:lpstr>
      <vt:lpstr>Thank you!</vt:lpstr>
      <vt:lpstr>Comparison to BDN18</vt:lpstr>
      <vt:lpstr>Comparison to [DCX+23] , [GJM+23]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Partap</dc:creator>
  <cp:lastModifiedBy>Aditi Partap</cp:lastModifiedBy>
  <cp:revision>270</cp:revision>
  <dcterms:created xsi:type="dcterms:W3CDTF">2025-04-20T03:24:40Z</dcterms:created>
  <dcterms:modified xsi:type="dcterms:W3CDTF">2025-05-11T21:59:07Z</dcterms:modified>
</cp:coreProperties>
</file>