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67" r:id="rId5"/>
    <p:sldId id="260" r:id="rId6"/>
    <p:sldId id="265" r:id="rId7"/>
    <p:sldId id="261" r:id="rId8"/>
    <p:sldId id="266" r:id="rId9"/>
    <p:sldId id="262" r:id="rId10"/>
    <p:sldId id="263" r:id="rId11"/>
    <p:sldId id="268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C8B00-6CBA-4C4A-88D8-4704CE7D9C0B}">
  <a:tblStyle styleId="{D1DC8B00-6CBA-4C4A-88D8-4704CE7D9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e228cf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e228cf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cd5d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fcd5d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A6B11AE5-5949-2A9D-7692-4DA9AB3C2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cd5d259_0_0:notes">
            <a:extLst>
              <a:ext uri="{FF2B5EF4-FFF2-40B4-BE49-F238E27FC236}">
                <a16:creationId xmlns:a16="http://schemas.microsoft.com/office/drawing/2014/main" id="{8D5FDB48-D690-A360-DF07-A5DBF43573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fcd5d259_0_0:notes">
            <a:extLst>
              <a:ext uri="{FF2B5EF4-FFF2-40B4-BE49-F238E27FC236}">
                <a16:creationId xmlns:a16="http://schemas.microsoft.com/office/drawing/2014/main" id="{142D6883-B090-1E93-BE7B-374808A08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8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e228cf6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e228cf6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D939585-539A-184D-2F8F-7E7882C2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e228cf6b_0_32:notes">
            <a:extLst>
              <a:ext uri="{FF2B5EF4-FFF2-40B4-BE49-F238E27FC236}">
                <a16:creationId xmlns:a16="http://schemas.microsoft.com/office/drawing/2014/main" id="{1B843C49-D8C7-228F-5077-48CCF8D88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e228cf6b_0_32:notes">
            <a:extLst>
              <a:ext uri="{FF2B5EF4-FFF2-40B4-BE49-F238E27FC236}">
                <a16:creationId xmlns:a16="http://schemas.microsoft.com/office/drawing/2014/main" id="{9C98673C-9D27-AB32-2A29-5E559E5D8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4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3fcd5d2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3fcd5d2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82419620-5EF6-72E8-92EC-386A3103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3fcd5d259_0_5:notes">
            <a:extLst>
              <a:ext uri="{FF2B5EF4-FFF2-40B4-BE49-F238E27FC236}">
                <a16:creationId xmlns:a16="http://schemas.microsoft.com/office/drawing/2014/main" id="{919D9939-034A-F04C-766D-FB260F143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3fcd5d259_0_5:notes">
            <a:extLst>
              <a:ext uri="{FF2B5EF4-FFF2-40B4-BE49-F238E27FC236}">
                <a16:creationId xmlns:a16="http://schemas.microsoft.com/office/drawing/2014/main" id="{2DE637B1-A723-83E0-6174-5C71B77B4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65f08a67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65f08a67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65f08a6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65f08a6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Welcome to PKC 2025</a:t>
            </a:r>
            <a:br>
              <a:rPr lang="en-GB" sz="4400" dirty="0"/>
            </a:br>
            <a:r>
              <a:rPr lang="en-GB" sz="3200" dirty="0" err="1"/>
              <a:t>Røros</a:t>
            </a:r>
            <a:r>
              <a:rPr lang="en-GB" sz="3200" dirty="0"/>
              <a:t>, Norway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9015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Tibor Jager and Jiaxin Pan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PKC 2025 Program Co-Chairs</a:t>
            </a:r>
            <a:endParaRPr sz="16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Awards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Paper Award: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 sz="1400" b="1" i="1">
                <a:solidFill>
                  <a:schemeClr val="dk1"/>
                </a:solidFill>
              </a:rPr>
              <a:t>PRISM: Simple And Compact Identification and Signatures From Large Prime Degree Isogenies</a:t>
            </a:r>
            <a:endParaRPr sz="1400" b="1"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Andrea Basso, Giacomo Borin, Wouter Castryck, Maria Corte-Real Santos, Riccardo Invernizzi, Antonin Leroux, Luciano Maino, Frederik Vercauteren, and Benjamin Wesolowski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of Time Awards: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 b="1" i="1">
                <a:solidFill>
                  <a:schemeClr val="dk1"/>
                </a:solidFill>
              </a:rPr>
              <a:t>Signing a Linear Subspace: Signature Schemes for Network Coding (PKC 2009)</a:t>
            </a:r>
            <a:endParaRPr sz="1400" b="1"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Dan Boneh, David Freeman, Jonathan Katz, and Brent Waters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b="1" i="1">
                <a:solidFill>
                  <a:schemeClr val="dk1"/>
                </a:solidFill>
              </a:rPr>
              <a:t>An Accumulator Based on Bilinear Maps and Efficient Revocation for Anonymous Credentials (PKC 2009)</a:t>
            </a:r>
            <a:endParaRPr sz="1400" b="1" i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Jan Camenisch, Markulf Kohlweiss, and Claudio Soriente</a:t>
            </a:r>
            <a:endParaRPr sz="14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7461-4C58-3190-AAC4-69A80E8D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Invited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B566C-9DAE-77E8-DEE5-794257BD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354276" cy="3416400"/>
          </a:xfrm>
        </p:spPr>
        <p:txBody>
          <a:bodyPr/>
          <a:lstStyle/>
          <a:p>
            <a:pPr marL="114300" indent="0">
              <a:buNone/>
            </a:pPr>
            <a:r>
              <a:rPr lang="en-DE" b="1" dirty="0">
                <a:solidFill>
                  <a:schemeClr val="tx1"/>
                </a:solidFill>
              </a:rPr>
              <a:t>Mihir Bellare</a:t>
            </a:r>
          </a:p>
          <a:p>
            <a:pPr marL="114300" indent="0">
              <a:buNone/>
            </a:pPr>
            <a:br>
              <a:rPr lang="en-DE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Asymptotic versus Concrete Security: A Tale of Two Cultures, A New Direction for Multi-Party Secure Computation, and the Broader Context of Our Work</a:t>
            </a:r>
          </a:p>
          <a:p>
            <a:pPr marL="1143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GB" i="1" u="sng" dirty="0">
                <a:solidFill>
                  <a:schemeClr val="tx1"/>
                </a:solidFill>
              </a:rPr>
              <a:t>Tuesday, 15:00</a:t>
            </a:r>
            <a:r>
              <a:rPr lang="en-GB" u="sng" dirty="0">
                <a:solidFill>
                  <a:schemeClr val="tx1"/>
                </a:solidFill>
              </a:rPr>
              <a:t> </a:t>
            </a:r>
          </a:p>
          <a:p>
            <a:endParaRPr lang="en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603CC-4AE9-602B-68A2-F903A991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915" y="1225296"/>
            <a:ext cx="2792692" cy="21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3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PC members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/>
              <a:t>Subreviewers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Area chairs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General chairs + team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BPA committee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 err="1"/>
              <a:t>ToT</a:t>
            </a:r>
            <a:r>
              <a:rPr lang="en-GB" dirty="0"/>
              <a:t> committee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Authors of all submissions</a:t>
            </a:r>
            <a:endParaRPr dirty="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25" y="1491125"/>
            <a:ext cx="2454474" cy="245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A918D-4432-0C8B-69DD-D73B8699A3FB}"/>
              </a:ext>
            </a:extLst>
          </p:cNvPr>
          <p:cNvSpPr txBox="1"/>
          <p:nvPr/>
        </p:nvSpPr>
        <p:spPr>
          <a:xfrm>
            <a:off x="812797" y="1448365"/>
            <a:ext cx="75184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Please upload your slides 24 hrs before the talk!</a:t>
            </a:r>
          </a:p>
          <a:p>
            <a:endParaRPr lang="en-DE" sz="2400" b="1" dirty="0"/>
          </a:p>
          <a:p>
            <a:r>
              <a:rPr lang="en-DE" sz="2400" dirty="0"/>
              <a:t>Use the link from the e-mail with subject</a:t>
            </a:r>
          </a:p>
          <a:p>
            <a:r>
              <a:rPr lang="en-DE" sz="2400" dirty="0"/>
              <a:t>“</a:t>
            </a:r>
            <a:r>
              <a:rPr lang="en-GB" sz="2400" dirty="0"/>
              <a:t>PKC 2025 speaker slides and videos</a:t>
            </a:r>
            <a:r>
              <a:rPr lang="en-DE" sz="2400" dirty="0"/>
              <a:t>”</a:t>
            </a:r>
          </a:p>
          <a:p>
            <a:endParaRPr lang="en-DE" sz="2400" dirty="0"/>
          </a:p>
          <a:p>
            <a:r>
              <a:rPr lang="en-DE" sz="2000" dirty="0"/>
              <a:t>In case of difficulties, please contact Bor, Tjerand, Jiaxin or Tibor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74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89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PKC 2025 Facts and Figures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277"/>
            <a:ext cx="4726644" cy="4157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#Submissions = 199 by #499 authors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#Desk rejects =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#Early rejects = 55 (about 28%)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#Accepts = 60 (about 30%)</a:t>
            </a:r>
            <a:endParaRPr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  <a:buChar char="-"/>
            </a:pPr>
            <a:r>
              <a:rPr lang="en-GB" dirty="0">
                <a:solidFill>
                  <a:schemeClr val="dk1"/>
                </a:solidFill>
              </a:rPr>
              <a:t>More “acceptable” papers than 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space in the program - </a:t>
            </a:r>
            <a:r>
              <a:rPr lang="en-GB" dirty="0">
                <a:solidFill>
                  <a:schemeClr val="dk1"/>
                </a:solidFill>
                <a:sym typeface="Wingdings" pitchFamily="2" charset="2"/>
              </a:rPr>
              <a:t> and </a:t>
            </a:r>
          </a:p>
          <a:p>
            <a:pPr lvl="1">
              <a:buClr>
                <a:schemeClr val="dk1"/>
              </a:buClr>
              <a:buChar char="-"/>
            </a:pPr>
            <a:r>
              <a:rPr lang="en-GB" dirty="0">
                <a:solidFill>
                  <a:schemeClr val="dk1"/>
                </a:solidFill>
              </a:rPr>
              <a:t>2 soft-merges of 2+2 papers</a:t>
            </a:r>
          </a:p>
          <a:p>
            <a:pPr lvl="2">
              <a:buClr>
                <a:schemeClr val="dk1"/>
              </a:buClr>
              <a:buChar char="-"/>
            </a:pPr>
            <a:endParaRPr lang="en-GB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solidFill>
                  <a:schemeClr val="bg1"/>
                </a:solidFill>
              </a:rPr>
              <a:t>#Reviews (per PC member) = about 9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D5DAFC-AB89-EB58-C254-B477AD805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67760"/>
              </p:ext>
            </p:extLst>
          </p:nvPr>
        </p:nvGraphicFramePr>
        <p:xfrm>
          <a:off x="5221224" y="1273810"/>
          <a:ext cx="3739896" cy="2595880"/>
        </p:xfrm>
        <a:graphic>
          <a:graphicData uri="http://schemas.openxmlformats.org/drawingml/2006/table">
            <a:tbl>
              <a:tblPr firstRow="1" bandRow="1">
                <a:tableStyleId>{D1DC8B00-6CBA-4C4A-88D8-4704CE7D9C0B}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409943604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698487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8918909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77442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3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3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9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99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DE25F76-0D51-9895-C08E-C0735AE47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C1A1B0D0-C17A-B3BD-081A-19AE06D27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895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PKC 2025 Facts and Figures</a:t>
            </a: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7FB09DF4-0782-4AD5-1752-ACC0331A49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2277"/>
            <a:ext cx="4726644" cy="4157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#Submissions = 199 by #499 authors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#Desk rejects =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#Early rejects = 55 (about 28%)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#Accepts = 60 (about 30%) </a:t>
            </a:r>
          </a:p>
          <a:p>
            <a:pPr lvl="1">
              <a:buClr>
                <a:schemeClr val="dk1"/>
              </a:buClr>
              <a:buChar char="-"/>
            </a:pPr>
            <a:r>
              <a:rPr lang="en-GB" dirty="0">
                <a:solidFill>
                  <a:schemeClr val="dk1"/>
                </a:solidFill>
              </a:rPr>
              <a:t>More “acceptable” papers than </a:t>
            </a:r>
            <a:br>
              <a:rPr lang="en-GB" dirty="0">
                <a:solidFill>
                  <a:schemeClr val="dk1"/>
                </a:solidFill>
              </a:rPr>
            </a:br>
            <a:r>
              <a:rPr lang="en-GB" dirty="0">
                <a:solidFill>
                  <a:schemeClr val="dk1"/>
                </a:solidFill>
              </a:rPr>
              <a:t>space in the program - </a:t>
            </a:r>
            <a:r>
              <a:rPr lang="en-GB" dirty="0">
                <a:solidFill>
                  <a:schemeClr val="dk1"/>
                </a:solidFill>
                <a:sym typeface="Wingdings" pitchFamily="2" charset="2"/>
              </a:rPr>
              <a:t> and </a:t>
            </a:r>
          </a:p>
          <a:p>
            <a:pPr lvl="1">
              <a:buClr>
                <a:schemeClr val="dk1"/>
              </a:buClr>
              <a:buChar char="-"/>
            </a:pPr>
            <a:r>
              <a:rPr lang="en-GB" dirty="0">
                <a:solidFill>
                  <a:schemeClr val="dk1"/>
                </a:solidFill>
              </a:rPr>
              <a:t>2 soft-merges of 2+2 papers</a:t>
            </a:r>
          </a:p>
          <a:p>
            <a:pPr lvl="2">
              <a:buClr>
                <a:schemeClr val="dk1"/>
              </a:buClr>
              <a:buChar char="-"/>
            </a:pPr>
            <a:endParaRPr lang="en-GB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#PC members = 72, #Area chairs = 5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</a:t>
            </a:r>
            <a:r>
              <a:rPr lang="en-GB" dirty="0" err="1">
                <a:solidFill>
                  <a:schemeClr val="dk1"/>
                </a:solidFill>
              </a:rPr>
              <a:t>Subreviewers</a:t>
            </a:r>
            <a:r>
              <a:rPr lang="en-GB" dirty="0">
                <a:solidFill>
                  <a:schemeClr val="dk1"/>
                </a:solidFill>
              </a:rPr>
              <a:t> = 170</a:t>
            </a:r>
          </a:p>
          <a:p>
            <a:pPr>
              <a:buClr>
                <a:schemeClr val="dk1"/>
              </a:buClr>
              <a:buFont typeface="Arial"/>
              <a:buChar char="-"/>
            </a:pPr>
            <a:r>
              <a:rPr lang="en-GB" dirty="0">
                <a:solidFill>
                  <a:schemeClr val="dk1"/>
                </a:solidFill>
              </a:rPr>
              <a:t>Total #reviews = 600+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dirty="0">
                <a:solidFill>
                  <a:schemeClr val="dk1"/>
                </a:solidFill>
              </a:rPr>
              <a:t>#Reviews per PC member = 9-10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369772-517B-331E-E688-80D2DE2B94A7}"/>
              </a:ext>
            </a:extLst>
          </p:cNvPr>
          <p:cNvGraphicFramePr>
            <a:graphicFrameLocks noGrp="1"/>
          </p:cNvGraphicFramePr>
          <p:nvPr/>
        </p:nvGraphicFramePr>
        <p:xfrm>
          <a:off x="5221224" y="1273810"/>
          <a:ext cx="3739896" cy="2595880"/>
        </p:xfrm>
        <a:graphic>
          <a:graphicData uri="http://schemas.openxmlformats.org/drawingml/2006/table">
            <a:tbl>
              <a:tblPr firstRow="1" bandRow="1">
                <a:tableStyleId>{D1DC8B00-6CBA-4C4A-88D8-4704CE7D9C0B}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409943604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698487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89189094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77442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#Submissions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#Accepted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3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49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3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9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b="1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PKC 2025 Facts and Figures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13232" y="935149"/>
            <a:ext cx="33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Most frequent words in titles of </a:t>
            </a:r>
            <a:r>
              <a:rPr lang="en-GB" sz="1600" b="1" dirty="0">
                <a:solidFill>
                  <a:schemeClr val="tx1"/>
                </a:solidFill>
              </a:rPr>
              <a:t>accepted</a:t>
            </a:r>
            <a:r>
              <a:rPr lang="en-GB" sz="1600" dirty="0">
                <a:solidFill>
                  <a:schemeClr val="tx1"/>
                </a:solidFill>
              </a:rPr>
              <a:t> papers: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2353185263"/>
              </p:ext>
            </p:extLst>
          </p:nvPr>
        </p:nvGraphicFramePr>
        <p:xfrm>
          <a:off x="413232" y="1730374"/>
          <a:ext cx="2309900" cy="2212523"/>
        </p:xfrm>
        <a:graphic>
          <a:graphicData uri="http://schemas.openxmlformats.org/drawingml/2006/table">
            <a:tbl>
              <a:tblPr>
                <a:noFill/>
                <a:tableStyleId>{D1DC8B00-6CBA-4C4A-88D8-4704CE7D9C0B}</a:tableStyleId>
              </a:tblPr>
              <a:tblGrid>
                <a:gridCol w="19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signature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encryption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secure / security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multi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lattice(s)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33257" y="935149"/>
            <a:ext cx="33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Most frequent words in titles of </a:t>
            </a:r>
            <a:r>
              <a:rPr lang="en-GB" sz="1600" b="1" dirty="0">
                <a:solidFill>
                  <a:schemeClr val="tx1"/>
                </a:solidFill>
              </a:rPr>
              <a:t>rejected</a:t>
            </a:r>
            <a:r>
              <a:rPr lang="en-GB" sz="1600" dirty="0">
                <a:solidFill>
                  <a:schemeClr val="tx1"/>
                </a:solidFill>
              </a:rPr>
              <a:t> papers: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86" name="Google Shape;86;p17"/>
          <p:cNvGraphicFramePr/>
          <p:nvPr>
            <p:extLst>
              <p:ext uri="{D42A27DB-BD31-4B8C-83A1-F6EECF244321}">
                <p14:modId xmlns:p14="http://schemas.microsoft.com/office/powerpoint/2010/main" val="1092335810"/>
              </p:ext>
            </p:extLst>
          </p:nvPr>
        </p:nvGraphicFramePr>
        <p:xfrm>
          <a:off x="4656057" y="1730374"/>
          <a:ext cx="2246800" cy="2212525"/>
        </p:xfrm>
        <a:graphic>
          <a:graphicData uri="http://schemas.openxmlformats.org/drawingml/2006/table">
            <a:tbl>
              <a:tblPr>
                <a:noFill/>
                <a:tableStyleId>{D1DC8B00-6CBA-4C4A-88D8-4704CE7D9C0B}</a:tableStyleId>
              </a:tblPr>
              <a:tblGrid>
                <a:gridCol w="18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signature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encryption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secure / security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threshold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lattice(s)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19B47FD-ACF2-6C8A-AF9A-356B49C3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>
            <a:extLst>
              <a:ext uri="{FF2B5EF4-FFF2-40B4-BE49-F238E27FC236}">
                <a16:creationId xmlns:a16="http://schemas.microsoft.com/office/drawing/2014/main" id="{DDE243D9-B779-D985-2604-629AD361D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PKC 2025 Facts and Figures</a:t>
            </a:r>
            <a:endParaRPr dirty="0"/>
          </a:p>
        </p:txBody>
      </p:sp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5B71C3CC-61E7-0400-5195-C9F2E9561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3232" y="935149"/>
            <a:ext cx="33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Most frequent words in titles of </a:t>
            </a:r>
            <a:r>
              <a:rPr lang="en-GB" sz="1600" b="1" dirty="0">
                <a:solidFill>
                  <a:schemeClr val="tx1"/>
                </a:solidFill>
              </a:rPr>
              <a:t>accepted</a:t>
            </a:r>
            <a:r>
              <a:rPr lang="en-GB" sz="1600" dirty="0">
                <a:solidFill>
                  <a:schemeClr val="tx1"/>
                </a:solidFill>
              </a:rPr>
              <a:t> papers: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84" name="Google Shape;84;p17">
            <a:extLst>
              <a:ext uri="{FF2B5EF4-FFF2-40B4-BE49-F238E27FC236}">
                <a16:creationId xmlns:a16="http://schemas.microsoft.com/office/drawing/2014/main" id="{DB2B6625-83E0-8F49-D936-3DD2563868F9}"/>
              </a:ext>
            </a:extLst>
          </p:cNvPr>
          <p:cNvGraphicFramePr/>
          <p:nvPr/>
        </p:nvGraphicFramePr>
        <p:xfrm>
          <a:off x="413232" y="1730374"/>
          <a:ext cx="2309900" cy="2212523"/>
        </p:xfrm>
        <a:graphic>
          <a:graphicData uri="http://schemas.openxmlformats.org/drawingml/2006/table">
            <a:tbl>
              <a:tblPr>
                <a:noFill/>
                <a:tableStyleId>{D1DC8B00-6CBA-4C4A-88D8-4704CE7D9C0B}</a:tableStyleId>
              </a:tblPr>
              <a:tblGrid>
                <a:gridCol w="19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signature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encryption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secure / security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multi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lattice(s)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20712596-A88B-A9A4-C84A-3D4220AC3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33257" y="935149"/>
            <a:ext cx="337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Most frequent words in titles of </a:t>
            </a:r>
            <a:r>
              <a:rPr lang="en-GB" sz="1600" b="1" dirty="0">
                <a:solidFill>
                  <a:schemeClr val="tx1"/>
                </a:solidFill>
              </a:rPr>
              <a:t>rejected</a:t>
            </a:r>
            <a:r>
              <a:rPr lang="en-GB" sz="1600" dirty="0">
                <a:solidFill>
                  <a:schemeClr val="tx1"/>
                </a:solidFill>
              </a:rPr>
              <a:t> papers:</a:t>
            </a:r>
            <a:endParaRPr sz="1600" dirty="0">
              <a:solidFill>
                <a:schemeClr val="tx1"/>
              </a:solidFill>
            </a:endParaRPr>
          </a:p>
        </p:txBody>
      </p:sp>
      <p:graphicFrame>
        <p:nvGraphicFramePr>
          <p:cNvPr id="86" name="Google Shape;86;p17">
            <a:extLst>
              <a:ext uri="{FF2B5EF4-FFF2-40B4-BE49-F238E27FC236}">
                <a16:creationId xmlns:a16="http://schemas.microsoft.com/office/drawing/2014/main" id="{8F98B7BC-FF2B-F647-D291-387D884064C3}"/>
              </a:ext>
            </a:extLst>
          </p:cNvPr>
          <p:cNvGraphicFramePr/>
          <p:nvPr/>
        </p:nvGraphicFramePr>
        <p:xfrm>
          <a:off x="4656057" y="1730374"/>
          <a:ext cx="2246800" cy="2212525"/>
        </p:xfrm>
        <a:graphic>
          <a:graphicData uri="http://schemas.openxmlformats.org/drawingml/2006/table">
            <a:tbl>
              <a:tblPr>
                <a:noFill/>
                <a:tableStyleId>{D1DC8B00-6CBA-4C4A-88D8-4704CE7D9C0B}</a:tableStyleId>
              </a:tblPr>
              <a:tblGrid>
                <a:gridCol w="18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signature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encryption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secure / security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threshold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lattice(s)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B18A5D61-8F21-DD58-7309-BC6E9163CF9A}"/>
              </a:ext>
            </a:extLst>
          </p:cNvPr>
          <p:cNvSpPr/>
          <p:nvPr/>
        </p:nvSpPr>
        <p:spPr>
          <a:xfrm>
            <a:off x="4599431" y="3044952"/>
            <a:ext cx="2377441" cy="47801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>
            <a:extLst>
              <a:ext uri="{FF2B5EF4-FFF2-40B4-BE49-F238E27FC236}">
                <a16:creationId xmlns:a16="http://schemas.microsoft.com/office/drawing/2014/main" id="{B6D593D3-1A33-2AA8-A781-9EBB4E299A2C}"/>
              </a:ext>
            </a:extLst>
          </p:cNvPr>
          <p:cNvSpPr/>
          <p:nvPr/>
        </p:nvSpPr>
        <p:spPr>
          <a:xfrm>
            <a:off x="366564" y="3054096"/>
            <a:ext cx="2384000" cy="450579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5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245DC-52C3-715E-4560-59328BA2CA4F}"/>
              </a:ext>
            </a:extLst>
          </p:cNvPr>
          <p:cNvSpPr txBox="1"/>
          <p:nvPr/>
        </p:nvSpPr>
        <p:spPr>
          <a:xfrm>
            <a:off x="501048" y="4301603"/>
            <a:ext cx="7742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“Threshold” </a:t>
            </a:r>
            <a:r>
              <a:rPr lang="en-DE" sz="2000" dirty="0">
                <a:sym typeface="Wingdings" pitchFamily="2" charset="2"/>
              </a:rPr>
              <a:t> “Multi-user, where a certain number of users…”?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Please continue working on threshold schemes!</a:t>
            </a:r>
          </a:p>
        </p:txBody>
      </p:sp>
    </p:spTree>
    <p:extLst>
      <p:ext uri="{BB962C8B-B14F-4D97-AF65-F5344CB8AC3E}">
        <p14:creationId xmlns:p14="http://schemas.microsoft.com/office/powerpoint/2010/main" val="383117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and Area Chairs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Advanced PKE (41 submissions for review): </a:t>
            </a:r>
            <a:r>
              <a:rPr lang="en-GB" sz="2000" b="1" dirty="0">
                <a:solidFill>
                  <a:schemeClr val="dk1"/>
                </a:solidFill>
              </a:rPr>
              <a:t>Stefano Tessaro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Advanced Signatures and Proof Systems (44):</a:t>
            </a:r>
            <a:r>
              <a:rPr lang="en-GB" sz="2000" b="1" dirty="0">
                <a:solidFill>
                  <a:schemeClr val="dk1"/>
                </a:solidFill>
              </a:rPr>
              <a:t> Miyako Ohkubo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Mathematics of Public-Key Crypto (28): </a:t>
            </a:r>
            <a:r>
              <a:rPr lang="en-GB" sz="2000" b="1" dirty="0">
                <a:solidFill>
                  <a:schemeClr val="dk1"/>
                </a:solidFill>
              </a:rPr>
              <a:t>Alexander May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MPC and Friends (40): </a:t>
            </a:r>
            <a:r>
              <a:rPr lang="en-GB" sz="2000" b="1" dirty="0">
                <a:solidFill>
                  <a:schemeClr val="dk1"/>
                </a:solidFill>
              </a:rPr>
              <a:t>Claudio Orlandi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(Real-World) Primitives and Protocols (43): </a:t>
            </a:r>
            <a:r>
              <a:rPr lang="en-GB" sz="2000" b="1" dirty="0">
                <a:solidFill>
                  <a:schemeClr val="dk1"/>
                </a:solidFill>
              </a:rPr>
              <a:t>Mihir Bellare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2D1BDF8-3C66-03A9-911D-5D459EE09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0ED92E3C-BB5C-2E91-2955-248842D34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and Area Chairs</a:t>
            </a:r>
            <a:endParaRPr/>
          </a:p>
        </p:txBody>
      </p:sp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1E33DCE0-C1B4-9E38-A2FA-24CF8EF40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Advanced PKE (41 submissions for review): </a:t>
            </a:r>
            <a:r>
              <a:rPr lang="en-GB" sz="2000" b="1" dirty="0">
                <a:solidFill>
                  <a:schemeClr val="dk1"/>
                </a:solidFill>
              </a:rPr>
              <a:t>Stefano Tessaro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Advanced Signatures and Proof Systems (44):</a:t>
            </a:r>
            <a:r>
              <a:rPr lang="en-GB" sz="2000" b="1" dirty="0">
                <a:solidFill>
                  <a:schemeClr val="dk1"/>
                </a:solidFill>
              </a:rPr>
              <a:t> Miyako Ohkubo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Mathematics of Public-Key Crypto (28): </a:t>
            </a:r>
            <a:r>
              <a:rPr lang="en-GB" sz="2000" b="1" dirty="0">
                <a:solidFill>
                  <a:schemeClr val="dk1"/>
                </a:solidFill>
              </a:rPr>
              <a:t>Alexander May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MPC and Friends (40): </a:t>
            </a:r>
            <a:r>
              <a:rPr lang="en-GB" sz="2000" b="1" dirty="0">
                <a:solidFill>
                  <a:schemeClr val="dk1"/>
                </a:solidFill>
              </a:rPr>
              <a:t>Claudio Orlandi</a:t>
            </a:r>
            <a:endParaRPr sz="2000" b="1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 dirty="0">
                <a:solidFill>
                  <a:schemeClr val="dk1"/>
                </a:solidFill>
              </a:rPr>
              <a:t>(Real-World) Primitives and Protocols (43): </a:t>
            </a:r>
            <a:r>
              <a:rPr lang="en-GB" sz="2000" b="1" dirty="0">
                <a:solidFill>
                  <a:schemeClr val="dk1"/>
                </a:solidFill>
              </a:rPr>
              <a:t>Mihir Bellare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60FBF-D542-39E7-1090-3662F85C2D28}"/>
              </a:ext>
            </a:extLst>
          </p:cNvPr>
          <p:cNvSpPr txBox="1"/>
          <p:nvPr/>
        </p:nvSpPr>
        <p:spPr>
          <a:xfrm>
            <a:off x="1500386" y="4073321"/>
            <a:ext cx="5868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/>
              <a:t>(But take into account that math papers may be intimidating…)</a:t>
            </a:r>
          </a:p>
        </p:txBody>
      </p:sp>
    </p:spTree>
    <p:extLst>
      <p:ext uri="{BB962C8B-B14F-4D97-AF65-F5344CB8AC3E}">
        <p14:creationId xmlns:p14="http://schemas.microsoft.com/office/powerpoint/2010/main" val="252496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Awards Committee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Best Paper Award: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Mihir Bellare, Alexander May, Miyako Ohkubo, Claudio Orlandi, Stefano Tessaro, Tibor Jager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of Time Award: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Masayuki Abe, Aggelos Kiayias, Jiaxin Pan, Edoardo Persichetti, Qiang Tang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719</Words>
  <Application>Microsoft Macintosh PowerPoint</Application>
  <PresentationFormat>On-screen Show (16:9)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Simple Light</vt:lpstr>
      <vt:lpstr>Welcome to PKC 2025 Røros, Norway</vt:lpstr>
      <vt:lpstr>PowerPoint Presentation</vt:lpstr>
      <vt:lpstr>PKC 2025 Facts and Figures</vt:lpstr>
      <vt:lpstr>PKC 2025 Facts and Figures</vt:lpstr>
      <vt:lpstr>More PKC 2025 Facts and Figures</vt:lpstr>
      <vt:lpstr>More PKC 2025 Facts and Figures</vt:lpstr>
      <vt:lpstr>Areas and Area Chairs</vt:lpstr>
      <vt:lpstr>Areas and Area Chairs</vt:lpstr>
      <vt:lpstr>Awards Committee</vt:lpstr>
      <vt:lpstr>Awards</vt:lpstr>
      <vt:lpstr>Invited talk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Tibor Jager</cp:lastModifiedBy>
  <cp:revision>53</cp:revision>
  <dcterms:modified xsi:type="dcterms:W3CDTF">2025-05-12T06:23:22Z</dcterms:modified>
</cp:coreProperties>
</file>