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93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c0408c2982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c0408c298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c0408c2982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c0408c298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c0408c298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c0408c29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c0408c2982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c0408c2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c0408c2982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c0408c298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c0408c2982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c0408c298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c0408c2982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c0408c298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document/d/e/2PACX-1vQmkX4iOT6Rcrin42vslquX2_wQCjIa_hbwD0xmxrERPSOJYDtpNc_3wwK_p9_KpOsfA6QVyEHdxxq7/pub?embedded=True"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Part II - (Presentation Title)</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by (your name here)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Before you start: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i="1"/>
              <a:t>You must have the README.md file ready that include a summary of main findings that reflects on the steps taken during the data exploration (Part I notebook). The README.md file should also describes the key insights that will be conveyed by the explanatory slide deck (Part II outcome)</a:t>
            </a:r>
            <a:endParaRPr i="1"/>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Investigation Overview</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i="1"/>
              <a:t>Describe the overall goals of your presentation here. Add a summary of key insights at the start of the notebook, just as you added in the README.md. This will help your notebook to stay aligned to the key insights you want to include in your slide deck. </a:t>
            </a:r>
            <a:endParaRPr i="1"/>
          </a:p>
          <a:p>
            <a:pPr marL="0" lvl="0" indent="0" algn="l" rtl="0">
              <a:spcBef>
                <a:spcPts val="1200"/>
              </a:spcBef>
              <a:spcAft>
                <a:spcPts val="0"/>
              </a:spcAft>
              <a:buNone/>
            </a:pPr>
            <a:endParaRPr i="1"/>
          </a:p>
          <a:p>
            <a:pPr marL="0" lvl="0" indent="0" algn="l" rtl="0">
              <a:spcBef>
                <a:spcPts val="1200"/>
              </a:spcBef>
              <a:spcAft>
                <a:spcPts val="1200"/>
              </a:spcAft>
              <a:buNone/>
            </a:pPr>
            <a:r>
              <a:rPr lang="en" b="1" i="1"/>
              <a:t>Rubric Tip: </a:t>
            </a:r>
            <a:r>
              <a:rPr lang="en" i="1"/>
              <a:t>The key insights in the slideshow must match those documented in the README.md summary.</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Dataset Overview</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i="1"/>
              <a:t>Provide a brief overview of the dataset to be presented here.</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(Visualization 1)</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n" i="1"/>
              <a:t>Write a comment about your visualization here. The visualization should be in the next cell, as a sub-slide type. Make sure your visualizations are polished!</a:t>
            </a:r>
            <a:endParaRPr i="1"/>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en" b="1"/>
              <a:t>Rubric Tip: </a:t>
            </a:r>
            <a:r>
              <a:rPr lang="en"/>
              <a:t>Provide at least 3 polished visualizations to convey key insights. The total number of visualizations in the slideshow should be less than 50% of the number of visualizations in the exploratory analysis. For example, if the exploratory analysis (Part I) has 18 visualizations, the slideshow can have (3 - 8) visualizations.</a:t>
            </a:r>
            <a:endParaRPr/>
          </a:p>
          <a:p>
            <a:pPr marL="0" lvl="0" indent="0" algn="l" rtl="0">
              <a:spcBef>
                <a:spcPts val="1200"/>
              </a:spcBef>
              <a:spcAft>
                <a:spcPts val="0"/>
              </a:spcAft>
              <a:buClr>
                <a:schemeClr val="dk1"/>
              </a:buClr>
              <a:buSzPct val="61111"/>
              <a:buFont typeface="Arial"/>
              <a:buNone/>
            </a:pPr>
            <a:r>
              <a:rPr lang="en" b="1"/>
              <a:t>Rubric Tip</a:t>
            </a:r>
            <a:r>
              <a:rPr lang="en"/>
              <a:t>: Each visualization in the slideshow is associated with descriptive comments that accurately depict their purpose and your observation.</a:t>
            </a:r>
            <a:endParaRPr/>
          </a:p>
          <a:p>
            <a:pPr marL="0" lvl="0" indent="0" algn="l" rtl="0">
              <a:spcBef>
                <a:spcPts val="1200"/>
              </a:spcBef>
              <a:spcAft>
                <a:spcPts val="0"/>
              </a:spcAft>
              <a:buClr>
                <a:schemeClr val="dk1"/>
              </a:buClr>
              <a:buSzPct val="61111"/>
              <a:buFont typeface="Arial"/>
              <a:buNone/>
            </a:pPr>
            <a:r>
              <a:rPr lang="en" b="1"/>
              <a:t>Rubric Tip</a:t>
            </a:r>
            <a:r>
              <a:rPr lang="en"/>
              <a:t>: All plots in the slideshow are appropriate, meaning the plot type, encodings, and transformations are suitable to the underlying data.</a:t>
            </a:r>
            <a:endParaRPr/>
          </a:p>
          <a:p>
            <a:pPr marL="0" lvl="0" indent="0" algn="l" rtl="0">
              <a:spcBef>
                <a:spcPts val="1200"/>
              </a:spcBef>
              <a:spcAft>
                <a:spcPts val="1200"/>
              </a:spcAft>
              <a:buNone/>
            </a:pPr>
            <a:r>
              <a:rPr lang="en" b="1"/>
              <a:t>Rubric Tip:</a:t>
            </a:r>
            <a:r>
              <a:rPr lang="en"/>
              <a:t> All plots in the slideshow are polished, meaning all plots have a title, labeled x/y axes (with units), x/y ticks, and legends.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(Visualization 2)</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i="1"/>
              <a:t>You should have at least three visualizations in your presentation, but feel free to add more if you'd like!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(Visualization 3)</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i="1"/>
              <a:t>You should have at least three visualizations in your presentation, but feel free to add more if you'd like!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 Requirements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550">
                <a:solidFill>
                  <a:schemeClr val="dk1"/>
                </a:solidFill>
                <a:highlight>
                  <a:srgbClr val="FFFFFF"/>
                </a:highlight>
              </a:rPr>
              <a:t>Your project must include the following files:</a:t>
            </a:r>
            <a:endParaRPr sz="1550">
              <a:solidFill>
                <a:schemeClr val="dk1"/>
              </a:solidFill>
              <a:highlight>
                <a:srgbClr val="FFFFFF"/>
              </a:highlight>
            </a:endParaRPr>
          </a:p>
          <a:p>
            <a:pPr marL="914400" lvl="0" indent="-304879" algn="l" rtl="0">
              <a:spcBef>
                <a:spcPts val="1000"/>
              </a:spcBef>
              <a:spcAft>
                <a:spcPts val="0"/>
              </a:spcAft>
              <a:buClr>
                <a:schemeClr val="dk1"/>
              </a:buClr>
              <a:buSzPct val="100000"/>
              <a:buChar char="●"/>
            </a:pPr>
            <a:r>
              <a:rPr lang="en" sz="1550">
                <a:solidFill>
                  <a:schemeClr val="dk1"/>
                </a:solidFill>
                <a:highlight>
                  <a:srgbClr val="FFFFFF"/>
                </a:highlight>
              </a:rPr>
              <a:t>Part_I_notebook.ipynb</a:t>
            </a:r>
            <a:endParaRPr sz="1550">
              <a:solidFill>
                <a:schemeClr val="dk1"/>
              </a:solidFill>
              <a:highlight>
                <a:srgbClr val="FFFFFF"/>
              </a:highlight>
            </a:endParaRPr>
          </a:p>
          <a:p>
            <a:pPr marL="914400" lvl="0" indent="-304879" algn="l" rtl="0">
              <a:spcBef>
                <a:spcPts val="0"/>
              </a:spcBef>
              <a:spcAft>
                <a:spcPts val="0"/>
              </a:spcAft>
              <a:buClr>
                <a:schemeClr val="dk1"/>
              </a:buClr>
              <a:buSzPct val="100000"/>
              <a:buChar char="●"/>
            </a:pPr>
            <a:r>
              <a:rPr lang="en" sz="1550">
                <a:solidFill>
                  <a:schemeClr val="dk1"/>
                </a:solidFill>
                <a:highlight>
                  <a:srgbClr val="FFFFFF"/>
                </a:highlight>
              </a:rPr>
              <a:t>Part  Exploratory Analysis (html or pdf)</a:t>
            </a:r>
            <a:endParaRPr sz="1550">
              <a:solidFill>
                <a:schemeClr val="dk1"/>
              </a:solidFill>
              <a:highlight>
                <a:srgbClr val="FFFFFF"/>
              </a:highlight>
            </a:endParaRPr>
          </a:p>
          <a:p>
            <a:pPr marL="914400" lvl="0" indent="-304879" algn="l" rtl="0">
              <a:spcBef>
                <a:spcPts val="0"/>
              </a:spcBef>
              <a:spcAft>
                <a:spcPts val="0"/>
              </a:spcAft>
              <a:buClr>
                <a:schemeClr val="dk1"/>
              </a:buClr>
              <a:buSzPct val="100000"/>
              <a:buChar char="●"/>
            </a:pPr>
            <a:r>
              <a:rPr lang="en" sz="1550">
                <a:solidFill>
                  <a:schemeClr val="dk1"/>
                </a:solidFill>
                <a:highlight>
                  <a:srgbClr val="FFFFFF"/>
                </a:highlight>
              </a:rPr>
              <a:t>Part_II_notebook.ipynb</a:t>
            </a:r>
            <a:endParaRPr sz="1550">
              <a:solidFill>
                <a:schemeClr val="dk1"/>
              </a:solidFill>
              <a:highlight>
                <a:srgbClr val="FFFFFF"/>
              </a:highlight>
            </a:endParaRPr>
          </a:p>
          <a:p>
            <a:pPr marL="914400" lvl="0" indent="-304879" algn="l" rtl="0">
              <a:spcBef>
                <a:spcPts val="0"/>
              </a:spcBef>
              <a:spcAft>
                <a:spcPts val="0"/>
              </a:spcAft>
              <a:buClr>
                <a:schemeClr val="dk1"/>
              </a:buClr>
              <a:buSzPct val="100000"/>
              <a:buChar char="●"/>
            </a:pPr>
            <a:r>
              <a:rPr lang="en" sz="1550">
                <a:solidFill>
                  <a:schemeClr val="dk1"/>
                </a:solidFill>
                <a:highlight>
                  <a:srgbClr val="FFFFFF"/>
                </a:highlight>
              </a:rPr>
              <a:t>Part I Slide Deck (pdf or .pptx file)</a:t>
            </a:r>
            <a:endParaRPr sz="1550">
              <a:solidFill>
                <a:schemeClr val="dk1"/>
              </a:solidFill>
              <a:highlight>
                <a:srgbClr val="FFFFFF"/>
              </a:highlight>
            </a:endParaRPr>
          </a:p>
          <a:p>
            <a:pPr marL="914400" lvl="0" indent="-304879" algn="l" rtl="0">
              <a:spcBef>
                <a:spcPts val="0"/>
              </a:spcBef>
              <a:spcAft>
                <a:spcPts val="0"/>
              </a:spcAft>
              <a:buClr>
                <a:schemeClr val="dk1"/>
              </a:buClr>
              <a:buSzPct val="100000"/>
              <a:buChar char="●"/>
            </a:pPr>
            <a:r>
              <a:rPr lang="en" sz="1550">
                <a:solidFill>
                  <a:schemeClr val="dk1"/>
                </a:solidFill>
                <a:highlight>
                  <a:srgbClr val="FFFFFF"/>
                </a:highlight>
              </a:rPr>
              <a:t>README.md</a:t>
            </a:r>
            <a:endParaRPr sz="1550">
              <a:solidFill>
                <a:schemeClr val="dk1"/>
              </a:solidFill>
              <a:highlight>
                <a:srgbClr val="FFFFFF"/>
              </a:highlight>
            </a:endParaRPr>
          </a:p>
          <a:p>
            <a:pPr marL="914400" lvl="0" indent="-304879" algn="l" rtl="0">
              <a:spcBef>
                <a:spcPts val="0"/>
              </a:spcBef>
              <a:spcAft>
                <a:spcPts val="0"/>
              </a:spcAft>
              <a:buClr>
                <a:schemeClr val="dk1"/>
              </a:buClr>
              <a:buSzPct val="100000"/>
              <a:buChar char="●"/>
            </a:pPr>
            <a:r>
              <a:rPr lang="en" sz="1550">
                <a:solidFill>
                  <a:schemeClr val="dk1"/>
                </a:solidFill>
                <a:highlight>
                  <a:srgbClr val="FFFFFF"/>
                </a:highlight>
              </a:rPr>
              <a:t>dataset (only if you chose a dataset that is not in the </a:t>
            </a:r>
            <a:r>
              <a:rPr lang="en" sz="1550" u="sng">
                <a:solidFill>
                  <a:schemeClr val="hlink"/>
                </a:solidFill>
                <a:hlinkClick r:id="rId3"/>
              </a:rPr>
              <a:t>Dataset Options</a:t>
            </a:r>
            <a:r>
              <a:rPr lang="en" sz="1550">
                <a:solidFill>
                  <a:schemeClr val="dk1"/>
                </a:solidFill>
                <a:highlight>
                  <a:srgbClr val="FFFFFF"/>
                </a:highlight>
              </a:rPr>
              <a:t> document)</a:t>
            </a:r>
            <a:br>
              <a:rPr lang="en" sz="1550"/>
            </a:br>
            <a:endParaRPr sz="1550"/>
          </a:p>
          <a:p>
            <a:pPr marL="0" lvl="0" indent="0" algn="l" rtl="0">
              <a:spcBef>
                <a:spcPts val="1000"/>
              </a:spcBef>
              <a:spcAft>
                <a:spcPts val="0"/>
              </a:spcAft>
              <a:buNone/>
            </a:pPr>
            <a:r>
              <a:rPr lang="en" sz="1550">
                <a:solidFill>
                  <a:schemeClr val="dk1"/>
                </a:solidFill>
                <a:highlight>
                  <a:srgbClr val="FFFFFF"/>
                </a:highlight>
              </a:rPr>
              <a:t>You may submit the project either:</a:t>
            </a:r>
            <a:endParaRPr sz="1550">
              <a:solidFill>
                <a:schemeClr val="dk1"/>
              </a:solidFill>
              <a:highlight>
                <a:srgbClr val="FFFFFF"/>
              </a:highlight>
            </a:endParaRPr>
          </a:p>
          <a:p>
            <a:pPr marL="457200" lvl="0" indent="-304879" algn="l" rtl="0">
              <a:spcBef>
                <a:spcPts val="1000"/>
              </a:spcBef>
              <a:spcAft>
                <a:spcPts val="0"/>
              </a:spcAft>
              <a:buClr>
                <a:schemeClr val="dk1"/>
              </a:buClr>
              <a:buSzPct val="100000"/>
              <a:buChar char="●"/>
            </a:pPr>
            <a:r>
              <a:rPr lang="en" sz="1550">
                <a:solidFill>
                  <a:schemeClr val="dk1"/>
                </a:solidFill>
                <a:highlight>
                  <a:srgbClr val="FFFFFF"/>
                </a:highlight>
              </a:rPr>
              <a:t>As a zipped folder either using the </a:t>
            </a:r>
            <a:r>
              <a:rPr lang="en" sz="1550" b="1" i="1">
                <a:solidFill>
                  <a:schemeClr val="dk1"/>
                </a:solidFill>
                <a:highlight>
                  <a:srgbClr val="FFFFFF"/>
                </a:highlight>
              </a:rPr>
              <a:t>Submit</a:t>
            </a:r>
            <a:r>
              <a:rPr lang="en" sz="1550">
                <a:solidFill>
                  <a:schemeClr val="dk1"/>
                </a:solidFill>
                <a:highlight>
                  <a:srgbClr val="FFFFFF"/>
                </a:highlight>
              </a:rPr>
              <a:t> button on the </a:t>
            </a:r>
            <a:r>
              <a:rPr lang="en" sz="1550" b="1" i="1">
                <a:solidFill>
                  <a:schemeClr val="dk1"/>
                </a:solidFill>
                <a:highlight>
                  <a:srgbClr val="FFFFFF"/>
                </a:highlight>
              </a:rPr>
              <a:t>Project Submission</a:t>
            </a:r>
            <a:r>
              <a:rPr lang="en" sz="1550">
                <a:solidFill>
                  <a:schemeClr val="dk1"/>
                </a:solidFill>
                <a:highlight>
                  <a:srgbClr val="FFFFFF"/>
                </a:highlight>
              </a:rPr>
              <a:t> page</a:t>
            </a:r>
            <a:endParaRPr sz="1550">
              <a:solidFill>
                <a:schemeClr val="dk1"/>
              </a:solidFill>
              <a:highlight>
                <a:srgbClr val="FFFFFF"/>
              </a:highlight>
            </a:endParaRPr>
          </a:p>
          <a:p>
            <a:pPr marL="0" lvl="0" indent="0" algn="l" rtl="0">
              <a:spcBef>
                <a:spcPts val="1000"/>
              </a:spcBef>
              <a:spcAft>
                <a:spcPts val="0"/>
              </a:spcAft>
              <a:buNone/>
            </a:pPr>
            <a:r>
              <a:rPr lang="en" sz="1550">
                <a:solidFill>
                  <a:schemeClr val="dk1"/>
                </a:solidFill>
                <a:highlight>
                  <a:srgbClr val="FFFFFF"/>
                </a:highlight>
              </a:rPr>
              <a:t>- OR -</a:t>
            </a:r>
            <a:endParaRPr sz="1550">
              <a:solidFill>
                <a:schemeClr val="dk1"/>
              </a:solidFill>
              <a:highlight>
                <a:srgbClr val="FFFFFF"/>
              </a:highlight>
            </a:endParaRPr>
          </a:p>
          <a:p>
            <a:pPr marL="457200" lvl="0" indent="-304879" algn="l" rtl="0">
              <a:spcBef>
                <a:spcPts val="1000"/>
              </a:spcBef>
              <a:spcAft>
                <a:spcPts val="0"/>
              </a:spcAft>
              <a:buClr>
                <a:schemeClr val="dk1"/>
              </a:buClr>
              <a:buSzPct val="100000"/>
              <a:buChar char="●"/>
            </a:pPr>
            <a:r>
              <a:rPr lang="en" sz="1550">
                <a:solidFill>
                  <a:schemeClr val="dk1"/>
                </a:solidFill>
                <a:highlight>
                  <a:srgbClr val="FFFFFF"/>
                </a:highlight>
              </a:rPr>
              <a:t>Using the</a:t>
            </a:r>
            <a:r>
              <a:rPr lang="en" sz="1550" b="1" i="1">
                <a:solidFill>
                  <a:schemeClr val="dk1"/>
                </a:solidFill>
                <a:highlight>
                  <a:srgbClr val="FFFFFF"/>
                </a:highlight>
              </a:rPr>
              <a:t> Submit Project</a:t>
            </a:r>
            <a:r>
              <a:rPr lang="en" sz="1550">
                <a:solidFill>
                  <a:schemeClr val="dk1"/>
                </a:solidFill>
                <a:highlight>
                  <a:srgbClr val="FFFFFF"/>
                </a:highlight>
              </a:rPr>
              <a:t> button in the Workspace.  If you submit from the workspace:</a:t>
            </a:r>
            <a:endParaRPr sz="1550">
              <a:solidFill>
                <a:schemeClr val="dk1"/>
              </a:solidFill>
              <a:highlight>
                <a:srgbClr val="FFFFFF"/>
              </a:highlight>
            </a:endParaRPr>
          </a:p>
          <a:p>
            <a:pPr marL="914400" lvl="1" indent="-304879" algn="l" rtl="0">
              <a:spcBef>
                <a:spcPts val="0"/>
              </a:spcBef>
              <a:spcAft>
                <a:spcPts val="0"/>
              </a:spcAft>
              <a:buClr>
                <a:schemeClr val="dk1"/>
              </a:buClr>
              <a:buSzPct val="100000"/>
              <a:buChar char="○"/>
            </a:pPr>
            <a:r>
              <a:rPr lang="en" sz="1550">
                <a:solidFill>
                  <a:schemeClr val="dk1"/>
                </a:solidFill>
                <a:highlight>
                  <a:srgbClr val="FFFFFF"/>
                </a:highlight>
              </a:rPr>
              <a:t>Remove the Example Project</a:t>
            </a:r>
            <a:endParaRPr sz="1550">
              <a:solidFill>
                <a:schemeClr val="dk1"/>
              </a:solidFill>
              <a:highlight>
                <a:srgbClr val="FFFFFF"/>
              </a:highlight>
            </a:endParaRPr>
          </a:p>
          <a:p>
            <a:pPr marL="914400" lvl="1" indent="-304879" algn="l" rtl="0">
              <a:spcBef>
                <a:spcPts val="0"/>
              </a:spcBef>
              <a:spcAft>
                <a:spcPts val="0"/>
              </a:spcAft>
              <a:buClr>
                <a:schemeClr val="dk1"/>
              </a:buClr>
              <a:buSzPct val="100000"/>
              <a:buChar char="○"/>
            </a:pPr>
            <a:r>
              <a:rPr lang="en" sz="1550">
                <a:solidFill>
                  <a:schemeClr val="dk1"/>
                </a:solidFill>
                <a:highlight>
                  <a:srgbClr val="FFFFFF"/>
                </a:highlight>
              </a:rPr>
              <a:t>Upload your Part II Slide Deck and Part I Analysis to the workspace before submission</a:t>
            </a:r>
            <a:endParaRPr sz="155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516</Words>
  <Application>Microsoft Office PowerPoint</Application>
  <PresentationFormat>Bildschirmpräsentation (16:9)</PresentationFormat>
  <Paragraphs>35</Paragraphs>
  <Slides>8</Slides>
  <Notes>8</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8</vt:i4>
      </vt:variant>
    </vt:vector>
  </HeadingPairs>
  <TitlesOfParts>
    <vt:vector size="10" baseType="lpstr">
      <vt:lpstr>Arial</vt:lpstr>
      <vt:lpstr>Simple Light</vt:lpstr>
      <vt:lpstr>Part II - (Presentation Title)</vt:lpstr>
      <vt:lpstr>Before you start:</vt:lpstr>
      <vt:lpstr>Investigation Overview  </vt:lpstr>
      <vt:lpstr>Dataset Overview  </vt:lpstr>
      <vt:lpstr>(Visualization 1)  </vt:lpstr>
      <vt:lpstr>(Visualization 2)  </vt:lpstr>
      <vt:lpstr>(Visualization 3)  </vt:lpstr>
      <vt:lpstr>Submission Requirements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II - (Presentation Title)</dc:title>
  <cp:lastModifiedBy>3127</cp:lastModifiedBy>
  <cp:revision>1</cp:revision>
  <dcterms:modified xsi:type="dcterms:W3CDTF">2023-07-23T11:21:59Z</dcterms:modified>
</cp:coreProperties>
</file>