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47168a070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747168a070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47168a070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</a:t>
            </a:r>
            <a:endParaRPr/>
          </a:p>
        </p:txBody>
      </p:sp>
      <p:sp>
        <p:nvSpPr>
          <p:cNvPr id="132" name="Google Shape;132;g3747168a070_0_5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47168a070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747168a070_0_5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47168a07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747168a070_0_5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47168a070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747168a070_2_1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47168a070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747168a070_2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47168a070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747168a070_2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47168a070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3747168a070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47168a070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747168a070_2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47168a070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747168a070_2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47168a070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747168a070_2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47168a070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Fitbit </a:t>
            </a:r>
            <a:endParaRPr/>
          </a:p>
        </p:txBody>
      </p:sp>
      <p:sp>
        <p:nvSpPr>
          <p:cNvPr id="99" name="Google Shape;99;g3747168a070_2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47168a070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747168a070_2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47168a070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747168a070_2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47168a070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747168a070_2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Bellabeat Case Study – Fitbit Data Analysis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EFEFEF"/>
                </a:solidFill>
              </a:rPr>
              <a:t>Tim Foltz – August 2025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2161800" y="1149435"/>
            <a:ext cx="4820400" cy="3442200"/>
          </a:xfrm>
          <a:prstGeom prst="rect">
            <a:avLst/>
          </a:prstGeom>
          <a:solidFill>
            <a:schemeClr val="dk1"/>
          </a:solidFill>
          <a:ln cap="flat" cmpd="sng" w="8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5175" lIns="85175" spcFirstLastPara="1" rIns="85175" wrap="square" tIns="8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4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" sz="32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</a:t>
            </a:r>
            <a:r>
              <a:rPr lang="en" sz="3259"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" sz="32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" sz="3259">
                <a:latin typeface="Calibri"/>
                <a:ea typeface="Calibri"/>
                <a:cs typeface="Calibri"/>
                <a:sym typeface="Calibri"/>
              </a:rPr>
              <a:t>Percent of Days with 10k or More Steps</a:t>
            </a:r>
            <a:endParaRPr sz="2000"/>
          </a:p>
        </p:txBody>
      </p:sp>
      <p:sp>
        <p:nvSpPr>
          <p:cNvPr id="136" name="Google Shape;136;p23"/>
          <p:cNvSpPr txBox="1"/>
          <p:nvPr/>
        </p:nvSpPr>
        <p:spPr>
          <a:xfrm>
            <a:off x="2026050" y="4586934"/>
            <a:ext cx="50919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No </a:t>
            </a:r>
            <a:r>
              <a:rPr lang="en" sz="1100">
                <a:solidFill>
                  <a:schemeClr val="dk1"/>
                </a:solidFill>
              </a:rPr>
              <a:t>s</a:t>
            </a:r>
            <a:r>
              <a:rPr lang="en" sz="1100">
                <a:solidFill>
                  <a:schemeClr val="dk1"/>
                </a:solidFill>
              </a:rPr>
              <a:t>ignificant</a:t>
            </a:r>
            <a:r>
              <a:rPr lang="en" sz="1050">
                <a:solidFill>
                  <a:schemeClr val="dk1"/>
                </a:solidFill>
              </a:rPr>
              <a:t> variation from weekdays to weekends. Both share ~30%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Participants sleep longer on weekends, which may reduce time for physical activity.</a:t>
            </a:r>
            <a:endParaRPr sz="1050">
              <a:solidFill>
                <a:schemeClr val="dk1"/>
              </a:solidFill>
            </a:endParaRPr>
          </a:p>
        </p:txBody>
      </p:sp>
      <p:pic>
        <p:nvPicPr>
          <p:cNvPr id="137" name="Google Shape;137;p23" title="06_pct_days_10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800" y="1148142"/>
            <a:ext cx="4820398" cy="3443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2161800" y="1149435"/>
            <a:ext cx="4820400" cy="3442200"/>
          </a:xfrm>
          <a:prstGeom prst="rect">
            <a:avLst/>
          </a:prstGeom>
          <a:solidFill>
            <a:schemeClr val="dk1"/>
          </a:solidFill>
          <a:ln cap="flat" cmpd="sng" w="8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5175" lIns="85175" spcFirstLastPara="1" rIns="85175" wrap="square" tIns="8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4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" sz="32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</a:t>
            </a:r>
            <a:r>
              <a:rPr lang="en" sz="3259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" sz="32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" sz="3259">
                <a:latin typeface="Calibri"/>
                <a:ea typeface="Calibri"/>
                <a:cs typeface="Calibri"/>
                <a:sym typeface="Calibri"/>
              </a:rPr>
              <a:t>Distribution of Daily Steps</a:t>
            </a:r>
            <a:endParaRPr sz="2000"/>
          </a:p>
        </p:txBody>
      </p:sp>
      <p:sp>
        <p:nvSpPr>
          <p:cNvPr id="144" name="Google Shape;144;p24"/>
          <p:cNvSpPr txBox="1"/>
          <p:nvPr/>
        </p:nvSpPr>
        <p:spPr>
          <a:xfrm>
            <a:off x="2185800" y="4668225"/>
            <a:ext cx="47724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Read proportions at 10k to quantify weekend vs weekday goal attainment.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4" title="07_ecdf_steps_weeken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800" y="1148151"/>
            <a:ext cx="4820398" cy="344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2161800" y="1149435"/>
            <a:ext cx="4820400" cy="3442200"/>
          </a:xfrm>
          <a:prstGeom prst="rect">
            <a:avLst/>
          </a:prstGeom>
          <a:solidFill>
            <a:schemeClr val="dk1"/>
          </a:solidFill>
          <a:ln cap="flat" cmpd="sng" w="8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5175" lIns="85175" spcFirstLastPara="1" rIns="85175" wrap="square" tIns="8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4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" sz="32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</a:t>
            </a:r>
            <a:r>
              <a:rPr lang="en" sz="3259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" sz="32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en" sz="3259">
                <a:latin typeface="Calibri"/>
                <a:ea typeface="Calibri"/>
                <a:cs typeface="Calibri"/>
                <a:sym typeface="Calibri"/>
              </a:rPr>
              <a:t>Hourly Steps Heatmap</a:t>
            </a:r>
            <a:endParaRPr sz="2000"/>
          </a:p>
        </p:txBody>
      </p:sp>
      <p:sp>
        <p:nvSpPr>
          <p:cNvPr id="152" name="Google Shape;152;p25"/>
          <p:cNvSpPr txBox="1"/>
          <p:nvPr/>
        </p:nvSpPr>
        <p:spPr>
          <a:xfrm>
            <a:off x="387900" y="4606902"/>
            <a:ext cx="83682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</a:rPr>
              <a:t>Typical day shows </a:t>
            </a:r>
            <a:r>
              <a:rPr b="1" lang="en" sz="950">
                <a:solidFill>
                  <a:schemeClr val="dk1"/>
                </a:solidFill>
              </a:rPr>
              <a:t>moderate steps</a:t>
            </a:r>
            <a:r>
              <a:rPr lang="en" sz="950">
                <a:solidFill>
                  <a:schemeClr val="dk1"/>
                </a:solidFill>
              </a:rPr>
              <a:t>, </a:t>
            </a:r>
            <a:r>
              <a:rPr b="1" lang="en" sz="950">
                <a:solidFill>
                  <a:schemeClr val="dk1"/>
                </a:solidFill>
              </a:rPr>
              <a:t>~6–8 hours</a:t>
            </a:r>
            <a:r>
              <a:rPr lang="en" sz="950">
                <a:solidFill>
                  <a:schemeClr val="dk1"/>
                </a:solidFill>
              </a:rPr>
              <a:t> of sleep, and calories aligned with daily steps + basal burn.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1"/>
                </a:solidFill>
              </a:rPr>
              <a:t>Sleep efficiency</a:t>
            </a:r>
            <a:r>
              <a:rPr lang="en" sz="950">
                <a:solidFill>
                  <a:schemeClr val="dk1"/>
                </a:solidFill>
              </a:rPr>
              <a:t> is stable overall; room to lift </a:t>
            </a:r>
            <a:r>
              <a:rPr b="1" lang="en" sz="950">
                <a:solidFill>
                  <a:schemeClr val="dk1"/>
                </a:solidFill>
              </a:rPr>
              <a:t>fairly-active time</a:t>
            </a:r>
            <a:r>
              <a:rPr lang="en" sz="950">
                <a:solidFill>
                  <a:schemeClr val="dk1"/>
                </a:solidFill>
              </a:rPr>
              <a:t> without extending total hours.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5" title="08_hourly_steps_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799" y="1149425"/>
            <a:ext cx="4818616" cy="344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Findings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Weekends show lower average steps compared to weekdays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strongly correlate with calories burned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sleep is modestly associated with higher next-day activity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Peak activity occurs midday, with a secondary evening bump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Weekend activation challenges to boost step counts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Sleep coaching nudges for users sleeping &lt;7h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Badge rewards for mixed-intensity activity goals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Personalized hydration/activity reminders during peak hours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 – Next Steps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KPIs: +10% weekend steps, +5% average active hours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A/B test push notification timing for engagement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 users by sleep/activity patterns for tailored messaging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additional data: seasonal trends, demographics, campaign overlaps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Task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Fitbit usage trends to understand consumer habits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insights to Bellabeat products to improve marketing strategies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 actionable recommendations based on data findings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Fitbit Fitness Tracker Dataset (CC0 Public Domain)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~30 participants with activity, sleep, and steps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periods of data in March–May 2016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gaps in sleep and heart rate tracking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cleaning, standardization, and merging across date ranges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Derived helper columns (weekend/weekday, total active hours)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Filtered outliers (e.g., calories &gt;2500 with 0 steps)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Explored patterns in activity, sleep, and calories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2238300" y="1395100"/>
            <a:ext cx="4653000" cy="334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1 – Average Steps by Weekday</a:t>
            </a:r>
            <a:endParaRPr/>
          </a:p>
        </p:txBody>
      </p:sp>
      <p:pic>
        <p:nvPicPr>
          <p:cNvPr id="95" name="Google Shape;95;p18" title="01_avg_steps_weekda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038" y="1398300"/>
            <a:ext cx="4657925" cy="332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263550" y="4682745"/>
            <a:ext cx="86169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Participants took the most steps midweek, with Monday and Sunday having the lowest averages.Suggests potential for weekend activity campaigns.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2199975" y="1333775"/>
            <a:ext cx="4744800" cy="338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2 – Steps vs Calories Burned</a:t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914400" y="1028700"/>
            <a:ext cx="731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 title="02_steps_vs_calori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226" y="1336499"/>
            <a:ext cx="4737551" cy="338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739700" y="4652925"/>
            <a:ext cx="56646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Clear positive relationship between steps and calories burned.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Calories burned &gt; 0 at ~0 total steps could indicate logged workout without activity on Fitbit.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2345625" y="1149825"/>
            <a:ext cx="4446000" cy="318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" sz="29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3 – Sleep Hours vs Steps (Color/Size by Calories)</a:t>
            </a:r>
            <a:endParaRPr sz="1700"/>
          </a:p>
        </p:txBody>
      </p:sp>
      <p:pic>
        <p:nvPicPr>
          <p:cNvPr id="112" name="Google Shape;112;p20" title="03_steps_sleep_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525" y="1144119"/>
            <a:ext cx="4450949" cy="3179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722400" y="4591600"/>
            <a:ext cx="7699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</a:rPr>
              <a:t>High calories concentrate with moderate–high steps and ~6–9 hours of sleep; very short sleep correlates with lower calories at similar steps.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2184650" y="1134475"/>
            <a:ext cx="4775700" cy="340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" sz="35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4 – Weekend vs Weekday % ≥10k Steps</a:t>
            </a:r>
            <a:endParaRPr sz="2300"/>
          </a:p>
        </p:txBody>
      </p:sp>
      <p:pic>
        <p:nvPicPr>
          <p:cNvPr id="120" name="Google Shape;120;p21" title="04_steps_sleep_heatmap_weeken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199" y="1144125"/>
            <a:ext cx="4773601" cy="341004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2200200" y="4554175"/>
            <a:ext cx="47436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</a:rPr>
              <a:t>Weekdays show higher very active minutes, while weekends have more lightly active minutes.</a:t>
            </a:r>
            <a:endParaRPr sz="8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2161800" y="1149435"/>
            <a:ext cx="4820400" cy="3442200"/>
          </a:xfrm>
          <a:prstGeom prst="rect">
            <a:avLst/>
          </a:prstGeom>
          <a:solidFill>
            <a:schemeClr val="dk1"/>
          </a:solidFill>
          <a:ln cap="flat" cmpd="sng" w="88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5175" lIns="85175" spcFirstLastPara="1" rIns="85175" wrap="square" tIns="8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4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" sz="37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5 – </a:t>
            </a:r>
            <a:r>
              <a:rPr lang="en" sz="3759">
                <a:latin typeface="Calibri"/>
                <a:ea typeface="Calibri"/>
                <a:cs typeface="Calibri"/>
                <a:sym typeface="Calibri"/>
              </a:rPr>
              <a:t>Active Hours Intensity</a:t>
            </a:r>
            <a:endParaRPr sz="2500"/>
          </a:p>
        </p:txBody>
      </p:sp>
      <p:pic>
        <p:nvPicPr>
          <p:cNvPr id="128" name="Google Shape;128;p22" title="05_active_hours_intens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452" y="1144125"/>
            <a:ext cx="4818263" cy="344195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1379400" y="4668236"/>
            <a:ext cx="63852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Light activity dominates; scope for micro-bursts of higher intensity without increasing total time burden.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