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320" r:id="rId3"/>
    <p:sldId id="274" r:id="rId4"/>
    <p:sldId id="275" r:id="rId5"/>
    <p:sldId id="313" r:id="rId6"/>
    <p:sldId id="311" r:id="rId7"/>
    <p:sldId id="321" r:id="rId8"/>
    <p:sldId id="322" r:id="rId9"/>
    <p:sldId id="316" r:id="rId10"/>
    <p:sldId id="317" r:id="rId11"/>
    <p:sldId id="318" r:id="rId12"/>
    <p:sldId id="324" r:id="rId13"/>
    <p:sldId id="277" r:id="rId14"/>
    <p:sldId id="325" r:id="rId15"/>
    <p:sldId id="326" r:id="rId16"/>
    <p:sldId id="282" r:id="rId17"/>
    <p:sldId id="28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if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47" autoAdjust="0"/>
  </p:normalViewPr>
  <p:slideViewPr>
    <p:cSldViewPr snapToGrid="0">
      <p:cViewPr varScale="1">
        <p:scale>
          <a:sx n="63" d="100"/>
          <a:sy n="63" d="100"/>
        </p:scale>
        <p:origin x="228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Fundamentally active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Conversation ends with client via a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close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dirty="0"/>
              <a:t>UDP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Very similar but no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accept</a:t>
            </a:r>
            <a:r>
              <a:rPr lang="en-US" dirty="0"/>
              <a:t>.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UDP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Very similar but no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accept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For localhost only.</a:t>
            </a:r>
          </a:p>
          <a:p>
            <a:endParaRPr lang="en-US" sz="20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.</a:t>
            </a:r>
            <a:r>
              <a:rPr lang="en-US" sz="20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sin_addr.s_addr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= </a:t>
            </a:r>
            <a:r>
              <a:rPr lang="en-US" sz="20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inet_addr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("127.0.0.1");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  <a:p>
            <a:pPr lvl="1"/>
            <a:r>
              <a:rPr lang="en-US" dirty="0"/>
              <a:t>Trivial to adapt from ipv4 to ipv6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7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ockets Programm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(S2) </a:t>
            </a:r>
            <a:r>
              <a:rPr dirty="0"/>
              <a:t>Sockets Programming</a:t>
            </a:r>
            <a:r>
              <a:rPr lang="en-US" dirty="0"/>
              <a:t>: Client and Server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rcRect l="21856" t="7266" r="18812" b="6749"/>
          <a:stretch>
            <a:fillRect/>
          </a:stretch>
        </p:blipFill>
        <p:spPr>
          <a:xfrm>
            <a:off x="7943195" y="5488799"/>
            <a:ext cx="3677101" cy="366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97" extrusionOk="0">
                <a:moveTo>
                  <a:pt x="10809" y="0"/>
                </a:moveTo>
                <a:cubicBezTo>
                  <a:pt x="9508" y="-1"/>
                  <a:pt x="9254" y="24"/>
                  <a:pt x="8398" y="243"/>
                </a:cubicBezTo>
                <a:cubicBezTo>
                  <a:pt x="6709" y="676"/>
                  <a:pt x="5526" y="1266"/>
                  <a:pt x="4048" y="2413"/>
                </a:cubicBezTo>
                <a:cubicBezTo>
                  <a:pt x="1511" y="4383"/>
                  <a:pt x="-12" y="7596"/>
                  <a:pt x="0" y="10772"/>
                </a:cubicBezTo>
                <a:cubicBezTo>
                  <a:pt x="2" y="11226"/>
                  <a:pt x="34" y="11681"/>
                  <a:pt x="100" y="12129"/>
                </a:cubicBezTo>
                <a:cubicBezTo>
                  <a:pt x="303" y="13513"/>
                  <a:pt x="604" y="14506"/>
                  <a:pt x="1164" y="15643"/>
                </a:cubicBezTo>
                <a:cubicBezTo>
                  <a:pt x="2463" y="18276"/>
                  <a:pt x="4647" y="20145"/>
                  <a:pt x="7560" y="21114"/>
                </a:cubicBezTo>
                <a:cubicBezTo>
                  <a:pt x="7904" y="21229"/>
                  <a:pt x="8571" y="21375"/>
                  <a:pt x="9575" y="21558"/>
                </a:cubicBezTo>
                <a:cubicBezTo>
                  <a:pt x="9719" y="21584"/>
                  <a:pt x="9967" y="21597"/>
                  <a:pt x="10269" y="21598"/>
                </a:cubicBezTo>
                <a:cubicBezTo>
                  <a:pt x="11174" y="21599"/>
                  <a:pt x="12571" y="21496"/>
                  <a:pt x="13152" y="21362"/>
                </a:cubicBezTo>
                <a:cubicBezTo>
                  <a:pt x="16431" y="20601"/>
                  <a:pt x="19089" y="18499"/>
                  <a:pt x="20495" y="15556"/>
                </a:cubicBezTo>
                <a:cubicBezTo>
                  <a:pt x="21313" y="13847"/>
                  <a:pt x="21588" y="12587"/>
                  <a:pt x="21578" y="10602"/>
                </a:cubicBezTo>
                <a:cubicBezTo>
                  <a:pt x="21572" y="9310"/>
                  <a:pt x="21547" y="9094"/>
                  <a:pt x="21294" y="8132"/>
                </a:cubicBezTo>
                <a:cubicBezTo>
                  <a:pt x="20484" y="5044"/>
                  <a:pt x="18384" y="2462"/>
                  <a:pt x="15549" y="1068"/>
                </a:cubicBezTo>
                <a:cubicBezTo>
                  <a:pt x="13900" y="257"/>
                  <a:pt x="12769" y="2"/>
                  <a:pt x="1080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getaddrinfo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getaddrinfo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char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node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// "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www.example.com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" or IP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char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service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// "http" or port #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struct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hints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struct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**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res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</a:p>
          <a:p>
            <a:r>
              <a:rPr lang="en-US" sz="2800" dirty="0"/>
              <a:t>This function finds </a:t>
            </a:r>
            <a:r>
              <a:rPr lang="en-US" sz="2800" dirty="0" err="1"/>
              <a:t>addrinfo</a:t>
            </a:r>
            <a:r>
              <a:rPr lang="en-US" sz="2800" dirty="0"/>
              <a:t> for you! </a:t>
            </a:r>
          </a:p>
          <a:p>
            <a:pPr lvl="1"/>
            <a:r>
              <a:rPr lang="en-US" sz="2800" dirty="0"/>
              <a:t>Provide you a linked-list, </a:t>
            </a:r>
            <a:r>
              <a:rPr lang="en-US" sz="2800" i="1" dirty="0">
                <a:solidFill>
                  <a:schemeClr val="accent2"/>
                </a:solidFill>
              </a:rPr>
              <a:t>res</a:t>
            </a:r>
            <a:r>
              <a:rPr lang="en-US" sz="2800" i="1" dirty="0"/>
              <a:t>.</a:t>
            </a:r>
            <a:r>
              <a:rPr lang="en-US" sz="2800" dirty="0"/>
              <a:t> A list of results!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node</a:t>
            </a:r>
            <a:r>
              <a:rPr lang="en-US" sz="2800" i="1" dirty="0"/>
              <a:t> </a:t>
            </a:r>
            <a:r>
              <a:rPr lang="en-US" sz="2800" dirty="0"/>
              <a:t>is the host name to connect to, or an IP address.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service</a:t>
            </a:r>
            <a:r>
              <a:rPr lang="en-US" sz="2800" dirty="0"/>
              <a:t> can be a port number, like “80”, or the name of a particular service  like “http” or “ftp” or “telnet” or “smtp”, etc.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hints</a:t>
            </a:r>
            <a:r>
              <a:rPr lang="en-US" sz="2800" i="1" dirty="0"/>
              <a:t> </a:t>
            </a:r>
            <a:r>
              <a:rPr lang="en-US" sz="2800" dirty="0"/>
              <a:t>points to a struct </a:t>
            </a:r>
            <a:r>
              <a:rPr lang="en-US" sz="2800" dirty="0" err="1"/>
              <a:t>addrinfo</a:t>
            </a:r>
            <a:r>
              <a:rPr lang="en-US" sz="2800" dirty="0"/>
              <a:t> that you've already filled out with relevant information.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7E64-1542-42ED-AF57-E1FF4E8BFE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87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getaddrinfo</a:t>
            </a:r>
            <a:r>
              <a:rPr lang="en-US" dirty="0"/>
              <a:t>() for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hints, *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res will point to the results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memset</a:t>
            </a:r>
            <a:r>
              <a:rPr lang="en-US" sz="2400" dirty="0">
                <a:latin typeface="Consolas" panose="020B0609020204030204" pitchFamily="49" charset="0"/>
              </a:rPr>
              <a:t>(&amp;hints, 0,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 hints);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make sure the struct is empty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hints.ai_family</a:t>
            </a:r>
            <a:r>
              <a:rPr lang="en-US" sz="2400" dirty="0">
                <a:latin typeface="Consolas" panose="020B0609020204030204" pitchFamily="49" charset="0"/>
              </a:rPr>
              <a:t> = AF_UNSPEC;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don't care IPv4 or IPv6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hints.ai_socktype</a:t>
            </a:r>
            <a:r>
              <a:rPr lang="en-US" sz="2400" dirty="0">
                <a:latin typeface="Consolas" panose="020B0609020204030204" pitchFamily="49" charset="0"/>
              </a:rPr>
              <a:t> = SOCK_STREAM;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TCP stream sockets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hints.ai_flags</a:t>
            </a:r>
            <a:r>
              <a:rPr lang="en-US" sz="2400" dirty="0">
                <a:latin typeface="Consolas" panose="020B0609020204030204" pitchFamily="49" charset="0"/>
              </a:rPr>
              <a:t> = AI_PASSIVE;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fill in my IP for me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getaddrinfo</a:t>
            </a:r>
            <a:r>
              <a:rPr lang="en-US" sz="2400" dirty="0">
                <a:latin typeface="Consolas" panose="020B0609020204030204" pitchFamily="49" charset="0"/>
              </a:rPr>
              <a:t>(NULL, "3490", &amp;hints,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) != 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die("Error");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now points to a linked list of 1 or more struct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addrinfos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continue on the next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CB67-67D8-4F07-B234-D5C28C4E9A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73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F3A-F922-49B5-B4BC-308E142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 us create socket and then bind!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9C96-2C96-4A8F-8705-5D84CEAB3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yes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*p;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socket();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setsockopt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(); bind(); to try each address on the list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if any of them fails. Check return values!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 (p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; p != NULL; p = p-&gt;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ai_next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 = socket(p-&gt;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setsockopt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SOL_SOCKET, SO_REUSEADDR, &amp;yes,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bind it to the port we passed in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getaddrinfo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bind(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break;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we have an usable address, stop trying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freeaddrinfo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 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free the linked-list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EAC-AAAE-4A5F-B359-AF40E53E49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4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erver-Side Example 2/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After bind()</a:t>
            </a:r>
            <a:endParaRPr dirty="0"/>
          </a:p>
        </p:txBody>
      </p:sp>
      <p:sp>
        <p:nvSpPr>
          <p:cNvPr id="3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7" name="int main(int argc,char* argv[]) {…"/>
          <p:cNvSpPr txBox="1"/>
          <p:nvPr/>
        </p:nvSpPr>
        <p:spPr>
          <a:xfrm>
            <a:off x="306376" y="2130247"/>
            <a:ext cx="12392047" cy="699678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listen on that socket for "Let's talk" message.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 panose="020B0609020204030204" pitchFamily="49" charset="0"/>
              </a:rPr>
              <a:t>	status</a:t>
            </a: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=</a:t>
            </a: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listen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sz="2800" dirty="0" err="1">
                <a:latin typeface="Consolas" panose="020B0609020204030204" pitchFamily="49" charset="0"/>
              </a:rPr>
              <a:t>s</a:t>
            </a:r>
            <a:r>
              <a:rPr lang="en-US" sz="2800" dirty="0" err="1">
                <a:latin typeface="Consolas" panose="020B0609020204030204" pitchFamily="49" charset="0"/>
              </a:rPr>
              <a:t>ockfd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rgbClr val="788E95"/>
                </a:solidFill>
                <a:latin typeface="Consolas" panose="020B0609020204030204" pitchFamily="49" charset="0"/>
                <a:ea typeface="Courier"/>
                <a:cs typeface="Courier"/>
              </a:rPr>
              <a:t>10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sz="2800" dirty="0" err="1">
                <a:latin typeface="Consolas" panose="020B0609020204030204" pitchFamily="49" charset="0"/>
              </a:rPr>
              <a:t>checkError</a:t>
            </a:r>
            <a:r>
              <a:rPr sz="2800" dirty="0">
                <a:latin typeface="Consolas" panose="020B0609020204030204" pitchFamily="49" charset="0"/>
              </a:rPr>
              <a:t>(</a:t>
            </a:r>
            <a:r>
              <a:rPr sz="2800" dirty="0">
                <a:solidFill>
                  <a:srgbClr val="788E95"/>
                </a:solidFill>
                <a:latin typeface="Consolas" panose="020B0609020204030204" pitchFamily="49" charset="0"/>
              </a:rPr>
              <a:t>status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// client's address information, if you are interested in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sockaddr_storage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788E95"/>
                </a:solidFill>
                <a:latin typeface="Consolas" panose="020B0609020204030204" pitchFamily="49" charset="0"/>
              </a:rPr>
              <a:t>while(1)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socklen_t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clientSize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	// A new socket file descriptor is returned for chatting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accept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sockfd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											 (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sockaddr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*)&amp;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											 &amp;</a:t>
            </a:r>
            <a:r>
              <a:rPr lang="en-US" sz="2800" dirty="0" err="1">
                <a:latin typeface="Consolas" panose="020B0609020204030204" pitchFamily="49" charset="0"/>
              </a:rPr>
              <a:t>clientSize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checkError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788E9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	// See demo code on how to display client address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6A8188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("We accepted a socket: %d\n",</a:t>
            </a:r>
            <a:r>
              <a:rPr lang="en-US" sz="2800" dirty="0" err="1">
                <a:solidFill>
                  <a:srgbClr val="788E9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chatSocket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561C1-1B28-4A28-95E5-79031DAFD7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getaddrinfo</a:t>
            </a:r>
            <a:r>
              <a:rPr lang="en-US" dirty="0"/>
              <a:t>() for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hints, *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will point to the results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memset</a:t>
            </a:r>
            <a:r>
              <a:rPr lang="en-US" sz="2400" dirty="0">
                <a:latin typeface="Consolas" panose="020B0609020204030204" pitchFamily="49" charset="0"/>
              </a:rPr>
              <a:t>(&amp;hints, 0,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 hints);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make sure the struct is empty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hints.ai_family</a:t>
            </a:r>
            <a:r>
              <a:rPr lang="en-US" sz="2400" dirty="0">
                <a:latin typeface="Consolas" panose="020B0609020204030204" pitchFamily="49" charset="0"/>
              </a:rPr>
              <a:t> = AF_UNSPEC;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don't care IPv4 or IPv6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hints.ai_socktype</a:t>
            </a:r>
            <a:r>
              <a:rPr lang="en-US" sz="2400" dirty="0">
                <a:latin typeface="Consolas" panose="020B0609020204030204" pitchFamily="49" charset="0"/>
              </a:rPr>
              <a:t> = SOCK_STREAM;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TCP stream sockets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get ready to connect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getaddrinfo</a:t>
            </a:r>
            <a:r>
              <a:rPr lang="en-US" sz="2400" dirty="0">
                <a:latin typeface="Consolas" panose="020B0609020204030204" pitchFamily="49" charset="0"/>
              </a:rPr>
              <a:t>("www.uconn.edu", "3490", &amp;hints, &amp;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) != 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die("Error");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now points to a linked list of 1 or more struct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addrinfos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continue on the next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CB67-67D8-4F07-B234-D5C28C4E9A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68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F3A-F922-49B5-B4BC-308E142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at the client 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9C96-2C96-4A8F-8705-5D84CEAB3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yes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*p;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socket(); connect(); to try each address on the list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if any of them fails. Check return values!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 (p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; p != NULL; p = p-&gt;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ai_next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 = socket(p-&gt;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connect(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we have a connection if both are successful. Stop trying.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freeaddrinfo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 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free the linked-list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EAC-AAAE-4A5F-B359-AF40E53E49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8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No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Blocking and Talking to Many Clients</a:t>
            </a:r>
            <a:endParaRPr dirty="0"/>
          </a:p>
        </p:txBody>
      </p:sp>
      <p:sp>
        <p:nvSpPr>
          <p:cNvPr id="39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1" name="On the server s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 the server side</a:t>
            </a:r>
          </a:p>
          <a:p>
            <a:pPr lvl="1"/>
            <a:r>
              <a:rPr dirty="0"/>
              <a:t>Accept is </a:t>
            </a:r>
            <a:r>
              <a:rPr dirty="0">
                <a:solidFill>
                  <a:schemeClr val="accent1"/>
                </a:solidFill>
              </a:rPr>
              <a:t>blocking</a:t>
            </a:r>
            <a:r>
              <a:rPr dirty="0"/>
              <a:t> (until a “let’s talk” request comes in)</a:t>
            </a:r>
          </a:p>
          <a:p>
            <a:pPr lvl="1"/>
            <a:r>
              <a:rPr dirty="0"/>
              <a:t>If serving the client directly….</a:t>
            </a:r>
          </a:p>
          <a:p>
            <a:pPr lvl="2"/>
            <a:r>
              <a:rPr lang="en-US" dirty="0"/>
              <a:t>I</a:t>
            </a:r>
            <a:r>
              <a:rPr dirty="0"/>
              <a:t>nbound “Let’s talk” are queue up (up to maximum)</a:t>
            </a:r>
          </a:p>
          <a:p>
            <a:pPr lvl="1"/>
            <a:r>
              <a:rPr lang="en-US" dirty="0"/>
              <a:t>I</a:t>
            </a:r>
            <a:r>
              <a:rPr dirty="0"/>
              <a:t>f </a:t>
            </a:r>
            <a:r>
              <a:rPr lang="en-US" dirty="0"/>
              <a:t>the server </a:t>
            </a:r>
            <a:r>
              <a:rPr dirty="0"/>
              <a:t>wish</a:t>
            </a:r>
            <a:r>
              <a:rPr lang="en-US" dirty="0"/>
              <a:t>es</a:t>
            </a:r>
            <a:r>
              <a:rPr dirty="0"/>
              <a:t> to </a:t>
            </a:r>
            <a:r>
              <a:rPr lang="en-US" dirty="0"/>
              <a:t>get back </a:t>
            </a:r>
            <a:r>
              <a:rPr dirty="0"/>
              <a:t>to accepting: </a:t>
            </a:r>
            <a:br>
              <a:rPr lang="en-US" dirty="0"/>
            </a:br>
            <a:r>
              <a:rPr dirty="0">
                <a:solidFill>
                  <a:schemeClr val="accent1"/>
                </a:solidFill>
              </a:rPr>
              <a:t>fork a process</a:t>
            </a:r>
            <a:r>
              <a:rPr lang="en-US" dirty="0">
                <a:solidFill>
                  <a:schemeClr val="accent1"/>
                </a:solidFill>
              </a:rPr>
              <a:t>! or create a thread!</a:t>
            </a:r>
            <a:endParaRPr dirty="0">
              <a:solidFill>
                <a:schemeClr val="accent1"/>
              </a:solidFill>
            </a:endParaRPr>
          </a:p>
          <a:p>
            <a:pPr lvl="2"/>
            <a:r>
              <a:rPr dirty="0"/>
              <a:t>All real communication happens on</a:t>
            </a:r>
            <a:r>
              <a:rPr lang="en-US" dirty="0"/>
              <a:t> the</a:t>
            </a:r>
            <a:r>
              <a:rPr dirty="0"/>
              <a:t> accepted socket</a:t>
            </a:r>
          </a:p>
          <a:p>
            <a:r>
              <a:rPr dirty="0"/>
              <a:t>On the client side</a:t>
            </a:r>
          </a:p>
          <a:p>
            <a:pPr lvl="1"/>
            <a:r>
              <a:rPr lang="en-US" dirty="0"/>
              <a:t>C</a:t>
            </a:r>
            <a:r>
              <a:rPr dirty="0"/>
              <a:t>onnect is </a:t>
            </a:r>
            <a:r>
              <a:rPr dirty="0">
                <a:solidFill>
                  <a:schemeClr val="accent1"/>
                </a:solidFill>
              </a:rPr>
              <a:t>blocking</a:t>
            </a:r>
            <a:r>
              <a:rPr dirty="0"/>
              <a:t> (until the server responds or refuses)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9617A-6C36-4259-A59F-6DE99868B5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5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ummary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Dealing with Many 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AA53-8A49-4394-B637-08012A4E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server cannot talk to </a:t>
            </a:r>
            <a:br>
              <a:rPr lang="en-US" sz="2800" dirty="0"/>
            </a:br>
            <a:r>
              <a:rPr lang="en-US" sz="2800" dirty="0"/>
              <a:t>many clients at the same time</a:t>
            </a:r>
          </a:p>
          <a:p>
            <a:pPr lvl="1"/>
            <a:r>
              <a:rPr lang="en-US" sz="2800" dirty="0"/>
              <a:t>Let others to deal with clients</a:t>
            </a:r>
          </a:p>
          <a:p>
            <a:pPr lvl="1"/>
            <a:r>
              <a:rPr lang="en-US" sz="2800" dirty="0"/>
              <a:t>It can wait for new clients</a:t>
            </a:r>
          </a:p>
          <a:p>
            <a:endParaRPr lang="en-US" sz="2800" dirty="0"/>
          </a:p>
        </p:txBody>
      </p:sp>
      <p:sp>
        <p:nvSpPr>
          <p:cNvPr id="3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4" name="Could be a thread……"/>
          <p:cNvSpPr txBox="1"/>
          <p:nvPr/>
        </p:nvSpPr>
        <p:spPr>
          <a:xfrm>
            <a:off x="269966" y="6382089"/>
            <a:ext cx="5016509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800" dirty="0">
                <a:solidFill>
                  <a:schemeClr val="accent1"/>
                </a:solidFill>
              </a:rPr>
              <a:t>Could be a cloned process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sz="2800" dirty="0">
                <a:solidFill>
                  <a:schemeClr val="accent1"/>
                </a:solidFill>
              </a:rPr>
              <a:t>(fork!)</a:t>
            </a:r>
            <a:r>
              <a:rPr lang="en-US" sz="2800" dirty="0">
                <a:solidFill>
                  <a:schemeClr val="accent1"/>
                </a:solidFill>
              </a:rPr>
              <a:t> … or a thread</a:t>
            </a:r>
          </a:p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>
                <a:solidFill>
                  <a:schemeClr val="accent1"/>
                </a:solidFill>
              </a:rPr>
              <a:t>or use functions like select()</a:t>
            </a:r>
            <a:endParaRPr sz="28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5516" y="1438321"/>
            <a:ext cx="7970493" cy="8180510"/>
            <a:chOff x="4955516" y="1438321"/>
            <a:chExt cx="7970493" cy="8180510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642" y="1806645"/>
              <a:ext cx="7540596" cy="78121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3" name="Rounded Rectangle"/>
            <p:cNvSpPr/>
            <p:nvPr/>
          </p:nvSpPr>
          <p:spPr>
            <a:xfrm>
              <a:off x="8049285" y="1438321"/>
              <a:ext cx="2302639" cy="8092513"/>
            </a:xfrm>
            <a:prstGeom prst="roundRect">
              <a:avLst>
                <a:gd name="adj" fmla="val 15000"/>
              </a:avLst>
            </a:prstGeom>
            <a:solidFill>
              <a:srgbClr val="FF2600">
                <a:alpha val="30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cxnSp>
          <p:nvCxnSpPr>
            <p:cNvPr id="395" name="Connection Line"/>
            <p:cNvCxnSpPr>
              <a:cxnSpLocks/>
            </p:cNvCxnSpPr>
            <p:nvPr/>
          </p:nvCxnSpPr>
          <p:spPr>
            <a:xfrm flipH="1">
              <a:off x="4955516" y="7160821"/>
              <a:ext cx="3093770" cy="268679"/>
            </a:xfrm>
            <a:prstGeom prst="straightConnector1">
              <a:avLst/>
            </a:prstGeom>
            <a:ln w="101600" cap="rnd">
              <a:solidFill>
                <a:schemeClr val="accent5"/>
              </a:solidFill>
              <a:prstDash val="solid"/>
              <a:miter lim="400000"/>
              <a:headEnd type="stealth" w="med" len="med"/>
            </a:ln>
            <a:effectLst/>
          </p:spPr>
        </p:cxnSp>
        <p:sp>
          <p:nvSpPr>
            <p:cNvPr id="2" name="Rectangle 1"/>
            <p:cNvSpPr/>
            <p:nvPr/>
          </p:nvSpPr>
          <p:spPr>
            <a:xfrm>
              <a:off x="12117788" y="7235687"/>
              <a:ext cx="715617" cy="7633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11266998" y="7347222"/>
              <a:ext cx="1659011" cy="572277"/>
            </a:xfrm>
            <a:prstGeom prst="arc">
              <a:avLst>
                <a:gd name="adj1" fmla="val 16200000"/>
                <a:gd name="adj2" fmla="val 5150421"/>
              </a:avLst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6C793-4E65-4893-AA4B-E5F1E909CF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91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F447-BCAA-45A4-A26F-AF7AABB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D565-B3B1-4FEE-A8A9-A03CDA8D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pPr lvl="1"/>
            <a:r>
              <a:rPr lang="en-US" dirty="0"/>
              <a:t>Name/IP and port number</a:t>
            </a:r>
          </a:p>
          <a:p>
            <a:endParaRPr lang="en-US" dirty="0"/>
          </a:p>
          <a:p>
            <a:r>
              <a:rPr lang="en-US" dirty="0"/>
              <a:t>Socket</a:t>
            </a:r>
          </a:p>
          <a:p>
            <a:pPr lvl="1"/>
            <a:r>
              <a:rPr lang="en-US" dirty="0"/>
              <a:t>We get a file descriptor and we can send and </a:t>
            </a:r>
            <a:r>
              <a:rPr lang="en-US" dirty="0" err="1"/>
              <a:t>recv</a:t>
            </a:r>
            <a:endParaRPr lang="en-US" dirty="0"/>
          </a:p>
          <a:p>
            <a:pPr lvl="2"/>
            <a:r>
              <a:rPr lang="en-US" dirty="0"/>
              <a:t>Place send() and </a:t>
            </a:r>
            <a:r>
              <a:rPr lang="en-US" dirty="0" err="1"/>
              <a:t>recv</a:t>
            </a:r>
            <a:r>
              <a:rPr lang="en-US" dirty="0"/>
              <a:t>() in a loop!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E738D-CF31-448D-A884-272CC8B6F9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79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A Client-Server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Client-Server World</a:t>
            </a:r>
          </a:p>
        </p:txBody>
      </p:sp>
      <p:sp>
        <p:nvSpPr>
          <p:cNvPr id="34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8" name="Serv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Establish a connection between a server and a client</a:t>
            </a:r>
          </a:p>
          <a:p>
            <a:r>
              <a:rPr dirty="0"/>
              <a:t>Server</a:t>
            </a:r>
          </a:p>
          <a:p>
            <a:pPr lvl="1"/>
            <a:r>
              <a:rPr dirty="0"/>
              <a:t>Listen</a:t>
            </a:r>
            <a:r>
              <a:rPr lang="en-US" dirty="0"/>
              <a:t>s</a:t>
            </a:r>
            <a:r>
              <a:rPr dirty="0"/>
              <a:t> on a port for inbound “let’s talk” requests</a:t>
            </a:r>
            <a:endParaRPr lang="en-US" dirty="0"/>
          </a:p>
          <a:p>
            <a:pPr lvl="1"/>
            <a:r>
              <a:rPr lang="en-US" dirty="0"/>
              <a:t>Can talk to many clients at the same time</a:t>
            </a:r>
            <a:endParaRPr dirty="0"/>
          </a:p>
          <a:p>
            <a:r>
              <a:rPr dirty="0"/>
              <a:t>Client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Initiate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dirty="0"/>
              <a:t> the communication with the server</a:t>
            </a:r>
          </a:p>
          <a:p>
            <a:pPr lvl="1"/>
            <a:r>
              <a:rPr dirty="0"/>
              <a:t>Must know</a:t>
            </a:r>
          </a:p>
          <a:p>
            <a:pPr lvl="2"/>
            <a:r>
              <a:rPr dirty="0"/>
              <a:t>Server name</a:t>
            </a:r>
            <a:r>
              <a:rPr lang="en-US" dirty="0"/>
              <a:t> (which is used to find the IP address)</a:t>
            </a:r>
          </a:p>
          <a:p>
            <a:pPr lvl="2"/>
            <a:r>
              <a:rPr lang="en-US" dirty="0"/>
              <a:t>Protocol to use (TCP or UDP)</a:t>
            </a:r>
            <a:endParaRPr dirty="0"/>
          </a:p>
          <a:p>
            <a:pPr lvl="2"/>
            <a:r>
              <a:rPr lang="en-US" dirty="0"/>
              <a:t>P</a:t>
            </a:r>
            <a:r>
              <a:rPr dirty="0"/>
              <a:t>ort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7776E-0F3F-4881-832D-312E16FDC3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erver 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Server side</a:t>
            </a:r>
            <a:r>
              <a:rPr lang="en-US" dirty="0"/>
              <a:t> (TCP)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Use case  (TCP)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9785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After creating a socket</a:t>
            </a:r>
            <a:endParaRPr dirty="0"/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bind()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Server </a:t>
            </a:r>
            <a:r>
              <a:rPr b="1" dirty="0">
                <a:solidFill>
                  <a:srgbClr val="FF0000"/>
                </a:solidFill>
              </a:rPr>
              <a:t>binds</a:t>
            </a:r>
            <a:r>
              <a:rPr dirty="0"/>
              <a:t> (reserves</a:t>
            </a:r>
            <a:r>
              <a:rPr lang="en-US" dirty="0"/>
              <a:t>)</a:t>
            </a:r>
            <a:r>
              <a:rPr dirty="0"/>
              <a:t> a port for chatting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listen()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Server </a:t>
            </a:r>
            <a:r>
              <a:rPr b="1" dirty="0">
                <a:solidFill>
                  <a:srgbClr val="FF0000"/>
                </a:solidFill>
              </a:rPr>
              <a:t>listens</a:t>
            </a:r>
            <a:r>
              <a:rPr dirty="0"/>
              <a:t> on port for “Let’s talk” requests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accept()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When a request comes in…</a:t>
            </a:r>
          </a:p>
          <a:p>
            <a:pPr lvl="2">
              <a:spcBef>
                <a:spcPts val="900"/>
              </a:spcBef>
            </a:pPr>
            <a:r>
              <a:rPr dirty="0"/>
              <a:t>Server allocate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>
                <a:solidFill>
                  <a:schemeClr val="accent1"/>
                </a:solidFill>
              </a:rPr>
              <a:t>separate socket</a:t>
            </a:r>
            <a:r>
              <a:rPr dirty="0"/>
              <a:t> to </a:t>
            </a:r>
            <a:r>
              <a:rPr b="1" dirty="0">
                <a:solidFill>
                  <a:srgbClr val="FF0000"/>
                </a:solidFill>
              </a:rPr>
              <a:t>accept</a:t>
            </a:r>
            <a:r>
              <a:rPr dirty="0"/>
              <a:t> private communication with the client (same host, different port)</a:t>
            </a:r>
          </a:p>
          <a:p>
            <a:pPr lvl="3">
              <a:spcBef>
                <a:spcPts val="900"/>
              </a:spcBef>
            </a:pPr>
            <a:r>
              <a:rPr dirty="0"/>
              <a:t>The original socket remains available for future “Let’s talk”</a:t>
            </a:r>
            <a:endParaRPr lang="en-US" dirty="0"/>
          </a:p>
          <a:p>
            <a:pPr lvl="3">
              <a:spcBef>
                <a:spcPts val="900"/>
              </a:spcBef>
            </a:pPr>
            <a:r>
              <a:rPr lang="en-US" dirty="0"/>
              <a:t>The new socket is bound to </a:t>
            </a:r>
            <a:r>
              <a:rPr lang="en-US" dirty="0">
                <a:solidFill>
                  <a:srgbClr val="0070C0"/>
                </a:solidFill>
              </a:rPr>
              <a:t>an ephemeral port</a:t>
            </a:r>
            <a:endParaRPr dirty="0">
              <a:solidFill>
                <a:srgbClr val="0070C0"/>
              </a:solidFill>
            </a:endParaRPr>
          </a:p>
          <a:p>
            <a:pPr lvl="2">
              <a:spcBef>
                <a:spcPts val="900"/>
              </a:spcBef>
            </a:pPr>
            <a:r>
              <a:rPr dirty="0"/>
              <a:t>Communication goes on </a:t>
            </a:r>
            <a:r>
              <a:rPr dirty="0" err="1"/>
              <a:t>on</a:t>
            </a:r>
            <a:r>
              <a:rPr dirty="0"/>
              <a:t> separate socket</a:t>
            </a:r>
            <a:r>
              <a:rPr lang="en-US" dirty="0"/>
              <a:t>s</a:t>
            </a:r>
            <a:r>
              <a:rPr dirty="0"/>
              <a:t> with </a:t>
            </a:r>
          </a:p>
          <a:p>
            <a:pPr lvl="3">
              <a:spcBef>
                <a:spcPts val="900"/>
              </a:spcBef>
            </a:pPr>
            <a:r>
              <a:rPr b="1" dirty="0">
                <a:solidFill>
                  <a:srgbClr val="FF0000"/>
                </a:solidFill>
              </a:rPr>
              <a:t>send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dirty="0">
                <a:solidFill>
                  <a:srgbClr val="FF0000"/>
                </a:solidFill>
              </a:rPr>
              <a:t> / </a:t>
            </a:r>
            <a:r>
              <a:rPr b="1" dirty="0" err="1">
                <a:solidFill>
                  <a:srgbClr val="FF0000"/>
                </a:solidFill>
              </a:rPr>
              <a:t>recv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close() </a:t>
            </a:r>
            <a:r>
              <a:rPr dirty="0"/>
              <a:t>Conversation ends via a</a:t>
            </a:r>
            <a:r>
              <a:rPr lang="en-US" dirty="0"/>
              <a:t> close</a:t>
            </a:r>
            <a:endParaRPr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F0AAA-E292-42C8-A7D3-FA51298153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D8A-6D79-4BA9-A5B9-412006EF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Between Sockets and Telephone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B3B8D-9D6B-4417-BC26-3D90832EA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54707"/>
              </p:ext>
            </p:extLst>
          </p:nvPr>
        </p:nvGraphicFramePr>
        <p:xfrm>
          <a:off x="571500" y="3121000"/>
          <a:ext cx="11756407" cy="53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6618">
                  <a:extLst>
                    <a:ext uri="{9D8B030D-6E8A-4147-A177-3AD203B41FA5}">
                      <a16:colId xmlns:a16="http://schemas.microsoft.com/office/drawing/2014/main" val="4177682593"/>
                    </a:ext>
                  </a:extLst>
                </a:gridCol>
                <a:gridCol w="4067508">
                  <a:extLst>
                    <a:ext uri="{9D8B030D-6E8A-4147-A177-3AD203B41FA5}">
                      <a16:colId xmlns:a16="http://schemas.microsoft.com/office/drawing/2014/main" val="4226447733"/>
                    </a:ext>
                  </a:extLst>
                </a:gridCol>
                <a:gridCol w="4802281">
                  <a:extLst>
                    <a:ext uri="{9D8B030D-6E8A-4147-A177-3AD203B41FA5}">
                      <a16:colId xmlns:a16="http://schemas.microsoft.com/office/drawing/2014/main" val="818925910"/>
                    </a:ext>
                  </a:extLst>
                </a:gridCol>
              </a:tblGrid>
              <a:tr h="71030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Telephone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42683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socket()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Create a 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Buy a telephone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6713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bind()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Bind to a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Plug in/Insert a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93416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listen()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to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for ringtone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39794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accept()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Accept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Pick up the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96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send()/</a:t>
                      </a:r>
                      <a:r>
                        <a:rPr lang="en-US" sz="3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recv</a:t>
                      </a:r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Listen and talk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(at</a:t>
                      </a:r>
                      <a:r>
                        <a:rPr lang="en-US" sz="3200" baseline="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an extension)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70451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Close the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Hang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10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8AFFA-06F2-40A9-924D-6D77249AFA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08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erver 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Client</a:t>
            </a:r>
            <a:r>
              <a:rPr dirty="0"/>
              <a:t> side</a:t>
            </a:r>
            <a:r>
              <a:rPr lang="en-US" dirty="0"/>
              <a:t> (TCP)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Use case  (TCP)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9785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After creating a socket</a:t>
            </a:r>
            <a:endParaRPr dirty="0"/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connect()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Client initiates a session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Need server name, type, and port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Then, communication goes on with </a:t>
            </a:r>
            <a:r>
              <a:rPr lang="en-US" b="1" dirty="0">
                <a:solidFill>
                  <a:srgbClr val="FF0000"/>
                </a:solidFill>
              </a:rPr>
              <a:t>send()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b="1" dirty="0" err="1">
                <a:solidFill>
                  <a:srgbClr val="FF0000"/>
                </a:solidFill>
              </a:rPr>
              <a:t>recv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b="1" dirty="0">
                <a:solidFill>
                  <a:srgbClr val="FF0000"/>
                </a:solidFill>
              </a:rPr>
              <a:t>close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Client closes a session</a:t>
            </a:r>
          </a:p>
          <a:p>
            <a:pPr>
              <a:spcBef>
                <a:spcPts val="900"/>
              </a:spcBef>
            </a:pPr>
            <a:endParaRPr lang="en-US" dirty="0"/>
          </a:p>
          <a:p>
            <a:pPr>
              <a:spcBef>
                <a:spcPts val="900"/>
              </a:spcBef>
            </a:pPr>
            <a:endParaRPr 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Note that no bind() is needed on the client side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OS allocates a port </a:t>
            </a:r>
          </a:p>
          <a:p>
            <a:pPr lvl="1">
              <a:spcBef>
                <a:spcPts val="900"/>
              </a:spcBef>
            </a:pPr>
            <a:endParaRPr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5816B-3E16-453D-9039-EA9720D381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8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22E3-ED52-4522-B7ED-D3FC52AD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back to server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11D5-25F7-4DBB-B107-A06A1E33F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2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int bind(	int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, 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				const struct 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 *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,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				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);</a:t>
            </a:r>
          </a:p>
          <a:p>
            <a:endParaRPr lang="en-US" dirty="0">
              <a:sym typeface="Courier"/>
            </a:endParaRPr>
          </a:p>
          <a:p>
            <a:r>
              <a:rPr lang="en-US" dirty="0" err="1">
                <a:solidFill>
                  <a:schemeClr val="accent2"/>
                </a:solidFill>
                <a:sym typeface="Courier"/>
              </a:rPr>
              <a:t>sockfd</a:t>
            </a:r>
            <a:r>
              <a:rPr lang="en-US" dirty="0">
                <a:sym typeface="Courier"/>
              </a:rPr>
              <a:t> is the socket file descriptor. It does not have an address!</a:t>
            </a:r>
          </a:p>
          <a:p>
            <a:r>
              <a:rPr lang="en-US" dirty="0">
                <a:sym typeface="Courier"/>
              </a:rPr>
              <a:t>What is </a:t>
            </a:r>
            <a:r>
              <a:rPr lang="en-US" dirty="0">
                <a:solidFill>
                  <a:schemeClr val="accent1"/>
                </a:solidFill>
                <a:sym typeface="Courier"/>
              </a:rPr>
              <a:t>struct </a:t>
            </a:r>
            <a:r>
              <a:rPr lang="en-US" dirty="0" err="1">
                <a:solidFill>
                  <a:schemeClr val="accent1"/>
                </a:solidFill>
                <a:sym typeface="Courier"/>
              </a:rPr>
              <a:t>sockaddr</a:t>
            </a:r>
            <a:r>
              <a:rPr lang="en-US" dirty="0">
                <a:sym typeface="Courier"/>
              </a:rPr>
              <a:t>?</a:t>
            </a:r>
          </a:p>
          <a:p>
            <a:pPr lvl="1"/>
            <a:r>
              <a:rPr lang="en-US" sz="2800" dirty="0">
                <a:sym typeface="Courier"/>
              </a:rPr>
              <a:t>It holds address information for many types of socket</a:t>
            </a:r>
          </a:p>
          <a:p>
            <a:pPr lvl="1"/>
            <a:r>
              <a:rPr lang="en-US" sz="2800" dirty="0">
                <a:sym typeface="Courier"/>
              </a:rPr>
              <a:t>That is why there is a separate </a:t>
            </a:r>
            <a:r>
              <a:rPr lang="en-US" sz="2800" dirty="0" err="1">
                <a:solidFill>
                  <a:schemeClr val="accent2"/>
                </a:solidFill>
                <a:sym typeface="Courier"/>
              </a:rPr>
              <a:t>addrlen</a:t>
            </a:r>
            <a:r>
              <a:rPr lang="en-US" sz="2800" dirty="0">
                <a:sym typeface="Courier"/>
              </a:rPr>
              <a:t> to indicate its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3A05-EA53-4E0C-8661-6E674FD4C0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3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96A7-CDC2-48ED-872A-D2975401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 types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6B201F-0276-4FA3-ADDD-B4131D671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generic socket address</a:t>
            </a: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struct </a:t>
            </a:r>
            <a:r>
              <a:rPr lang="en-US" altLang="en-US" sz="2400" dirty="0" err="1">
                <a:latin typeface="Consolas" panose="020B0609020204030204" pitchFamily="49" charset="0"/>
              </a:rPr>
              <a:t>sockaddr</a:t>
            </a:r>
            <a:r>
              <a:rPr lang="en-US" altLang="en-US" sz="2400" dirty="0"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unsigned short    </a:t>
            </a:r>
            <a:r>
              <a:rPr lang="en-US" altLang="en-US" sz="2400" dirty="0" err="1">
                <a:latin typeface="Consolas" panose="020B0609020204030204" pitchFamily="49" charset="0"/>
              </a:rPr>
              <a:t>sa_family</a:t>
            </a:r>
            <a:r>
              <a:rPr lang="en-US" altLang="en-US" sz="2400" dirty="0">
                <a:latin typeface="Consolas" panose="020B0609020204030204" pitchFamily="49" charset="0"/>
              </a:rPr>
              <a:t>; 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address family, </a:t>
            </a:r>
            <a:r>
              <a:rPr lang="en-US" alt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AF_xxx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char       </a:t>
            </a:r>
            <a:r>
              <a:rPr lang="en-US" altLang="en-US" sz="2400" dirty="0" err="1">
                <a:latin typeface="Consolas" panose="020B0609020204030204" pitchFamily="49" charset="0"/>
              </a:rPr>
              <a:t>sa_data</a:t>
            </a:r>
            <a:r>
              <a:rPr lang="en-US" altLang="en-US" sz="2400" dirty="0">
                <a:latin typeface="Consolas" panose="020B0609020204030204" pitchFamily="49" charset="0"/>
              </a:rPr>
              <a:t>[14];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14 byte protocol address. Place holder</a:t>
            </a: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we are using Internet socket address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sa</a:t>
            </a:r>
            <a:r>
              <a:rPr lang="en-US" sz="2400" dirty="0">
                <a:latin typeface="Consolas" panose="020B0609020204030204" pitchFamily="49" charset="0"/>
              </a:rPr>
              <a:t>; 	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socket address IPv4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sockaddr_in6 sa6;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socket address IPv6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sockaddr_in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can be cast to struct </a:t>
            </a:r>
            <a:r>
              <a:rPr lang="en-US" alt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Do I really need to learn how to set the fields in 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and sa6?</a:t>
            </a:r>
            <a:endParaRPr lang="en-US" altLang="en-US" sz="24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FEC1-CC5A-47F7-A03C-33FFF8020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0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addrinfo</a:t>
            </a:r>
            <a:r>
              <a:rPr lang="en-US" dirty="0"/>
              <a:t>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12068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recent invention for preparing the socket address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ai_flags</a:t>
            </a:r>
            <a:r>
              <a:rPr lang="en-US" sz="2400" dirty="0">
                <a:latin typeface="Consolas" panose="020B0609020204030204" pitchFamily="49" charset="0"/>
              </a:rPr>
              <a:t>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AI_PASSIVE, AI_CANONNAME, etc.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;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AF_INET, AF_INET6, AF_UNSPEC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SOCK_STREAM, SOCK_DGRAM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0 for "any"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;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size of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ai_addr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in bytes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sockaddr_in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or _in6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char      *</a:t>
            </a:r>
            <a:r>
              <a:rPr lang="en-US" sz="2400" dirty="0" err="1">
                <a:latin typeface="Consolas" panose="020B0609020204030204" pitchFamily="49" charset="0"/>
              </a:rPr>
              <a:t>ai_canonname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full canonical hostname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ai_next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linked list, next node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0231-6E48-4F74-B6EF-DE1228F67A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22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1699</Words>
  <Application>Microsoft Macintosh PowerPoint</Application>
  <PresentationFormat>Custom</PresentationFormat>
  <Paragraphs>223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Helvetica</vt:lpstr>
      <vt:lpstr>Helvetica Neue</vt:lpstr>
      <vt:lpstr>Helvetica Neue Light</vt:lpstr>
      <vt:lpstr>Lucida Grande</vt:lpstr>
      <vt:lpstr>White</vt:lpstr>
      <vt:lpstr>(S2) Sockets Programming: Client and Server</vt:lpstr>
      <vt:lpstr>Review</vt:lpstr>
      <vt:lpstr>A Client-Server World</vt:lpstr>
      <vt:lpstr>Server side (TCP)</vt:lpstr>
      <vt:lpstr>Analogy Between Sockets and Telephone</vt:lpstr>
      <vt:lpstr>Client side (TCP)</vt:lpstr>
      <vt:lpstr>Getting back to server …</vt:lpstr>
      <vt:lpstr>Socket address types</vt:lpstr>
      <vt:lpstr>addrinfo structure</vt:lpstr>
      <vt:lpstr>getaddrinfo()</vt:lpstr>
      <vt:lpstr>Usage of getaddrinfo() for server</vt:lpstr>
      <vt:lpstr>Now, let us create socket and then bind!</vt:lpstr>
      <vt:lpstr>After bind()</vt:lpstr>
      <vt:lpstr>Usage of getaddrinfo() for client</vt:lpstr>
      <vt:lpstr>connect at the client side</vt:lpstr>
      <vt:lpstr>Blocking and Talking to Many Clients</vt:lpstr>
      <vt:lpstr>Server Dealing with Many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creator>zshi</dc:creator>
  <cp:lastModifiedBy>Wei, Wei</cp:lastModifiedBy>
  <cp:revision>600</cp:revision>
  <dcterms:modified xsi:type="dcterms:W3CDTF">2023-06-20T23:53:21Z</dcterms:modified>
</cp:coreProperties>
</file>