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314" r:id="rId3"/>
    <p:sldId id="286" r:id="rId4"/>
    <p:sldId id="293" r:id="rId5"/>
    <p:sldId id="322" r:id="rId6"/>
    <p:sldId id="324" r:id="rId7"/>
    <p:sldId id="323" r:id="rId8"/>
    <p:sldId id="325" r:id="rId9"/>
    <p:sldId id="326" r:id="rId10"/>
    <p:sldId id="327" r:id="rId11"/>
    <p:sldId id="287" r:id="rId12"/>
    <p:sldId id="315" r:id="rId13"/>
    <p:sldId id="289" r:id="rId14"/>
    <p:sldId id="290" r:id="rId15"/>
    <p:sldId id="291" r:id="rId16"/>
    <p:sldId id="292" r:id="rId17"/>
    <p:sldId id="328" r:id="rId18"/>
    <p:sldId id="329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if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547" autoAdjust="0"/>
  </p:normalViewPr>
  <p:slideViewPr>
    <p:cSldViewPr snapToGrid="0">
      <p:cViewPr varScale="1">
        <p:scale>
          <a:sx n="63" d="100"/>
          <a:sy n="63" d="100"/>
        </p:scale>
        <p:origin x="2280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3622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for </a:t>
            </a:r>
            <a:r>
              <a:rPr lang="en-US" dirty="0" err="1"/>
              <a:t>fopen</a:t>
            </a:r>
            <a:r>
              <a:rPr lang="en-US" dirty="0"/>
              <a:t> vs open</a:t>
            </a:r>
          </a:p>
        </p:txBody>
      </p:sp>
    </p:spTree>
    <p:extLst>
      <p:ext uri="{BB962C8B-B14F-4D97-AF65-F5344CB8AC3E}">
        <p14:creationId xmlns:p14="http://schemas.microsoft.com/office/powerpoint/2010/main" val="375951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Endianness issue (a.k.a. byte ordering!)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7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  <a:p>
            <a:pPr lvl="1"/>
            <a:r>
              <a:rPr lang="en-US" dirty="0"/>
              <a:t>On big-endian 		Both functions are “</a:t>
            </a:r>
            <a:r>
              <a:rPr lang="en-US" dirty="0" err="1"/>
              <a:t>noops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On little-endian		Translate from host to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0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application specific messages</a:t>
            </a:r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PUT(</a:t>
            </a:r>
            <a:r>
              <a:rPr lang="en-US" dirty="0" err="1"/>
              <a:t>fn</a:t>
            </a:r>
            <a:r>
              <a:rPr lang="en-US" dirty="0"/>
              <a:t>) : 	Upload to the server a local file named “</a:t>
            </a:r>
            <a:r>
              <a:rPr lang="en-US" dirty="0" err="1"/>
              <a:t>fn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size: server knows the number of bytes to read.  Sending unnecessary bytes. Hard to change or extend. </a:t>
            </a:r>
          </a:p>
        </p:txBody>
      </p:sp>
    </p:spTree>
    <p:extLst>
      <p:ext uri="{BB962C8B-B14F-4D97-AF65-F5344CB8AC3E}">
        <p14:creationId xmlns:p14="http://schemas.microsoft.com/office/powerpoint/2010/main" val="424812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Send the file size (n)</a:t>
            </a:r>
          </a:p>
          <a:p>
            <a:pPr lvl="2"/>
            <a:r>
              <a:rPr lang="en-US" dirty="0"/>
              <a:t>The other party needs to know when it has all bytes</a:t>
            </a:r>
          </a:p>
          <a:p>
            <a:pPr lvl="1"/>
            <a:r>
              <a:rPr lang="en-US" dirty="0"/>
              <a:t>Send n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6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gets_s</a:t>
            </a:r>
            <a:r>
              <a:rPr lang="en-US" dirty="0"/>
              <a:t>() in C11.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3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ockets Programm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(S3) </a:t>
            </a:r>
            <a:r>
              <a:rPr dirty="0"/>
              <a:t>Sockets Programming</a:t>
            </a:r>
            <a:r>
              <a:rPr lang="en-US" dirty="0"/>
              <a:t>: Protocol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rcRect l="21856" t="7266" r="18812" b="6749"/>
          <a:stretch>
            <a:fillRect/>
          </a:stretch>
        </p:blipFill>
        <p:spPr>
          <a:xfrm>
            <a:off x="7943195" y="5488799"/>
            <a:ext cx="3677101" cy="36691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9" h="21597" extrusionOk="0">
                <a:moveTo>
                  <a:pt x="10809" y="0"/>
                </a:moveTo>
                <a:cubicBezTo>
                  <a:pt x="9508" y="-1"/>
                  <a:pt x="9254" y="24"/>
                  <a:pt x="8398" y="243"/>
                </a:cubicBezTo>
                <a:cubicBezTo>
                  <a:pt x="6709" y="676"/>
                  <a:pt x="5526" y="1266"/>
                  <a:pt x="4048" y="2413"/>
                </a:cubicBezTo>
                <a:cubicBezTo>
                  <a:pt x="1511" y="4383"/>
                  <a:pt x="-12" y="7596"/>
                  <a:pt x="0" y="10772"/>
                </a:cubicBezTo>
                <a:cubicBezTo>
                  <a:pt x="2" y="11226"/>
                  <a:pt x="34" y="11681"/>
                  <a:pt x="100" y="12129"/>
                </a:cubicBezTo>
                <a:cubicBezTo>
                  <a:pt x="303" y="13513"/>
                  <a:pt x="604" y="14506"/>
                  <a:pt x="1164" y="15643"/>
                </a:cubicBezTo>
                <a:cubicBezTo>
                  <a:pt x="2463" y="18276"/>
                  <a:pt x="4647" y="20145"/>
                  <a:pt x="7560" y="21114"/>
                </a:cubicBezTo>
                <a:cubicBezTo>
                  <a:pt x="7904" y="21229"/>
                  <a:pt x="8571" y="21375"/>
                  <a:pt x="9575" y="21558"/>
                </a:cubicBezTo>
                <a:cubicBezTo>
                  <a:pt x="9719" y="21584"/>
                  <a:pt x="9967" y="21597"/>
                  <a:pt x="10269" y="21598"/>
                </a:cubicBezTo>
                <a:cubicBezTo>
                  <a:pt x="11174" y="21599"/>
                  <a:pt x="12571" y="21496"/>
                  <a:pt x="13152" y="21362"/>
                </a:cubicBezTo>
                <a:cubicBezTo>
                  <a:pt x="16431" y="20601"/>
                  <a:pt x="19089" y="18499"/>
                  <a:pt x="20495" y="15556"/>
                </a:cubicBezTo>
                <a:cubicBezTo>
                  <a:pt x="21313" y="13847"/>
                  <a:pt x="21588" y="12587"/>
                  <a:pt x="21578" y="10602"/>
                </a:cubicBezTo>
                <a:cubicBezTo>
                  <a:pt x="21572" y="9310"/>
                  <a:pt x="21547" y="9094"/>
                  <a:pt x="21294" y="8132"/>
                </a:cubicBezTo>
                <a:cubicBezTo>
                  <a:pt x="20484" y="5044"/>
                  <a:pt x="18384" y="2462"/>
                  <a:pt x="15549" y="1068"/>
                </a:cubicBezTo>
                <a:cubicBezTo>
                  <a:pt x="13900" y="257"/>
                  <a:pt x="12769" y="2"/>
                  <a:pt x="10809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SMTP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C: Subject: Test message</a:t>
            </a:r>
          </a:p>
          <a:p>
            <a:pPr marL="0" indent="0">
              <a:buNone/>
            </a:pPr>
            <a:r>
              <a:rPr lang="en-US" sz="2400" dirty="0"/>
              <a:t>C: </a:t>
            </a:r>
          </a:p>
          <a:p>
            <a:pPr marL="0" indent="0">
              <a:buNone/>
            </a:pPr>
            <a:r>
              <a:rPr lang="en-US" sz="2400" dirty="0"/>
              <a:t>C: Hello, Alice,</a:t>
            </a:r>
          </a:p>
          <a:p>
            <a:pPr marL="0" indent="0">
              <a:buNone/>
            </a:pPr>
            <a:r>
              <a:rPr lang="en-US" sz="2400" dirty="0"/>
              <a:t>C: This is a test message.</a:t>
            </a:r>
          </a:p>
          <a:p>
            <a:pPr marL="0" indent="0">
              <a:buNone/>
            </a:pPr>
            <a:r>
              <a:rPr lang="en-US" sz="2400" dirty="0"/>
              <a:t>C: Bob</a:t>
            </a:r>
          </a:p>
          <a:p>
            <a:pPr marL="0" indent="0">
              <a:buNone/>
            </a:pPr>
            <a:r>
              <a:rPr lang="en-US" sz="2400" dirty="0"/>
              <a:t>C: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250 Ok: queued as 12345</a:t>
            </a:r>
          </a:p>
          <a:p>
            <a:pPr marL="0" indent="0">
              <a:buNone/>
            </a:pPr>
            <a:r>
              <a:rPr lang="en-US" sz="2400" dirty="0"/>
              <a:t>C: QUIT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221 Bye</a:t>
            </a:r>
          </a:p>
          <a:p>
            <a:pPr marL="0" indent="0">
              <a:buNone/>
            </a:pPr>
            <a:r>
              <a:rPr lang="en-US" sz="2400" dirty="0"/>
              <a:t>{The server closes the connection}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04452" y="8479631"/>
            <a:ext cx="43538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Based on an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example on Wikipedia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8520" y="4623812"/>
            <a:ext cx="589788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Here is the line indicating the end of DATA</a:t>
            </a:r>
          </a:p>
          <a:p>
            <a:pPr algn="l"/>
            <a:r>
              <a:rPr lang="en-US" sz="2400" dirty="0">
                <a:solidFill>
                  <a:schemeClr val="accent6"/>
                </a:solidFill>
              </a:rPr>
              <a:t>&lt;CR&gt;&lt;LF&gt;.&lt;CR&gt;&lt;LF&gt;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54480" y="5044440"/>
            <a:ext cx="1554480" cy="289560"/>
          </a:xfrm>
          <a:prstGeom prst="straightConnector1">
            <a:avLst/>
          </a:prstGeom>
          <a:noFill/>
          <a:ln w="25400" cap="flat">
            <a:solidFill>
              <a:srgbClr val="7030A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9124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Example: TFTP-style application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TFTP-style applications</a:t>
            </a:r>
          </a:p>
        </p:txBody>
      </p:sp>
      <p:sp>
        <p:nvSpPr>
          <p:cNvPr id="437" name="Trivial File Transfer Protocol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Trivial File Transfer Protocol (TFTP)</a:t>
            </a:r>
          </a:p>
          <a:p>
            <a:r>
              <a:rPr lang="en-US" dirty="0"/>
              <a:t>Server waits for commands and performs operations accordingly</a:t>
            </a:r>
          </a:p>
          <a:p>
            <a:r>
              <a:rPr lang="en-US" dirty="0"/>
              <a:t>Client sends a command to the server and waits for the response</a:t>
            </a:r>
          </a:p>
          <a:p>
            <a:endParaRPr lang="en-US" dirty="0"/>
          </a:p>
          <a:p>
            <a:r>
              <a:rPr lang="en-US" dirty="0"/>
              <a:t>Three commands are supported</a:t>
            </a:r>
          </a:p>
          <a:p>
            <a:pPr lvl="2"/>
            <a:r>
              <a:rPr lang="en-US" dirty="0"/>
              <a:t>LS  			List files in the directory on the server side </a:t>
            </a:r>
          </a:p>
          <a:p>
            <a:pPr lvl="2"/>
            <a:r>
              <a:rPr lang="en-US" dirty="0"/>
              <a:t>GET </a:t>
            </a:r>
            <a:r>
              <a:rPr lang="en-US" dirty="0" err="1"/>
              <a:t>fn</a:t>
            </a:r>
            <a:r>
              <a:rPr lang="en-US" dirty="0"/>
              <a:t> 		Download a file named “</a:t>
            </a:r>
            <a:r>
              <a:rPr lang="en-US" dirty="0" err="1"/>
              <a:t>fn</a:t>
            </a:r>
            <a:r>
              <a:rPr lang="en-US" dirty="0"/>
              <a:t>” from the server</a:t>
            </a:r>
          </a:p>
          <a:p>
            <a:pPr lvl="2"/>
            <a:r>
              <a:rPr lang="en-US" dirty="0"/>
              <a:t>EXIT			End the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11</a:t>
            </a:fld>
            <a:endParaRPr lang="en-US"/>
          </a:p>
        </p:txBody>
      </p:sp>
      <p:sp>
        <p:nvSpPr>
          <p:cNvPr id="43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6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0DB73D-B653-48A4-8886-8269E7EC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505816-A573-47A2-9D96-9B8ABF086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Client sends a command </a:t>
            </a:r>
          </a:p>
          <a:p>
            <a:pPr marL="0" indent="0">
              <a:buNone/>
            </a:pPr>
            <a:r>
              <a:rPr lang="en-US" dirty="0"/>
              <a:t>Server responds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encode the command, messages, and files?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9CA8A-C010-4E18-83B8-4E63AF82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510468"/>
              </p:ext>
            </p:extLst>
          </p:nvPr>
        </p:nvGraphicFramePr>
        <p:xfrm>
          <a:off x="571500" y="3839394"/>
          <a:ext cx="11731336" cy="3027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097">
                  <a:extLst>
                    <a:ext uri="{9D8B030D-6E8A-4147-A177-3AD203B41FA5}">
                      <a16:colId xmlns:a16="http://schemas.microsoft.com/office/drawing/2014/main" val="2186699546"/>
                    </a:ext>
                  </a:extLst>
                </a:gridCol>
                <a:gridCol w="8740239">
                  <a:extLst>
                    <a:ext uri="{9D8B030D-6E8A-4147-A177-3AD203B41FA5}">
                      <a16:colId xmlns:a16="http://schemas.microsoft.com/office/drawing/2014/main" val="2922884840"/>
                    </a:ext>
                  </a:extLst>
                </a:gridCol>
              </a:tblGrid>
              <a:tr h="7569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</a:rPr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</a:rPr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473525"/>
                  </a:ext>
                </a:extLst>
              </a:tr>
              <a:tr h="7569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A list of file names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30423"/>
                  </a:ext>
                </a:extLst>
              </a:tr>
              <a:tr h="7569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GET </a:t>
                      </a:r>
                      <a:r>
                        <a:rPr lang="en-US" sz="2800" dirty="0" err="1"/>
                        <a:t>fn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17217"/>
                  </a:ext>
                </a:extLst>
              </a:tr>
              <a:tr h="7569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Nothing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91408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620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Messaging O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Command </a:t>
            </a:r>
            <a:r>
              <a:rPr dirty="0"/>
              <a:t>Options</a:t>
            </a:r>
            <a:r>
              <a:rPr lang="en-US" dirty="0"/>
              <a:t>: Text</a:t>
            </a:r>
            <a:endParaRPr dirty="0"/>
          </a:p>
        </p:txBody>
      </p:sp>
      <p:sp>
        <p:nvSpPr>
          <p:cNvPr id="45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52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3" name="Example command: GET(f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command is an ASCII string ending with a delimiter, e.g., '\n'</a:t>
            </a:r>
          </a:p>
          <a:p>
            <a:pPr lvl="1"/>
            <a:r>
              <a:rPr lang="en-US" dirty="0"/>
              <a:t>Both parties have to agree on the delimiter</a:t>
            </a:r>
          </a:p>
          <a:p>
            <a:pPr marL="0" indent="0">
              <a:buNone/>
            </a:pPr>
            <a:r>
              <a:rPr lang="en-US" dirty="0"/>
              <a:t>Example: GET(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send_str</a:t>
            </a:r>
            <a:r>
              <a:rPr lang="en-US" dirty="0">
                <a:latin typeface="Consolas" panose="020B0609020204030204" pitchFamily="49" charset="0"/>
              </a:rPr>
              <a:t>("get hello.txt\n");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send NUL</a:t>
            </a:r>
          </a:p>
        </p:txBody>
      </p:sp>
      <p:graphicFrame>
        <p:nvGraphicFramePr>
          <p:cNvPr id="455" name="Table"/>
          <p:cNvGraphicFramePr/>
          <p:nvPr>
            <p:extLst>
              <p:ext uri="{D42A27DB-BD31-4B8C-83A1-F6EECF244321}">
                <p14:modId xmlns:p14="http://schemas.microsoft.com/office/powerpoint/2010/main" val="1338718197"/>
              </p:ext>
            </p:extLst>
          </p:nvPr>
        </p:nvGraphicFramePr>
        <p:xfrm>
          <a:off x="973777" y="5229109"/>
          <a:ext cx="10611416" cy="3526108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30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5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Pro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Cons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5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Easy for humans to read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R</a:t>
                      </a:r>
                      <a:r>
                        <a:rPr sz="2500" dirty="0">
                          <a:sym typeface="Helvetica Neue Light"/>
                        </a:rPr>
                        <a:t>equire parsing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5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Flexible and compatible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Variable length. Check of the delimiter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5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Not compact for long commands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3247531017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Messaging O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Command</a:t>
            </a:r>
            <a:r>
              <a:rPr dirty="0"/>
              <a:t> Options</a:t>
            </a:r>
            <a:r>
              <a:rPr lang="en-US" dirty="0"/>
              <a:t>: Binary, fixed size</a:t>
            </a:r>
            <a:endParaRPr dirty="0"/>
          </a:p>
        </p:txBody>
      </p:sp>
      <p:sp>
        <p:nvSpPr>
          <p:cNvPr id="46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6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2" name="Example command: GET(f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command is represented by a structure</a:t>
            </a:r>
          </a:p>
          <a:p>
            <a:pPr lvl="1"/>
            <a:r>
              <a:rPr lang="en-US" dirty="0"/>
              <a:t>All commands have the same size </a:t>
            </a:r>
            <a:r>
              <a:rPr lang="en-US" dirty="0">
                <a:solidFill>
                  <a:schemeClr val="accent5"/>
                </a:solidFill>
              </a:rPr>
              <a:t>(good or bad?)</a:t>
            </a:r>
          </a:p>
          <a:p>
            <a:r>
              <a:rPr lang="en-US" dirty="0"/>
              <a:t>Example:</a:t>
            </a:r>
            <a:endParaRPr dirty="0"/>
          </a:p>
        </p:txBody>
      </p:sp>
      <p:graphicFrame>
        <p:nvGraphicFramePr>
          <p:cNvPr id="464" name="Table"/>
          <p:cNvGraphicFramePr/>
          <p:nvPr>
            <p:extLst>
              <p:ext uri="{D42A27DB-BD31-4B8C-83A1-F6EECF244321}">
                <p14:modId xmlns:p14="http://schemas.microsoft.com/office/powerpoint/2010/main" val="2560319418"/>
              </p:ext>
            </p:extLst>
          </p:nvPr>
        </p:nvGraphicFramePr>
        <p:xfrm>
          <a:off x="6614160" y="5098307"/>
          <a:ext cx="5700826" cy="3482780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85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1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Pro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dirty="0">
                          <a:solidFill>
                            <a:schemeClr val="accent5"/>
                          </a:solidFill>
                          <a:sym typeface="Helvetica Neue Light"/>
                        </a:rPr>
                        <a:t>Cons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Nothing to parse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Hard to read and maintain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Fixed size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Fixed size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 dirty="0">
                          <a:sym typeface="Helvetica Neue Light"/>
                        </a:rPr>
                        <a:t>Endianness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 dirty="0"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Padding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2544157893"/>
                  </a:ext>
                </a:extLst>
              </a:tr>
            </a:tbl>
          </a:graphicData>
        </a:graphic>
      </p:graphicFrame>
      <p:sp>
        <p:nvSpPr>
          <p:cNvPr id="465" name="#define LS    0…"/>
          <p:cNvSpPr txBox="1"/>
          <p:nvPr/>
        </p:nvSpPr>
        <p:spPr>
          <a:xfrm>
            <a:off x="571500" y="4231178"/>
            <a:ext cx="5798820" cy="453457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#define LS 	 	0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#define GET	 	1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#define PUT	 	2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#define EXIT		3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400" dirty="0">
              <a:solidFill>
                <a:schemeClr val="accent1"/>
              </a:solidFill>
              <a:latin typeface="Consolas" panose="020B0609020204030204" pitchFamily="49" charset="0"/>
              <a:ea typeface="Courier"/>
              <a:cs typeface="Courier"/>
              <a:sym typeface="Helvetica Neue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struct Command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	int code;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	char </a:t>
            </a:r>
            <a:r>
              <a:rPr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fileName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[25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2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];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}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cmd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400" dirty="0">
              <a:solidFill>
                <a:srgbClr val="941100"/>
              </a:solidFill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cmd.code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 =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htonl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Helvetica Neue"/>
              </a:rPr>
              <a:t>(GET);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send_all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(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sid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, &amp;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cmd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, 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sizeof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(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cmd</a:t>
            </a:r>
            <a:r>
              <a:rPr lang="en-US"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  <a:sym typeface="Helvetica Neue"/>
              </a:rPr>
              <a:t>));</a:t>
            </a:r>
            <a:endParaRPr sz="2400" dirty="0">
              <a:solidFill>
                <a:srgbClr val="941100"/>
              </a:solidFill>
              <a:latin typeface="Consolas" panose="020B0609020204030204" pitchFamily="49" charset="0"/>
              <a:ea typeface="+mn-ea"/>
              <a:cs typeface="+mn-cs"/>
              <a:sym typeface="Helvetica Neu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Messaging Op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Command Options: Dynamic size</a:t>
            </a:r>
            <a:endParaRPr dirty="0"/>
          </a:p>
        </p:txBody>
      </p:sp>
      <p:sp>
        <p:nvSpPr>
          <p:cNvPr id="47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71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2" name="Example command: GET(fn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LS and EXIT need only 4 bytes (or we can use only one byte)</a:t>
            </a:r>
          </a:p>
          <a:p>
            <a:r>
              <a:rPr lang="en-US" dirty="0"/>
              <a:t>GET needs to send additional (filename length + 4) bytes</a:t>
            </a:r>
          </a:p>
          <a:p>
            <a:endParaRPr dirty="0"/>
          </a:p>
        </p:txBody>
      </p:sp>
      <p:sp>
        <p:nvSpPr>
          <p:cNvPr id="475" name="#define LS    0…"/>
          <p:cNvSpPr txBox="1"/>
          <p:nvPr/>
        </p:nvSpPr>
        <p:spPr>
          <a:xfrm>
            <a:off x="710389" y="3857922"/>
            <a:ext cx="6086651" cy="453457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#define LS 	 	0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#define GET	 	1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#define PUT	 	2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#define EXIT		3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code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htonl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len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strlen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fname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nlen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htonl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fnlen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send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_all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fd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code,sizeof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send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_all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fd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,&amp;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len,sizeof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send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_all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fd,fname,</a:t>
            </a:r>
            <a:r>
              <a:rPr lang="en-US" sz="2400" dirty="0" err="1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fnlen</a:t>
            </a:r>
            <a:r>
              <a:rPr sz="2400" dirty="0">
                <a:solidFill>
                  <a:srgbClr val="941100"/>
                </a:solidFill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6AB7CDB3-EB74-46B0-B2C1-61F346980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046025"/>
              </p:ext>
            </p:extLst>
          </p:nvPr>
        </p:nvGraphicFramePr>
        <p:xfrm>
          <a:off x="7202958" y="5386196"/>
          <a:ext cx="5230342" cy="2821635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61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1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Neue Light"/>
                        </a:rPr>
                        <a:t>Pro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5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Neue Light"/>
                        </a:rPr>
                        <a:t>Cons</a:t>
                      </a:r>
                    </a:p>
                  </a:txBody>
                  <a:tcPr marL="25400" marR="25400" marT="25400" marB="2540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500">
                          <a:sym typeface="Helvetica Neue Light"/>
                        </a:rPr>
                        <a:t>Nothing to parse</a:t>
                      </a: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Hard to read and maintain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Dynamic sizing</a:t>
                      </a:r>
                      <a:endParaRPr sz="2500" dirty="0">
                        <a:sym typeface="Helvetica Neue Light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500" dirty="0">
                          <a:sym typeface="Helvetica Neue Light"/>
                        </a:rPr>
                        <a:t>Endianness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145">
                <a:tc>
                  <a:txBody>
                    <a:bodyPr/>
                    <a:lstStyle/>
                    <a:p>
                      <a:pPr algn="l">
                        <a:defRPr sz="2500">
                          <a:sym typeface="Helvetica Neue Light"/>
                        </a:defRPr>
                      </a:pPr>
                      <a:endParaRPr dirty="0"/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500">
                          <a:sym typeface="Helvetica Neue Light"/>
                        </a:defRPr>
                      </a:pPr>
                      <a:r>
                        <a:rPr lang="en-US" sz="2500" dirty="0">
                          <a:sym typeface="Helvetica Neue Light"/>
                        </a:rPr>
                        <a:t>More brittle</a:t>
                      </a:r>
                    </a:p>
                  </a:txBody>
                  <a:tcPr marL="38100" marR="38100" marT="38100" marB="381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551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ending the file in respons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Sending the </a:t>
            </a:r>
            <a:r>
              <a:rPr lang="en-US" dirty="0"/>
              <a:t>response</a:t>
            </a:r>
            <a:endParaRPr dirty="0"/>
          </a:p>
        </p:txBody>
      </p:sp>
      <p:sp>
        <p:nvSpPr>
          <p:cNvPr id="48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82" name="Quite si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typedef </a:t>
            </a:r>
            <a:r>
              <a:rPr lang="en-US" sz="2800" dirty="0" err="1">
                <a:latin typeface="Consolas" panose="020B0609020204030204" pitchFamily="49" charset="0"/>
              </a:rPr>
              <a:t>struct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ResponseHeader_tag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int code;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int length;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 </a:t>
            </a:r>
            <a:r>
              <a:rPr lang="en-US" sz="2800" dirty="0" err="1">
                <a:latin typeface="Consolas" panose="020B0609020204030204" pitchFamily="49" charset="0"/>
              </a:rPr>
              <a:t>ResponseHeader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/>
              <a:t>: type of the payload: text message or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length</a:t>
            </a:r>
            <a:r>
              <a:rPr lang="en-US" dirty="0"/>
              <a:t>: the number of bytes in the text message or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payload is followed by </a:t>
            </a:r>
            <a:r>
              <a:rPr lang="en-US" dirty="0">
                <a:solidFill>
                  <a:schemeClr val="accent1"/>
                </a:solidFill>
              </a:rPr>
              <a:t>length</a:t>
            </a:r>
            <a:r>
              <a:rPr lang="en-US" dirty="0"/>
              <a:t> bytes of message or file contents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Remember the byte ordering of code and length!</a:t>
            </a:r>
            <a:endParaRPr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return value</a:t>
            </a:r>
          </a:p>
          <a:p>
            <a:r>
              <a:rPr lang="en-US" dirty="0"/>
              <a:t>Validate input </a:t>
            </a:r>
          </a:p>
          <a:p>
            <a:r>
              <a:rPr lang="en-US" dirty="0"/>
              <a:t>Understand strings in C</a:t>
            </a:r>
          </a:p>
          <a:p>
            <a:pPr lvl="1"/>
            <a:r>
              <a:rPr lang="en-US" dirty="0"/>
              <a:t>Always </a:t>
            </a:r>
            <a:r>
              <a:rPr lang="en-US"/>
              <a:t>think about if </a:t>
            </a:r>
            <a:r>
              <a:rPr lang="en-US" dirty="0"/>
              <a:t>you have enough space for strings</a:t>
            </a:r>
          </a:p>
          <a:p>
            <a:pPr lvl="2"/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strcat</a:t>
            </a:r>
            <a:r>
              <a:rPr lang="en-US" dirty="0"/>
              <a:t>(),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13598"/>
              </p:ext>
            </p:extLst>
          </p:nvPr>
        </p:nvGraphicFramePr>
        <p:xfrm>
          <a:off x="1286086" y="6048375"/>
          <a:ext cx="11147214" cy="237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7656">
                  <a:extLst>
                    <a:ext uri="{9D8B030D-6E8A-4147-A177-3AD203B41FA5}">
                      <a16:colId xmlns:a16="http://schemas.microsoft.com/office/drawing/2014/main" val="1396441111"/>
                    </a:ext>
                  </a:extLst>
                </a:gridCol>
                <a:gridCol w="6639558">
                  <a:extLst>
                    <a:ext uri="{9D8B030D-6E8A-4147-A177-3AD203B41FA5}">
                      <a16:colId xmlns:a16="http://schemas.microsoft.com/office/drawing/2014/main" val="2997062978"/>
                    </a:ext>
                  </a:extLst>
                </a:gridCol>
              </a:tblGrid>
              <a:tr h="594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Don'ts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Do's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84474"/>
                  </a:ext>
                </a:extLst>
              </a:tr>
              <a:tr h="594106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9411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scanf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("%s", </a:t>
                      </a:r>
                      <a: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9411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buf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);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rgbClr val="941100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scanf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("%10s", &amp;</a:t>
                      </a:r>
                      <a:r>
                        <a:rPr kumimoji="0" lang="en-US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buf</a:t>
                      </a:r>
                      <a:r>
                        <a:rPr kumimoji="0" lang="en-US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Helvetica Neue"/>
                        </a:rPr>
                        <a:t>);</a:t>
                      </a:r>
                      <a:endParaRPr lang="en-US" sz="2400" b="0" i="0" u="none" strike="noStrike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+mn-cs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60008"/>
                  </a:ext>
                </a:extLst>
              </a:tr>
              <a:tr h="594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gets(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buf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fgets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(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buf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, BUF_SIZE, 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stdin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9861"/>
                  </a:ext>
                </a:extLst>
              </a:tr>
              <a:tr h="59410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sprint(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buf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9411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, "%s", s);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snprintf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(</a:t>
                      </a:r>
                      <a:r>
                        <a:rPr lang="en-US" sz="2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buf</a:t>
                      </a:r>
                      <a:r>
                        <a:rPr lang="en-US" sz="2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Helvetica Neue"/>
                        </a:rPr>
                        <a:t>, BUF_SIZE, "%s", s);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9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908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3A40-D82D-45F9-B180-522D0472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Safer String Handling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A4C2DE-67F5-4899-B9DD-2EC6A47D7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manual for the storage requirement and NUL handling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C55E2C-9E91-4CD1-901F-53222650142C}"/>
              </a:ext>
            </a:extLst>
          </p:cNvPr>
          <p:cNvGraphicFramePr>
            <a:graphicFrameLocks noGrp="1"/>
          </p:cNvGraphicFramePr>
          <p:nvPr/>
        </p:nvGraphicFramePr>
        <p:xfrm>
          <a:off x="670339" y="3629584"/>
          <a:ext cx="11762961" cy="579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8257">
                  <a:extLst>
                    <a:ext uri="{9D8B030D-6E8A-4147-A177-3AD203B41FA5}">
                      <a16:colId xmlns:a16="http://schemas.microsoft.com/office/drawing/2014/main" val="3846371585"/>
                    </a:ext>
                  </a:extLst>
                </a:gridCol>
                <a:gridCol w="7184704">
                  <a:extLst>
                    <a:ext uri="{9D8B030D-6E8A-4147-A177-3AD203B41FA5}">
                      <a16:colId xmlns:a16="http://schemas.microsoft.com/office/drawing/2014/main" val="3092256712"/>
                    </a:ext>
                  </a:extLst>
                </a:gridCol>
              </a:tblGrid>
              <a:tr h="827688"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Better?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471375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gets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fgets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stdin)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67806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strcpy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dst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dst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n) // missing NUL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93277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strcat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dst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strncat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dst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209199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strlen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strnlen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(s,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016367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("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%s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",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("%10s",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694893"/>
                  </a:ext>
                </a:extLst>
              </a:tr>
              <a:tr h="827688">
                <a:tc>
                  <a:txBody>
                    <a:bodyPr/>
                    <a:lstStyle/>
                    <a:p>
                      <a:pPr algn="l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sprintf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,"%s",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snprintf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buf,sizeof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),"%s", 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75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795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C748-4CC4-41EE-9BDC-F8C34B5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ADBB-6E32-4AEA-93C2-5A09CDF16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for communications between two parties</a:t>
            </a:r>
          </a:p>
          <a:p>
            <a:pPr lvl="1"/>
            <a:r>
              <a:rPr lang="en-US" dirty="0"/>
              <a:t>Need protocols at every layer</a:t>
            </a:r>
          </a:p>
          <a:p>
            <a:pPr lvl="1"/>
            <a:r>
              <a:rPr lang="en-US" dirty="0"/>
              <a:t>TCP and IP are protocols!</a:t>
            </a:r>
          </a:p>
          <a:p>
            <a:endParaRPr lang="en-US" dirty="0"/>
          </a:p>
          <a:p>
            <a:r>
              <a:rPr lang="en-US" dirty="0"/>
              <a:t>After establishing a TCP connection, two processes talk at application layer</a:t>
            </a:r>
          </a:p>
          <a:p>
            <a:pPr lvl="1"/>
            <a:r>
              <a:rPr lang="en-US" dirty="0"/>
              <a:t>Who should talk first? </a:t>
            </a:r>
          </a:p>
          <a:p>
            <a:pPr lvl="1"/>
            <a:r>
              <a:rPr lang="en-US" dirty="0"/>
              <a:t>How much can each talk?</a:t>
            </a:r>
          </a:p>
          <a:p>
            <a:pPr lvl="1"/>
            <a:r>
              <a:rPr lang="en-US" dirty="0"/>
              <a:t>How are the messages encoded into bytes?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53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Well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Byte stream in sockets</a:t>
            </a:r>
            <a:endParaRPr dirty="0"/>
          </a:p>
        </p:txBody>
      </p:sp>
      <p:sp>
        <p:nvSpPr>
          <p:cNvPr id="427" name="Line"/>
          <p:cNvSpPr/>
          <p:nvPr/>
        </p:nvSpPr>
        <p:spPr>
          <a:xfrm>
            <a:off x="647700" y="1968504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791" tIns="50791" rIns="50791" bIns="50791" anchor="ctr"/>
          <a:lstStyle/>
          <a:p>
            <a:pPr algn="l" defTabSz="457129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5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29" name="That’s application dependent of cour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Applications see byte streams into and out of sockets</a:t>
            </a:r>
          </a:p>
          <a:p>
            <a:r>
              <a:rPr lang="en-US" dirty="0"/>
              <a:t>It is up to applications to interpret bytes</a:t>
            </a:r>
          </a:p>
          <a:p>
            <a:r>
              <a:rPr lang="en-US" dirty="0"/>
              <a:t>Two common options (</a:t>
            </a:r>
            <a:r>
              <a:rPr lang="en-US" dirty="0">
                <a:solidFill>
                  <a:schemeClr val="accent1"/>
                </a:solidFill>
              </a:rPr>
              <a:t>both parties have to agree !</a:t>
            </a:r>
            <a:r>
              <a:rPr lang="en-US" dirty="0"/>
              <a:t>)</a:t>
            </a:r>
            <a:endParaRPr dirty="0"/>
          </a:p>
          <a:p>
            <a:pPr lvl="1"/>
            <a:r>
              <a:rPr lang="en-US" dirty="0"/>
              <a:t>Everything is in p</a:t>
            </a:r>
            <a:r>
              <a:rPr dirty="0"/>
              <a:t>lain text</a:t>
            </a:r>
            <a:r>
              <a:rPr lang="en-US" dirty="0"/>
              <a:t>. Need conversion and parsing</a:t>
            </a:r>
            <a:endParaRPr dirty="0"/>
          </a:p>
          <a:p>
            <a:pPr lvl="2"/>
            <a:r>
              <a:rPr lang="en-US" dirty="0"/>
              <a:t>Example: </a:t>
            </a:r>
            <a:r>
              <a:rPr dirty="0"/>
              <a:t>XML  |  JSON</a:t>
            </a:r>
          </a:p>
          <a:p>
            <a:pPr lvl="1"/>
            <a:r>
              <a:rPr lang="en-US" dirty="0"/>
              <a:t>Raw data. Issues: endianness and padding</a:t>
            </a:r>
          </a:p>
          <a:p>
            <a:pPr marL="0" indent="0">
              <a:buNone/>
            </a:pPr>
            <a:r>
              <a:rPr lang="en-US" sz="2800" dirty="0"/>
              <a:t>Example: </a:t>
            </a:r>
            <a:r>
              <a:rPr lang="en-US" sz="2800" dirty="0" err="1"/>
              <a:t>int</a:t>
            </a:r>
            <a:r>
              <a:rPr lang="en-US" sz="2800" dirty="0"/>
              <a:t> v = 128. Send v.</a:t>
            </a:r>
          </a:p>
          <a:p>
            <a:pPr marL="0" indent="0">
              <a:buNone/>
            </a:pPr>
            <a:r>
              <a:rPr lang="en-US" sz="2800" dirty="0"/>
              <a:t>Option 1:  three ASCII characters with a delimiter: '1', '2', '8', '\n'</a:t>
            </a:r>
          </a:p>
          <a:p>
            <a:pPr marL="0" indent="0">
              <a:buNone/>
            </a:pPr>
            <a:r>
              <a:rPr lang="en-US" sz="2800" dirty="0"/>
              <a:t>Option 2: four bytes: 0x00, 0x00, 0x00, 0x80 (or 0x80, 0x00, 0x00, 0x00?)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Is the size of v really 4?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8540" y="9131300"/>
            <a:ext cx="279754" cy="2958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1219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Network Encod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Endianness</a:t>
            </a:r>
            <a:endParaRPr dirty="0"/>
          </a:p>
        </p:txBody>
      </p:sp>
      <p:sp>
        <p:nvSpPr>
          <p:cNvPr id="48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90" name="What is that?…"/>
          <p:cNvSpPr txBox="1"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23896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Two ways to use bytes if a data item has more than 1 byte</a:t>
            </a:r>
          </a:p>
          <a:p>
            <a:pPr lvl="1"/>
            <a:r>
              <a:rPr lang="en-US" dirty="0"/>
              <a:t>Some hosts use big-endian while some use little-endian</a:t>
            </a:r>
          </a:p>
          <a:p>
            <a:r>
              <a:rPr lang="en-US" dirty="0"/>
              <a:t>Both parties need an agreement to interpret the bytes</a:t>
            </a:r>
            <a:endParaRPr dirty="0"/>
          </a:p>
        </p:txBody>
      </p:sp>
      <p:sp>
        <p:nvSpPr>
          <p:cNvPr id="492" name="128"/>
          <p:cNvSpPr/>
          <p:nvPr/>
        </p:nvSpPr>
        <p:spPr>
          <a:xfrm>
            <a:off x="6874087" y="6612368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128</a:t>
            </a:r>
          </a:p>
        </p:txBody>
      </p:sp>
      <p:sp>
        <p:nvSpPr>
          <p:cNvPr id="493" name="41"/>
          <p:cNvSpPr/>
          <p:nvPr/>
        </p:nvSpPr>
        <p:spPr>
          <a:xfrm>
            <a:off x="7943618" y="6612368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41</a:t>
            </a:r>
          </a:p>
        </p:txBody>
      </p:sp>
      <p:sp>
        <p:nvSpPr>
          <p:cNvPr id="494" name="12"/>
          <p:cNvSpPr/>
          <p:nvPr/>
        </p:nvSpPr>
        <p:spPr>
          <a:xfrm>
            <a:off x="8993427" y="6612368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</a:t>
            </a:r>
          </a:p>
        </p:txBody>
      </p:sp>
      <p:sp>
        <p:nvSpPr>
          <p:cNvPr id="495" name="217"/>
          <p:cNvSpPr/>
          <p:nvPr/>
        </p:nvSpPr>
        <p:spPr>
          <a:xfrm>
            <a:off x="10050259" y="6612368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217</a:t>
            </a:r>
          </a:p>
        </p:txBody>
      </p:sp>
      <p:sp>
        <p:nvSpPr>
          <p:cNvPr id="496" name="217"/>
          <p:cNvSpPr/>
          <p:nvPr/>
        </p:nvSpPr>
        <p:spPr>
          <a:xfrm>
            <a:off x="6823687" y="8253053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217</a:t>
            </a:r>
          </a:p>
        </p:txBody>
      </p:sp>
      <p:sp>
        <p:nvSpPr>
          <p:cNvPr id="497" name="12"/>
          <p:cNvSpPr/>
          <p:nvPr/>
        </p:nvSpPr>
        <p:spPr>
          <a:xfrm>
            <a:off x="7893218" y="8253053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</a:t>
            </a:r>
          </a:p>
        </p:txBody>
      </p:sp>
      <p:sp>
        <p:nvSpPr>
          <p:cNvPr id="498" name="41"/>
          <p:cNvSpPr/>
          <p:nvPr/>
        </p:nvSpPr>
        <p:spPr>
          <a:xfrm>
            <a:off x="8943027" y="8253053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41</a:t>
            </a:r>
          </a:p>
        </p:txBody>
      </p:sp>
      <p:sp>
        <p:nvSpPr>
          <p:cNvPr id="499" name="128"/>
          <p:cNvSpPr/>
          <p:nvPr/>
        </p:nvSpPr>
        <p:spPr>
          <a:xfrm>
            <a:off x="9999859" y="8253053"/>
            <a:ext cx="1067121" cy="668343"/>
          </a:xfrm>
          <a:prstGeom prst="rect">
            <a:avLst/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/>
          <a:lstStyle>
            <a:lvl1pPr>
              <a:defRPr sz="3400"/>
            </a:lvl1pPr>
          </a:lstStyle>
          <a:p>
            <a:r>
              <a:t>128</a:t>
            </a:r>
          </a:p>
        </p:txBody>
      </p:sp>
      <p:sp>
        <p:nvSpPr>
          <p:cNvPr id="500" name="Big-Endian"/>
          <p:cNvSpPr txBox="1"/>
          <p:nvPr/>
        </p:nvSpPr>
        <p:spPr>
          <a:xfrm>
            <a:off x="1290820" y="6595178"/>
            <a:ext cx="26112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chemeClr val="accent2">
                    <a:lumMod val="75000"/>
                  </a:schemeClr>
                </a:solidFill>
              </a:rPr>
              <a:t>Big-Endian</a:t>
            </a:r>
          </a:p>
        </p:txBody>
      </p:sp>
      <p:sp>
        <p:nvSpPr>
          <p:cNvPr id="501" name="Little-Endian"/>
          <p:cNvSpPr txBox="1"/>
          <p:nvPr/>
        </p:nvSpPr>
        <p:spPr>
          <a:xfrm>
            <a:off x="1339673" y="8255775"/>
            <a:ext cx="2823465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Little-Endian</a:t>
            </a:r>
          </a:p>
        </p:txBody>
      </p:sp>
      <p:sp>
        <p:nvSpPr>
          <p:cNvPr id="502" name="Line"/>
          <p:cNvSpPr/>
          <p:nvPr/>
        </p:nvSpPr>
        <p:spPr>
          <a:xfrm>
            <a:off x="7318013" y="7373012"/>
            <a:ext cx="3258021" cy="7763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503" name="Line"/>
          <p:cNvSpPr/>
          <p:nvPr/>
        </p:nvSpPr>
        <p:spPr>
          <a:xfrm>
            <a:off x="8314014" y="7303132"/>
            <a:ext cx="1269736" cy="8772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504" name="Line"/>
          <p:cNvSpPr/>
          <p:nvPr/>
        </p:nvSpPr>
        <p:spPr>
          <a:xfrm flipH="1">
            <a:off x="8405018" y="7287285"/>
            <a:ext cx="1173845" cy="9087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505" name="Line"/>
          <p:cNvSpPr/>
          <p:nvPr/>
        </p:nvSpPr>
        <p:spPr>
          <a:xfrm flipH="1">
            <a:off x="7323227" y="7360930"/>
            <a:ext cx="3241100" cy="7949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A1CFA-0CA7-4153-9CFE-3DC28B6052F0}"/>
              </a:ext>
            </a:extLst>
          </p:cNvPr>
          <p:cNvSpPr txBox="1"/>
          <p:nvPr/>
        </p:nvSpPr>
        <p:spPr>
          <a:xfrm>
            <a:off x="647700" y="4664636"/>
            <a:ext cx="1093749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Integer: 2150173913</a:t>
            </a:r>
            <a:r>
              <a:rPr lang="en-US" sz="3600" dirty="0"/>
              <a:t> or </a:t>
            </a:r>
            <a:r>
              <a:rPr lang="en-US" sz="3600" dirty="0">
                <a:solidFill>
                  <a:schemeClr val="accent1"/>
                </a:solidFill>
              </a:rPr>
              <a:t>0x80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29 0C D9</a:t>
            </a:r>
          </a:p>
          <a:p>
            <a:pPr algn="l"/>
            <a:r>
              <a:rPr lang="en-US" sz="3600" dirty="0"/>
              <a:t>Bytes: 128(0x80), 41(0x29), 12(0x0C), 217(0xD9)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59BFEC-B004-48D2-BDAB-7843BA66BC65}"/>
              </a:ext>
            </a:extLst>
          </p:cNvPr>
          <p:cNvCxnSpPr/>
          <p:nvPr/>
        </p:nvCxnSpPr>
        <p:spPr>
          <a:xfrm>
            <a:off x="6958940" y="6282047"/>
            <a:ext cx="4001985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F1085E-5A87-4BDD-B065-983EF6072A1F}"/>
              </a:ext>
            </a:extLst>
          </p:cNvPr>
          <p:cNvSpPr txBox="1"/>
          <p:nvPr/>
        </p:nvSpPr>
        <p:spPr>
          <a:xfrm>
            <a:off x="11317184" y="5977054"/>
            <a:ext cx="141316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higher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13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Byte ord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Change b</a:t>
            </a:r>
            <a:r>
              <a:rPr dirty="0"/>
              <a:t>yte ordering</a:t>
            </a:r>
            <a:r>
              <a:rPr lang="en-US" dirty="0"/>
              <a:t> for 16-bit or 32-bit integers</a:t>
            </a:r>
            <a:endParaRPr dirty="0"/>
          </a:p>
        </p:txBody>
      </p:sp>
      <p:sp>
        <p:nvSpPr>
          <p:cNvPr id="51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4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15" name="Two order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Two orderings</a:t>
            </a:r>
            <a:r>
              <a:rPr lang="en-US" dirty="0"/>
              <a:t> may not be the same</a:t>
            </a:r>
            <a:endParaRPr dirty="0"/>
          </a:p>
          <a:p>
            <a:pPr lvl="1"/>
            <a:r>
              <a:rPr dirty="0"/>
              <a:t>Host Byte Ordering					natural for platform</a:t>
            </a:r>
          </a:p>
          <a:p>
            <a:pPr lvl="1"/>
            <a:r>
              <a:rPr dirty="0"/>
              <a:t>Network Byte Ordering				always big-endian</a:t>
            </a:r>
          </a:p>
          <a:p>
            <a:r>
              <a:rPr lang="en-US" dirty="0"/>
              <a:t>Convert to network byte ordering before send</a:t>
            </a:r>
          </a:p>
          <a:p>
            <a:r>
              <a:rPr lang="en-US" dirty="0"/>
              <a:t>Convert to host byte ordering after receive</a:t>
            </a:r>
          </a:p>
          <a:p>
            <a:pPr lvl="1"/>
            <a:r>
              <a:rPr lang="en-US" dirty="0" err="1"/>
              <a:t>htonl</a:t>
            </a:r>
            <a:r>
              <a:rPr lang="en-US" dirty="0"/>
              <a:t> and </a:t>
            </a:r>
            <a:r>
              <a:rPr lang="en-US" dirty="0" err="1"/>
              <a:t>ntohl</a:t>
            </a:r>
            <a:r>
              <a:rPr lang="en-US" dirty="0"/>
              <a:t> for 32-bit. </a:t>
            </a:r>
            <a:r>
              <a:rPr lang="en-US" dirty="0" err="1"/>
              <a:t>htons</a:t>
            </a:r>
            <a:r>
              <a:rPr lang="en-US" dirty="0"/>
              <a:t> and </a:t>
            </a:r>
            <a:r>
              <a:rPr lang="en-US" dirty="0" err="1"/>
              <a:t>ntohs</a:t>
            </a:r>
            <a:r>
              <a:rPr lang="en-US" dirty="0"/>
              <a:t> for 16-bit</a:t>
            </a:r>
          </a:p>
          <a:p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</p:txBody>
      </p:sp>
      <p:sp>
        <p:nvSpPr>
          <p:cNvPr id="517" name="#include &lt;arpa/inet.h&gt;…"/>
          <p:cNvSpPr txBox="1"/>
          <p:nvPr/>
        </p:nvSpPr>
        <p:spPr>
          <a:xfrm>
            <a:off x="1264920" y="6322735"/>
            <a:ext cx="10195559" cy="2687915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#include &lt;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arpa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/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inet.h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uint32_t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htonl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(uint32_t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hostlong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uint16_t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htons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(uint16_t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hostshort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uint32_t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ntohl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(uint32_t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netlong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uint16_t</a:t>
            </a:r>
            <a:r>
              <a:rPr sz="2800" dirty="0"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ntohs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(uint16_t </a:t>
            </a:r>
            <a:r>
              <a:rPr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netshort</a:t>
            </a:r>
            <a:r>
              <a:rPr sz="2800" dirty="0">
                <a:solidFill>
                  <a:schemeClr val="accent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F227B-4151-4896-AE56-40B1966A68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807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 are fine in this course</a:t>
            </a:r>
            <a:r>
              <a:rPr lang="en-US" dirty="0"/>
              <a:t> because we assume ASCII strings</a:t>
            </a:r>
          </a:p>
          <a:p>
            <a:pPr lvl="1"/>
            <a:r>
              <a:rPr lang="en-US" dirty="0"/>
              <a:t>Each character has only one byte</a:t>
            </a:r>
          </a:p>
          <a:p>
            <a:r>
              <a:rPr lang="en-US" dirty="0"/>
              <a:t>In real word, modern applications assume Unicode internally</a:t>
            </a:r>
          </a:p>
          <a:p>
            <a:pPr lvl="1"/>
            <a:r>
              <a:rPr lang="en-US" dirty="0"/>
              <a:t>Especially important for web servers</a:t>
            </a:r>
          </a:p>
          <a:p>
            <a:pPr lvl="2"/>
            <a:r>
              <a:rPr lang="en-US" dirty="0"/>
              <a:t>Your customers/users speak many kinds of languages!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Python 3 uses Unicode strings by default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"♡♫".encode('utf-8')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encode a string to byte array using UTF-8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data.decode</a:t>
            </a:r>
            <a:r>
              <a:rPr lang="en-US" sz="2400" dirty="0">
                <a:latin typeface="Consolas" panose="020B0609020204030204" pitchFamily="49" charset="0"/>
              </a:rPr>
              <a:t>('utf-8')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decode a byte array using UTF-8 to a string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52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lignment and Pad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Issues with structure: a</a:t>
            </a:r>
            <a:r>
              <a:rPr dirty="0"/>
              <a:t>lignment and </a:t>
            </a:r>
            <a:r>
              <a:rPr lang="en-US" dirty="0"/>
              <a:t>p</a:t>
            </a:r>
            <a:r>
              <a:rPr dirty="0"/>
              <a:t>adding</a:t>
            </a:r>
          </a:p>
        </p:txBody>
      </p:sp>
      <p:sp>
        <p:nvSpPr>
          <p:cNvPr id="52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2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24" name="Compilation can introduce padding inside structur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800" dirty="0"/>
              <a:t>Compilation can introduce padding inside structures </a:t>
            </a:r>
          </a:p>
          <a:p>
            <a:pPr lvl="1"/>
            <a:r>
              <a:rPr lang="en-US" sz="2800" dirty="0"/>
              <a:t>A</a:t>
            </a:r>
            <a:r>
              <a:rPr sz="2800" dirty="0"/>
              <a:t>ffect the structure si</a:t>
            </a:r>
            <a:r>
              <a:rPr lang="en-US" sz="2800" dirty="0"/>
              <a:t>z</a:t>
            </a:r>
            <a:r>
              <a:rPr sz="2800" dirty="0"/>
              <a:t>e</a:t>
            </a:r>
            <a:r>
              <a:rPr lang="en-US" sz="2800" dirty="0"/>
              <a:t> and </a:t>
            </a:r>
            <a:r>
              <a:rPr sz="2800" dirty="0"/>
              <a:t>the offset of the fields</a:t>
            </a:r>
          </a:p>
          <a:p>
            <a:pPr lvl="1"/>
            <a:r>
              <a:rPr sz="2800" dirty="0"/>
              <a:t>Important when the two endpoints have different architectures</a:t>
            </a:r>
          </a:p>
          <a:p>
            <a:pPr lvl="2"/>
            <a:r>
              <a:rPr sz="2800" dirty="0"/>
              <a:t>e.g.  32 bit vs. 64 bit even if both are </a:t>
            </a:r>
            <a:r>
              <a:rPr lang="en-US" sz="2800" dirty="0"/>
              <a:t>I</a:t>
            </a:r>
            <a:r>
              <a:rPr sz="2800" dirty="0"/>
              <a:t>ntel</a:t>
            </a:r>
          </a:p>
          <a:p>
            <a:r>
              <a:rPr sz="2800" dirty="0"/>
              <a:t>How to deal </a:t>
            </a:r>
            <a:r>
              <a:rPr lang="en-US" sz="2800" dirty="0"/>
              <a:t>with the issue</a:t>
            </a:r>
            <a:r>
              <a:rPr sz="2800" dirty="0"/>
              <a:t>?</a:t>
            </a:r>
          </a:p>
          <a:p>
            <a:pPr lvl="1"/>
            <a:r>
              <a:rPr sz="2800" dirty="0"/>
              <a:t>Use explicit padding! (or reorder fields)</a:t>
            </a:r>
            <a:endParaRPr lang="en-US" sz="2800" dirty="0"/>
          </a:p>
          <a:p>
            <a:pPr lvl="1"/>
            <a:r>
              <a:rPr lang="en-US" sz="2800" dirty="0"/>
              <a:t>Do not use any language/machine dependent data/structure</a:t>
            </a:r>
            <a:endParaRPr sz="2800" dirty="0"/>
          </a:p>
        </p:txBody>
      </p:sp>
      <p:sp>
        <p:nvSpPr>
          <p:cNvPr id="526" name="struct RecTag {…"/>
          <p:cNvSpPr txBox="1"/>
          <p:nvPr/>
        </p:nvSpPr>
        <p:spPr>
          <a:xfrm>
            <a:off x="647700" y="7094321"/>
            <a:ext cx="2932960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struct 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RecTag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  a;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	short b;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   c;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27" name="struct RecTag {…"/>
          <p:cNvSpPr txBox="1"/>
          <p:nvPr/>
        </p:nvSpPr>
        <p:spPr>
          <a:xfrm>
            <a:off x="5686504" y="7094321"/>
            <a:ext cx="3372750" cy="2311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struct </a:t>
            </a:r>
            <a:r>
              <a:rPr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RecTag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{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	</a:t>
            </a:r>
            <a:r>
              <a:rPr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int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a;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	short b;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	char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unused[2];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	</a:t>
            </a:r>
            <a:r>
              <a:rPr sz="2400" dirty="0" err="1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int</a:t>
            </a: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   c;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4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</a:rPr>
              <a:t>}</a:t>
            </a:r>
          </a:p>
        </p:txBody>
      </p:sp>
      <p:sp>
        <p:nvSpPr>
          <p:cNvPr id="528" name="Arrow"/>
          <p:cNvSpPr/>
          <p:nvPr/>
        </p:nvSpPr>
        <p:spPr>
          <a:xfrm>
            <a:off x="3927692" y="7757572"/>
            <a:ext cx="1447800" cy="622749"/>
          </a:xfrm>
          <a:prstGeom prst="rightArrow">
            <a:avLst>
              <a:gd name="adj1" fmla="val 32000"/>
              <a:gd name="adj2" fmla="val 59767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07218" y="7094321"/>
            <a:ext cx="3573114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Remember to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change byte order for a, b, and c !</a:t>
            </a:r>
          </a:p>
        </p:txBody>
      </p:sp>
    </p:spTree>
    <p:extLst>
      <p:ext uri="{BB962C8B-B14F-4D97-AF65-F5344CB8AC3E}">
        <p14:creationId xmlns:p14="http://schemas.microsoft.com/office/powerpoint/2010/main" val="34506495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arrays?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each element to bytes individually</a:t>
            </a:r>
          </a:p>
          <a:p>
            <a:endParaRPr lang="en-US" dirty="0"/>
          </a:p>
          <a:p>
            <a:r>
              <a:rPr lang="en-US" dirty="0"/>
              <a:t>How about arrays of structures that have array members?</a:t>
            </a:r>
          </a:p>
          <a:p>
            <a:pPr lvl="1"/>
            <a:r>
              <a:rPr lang="en-US" dirty="0"/>
              <a:t>You can see it is becoming very tedious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JSON: JavaScript Object Notation is an open-standard file format that uses human-readable text to transmit data objects consisting of attribute–value pairs and array data types (from Wikipedia)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676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SMTP(Simple Mail Transfer Protocol)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220 smtp.example.com ESMTP Postfix</a:t>
            </a:r>
          </a:p>
          <a:p>
            <a:pPr marL="0" indent="0">
              <a:buNone/>
            </a:pPr>
            <a:r>
              <a:rPr lang="en-US" sz="2400" dirty="0"/>
              <a:t>C: HELO relay.example.com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250 smtp.example.com, I am glad to meet you</a:t>
            </a:r>
          </a:p>
          <a:p>
            <a:pPr marL="0" indent="0">
              <a:buNone/>
            </a:pPr>
            <a:r>
              <a:rPr lang="en-US" sz="2400" dirty="0"/>
              <a:t>C: MAIL FROM:&lt;bob@example.com&gt;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250 Ok</a:t>
            </a:r>
          </a:p>
          <a:p>
            <a:pPr marL="0" indent="0">
              <a:buNone/>
            </a:pPr>
            <a:r>
              <a:rPr lang="en-US" sz="2400" dirty="0"/>
              <a:t>C: RCPT TO:&lt;alice@example.com&gt;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250 Ok</a:t>
            </a:r>
          </a:p>
          <a:p>
            <a:pPr marL="0" indent="0">
              <a:buNone/>
            </a:pPr>
            <a:r>
              <a:rPr lang="en-US" sz="2400" dirty="0"/>
              <a:t>C: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S: 354 End data with </a:t>
            </a:r>
            <a:r>
              <a:rPr lang="en-US" sz="2400" dirty="0">
                <a:solidFill>
                  <a:schemeClr val="accent6"/>
                </a:solidFill>
              </a:rPr>
              <a:t>&lt;CR&gt;&lt;LF&gt;.&lt;CR&gt;&lt;LF&gt;</a:t>
            </a:r>
          </a:p>
          <a:p>
            <a:pPr marL="0" indent="0">
              <a:buNone/>
            </a:pPr>
            <a:r>
              <a:rPr lang="en-US" sz="2400" dirty="0"/>
              <a:t>C: From: "Bob Example" &lt;bob@example.com&gt;</a:t>
            </a:r>
          </a:p>
          <a:p>
            <a:pPr marL="0" indent="0">
              <a:buNone/>
            </a:pPr>
            <a:r>
              <a:rPr lang="en-US" sz="2400" dirty="0"/>
              <a:t>C: To: Alice Example &lt;alice@example.com&gt;</a:t>
            </a:r>
          </a:p>
          <a:p>
            <a:pPr marL="0" indent="0">
              <a:buNone/>
            </a:pPr>
            <a:r>
              <a:rPr lang="en-US" sz="2400" dirty="0"/>
              <a:t>C: Date: Tue, 15 Jan 2008 16:02:43 -0500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4313456"/>
            <a:ext cx="55753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Each line ends with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&lt;CR&gt;&lt;LF&gt;, </a:t>
            </a:r>
            <a:r>
              <a:rPr lang="en-US" sz="2400" baseline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"\r\n"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400" baseline="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may respond with many lines,</a:t>
            </a:r>
          </a:p>
          <a:p>
            <a:pPr algn="l"/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for example, to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EHLO command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4452" y="8479631"/>
            <a:ext cx="435384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Based on an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 Light"/>
              </a:rPr>
              <a:t> example on Wikipedia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nsolas" panose="020B0609020204030204" pitchFamily="49" charset="0"/>
              <a:cs typeface="Arial" panose="020B0604020202020204" pitchFamily="34" charset="0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66018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1668</Words>
  <Application>Microsoft Macintosh PowerPoint</Application>
  <PresentationFormat>Custom</PresentationFormat>
  <Paragraphs>283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Helvetica</vt:lpstr>
      <vt:lpstr>Helvetica Neue</vt:lpstr>
      <vt:lpstr>Helvetica Neue Light</vt:lpstr>
      <vt:lpstr>Lucida Grande</vt:lpstr>
      <vt:lpstr>White</vt:lpstr>
      <vt:lpstr>(S3) Sockets Programming: Protocol</vt:lpstr>
      <vt:lpstr>Network Protocols</vt:lpstr>
      <vt:lpstr>Byte stream in sockets</vt:lpstr>
      <vt:lpstr>Endianness</vt:lpstr>
      <vt:lpstr>Change byte ordering for 16-bit or 32-bit integers</vt:lpstr>
      <vt:lpstr>Sending a string</vt:lpstr>
      <vt:lpstr>Issues with structure: alignment and padding</vt:lpstr>
      <vt:lpstr>How about arrays?</vt:lpstr>
      <vt:lpstr>Example: SMTP(Simple Mail Transfer Protocol)</vt:lpstr>
      <vt:lpstr>Example: SMTP - 2</vt:lpstr>
      <vt:lpstr>Example: TFTP-style applications</vt:lpstr>
      <vt:lpstr>Commands</vt:lpstr>
      <vt:lpstr>Command Options: Text</vt:lpstr>
      <vt:lpstr>Command Options: Binary, fixed size</vt:lpstr>
      <vt:lpstr>Command Options: Dynamic size</vt:lpstr>
      <vt:lpstr>Sending the response</vt:lpstr>
      <vt:lpstr>Recapping</vt:lpstr>
      <vt:lpstr>Safer String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Programming</dc:title>
  <dc:creator>zshi</dc:creator>
  <cp:lastModifiedBy>Wei, Wei</cp:lastModifiedBy>
  <cp:revision>585</cp:revision>
  <dcterms:modified xsi:type="dcterms:W3CDTF">2023-06-20T23:53:37Z</dcterms:modified>
</cp:coreProperties>
</file>