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400" r:id="rId2"/>
    <p:sldId id="401" r:id="rId3"/>
    <p:sldId id="452" r:id="rId4"/>
    <p:sldId id="446" r:id="rId5"/>
    <p:sldId id="437" r:id="rId6"/>
    <p:sldId id="441" r:id="rId7"/>
    <p:sldId id="442" r:id="rId8"/>
    <p:sldId id="447" r:id="rId9"/>
    <p:sldId id="404" r:id="rId10"/>
    <p:sldId id="408" r:id="rId11"/>
    <p:sldId id="410" r:id="rId12"/>
    <p:sldId id="412" r:id="rId13"/>
    <p:sldId id="448" r:id="rId14"/>
    <p:sldId id="418" r:id="rId15"/>
    <p:sldId id="420" r:id="rId16"/>
    <p:sldId id="423" r:id="rId17"/>
    <p:sldId id="424" r:id="rId18"/>
    <p:sldId id="425" r:id="rId19"/>
    <p:sldId id="428" r:id="rId20"/>
    <p:sldId id="429" r:id="rId21"/>
    <p:sldId id="451" r:id="rId22"/>
    <p:sldId id="427" r:id="rId23"/>
    <p:sldId id="445" r:id="rId24"/>
    <p:sldId id="443" r:id="rId25"/>
    <p:sldId id="430" r:id="rId26"/>
    <p:sldId id="444" r:id="rId27"/>
    <p:sldId id="449" r:id="rId28"/>
    <p:sldId id="450" r:id="rId29"/>
    <p:sldId id="454" r:id="rId30"/>
    <p:sldId id="453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Michel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40" autoAdjust="0"/>
  </p:normalViewPr>
  <p:slideViewPr>
    <p:cSldViewPr snapToGrid="0">
      <p:cViewPr varScale="1">
        <p:scale>
          <a:sx n="80" d="100"/>
          <a:sy n="80" d="100"/>
        </p:scale>
        <p:origin x="1600" y="192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4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4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6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3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4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1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59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0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7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3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8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5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5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(;;) is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300486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1599BD6-FCA8-410E-88A4-98A6E9B1E14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2" name="Seal 3 SPOT281.jpg" descr="Seal 3 SPOT281.jpg"/>
          <p:cNvPicPr>
            <a:picLocks noChangeAspect="1"/>
          </p:cNvPicPr>
          <p:nvPr/>
        </p:nvPicPr>
        <p:blipFill>
          <a:blip r:embed="rId3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A C Primer (Part 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(3): Flow of Control (ABC Chapter 4)</a:t>
            </a:r>
            <a:endParaRPr dirty="0"/>
          </a:p>
        </p:txBody>
      </p:sp>
      <p:sp>
        <p:nvSpPr>
          <p:cNvPr id="23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267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7" name="Seal 3 SPOT281.jpg" descr="Seal 3 SPOT2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Do-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Do-While Loop</a:t>
            </a:r>
          </a:p>
        </p:txBody>
      </p:sp>
      <p:sp>
        <p:nvSpPr>
          <p:cNvPr id="770" name="Same as in Java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Checks condition </a:t>
            </a:r>
            <a:r>
              <a:rPr lang="en-US" b="1" dirty="0"/>
              <a:t>after</a:t>
            </a:r>
            <a:r>
              <a:rPr lang="en-US" dirty="0"/>
              <a:t> executing loop body</a:t>
            </a:r>
          </a:p>
          <a:p>
            <a:pPr lvl="1"/>
            <a:r>
              <a:rPr lang="en-US" dirty="0"/>
              <a:t>The statement is executed at least once</a:t>
            </a:r>
            <a:endParaRPr dirty="0"/>
          </a:p>
        </p:txBody>
      </p:sp>
      <p:sp>
        <p:nvSpPr>
          <p:cNvPr id="773" name="do…"/>
          <p:cNvSpPr txBox="1"/>
          <p:nvPr/>
        </p:nvSpPr>
        <p:spPr>
          <a:xfrm>
            <a:off x="9734985" y="2330450"/>
            <a:ext cx="2337924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</a:t>
            </a:r>
            <a:r>
              <a:rPr lang="en-US" dirty="0"/>
              <a:t>exp</a:t>
            </a:r>
            <a:r>
              <a:rPr dirty="0"/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AA3F4E-DC25-4C95-89C7-460FD41029CB}"/>
              </a:ext>
            </a:extLst>
          </p:cNvPr>
          <p:cNvGrpSpPr/>
          <p:nvPr/>
        </p:nvGrpSpPr>
        <p:grpSpPr>
          <a:xfrm>
            <a:off x="8849858" y="4545375"/>
            <a:ext cx="3876950" cy="3407538"/>
            <a:chOff x="3694767" y="3914675"/>
            <a:chExt cx="3876950" cy="3407538"/>
          </a:xfrm>
        </p:grpSpPr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DD444A07-3BEC-4B33-A3F8-F82F739B4A34}"/>
                </a:ext>
              </a:extLst>
            </p:cNvPr>
            <p:cNvSpPr/>
            <p:nvPr/>
          </p:nvSpPr>
          <p:spPr>
            <a:xfrm>
              <a:off x="5125751" y="5937327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176AA9A8-0247-4624-A17D-399B2F8C245E}"/>
                </a:ext>
              </a:extLst>
            </p:cNvPr>
            <p:cNvSpPr/>
            <p:nvPr/>
          </p:nvSpPr>
          <p:spPr>
            <a:xfrm>
              <a:off x="4805833" y="5002815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F128F4-5B79-48F9-B69A-37C7B059A57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5727794" y="3914675"/>
              <a:ext cx="0" cy="108814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2D948-4DDF-4BF0-9872-8DBB62FCD2FD}"/>
                </a:ext>
              </a:extLst>
            </p:cNvPr>
            <p:cNvSpPr txBox="1"/>
            <p:nvPr/>
          </p:nvSpPr>
          <p:spPr>
            <a:xfrm>
              <a:off x="3694767" y="6393871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02370A-E63D-4DFC-BCED-937317CD54B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727794" y="5449091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96FE439-2C20-41E7-BAE3-DA5290401EBF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6329839" y="6380582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2FDF1C-195A-42DC-9420-76E98D79A1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6702" y="6358564"/>
              <a:ext cx="0" cy="9636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EB887E-6FBC-4F7C-BD45-CECA10AEE11B}"/>
                </a:ext>
              </a:extLst>
            </p:cNvPr>
            <p:cNvCxnSpPr>
              <a:cxnSpLocks/>
            </p:cNvCxnSpPr>
            <p:nvPr/>
          </p:nvCxnSpPr>
          <p:spPr>
            <a:xfrm>
              <a:off x="3994062" y="4373381"/>
              <a:ext cx="173017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D1342C-1194-4CEA-9ACA-E108E4A1A9AC}"/>
                </a:ext>
              </a:extLst>
            </p:cNvPr>
            <p:cNvSpPr txBox="1"/>
            <p:nvPr/>
          </p:nvSpPr>
          <p:spPr>
            <a:xfrm>
              <a:off x="6240808" y="6327832"/>
              <a:ext cx="1330909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0BE14E-E11D-4F74-8472-F1EF10D4F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062" y="4373381"/>
              <a:ext cx="0" cy="20072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5E796D-2F5C-419D-A900-71CA9BF6B980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3994062" y="6380582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3028E604-0C69-4776-B4CF-B8FA0CDF1395}"/>
              </a:ext>
            </a:extLst>
          </p:cNvPr>
          <p:cNvSpPr txBox="1">
            <a:spLocks/>
          </p:cNvSpPr>
          <p:nvPr/>
        </p:nvSpPr>
        <p:spPr>
          <a:xfrm>
            <a:off x="647700" y="5057614"/>
            <a:ext cx="11861800" cy="5308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Example: computing sum of 0..99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20AEDB2-DF68-44D7-9CAA-7F53228C3D64}"/>
              </a:ext>
            </a:extLst>
          </p:cNvPr>
          <p:cNvSpPr txBox="1">
            <a:spLocks/>
          </p:cNvSpPr>
          <p:nvPr/>
        </p:nvSpPr>
        <p:spPr>
          <a:xfrm>
            <a:off x="941208" y="5816395"/>
            <a:ext cx="11861800" cy="469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do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	  sum = sum +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 while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245E9-F3C0-4B50-98E8-AA46AD477C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952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</a:t>
            </a:r>
          </a:p>
        </p:txBody>
      </p:sp>
      <p:sp>
        <p:nvSpPr>
          <p:cNvPr id="6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90" name="Just like in Java / C++…"/>
          <p:cNvSpPr txBox="1">
            <a:spLocks noGrp="1"/>
          </p:cNvSpPr>
          <p:nvPr>
            <p:ph type="body" sz="quarter" idx="1"/>
          </p:nvPr>
        </p:nvSpPr>
        <p:spPr>
          <a:xfrm>
            <a:off x="6362700" y="2201172"/>
            <a:ext cx="6410323" cy="61330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Sometimes called </a:t>
            </a:r>
            <a:r>
              <a:rPr dirty="0"/>
              <a:t>“counting” loop</a:t>
            </a:r>
            <a:endParaRPr lang="en-US" dirty="0"/>
          </a:p>
          <a:p>
            <a:pPr lvl="1"/>
            <a:r>
              <a:rPr lang="en-US" dirty="0"/>
              <a:t>More like swiss-army knife!</a:t>
            </a:r>
          </a:p>
          <a:p>
            <a:r>
              <a:rPr lang="en-US" dirty="0"/>
              <a:t>Three expressions:</a:t>
            </a:r>
          </a:p>
          <a:p>
            <a:pPr lvl="1"/>
            <a:r>
              <a:rPr lang="en-US" dirty="0"/>
              <a:t>Initialization, condition, increment</a:t>
            </a:r>
          </a:p>
          <a:p>
            <a:r>
              <a:rPr lang="en-US" dirty="0"/>
              <a:t>Equivalent to</a:t>
            </a:r>
            <a:endParaRPr dirty="0"/>
          </a:p>
        </p:txBody>
      </p:sp>
      <p:sp>
        <p:nvSpPr>
          <p:cNvPr id="692" name="for(&lt;expression&gt; ; &lt;expression&gt; ; &lt;expression&gt;)…"/>
          <p:cNvSpPr txBox="1"/>
          <p:nvPr/>
        </p:nvSpPr>
        <p:spPr>
          <a:xfrm>
            <a:off x="417656" y="2342846"/>
            <a:ext cx="526426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for(</a:t>
            </a:r>
            <a:r>
              <a:rPr lang="en-US" dirty="0"/>
              <a:t> </a:t>
            </a:r>
            <a:r>
              <a:rPr dirty="0"/>
              <a:t>&lt;</a:t>
            </a:r>
            <a:r>
              <a:rPr b="1" dirty="0"/>
              <a:t>exp</a:t>
            </a:r>
            <a:r>
              <a:rPr lang="en-US" b="1" dirty="0"/>
              <a:t>1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2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3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B46A49-7EF3-42AA-B7E6-51ED65305DBF}"/>
              </a:ext>
            </a:extLst>
          </p:cNvPr>
          <p:cNvGrpSpPr/>
          <p:nvPr/>
        </p:nvGrpSpPr>
        <p:grpSpPr>
          <a:xfrm>
            <a:off x="571500" y="4100464"/>
            <a:ext cx="3668549" cy="4938070"/>
            <a:chOff x="8853782" y="3184102"/>
            <a:chExt cx="3668549" cy="4938070"/>
          </a:xfrm>
        </p:grpSpPr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CF0FF4A8-2BC1-4BFE-8D5C-8672B2D1AE52}"/>
                </a:ext>
              </a:extLst>
            </p:cNvPr>
            <p:cNvSpPr/>
            <p:nvPr/>
          </p:nvSpPr>
          <p:spPr>
            <a:xfrm>
              <a:off x="9804403" y="4427169"/>
              <a:ext cx="1566565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exp2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2E58857C-21E9-478E-9B8A-9C29954D09FC}"/>
                </a:ext>
              </a:extLst>
            </p:cNvPr>
            <p:cNvSpPr/>
            <p:nvPr/>
          </p:nvSpPr>
          <p:spPr>
            <a:xfrm>
              <a:off x="9667416" y="3492657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eval exp1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B3F4D4-D4A5-4D1F-B5BB-01FE46E219E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0589377" y="3184102"/>
              <a:ext cx="0" cy="30855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4FCE3B-DB29-4B98-9F71-F8822355F4ED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0589377" y="3938933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68FFC7-0A0D-4C63-9973-846CF0985825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1370968" y="4870424"/>
              <a:ext cx="99090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08D524-96C0-4D22-9543-289A3A8FB092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285" y="4848406"/>
              <a:ext cx="0" cy="9636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C07F1B-6995-4B5B-A9C4-A1C7D046995F}"/>
                </a:ext>
              </a:extLst>
            </p:cNvPr>
            <p:cNvSpPr txBox="1"/>
            <p:nvPr/>
          </p:nvSpPr>
          <p:spPr>
            <a:xfrm>
              <a:off x="11191422" y="4848406"/>
              <a:ext cx="1330909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exp2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82623A-A1DB-4316-AECC-7243F81D35D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8855645" y="4870424"/>
              <a:ext cx="948758" cy="1283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24C4A4-31C7-4756-B0A5-7E078FFF3031}"/>
                </a:ext>
              </a:extLst>
            </p:cNvPr>
            <p:cNvSpPr txBox="1"/>
            <p:nvPr/>
          </p:nvSpPr>
          <p:spPr>
            <a:xfrm>
              <a:off x="9094424" y="5196561"/>
              <a:ext cx="1843922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exp2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B6C13200-8054-4256-BD48-354E80537562}"/>
                </a:ext>
              </a:extLst>
            </p:cNvPr>
            <p:cNvSpPr/>
            <p:nvPr/>
          </p:nvSpPr>
          <p:spPr>
            <a:xfrm>
              <a:off x="9667416" y="6235915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922B89-8BF0-4EBC-AED8-1309CDEE5F71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10589377" y="5318982"/>
              <a:ext cx="0" cy="9169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B78E20-6FFE-4B39-B7E7-0C5CD12E300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0589377" y="6682191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F0F89-DCF7-4E4D-ADB4-BEB3CD6C1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3782" y="8122172"/>
              <a:ext cx="1733732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2F4A78-B8D8-42BD-850C-7DCCC3A84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5646" y="4883260"/>
              <a:ext cx="0" cy="323891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D155CB-82D2-4550-A560-7B276E28020B}"/>
                </a:ext>
              </a:extLst>
            </p:cNvPr>
            <p:cNvCxnSpPr/>
            <p:nvPr/>
          </p:nvCxnSpPr>
          <p:spPr>
            <a:xfrm>
              <a:off x="10587514" y="4178085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CFDAE766-10D7-46C6-804F-0B1C0C978E6F}"/>
                </a:ext>
              </a:extLst>
            </p:cNvPr>
            <p:cNvSpPr/>
            <p:nvPr/>
          </p:nvSpPr>
          <p:spPr>
            <a:xfrm>
              <a:off x="9667419" y="7186602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e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val exp3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A9E30F-F086-4EB9-94A4-525161AB4C79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10589380" y="7632878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002C12-D25C-4AB7-B0E1-BF59E6A93D7E}"/>
              </a:ext>
            </a:extLst>
          </p:cNvPr>
          <p:cNvSpPr txBox="1">
            <a:spLocks/>
          </p:cNvSpPr>
          <p:nvPr/>
        </p:nvSpPr>
        <p:spPr>
          <a:xfrm>
            <a:off x="7334337" y="5597976"/>
            <a:ext cx="4720836" cy="3554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exp1;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(exp2) {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stmt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indent="0" hangingPunct="1">
              <a:buFontTx/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exp3;</a:t>
            </a:r>
          </a:p>
          <a:p>
            <a:pPr marL="0" indent="0" hangingPunct="1">
              <a:buFontTx/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19A3F-8DBC-4EBA-BDF8-C74700D9E2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445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sum of 0..99 using for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26534"/>
            <a:ext cx="11861800" cy="6565900"/>
          </a:xfrm>
        </p:spPr>
        <p:txBody>
          <a:bodyPr/>
          <a:lstStyle/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sum;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one way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sum = 0;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= sum +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another way, with all initializations inside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 way, with empty body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another, using comma operator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0,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2636-81D0-465A-AC45-21F6794C8B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71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 operator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/>
              <a:t>Takes two expressions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, exp2</a:t>
            </a:r>
          </a:p>
          <a:p>
            <a:pPr marL="0" indent="0">
              <a:buNone/>
            </a:pPr>
            <a:r>
              <a:rPr lang="en-US" sz="2800" dirty="0"/>
              <a:t>	exp1 is evaluated first, then exp2 is evaluated</a:t>
            </a:r>
          </a:p>
          <a:p>
            <a:pPr marL="0" indent="0">
              <a:buNone/>
            </a:pPr>
            <a:r>
              <a:rPr lang="en-US" sz="2800" dirty="0"/>
              <a:t>	exp2 is the result of the whole expression</a:t>
            </a:r>
          </a:p>
          <a:p>
            <a:r>
              <a:rPr lang="en-US" sz="3200" dirty="0"/>
              <a:t>Has the lowest precedence</a:t>
            </a:r>
          </a:p>
          <a:p>
            <a:r>
              <a:rPr lang="en-US" sz="3200" dirty="0"/>
              <a:t>Associates from left to right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exp1, exp2, exp3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  (exp1, exp2), exp3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lvl="1"/>
            <a:r>
              <a:rPr lang="en-US" sz="2800" dirty="0"/>
              <a:t>Order can make a difference, e.g.,</a:t>
            </a:r>
          </a:p>
          <a:p>
            <a:pPr marL="342900" lvl="1" indent="0">
              <a:buNone/>
            </a:pPr>
            <a:r>
              <a:rPr lang="en-US" sz="2800" dirty="0"/>
              <a:t>        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sum += i, i++);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2800" dirty="0"/>
              <a:t>  is not the same as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i++, sum += i);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22213-7205-47B0-9F4B-7D872FE427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32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Multyway</a:t>
            </a:r>
            <a:r>
              <a:rPr lang="en-US" dirty="0"/>
              <a:t> branching using “else if”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Assume all variables are defined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…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== 0)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n0++;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 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== 1)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n1++;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 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== 2)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n2++;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n_other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C416-87DC-46F1-90DF-9D0FD9783B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490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wit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</a:t>
            </a:r>
          </a:p>
        </p:txBody>
      </p:sp>
      <p:sp>
        <p:nvSpPr>
          <p:cNvPr id="81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1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20" name="Syntax…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72126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Also called “selection” statement</a:t>
            </a: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marL="342900" lvl="1" indent="0">
              <a:buNone/>
            </a:pPr>
            <a:endParaRPr dirty="0"/>
          </a:p>
        </p:txBody>
      </p:sp>
      <p:sp>
        <p:nvSpPr>
          <p:cNvPr id="822" name="switch (&lt;expression&gt;) {…"/>
          <p:cNvSpPr txBox="1"/>
          <p:nvPr/>
        </p:nvSpPr>
        <p:spPr>
          <a:xfrm>
            <a:off x="647700" y="3246837"/>
            <a:ext cx="7210413" cy="398057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switch (&lt;</a:t>
            </a:r>
            <a:r>
              <a:rPr lang="en-US" sz="2800" b="1" dirty="0">
                <a:solidFill>
                  <a:srgbClr val="6A8188"/>
                </a:solidFill>
                <a:latin typeface="Courier"/>
                <a:ea typeface="Courier"/>
                <a:cs typeface="Courier"/>
              </a:rPr>
              <a:t>integer </a:t>
            </a:r>
            <a:r>
              <a:rPr sz="2800" b="1" dirty="0"/>
              <a:t>expression</a:t>
            </a:r>
            <a:r>
              <a:rPr sz="2800" dirty="0"/>
              <a:t>&gt;)</a:t>
            </a:r>
            <a:r>
              <a:rPr lang="en-US" sz="2800" dirty="0"/>
              <a:t> 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constant1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	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default: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}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CD916-5163-4ECF-BC7D-4CAD8ABD281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49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107769"/>
            <a:ext cx="11861800" cy="6782231"/>
          </a:xfrm>
        </p:spPr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Assume all variables are defined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switch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0: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n0 ++; break;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Note the break statement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1: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break for case 1. Will continue.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2: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{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Can put a block here and define new variables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int a = d + 10;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n1 = a * 10; break;    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default: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n_other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09F75-C790-4ABB-98B2-C754548F99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21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Break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Break Statement</a:t>
            </a:r>
          </a:p>
        </p:txBody>
      </p:sp>
      <p:sp>
        <p:nvSpPr>
          <p:cNvPr id="85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5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59" name="Meant primarily to work with switch (again, like Java/C++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Most commonly used in </a:t>
            </a:r>
            <a:r>
              <a:rPr dirty="0"/>
              <a:t>switch</a:t>
            </a:r>
            <a:r>
              <a:rPr lang="en-US" dirty="0"/>
              <a:t> statements</a:t>
            </a:r>
            <a:endParaRPr dirty="0"/>
          </a:p>
          <a:p>
            <a:pPr lvl="1"/>
            <a:r>
              <a:rPr dirty="0"/>
              <a:t>Prevents “fall-through” to the next case</a:t>
            </a:r>
          </a:p>
          <a:p>
            <a:r>
              <a:rPr lang="en-US" dirty="0"/>
              <a:t>Also works in </a:t>
            </a:r>
            <a:r>
              <a:rPr dirty="0"/>
              <a:t>loops</a:t>
            </a:r>
            <a:r>
              <a:rPr lang="en-US" dirty="0"/>
              <a:t> (for, while, do-while)</a:t>
            </a:r>
            <a:endParaRPr dirty="0"/>
          </a:p>
          <a:p>
            <a:pPr lvl="1"/>
            <a:r>
              <a:rPr lang="en-US" dirty="0"/>
              <a:t>Loop execution terminated immediately, control resumes at statement immediately following the loop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057570" y="5724453"/>
            <a:ext cx="4388305" cy="3521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3" name="Curved Left Arrow 2"/>
          <p:cNvSpPr/>
          <p:nvPr/>
        </p:nvSpPr>
        <p:spPr>
          <a:xfrm>
            <a:off x="10530944" y="7202651"/>
            <a:ext cx="653143" cy="1865086"/>
          </a:xfrm>
          <a:prstGeom prst="curvedLef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580E-6942-443C-BB6C-8CB12D0A03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7A5D4-D8DD-4241-B404-7C43E63F7BED}"/>
              </a:ext>
            </a:extLst>
          </p:cNvPr>
          <p:cNvSpPr txBox="1"/>
          <p:nvPr/>
        </p:nvSpPr>
        <p:spPr>
          <a:xfrm>
            <a:off x="665387" y="5747491"/>
            <a:ext cx="5404758" cy="3521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switch (a) {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    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of switch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2" name="Curved Left Arrow 2">
            <a:extLst>
              <a:ext uri="{FF2B5EF4-FFF2-40B4-BE49-F238E27FC236}">
                <a16:creationId xmlns:a16="http://schemas.microsoft.com/office/drawing/2014/main" id="{D406C5CB-7A34-4F95-A440-3F749A835543}"/>
              </a:ext>
            </a:extLst>
          </p:cNvPr>
          <p:cNvSpPr/>
          <p:nvPr/>
        </p:nvSpPr>
        <p:spPr>
          <a:xfrm>
            <a:off x="4576911" y="7176377"/>
            <a:ext cx="653143" cy="1865086"/>
          </a:xfrm>
          <a:prstGeom prst="curvedLef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01203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ontinu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Continue Statement</a:t>
            </a:r>
          </a:p>
        </p:txBody>
      </p:sp>
      <p:sp>
        <p:nvSpPr>
          <p:cNvPr id="86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6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65" name="Purpose similar to continue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</a:t>
            </a:r>
            <a:r>
              <a:rPr lang="en-US" dirty="0"/>
              <a:t>kip the rest of current</a:t>
            </a:r>
            <a:r>
              <a:rPr dirty="0"/>
              <a:t> </a:t>
            </a:r>
            <a:r>
              <a:rPr lang="en-US" dirty="0">
                <a:solidFill>
                  <a:srgbClr val="FF0000"/>
                </a:solidFill>
              </a:rPr>
              <a:t>loop </a:t>
            </a:r>
            <a:r>
              <a:rPr dirty="0">
                <a:solidFill>
                  <a:srgbClr val="FF0000"/>
                </a:solidFill>
              </a:rPr>
              <a:t>iteration </a:t>
            </a:r>
            <a:r>
              <a:rPr dirty="0"/>
              <a:t>and </a:t>
            </a:r>
            <a:r>
              <a:rPr lang="en-US" dirty="0"/>
              <a:t>continue </a:t>
            </a:r>
            <a:r>
              <a:rPr dirty="0"/>
              <a:t>to the next </a:t>
            </a:r>
            <a:r>
              <a:rPr lang="en-US" dirty="0"/>
              <a:t>one</a:t>
            </a:r>
            <a:endParaRPr dirty="0"/>
          </a:p>
          <a:p>
            <a:r>
              <a:rPr dirty="0"/>
              <a:t>Can be used within for</a:t>
            </a:r>
            <a:r>
              <a:rPr lang="en-US" dirty="0"/>
              <a:t>, </a:t>
            </a:r>
            <a:r>
              <a:rPr dirty="0"/>
              <a:t>while</a:t>
            </a:r>
            <a:r>
              <a:rPr lang="en-US" dirty="0"/>
              <a:t>, and</a:t>
            </a:r>
            <a:r>
              <a:rPr dirty="0"/>
              <a:t> do-while loops</a:t>
            </a:r>
          </a:p>
          <a:p>
            <a:pPr lvl="1"/>
            <a:r>
              <a:rPr dirty="0"/>
              <a:t>Can appear in a nested if / else</a:t>
            </a:r>
          </a:p>
          <a:p>
            <a:pPr lvl="1"/>
            <a:r>
              <a:rPr lang="en-US" dirty="0"/>
              <a:t>If used in nested loops, it applies to</a:t>
            </a:r>
            <a:r>
              <a:rPr dirty="0"/>
              <a:t> the </a:t>
            </a:r>
            <a:r>
              <a:rPr lang="en-US" dirty="0"/>
              <a:t>“innermost” </a:t>
            </a:r>
            <a:r>
              <a:rPr dirty="0"/>
              <a:t>enclosing loop</a:t>
            </a:r>
            <a:endParaRPr lang="en-US" dirty="0"/>
          </a:p>
          <a:p>
            <a:pPr lvl="1"/>
            <a:r>
              <a:rPr lang="en-US" dirty="0"/>
              <a:t>For “for” loops, go to the evaluation of the “increment”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A25CA-1272-4076-8E25-EB0634E54B1B}"/>
              </a:ext>
            </a:extLst>
          </p:cNvPr>
          <p:cNvSpPr txBox="1"/>
          <p:nvPr/>
        </p:nvSpPr>
        <p:spPr>
          <a:xfrm>
            <a:off x="3670401" y="5529012"/>
            <a:ext cx="5404758" cy="3716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ea typeface="+mn-ea"/>
                <a:cs typeface="+mn-cs"/>
                <a:sym typeface="Helvetica Neue Light"/>
              </a:rPr>
              <a:t>continue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</p:txBody>
      </p:sp>
      <p:sp>
        <p:nvSpPr>
          <p:cNvPr id="10" name="Curved Left Arrow 2">
            <a:extLst>
              <a:ext uri="{FF2B5EF4-FFF2-40B4-BE49-F238E27FC236}">
                <a16:creationId xmlns:a16="http://schemas.microsoft.com/office/drawing/2014/main" id="{44B6AAA2-52C7-4E22-9EC8-8C3BFFB1EB56}"/>
              </a:ext>
            </a:extLst>
          </p:cNvPr>
          <p:cNvSpPr/>
          <p:nvPr/>
        </p:nvSpPr>
        <p:spPr>
          <a:xfrm>
            <a:off x="7760119" y="7387241"/>
            <a:ext cx="1315040" cy="1300761"/>
          </a:xfrm>
          <a:prstGeom prst="curvedLeftArrow">
            <a:avLst>
              <a:gd name="adj1" fmla="val 10700"/>
              <a:gd name="adj2" fmla="val 28392"/>
              <a:gd name="adj3" fmla="val 36084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E2BA8-2BCD-4AA6-9EDC-3BACAE38DC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759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8C442-7CF8-47C9-84D5-CF0FE965C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98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ontrol flow  [K&amp;R, Chapter 3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Flow of </a:t>
            </a:r>
            <a:r>
              <a:rPr dirty="0"/>
              <a:t>Control</a:t>
            </a:r>
          </a:p>
        </p:txBody>
      </p:sp>
      <p:sp>
        <p:nvSpPr>
          <p:cNvPr id="66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6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64" name="All the usual suspects from Java/C++/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Statements are normally executed sequentially</a:t>
            </a:r>
          </a:p>
          <a:p>
            <a:r>
              <a:rPr lang="en-US" dirty="0"/>
              <a:t>For </a:t>
            </a:r>
            <a:r>
              <a:rPr lang="en-US" b="1" dirty="0"/>
              <a:t>selective</a:t>
            </a:r>
            <a:r>
              <a:rPr lang="en-US" dirty="0"/>
              <a:t> or </a:t>
            </a:r>
            <a:r>
              <a:rPr lang="en-US" b="1" dirty="0"/>
              <a:t>repeated</a:t>
            </a:r>
            <a:r>
              <a:rPr lang="en-US" dirty="0"/>
              <a:t> execution we have a</a:t>
            </a:r>
            <a:r>
              <a:rPr dirty="0"/>
              <a:t>ll the usual suspects from Java/C++/Python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if and if-else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dirty="0"/>
              <a:t>for</a:t>
            </a:r>
          </a:p>
          <a:p>
            <a:pPr lvl="1"/>
            <a:r>
              <a:rPr dirty="0"/>
              <a:t>switch</a:t>
            </a:r>
          </a:p>
          <a:p>
            <a:pPr lvl="1"/>
            <a:r>
              <a:rPr dirty="0"/>
              <a:t>break</a:t>
            </a:r>
          </a:p>
          <a:p>
            <a:pPr lvl="1"/>
            <a:r>
              <a:rPr dirty="0"/>
              <a:t>continue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48A13-B30F-495D-B5BE-1BEDE605B2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42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Operators so far</a:t>
            </a:r>
          </a:p>
        </p:txBody>
      </p:sp>
      <p:sp>
        <p:nvSpPr>
          <p:cNvPr id="311" name="Shape 31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25"/>
          <p:cNvSpPr/>
          <p:nvPr/>
        </p:nvSpPr>
        <p:spPr>
          <a:xfrm>
            <a:off x="539810" y="3792436"/>
            <a:ext cx="88165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Most</a:t>
            </a:r>
          </a:p>
        </p:txBody>
      </p:sp>
      <p:sp>
        <p:nvSpPr>
          <p:cNvPr id="8" name="Shape 326"/>
          <p:cNvSpPr/>
          <p:nvPr/>
        </p:nvSpPr>
        <p:spPr>
          <a:xfrm>
            <a:off x="489316" y="8778245"/>
            <a:ext cx="98264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Least</a:t>
            </a:r>
          </a:p>
        </p:txBody>
      </p:sp>
      <p:sp>
        <p:nvSpPr>
          <p:cNvPr id="9" name="Shape 327"/>
          <p:cNvSpPr/>
          <p:nvPr/>
        </p:nvSpPr>
        <p:spPr>
          <a:xfrm rot="5400000">
            <a:off x="-1093424" y="6198848"/>
            <a:ext cx="4190461" cy="708213"/>
          </a:xfrm>
          <a:prstGeom prst="rightArrow">
            <a:avLst>
              <a:gd name="adj1" fmla="val 36363"/>
              <a:gd name="adj2" fmla="val 69284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501E7-E24D-4701-A241-89C83CA8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25" y="2373793"/>
            <a:ext cx="11027476" cy="69461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B5403-DE48-4A1A-B182-E1D637462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969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evaluation of logical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158538" cy="65659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altLang="en-US" dirty="0"/>
              <a:t>For expressions that contain logical operators </a:t>
            </a:r>
            <a:r>
              <a:rPr lang="en-US" altLang="en-US" dirty="0">
                <a:solidFill>
                  <a:srgbClr val="FF5050"/>
                </a:solidFill>
              </a:rPr>
              <a:t>&amp;&amp;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5050"/>
                </a:solidFill>
              </a:rPr>
              <a:t>||</a:t>
            </a:r>
            <a:r>
              <a:rPr lang="en-US" altLang="en-US" dirty="0"/>
              <a:t>, the evaluation </a:t>
            </a:r>
            <a:r>
              <a:rPr lang="en-US" altLang="en-US" b="1" dirty="0"/>
              <a:t>stops</a:t>
            </a:r>
            <a:r>
              <a:rPr lang="en-US" altLang="en-US" dirty="0"/>
              <a:t> as soon as the outcome </a:t>
            </a:r>
            <a:r>
              <a:rPr lang="en-US" altLang="en-US" dirty="0">
                <a:solidFill>
                  <a:srgbClr val="FF5050"/>
                </a:solidFill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5050"/>
                </a:solidFill>
              </a:rPr>
              <a:t>false</a:t>
            </a:r>
            <a:r>
              <a:rPr lang="en-US" altLang="en-US" dirty="0"/>
              <a:t> is known: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exp1 &amp;&amp; exp2</a:t>
            </a: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Evaluate exp1. If false, exp2 is not evaluated.</a:t>
            </a: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exp1 || exp2</a:t>
            </a: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Evaluate exp1. If true, exp2 is not evaluated.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altLang="en-US" dirty="0"/>
          </a:p>
          <a:p>
            <a:pPr lvl="0">
              <a:spcBef>
                <a:spcPts val="600"/>
              </a:spcBef>
            </a:pPr>
            <a:r>
              <a:rPr lang="en-US" altLang="en-US" dirty="0"/>
              <a:t> Makes it safe to write code like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if (a != 0 &amp;&amp; c == b/a) …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divide by 0 error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F6410-A4AE-40CA-BC1C-B78FC56CC4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04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0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Avoid these common pitfalls</a:t>
            </a:r>
            <a:endParaRPr dirty="0"/>
          </a:p>
        </p:txBody>
      </p:sp>
      <p:sp>
        <p:nvSpPr>
          <p:cNvPr id="905" name="Common mistak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Confus</a:t>
            </a:r>
            <a:r>
              <a:rPr lang="en-US" dirty="0"/>
              <a:t>ing</a:t>
            </a:r>
            <a:r>
              <a:rPr dirty="0"/>
              <a:t> assignment</a:t>
            </a:r>
            <a:r>
              <a:rPr lang="en-US" dirty="0"/>
              <a:t>s</a:t>
            </a:r>
            <a:r>
              <a:rPr dirty="0"/>
              <a:t> and test</a:t>
            </a:r>
            <a:r>
              <a:rPr lang="en-US" dirty="0"/>
              <a:t>s for equality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>
                <a:latin typeface="Consolas" panose="020B0609020204030204" pitchFamily="49" charset="0"/>
              </a:rPr>
              <a:t>x=8 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dirty="0">
                <a:latin typeface="Consolas" panose="020B0609020204030204" pitchFamily="49" charset="0"/>
              </a:rPr>
              <a:t> x==8</a:t>
            </a:r>
          </a:p>
          <a:p>
            <a:r>
              <a:rPr dirty="0"/>
              <a:t>Off by 1 errors in counting loops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(int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=0;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 &lt;=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n;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++) …</a:t>
            </a:r>
          </a:p>
          <a:p>
            <a:r>
              <a:rPr dirty="0"/>
              <a:t>Confus</a:t>
            </a:r>
            <a:r>
              <a:rPr lang="en-US" dirty="0"/>
              <a:t>ing</a:t>
            </a:r>
            <a:r>
              <a:rPr dirty="0"/>
              <a:t> logical and bitwise ops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	</a:t>
            </a:r>
            <a:r>
              <a:rPr dirty="0">
                <a:latin typeface="Consolas" panose="020B0609020204030204" pitchFamily="49" charset="0"/>
              </a:rPr>
              <a:t>x &amp;&amp; y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dirty="0">
                <a:latin typeface="Consolas" panose="020B0609020204030204" pitchFamily="49" charset="0"/>
              </a:rPr>
              <a:t>  x &amp; y</a:t>
            </a:r>
          </a:p>
          <a:p>
            <a:r>
              <a:rPr dirty="0"/>
              <a:t>Forget</a:t>
            </a:r>
            <a:r>
              <a:rPr lang="en-US" dirty="0"/>
              <a:t>ting</a:t>
            </a:r>
            <a:r>
              <a:rPr dirty="0"/>
              <a:t> the </a:t>
            </a:r>
            <a:r>
              <a:rPr lang="en-US" dirty="0"/>
              <a:t>"</a:t>
            </a:r>
            <a:r>
              <a:rPr dirty="0"/>
              <a:t>break</a:t>
            </a:r>
            <a:r>
              <a:rPr lang="en-US" dirty="0"/>
              <a:t>" statements</a:t>
            </a:r>
            <a:r>
              <a:rPr dirty="0"/>
              <a:t> in a switch</a:t>
            </a:r>
          </a:p>
          <a:p>
            <a:r>
              <a:rPr dirty="0"/>
              <a:t>Dangling else in nested if-then-else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966F1-0DB7-4584-A92F-60B5B12970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8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which 'if' is 'else' associated with?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{if (b) s1++; else s2++;}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option 1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{if (b) s1++;} else s2++;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// option 2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 chooses option 1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77E98-D36D-4493-95FD-F3F0C4A639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10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If-Then-El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Comparing if-then in C and Python</a:t>
            </a:r>
            <a:endParaRPr dirty="0"/>
          </a:p>
        </p:txBody>
      </p:sp>
      <p:sp>
        <p:nvSpPr>
          <p:cNvPr id="8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0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03" name="Relation to 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</a:t>
            </a:r>
            <a:r>
              <a:rPr dirty="0"/>
              <a:t>ndentation carries no information in C</a:t>
            </a:r>
          </a:p>
          <a:p>
            <a:r>
              <a:rPr lang="en-US" dirty="0"/>
              <a:t>B</a:t>
            </a:r>
            <a:r>
              <a:rPr dirty="0"/>
              <a:t>lock structure is </a:t>
            </a:r>
            <a:r>
              <a:rPr i="1" dirty="0"/>
              <a:t>explicit</a:t>
            </a:r>
            <a:r>
              <a:rPr lang="en-US" i="1" dirty="0"/>
              <a:t>,</a:t>
            </a:r>
            <a:r>
              <a:rPr dirty="0"/>
              <a:t> </a:t>
            </a:r>
            <a:r>
              <a:rPr lang="en-US" dirty="0"/>
              <a:t>using { }</a:t>
            </a:r>
            <a:endParaRPr dirty="0"/>
          </a:p>
          <a:p>
            <a:r>
              <a:rPr dirty="0"/>
              <a:t>Condition </a:t>
            </a:r>
            <a:r>
              <a:rPr b="1" dirty="0"/>
              <a:t>must be</a:t>
            </a:r>
            <a:r>
              <a:rPr dirty="0"/>
              <a:t> </a:t>
            </a:r>
            <a:r>
              <a:rPr lang="en-US" dirty="0"/>
              <a:t>in </a:t>
            </a:r>
            <a:r>
              <a:rPr dirty="0"/>
              <a:t>parenthes</a:t>
            </a:r>
            <a:r>
              <a:rPr lang="en-US" dirty="0"/>
              <a:t>es</a:t>
            </a:r>
            <a:endParaRPr dirty="0"/>
          </a:p>
          <a:p>
            <a:r>
              <a:rPr dirty="0"/>
              <a:t>C version</a:t>
            </a:r>
          </a:p>
          <a:p>
            <a:endParaRPr dirty="0"/>
          </a:p>
          <a:p>
            <a:endParaRPr dirty="0"/>
          </a:p>
          <a:p>
            <a:r>
              <a:rPr dirty="0"/>
              <a:t>Python version </a:t>
            </a:r>
          </a:p>
        </p:txBody>
      </p:sp>
      <p:sp>
        <p:nvSpPr>
          <p:cNvPr id="805" name="if (n==0) return 1 else return n * fact(n-1)"/>
          <p:cNvSpPr txBox="1"/>
          <p:nvPr/>
        </p:nvSpPr>
        <p:spPr>
          <a:xfrm>
            <a:off x="1179098" y="4973943"/>
            <a:ext cx="8213787" cy="47192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(n==</a:t>
            </a:r>
            <a:r>
              <a:rPr lang="en-US" dirty="0"/>
              <a:t>0</a:t>
            </a:r>
            <a:r>
              <a:rPr dirty="0"/>
              <a:t>) return 1</a:t>
            </a:r>
            <a:r>
              <a:rPr lang="en-US" dirty="0"/>
              <a:t>;</a:t>
            </a:r>
            <a:r>
              <a:rPr dirty="0"/>
              <a:t> else return n*fact(n-1)</a:t>
            </a:r>
            <a:r>
              <a:rPr lang="en-US" dirty="0"/>
              <a:t>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06" name="if n==0:…"/>
          <p:cNvSpPr txBox="1"/>
          <p:nvPr/>
        </p:nvSpPr>
        <p:spPr>
          <a:xfrm>
            <a:off x="1179098" y="6995140"/>
            <a:ext cx="4793077" cy="157992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n==0:</a:t>
            </a:r>
          </a:p>
          <a:p>
            <a:pPr lvl="2" indent="457200"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 1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else:</a:t>
            </a:r>
          </a:p>
          <a:p>
            <a:pPr lvl="2" indent="457200"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 n * fact(n-1)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CDD9-A0FC-43D2-89AF-B870F63B3A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if (n==0) return 1 else return n * fact(n-1)">
            <a:extLst>
              <a:ext uri="{FF2B5EF4-FFF2-40B4-BE49-F238E27FC236}">
                <a16:creationId xmlns:a16="http://schemas.microsoft.com/office/drawing/2014/main" id="{EB825D30-E1EC-4454-AC79-DD9C7E6E5173}"/>
              </a:ext>
            </a:extLst>
          </p:cNvPr>
          <p:cNvSpPr txBox="1"/>
          <p:nvPr/>
        </p:nvSpPr>
        <p:spPr>
          <a:xfrm>
            <a:off x="7527560" y="6011759"/>
            <a:ext cx="5079917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Easier to read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(n</a:t>
            </a:r>
            <a:r>
              <a:rPr lang="en-US" dirty="0"/>
              <a:t> </a:t>
            </a:r>
            <a:r>
              <a:rPr dirty="0"/>
              <a:t>==</a:t>
            </a:r>
            <a:r>
              <a:rPr lang="en-US" dirty="0"/>
              <a:t> </a:t>
            </a:r>
            <a:r>
              <a:rPr dirty="0"/>
              <a:t>0)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</a:t>
            </a:r>
            <a:r>
              <a:rPr dirty="0"/>
              <a:t>return 1</a:t>
            </a:r>
            <a:r>
              <a:rPr lang="en-US" dirty="0"/>
              <a:t>;</a:t>
            </a:r>
            <a:r>
              <a:rPr dirty="0"/>
              <a:t>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</a:t>
            </a:r>
            <a:r>
              <a:rPr dirty="0"/>
              <a:t>return n * fact(n</a:t>
            </a:r>
            <a:r>
              <a:rPr lang="en-US" dirty="0"/>
              <a:t> </a:t>
            </a:r>
            <a:r>
              <a:rPr dirty="0"/>
              <a:t>-</a:t>
            </a:r>
            <a:r>
              <a:rPr lang="en-US" dirty="0"/>
              <a:t> </a:t>
            </a:r>
            <a:r>
              <a:rPr dirty="0"/>
              <a:t>1)</a:t>
            </a:r>
            <a:r>
              <a:rPr lang="en-US" dirty="0"/>
              <a:t>;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022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“</a:t>
            </a:r>
            <a:r>
              <a:rPr lang="en-US"/>
              <a:t>for” (C99)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C99 allows variable declarations in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init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expression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lives in the loop. It is undefined after the loop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int  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for (int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= 0;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&lt; 100;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++)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  sum +=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C208A-E138-4260-9854-A18A367EBC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520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sum of odd integers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, sum;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for (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= 1;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&lt; 100;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++)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   if (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% 2) sum +=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None/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(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% 2) is the same as (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% 2 != 0)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the condition can also be (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&amp;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4253-3556-4913-A009-0A6214823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888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2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Swit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Switching</a:t>
            </a:r>
          </a:p>
        </p:txBody>
      </p:sp>
      <p:sp>
        <p:nvSpPr>
          <p:cNvPr id="830" name="switch(expression) {…"/>
          <p:cNvSpPr txBox="1"/>
          <p:nvPr/>
        </p:nvSpPr>
        <p:spPr>
          <a:xfrm>
            <a:off x="5556335" y="3414699"/>
            <a:ext cx="6413334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switch(expression) {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0</a:t>
            </a:r>
            <a:r>
              <a:rPr dirty="0"/>
              <a:t>: &lt;block</a:t>
            </a:r>
            <a:r>
              <a:rPr baseline="-5999" dirty="0"/>
              <a:t>0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1</a:t>
            </a:r>
            <a:r>
              <a:rPr dirty="0"/>
              <a:t>: &lt;block</a:t>
            </a:r>
            <a:r>
              <a:rPr baseline="-5999" dirty="0"/>
              <a:t>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…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default: &lt;</a:t>
            </a:r>
            <a:r>
              <a:rPr dirty="0" err="1"/>
              <a:t>block</a:t>
            </a:r>
            <a:r>
              <a:rPr baseline="-5999" dirty="0" err="1"/>
              <a:t>n</a:t>
            </a:r>
            <a:r>
              <a:rPr dirty="0"/>
              <a:t>&gt;	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pic>
        <p:nvPicPr>
          <p:cNvPr id="83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03550"/>
            <a:ext cx="3251200" cy="5651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C10F8-C659-4E0E-B9B8-EC9CC334A0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93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35" name="Seal 3 SPOT281.jpg" descr="Seal 3 SPOT2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This is usually what you mea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</a:t>
            </a:r>
            <a:r>
              <a:rPr b="1" i="1" dirty="0"/>
              <a:t>usually</a:t>
            </a:r>
            <a:r>
              <a:rPr dirty="0"/>
              <a:t> what you mean</a:t>
            </a:r>
          </a:p>
        </p:txBody>
      </p:sp>
      <p:sp>
        <p:nvSpPr>
          <p:cNvPr id="840" name="switch(expression) {…"/>
          <p:cNvSpPr txBox="1"/>
          <p:nvPr/>
        </p:nvSpPr>
        <p:spPr>
          <a:xfrm>
            <a:off x="6439066" y="3414864"/>
            <a:ext cx="6413334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switch(expression) {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0</a:t>
            </a:r>
            <a:r>
              <a:rPr dirty="0"/>
              <a:t>: &lt;block</a:t>
            </a:r>
            <a:r>
              <a:rPr baseline="-5999" dirty="0"/>
              <a:t>0</a:t>
            </a:r>
            <a:r>
              <a:rPr dirty="0"/>
              <a:t>&gt;;</a:t>
            </a:r>
            <a:r>
              <a:rPr b="1" dirty="0">
                <a:solidFill>
                  <a:srgbClr val="FF2600"/>
                </a:solidFill>
              </a:rPr>
              <a:t>break;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1</a:t>
            </a:r>
            <a:r>
              <a:rPr dirty="0"/>
              <a:t>: &lt;block</a:t>
            </a:r>
            <a:r>
              <a:rPr baseline="-5999" dirty="0"/>
              <a:t>1</a:t>
            </a:r>
            <a:r>
              <a:rPr dirty="0"/>
              <a:t>&gt;;</a:t>
            </a:r>
            <a:r>
              <a:rPr b="1" dirty="0">
                <a:solidFill>
                  <a:srgbClr val="FF2600"/>
                </a:solidFill>
              </a:rPr>
              <a:t>break;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…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default: &lt;</a:t>
            </a:r>
            <a:r>
              <a:rPr dirty="0" err="1"/>
              <a:t>block</a:t>
            </a:r>
            <a:r>
              <a:rPr baseline="-5999" dirty="0" err="1"/>
              <a:t>n</a:t>
            </a:r>
            <a:r>
              <a:rPr dirty="0"/>
              <a:t>&gt;	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pic>
        <p:nvPicPr>
          <p:cNvPr id="84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13075"/>
            <a:ext cx="5080000" cy="450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Don’t forget the breaks" descr="Don’t forget the breaks"/>
          <p:cNvPicPr>
            <a:picLocks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02400" y="6779166"/>
            <a:ext cx="6286611" cy="2324276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35AB9981-CB62-4214-AF07-43C5B0A04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-146050"/>
            <a:ext cx="4038600" cy="2019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3BE54-1B65-46C2-A51D-B09162F579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532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84870-1106-4873-A3C0-1BB79B1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04" y="2942926"/>
            <a:ext cx="10614991" cy="6649018"/>
          </a:xfrm>
          <a:prstGeom prst="rect">
            <a:avLst/>
          </a:prstGeom>
        </p:spPr>
      </p:pic>
      <p:sp>
        <p:nvSpPr>
          <p:cNvPr id="8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93" name="Seal 3 SPOT281.jpg" descr="Seal 3 SPOT28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895" name="The forbidden 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forbidden One</a:t>
            </a:r>
            <a:r>
              <a:rPr lang="en-US" dirty="0"/>
              <a:t>: </a:t>
            </a:r>
            <a:r>
              <a:rPr lang="en-US" dirty="0" err="1"/>
              <a:t>goto</a:t>
            </a:r>
            <a:endParaRPr dirty="0"/>
          </a:p>
        </p:txBody>
      </p:sp>
      <p:sp>
        <p:nvSpPr>
          <p:cNvPr id="896" name="Forget you ever knew they existed…"/>
          <p:cNvSpPr txBox="1">
            <a:spLocks noGrp="1"/>
          </p:cNvSpPr>
          <p:nvPr>
            <p:ph type="body" idx="1"/>
          </p:nvPr>
        </p:nvSpPr>
        <p:spPr>
          <a:xfrm>
            <a:off x="571500" y="3917226"/>
            <a:ext cx="11861800" cy="4979124"/>
          </a:xfrm>
          <a:prstGeom prst="rect">
            <a:avLst/>
          </a:prstGeom>
        </p:spPr>
        <p:txBody>
          <a:bodyPr/>
          <a:lstStyle/>
          <a:p>
            <a:r>
              <a:rPr dirty="0"/>
              <a:t>Forget you ever knew </a:t>
            </a:r>
            <a:r>
              <a:rPr lang="en-US" dirty="0" err="1"/>
              <a:t>goto</a:t>
            </a:r>
            <a:r>
              <a:rPr dirty="0"/>
              <a:t> existed</a:t>
            </a:r>
          </a:p>
          <a:p>
            <a:r>
              <a:rPr dirty="0"/>
              <a:t>This is a terrible control primitive</a:t>
            </a:r>
          </a:p>
          <a:p>
            <a:r>
              <a:rPr dirty="0"/>
              <a:t>Don’t ever use it.</a:t>
            </a:r>
          </a:p>
          <a:p>
            <a:r>
              <a:rPr dirty="0"/>
              <a:t>Really. </a:t>
            </a:r>
          </a:p>
          <a:p>
            <a:r>
              <a:rPr dirty="0"/>
              <a:t>Seriously.</a:t>
            </a:r>
          </a:p>
          <a:p>
            <a:r>
              <a:rPr dirty="0"/>
              <a:t>Nothing good will come out of it</a:t>
            </a:r>
          </a:p>
        </p:txBody>
      </p:sp>
      <p:sp>
        <p:nvSpPr>
          <p:cNvPr id="898" name="goto &lt;label&gt;;…"/>
          <p:cNvSpPr txBox="1"/>
          <p:nvPr/>
        </p:nvSpPr>
        <p:spPr>
          <a:xfrm>
            <a:off x="647700" y="2155526"/>
            <a:ext cx="641333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goto</a:t>
            </a:r>
            <a:r>
              <a:rPr dirty="0"/>
              <a:t> &lt;label&gt;;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…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label: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&lt;block&gt;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66192-6684-4CC4-B1FC-BCCE3E57C9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361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Blocks</a:t>
            </a:r>
            <a:r>
              <a:rPr lang="en-US" dirty="0"/>
              <a:t> (compound statements)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of statements enclosed by { and }</a:t>
            </a:r>
          </a:p>
          <a:p>
            <a:pPr lvl="1"/>
            <a:r>
              <a:rPr lang="en-US" dirty="0"/>
              <a:t>Considered as a single statement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semicolon after closing }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empty</a:t>
            </a:r>
          </a:p>
          <a:p>
            <a:pPr lvl="1"/>
            <a:r>
              <a:rPr lang="en-US" dirty="0"/>
              <a:t>Can be nested (block in block)</a:t>
            </a:r>
          </a:p>
          <a:p>
            <a:pPr lvl="1"/>
            <a:r>
              <a:rPr lang="en-US" dirty="0"/>
              <a:t>Useful for branching/loop statements </a:t>
            </a:r>
          </a:p>
          <a:p>
            <a:pPr lvl="1"/>
            <a:r>
              <a:rPr lang="en-US" dirty="0"/>
              <a:t>Can define variables at the beginning of blocks</a:t>
            </a:r>
          </a:p>
          <a:p>
            <a:pPr lvl="2"/>
            <a:r>
              <a:rPr lang="en-US" dirty="0"/>
              <a:t>Can mix declarations and code in c99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D3680-9525-4B0C-B6E9-6B8DE4E16B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70CA8-5932-49BC-98D8-18FF545B527C}"/>
              </a:ext>
            </a:extLst>
          </p:cNvPr>
          <p:cNvSpPr txBox="1"/>
          <p:nvPr/>
        </p:nvSpPr>
        <p:spPr>
          <a:xfrm>
            <a:off x="8686801" y="2029202"/>
            <a:ext cx="3352799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int a,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   // C99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int c;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c = a * b;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77462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Caveat Empto</a:t>
            </a:r>
            <a:r>
              <a:rPr lang="en-US" sz="4000" dirty="0"/>
              <a:t>r</a:t>
            </a:r>
            <a:endParaRPr sz="4000" dirty="0"/>
          </a:p>
        </p:txBody>
      </p:sp>
      <p:sp>
        <p:nvSpPr>
          <p:cNvPr id="421" name="Shape 42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Shape 4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Continue and Break…..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Are troublesome fellows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Ea</a:t>
            </a:r>
            <a:r>
              <a:rPr sz="3000" dirty="0">
                <a:solidFill>
                  <a:srgbClr val="747474"/>
                </a:solidFill>
              </a:rPr>
              <a:t>sy to misuse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Recommendation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Use break with switch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Avoid break within loops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Avoid continue altogether</a:t>
            </a:r>
          </a:p>
        </p:txBody>
      </p:sp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30</a:t>
            </a:fld>
            <a:endParaRPr sz="1400"/>
          </a:p>
        </p:txBody>
      </p:sp>
      <p:pic>
        <p:nvPicPr>
          <p:cNvPr id="425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9212802" y="5996725"/>
            <a:ext cx="3276601" cy="2476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10905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 and logical operators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/>
              <a:t>Comparison operators that </a:t>
            </a:r>
            <a:r>
              <a:rPr lang="en-US" dirty="0"/>
              <a:t>compare two expressions</a:t>
            </a:r>
          </a:p>
          <a:p>
            <a:pPr lvl="1"/>
            <a:r>
              <a:rPr lang="en-US" dirty="0"/>
              <a:t>Pay attention to types!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==    !=    &gt;    &lt;    &gt;=    &lt;=</a:t>
            </a:r>
          </a:p>
          <a:p>
            <a:r>
              <a:rPr lang="en-US" sz="3200" dirty="0"/>
              <a:t>Logical operators</a:t>
            </a:r>
            <a:endParaRPr lang="en-US" dirty="0"/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&amp;&amp;    ||    !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The result is either 0 or 1 (of int type)</a:t>
            </a:r>
          </a:p>
          <a:p>
            <a:pPr lvl="1"/>
            <a:r>
              <a:rPr lang="en-US" sz="2800" dirty="0"/>
              <a:t>Again, 0 means false and 1 means true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See the textbook for precedence and associativity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FFEA39-32F7-46A8-93FF-74CF8393D9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384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8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785" name="Bran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Branching</a:t>
            </a:r>
            <a:r>
              <a:rPr lang="en-US" dirty="0"/>
              <a:t>: if and if-else</a:t>
            </a:r>
            <a:endParaRPr dirty="0"/>
          </a:p>
        </p:txBody>
      </p:sp>
      <p:sp>
        <p:nvSpPr>
          <p:cNvPr id="786" name="Same as in Java…"/>
          <p:cNvSpPr txBox="1">
            <a:spLocks noGrp="1"/>
          </p:cNvSpPr>
          <p:nvPr>
            <p:ph type="body" idx="1"/>
          </p:nvPr>
        </p:nvSpPr>
        <p:spPr>
          <a:xfrm>
            <a:off x="571500" y="6065870"/>
            <a:ext cx="11861800" cy="28241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“exp” is typically a comparison or logical expression, but can be ANY expression (float/double, pointer, …)</a:t>
            </a:r>
          </a:p>
          <a:p>
            <a:r>
              <a:rPr lang="en-US" dirty="0"/>
              <a:t>The statements can be compound statements (blocks)</a:t>
            </a:r>
          </a:p>
          <a:p>
            <a:r>
              <a:rPr lang="en-US" dirty="0"/>
              <a:t>Or other if statements!</a:t>
            </a:r>
          </a:p>
          <a:p>
            <a:pPr lvl="1"/>
            <a:r>
              <a:rPr lang="en-US" dirty="0"/>
              <a:t>Beware of the dangling else (“else” matches the nearest preceding “if”, </a:t>
            </a:r>
            <a:r>
              <a:rPr lang="en-US" b="1" dirty="0"/>
              <a:t>use blocks to disambiguate</a:t>
            </a:r>
            <a:r>
              <a:rPr lang="en-US" dirty="0"/>
              <a:t>)</a:t>
            </a:r>
          </a:p>
        </p:txBody>
      </p:sp>
      <p:sp>
        <p:nvSpPr>
          <p:cNvPr id="790" name="if (c)…"/>
          <p:cNvSpPr txBox="1"/>
          <p:nvPr/>
        </p:nvSpPr>
        <p:spPr>
          <a:xfrm>
            <a:off x="6662675" y="2098798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  <p:sp>
        <p:nvSpPr>
          <p:cNvPr id="791" name="if (c)…"/>
          <p:cNvSpPr txBox="1"/>
          <p:nvPr/>
        </p:nvSpPr>
        <p:spPr>
          <a:xfrm>
            <a:off x="633374" y="2173356"/>
            <a:ext cx="2337924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CEDEBF-6118-4FCD-825E-10125702528D}"/>
              </a:ext>
            </a:extLst>
          </p:cNvPr>
          <p:cNvGrpSpPr/>
          <p:nvPr/>
        </p:nvGrpSpPr>
        <p:grpSpPr>
          <a:xfrm>
            <a:off x="2591087" y="2405603"/>
            <a:ext cx="3484949" cy="3316674"/>
            <a:chOff x="2591087" y="2405603"/>
            <a:chExt cx="3484949" cy="3316674"/>
          </a:xfrm>
        </p:grpSpPr>
        <p:sp>
          <p:nvSpPr>
            <p:cNvPr id="2" name="Flowchart: Decision 1">
              <a:extLst>
                <a:ext uri="{FF2B5EF4-FFF2-40B4-BE49-F238E27FC236}">
                  <a16:creationId xmlns:a16="http://schemas.microsoft.com/office/drawing/2014/main" id="{7D82049C-C10F-41AF-BCB4-3A83263B385A}"/>
                </a:ext>
              </a:extLst>
            </p:cNvPr>
            <p:cNvSpPr/>
            <p:nvPr/>
          </p:nvSpPr>
          <p:spPr>
            <a:xfrm>
              <a:off x="3593721" y="2405603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7261154B-189C-46A2-B575-DA7F5D905BA6}"/>
                </a:ext>
              </a:extLst>
            </p:cNvPr>
            <p:cNvSpPr/>
            <p:nvPr/>
          </p:nvSpPr>
          <p:spPr>
            <a:xfrm>
              <a:off x="3273804" y="4150756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19BE19F-36F2-4846-B743-BE7C35C13CF9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4195765" y="3292113"/>
              <a:ext cx="0" cy="85864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C20A5-E0C7-4A12-88CC-FD7CFB9D48CB}"/>
                </a:ext>
              </a:extLst>
            </p:cNvPr>
            <p:cNvSpPr txBox="1"/>
            <p:nvPr/>
          </p:nvSpPr>
          <p:spPr>
            <a:xfrm>
              <a:off x="2591087" y="3267476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CCDE01-FA9C-4E4E-8259-91C03D15C1B0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195765" y="4597032"/>
              <a:ext cx="0" cy="11252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24B3F8-98F0-4FE3-9EEE-DAF15E590FE7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4797809" y="2848858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8A49FE-D58D-4AE3-8A3C-E1D6A0E80234}"/>
                </a:ext>
              </a:extLst>
            </p:cNvPr>
            <p:cNvCxnSpPr>
              <a:cxnSpLocks/>
            </p:cNvCxnSpPr>
            <p:nvPr/>
          </p:nvCxnSpPr>
          <p:spPr>
            <a:xfrm>
              <a:off x="5968264" y="2848856"/>
              <a:ext cx="0" cy="242503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2ECC4B-42E6-4016-B5D9-99D497EC3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765" y="5273888"/>
              <a:ext cx="1772499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0295DF-A731-4409-98D8-4A55EA3D05FF}"/>
                </a:ext>
              </a:extLst>
            </p:cNvPr>
            <p:cNvSpPr txBox="1"/>
            <p:nvPr/>
          </p:nvSpPr>
          <p:spPr>
            <a:xfrm>
              <a:off x="4745127" y="2789285"/>
              <a:ext cx="133090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6F52D6-7F72-4581-8FAB-4307ECFB9CF3}"/>
              </a:ext>
            </a:extLst>
          </p:cNvPr>
          <p:cNvCxnSpPr>
            <a:endCxn id="2" idx="0"/>
          </p:cNvCxnSpPr>
          <p:nvPr/>
        </p:nvCxnSpPr>
        <p:spPr>
          <a:xfrm>
            <a:off x="4195765" y="2098798"/>
            <a:ext cx="0" cy="3068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76D32E-B33D-4852-976A-D6AEDF67B6D3}"/>
              </a:ext>
            </a:extLst>
          </p:cNvPr>
          <p:cNvGrpSpPr/>
          <p:nvPr/>
        </p:nvGrpSpPr>
        <p:grpSpPr>
          <a:xfrm>
            <a:off x="9057646" y="2211144"/>
            <a:ext cx="3802067" cy="3650609"/>
            <a:chOff x="9057646" y="2211144"/>
            <a:chExt cx="3802067" cy="3650609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3DFB0833-9C9C-4D6F-81CE-F78F7BA3FC18}"/>
                </a:ext>
              </a:extLst>
            </p:cNvPr>
            <p:cNvSpPr/>
            <p:nvPr/>
          </p:nvSpPr>
          <p:spPr>
            <a:xfrm>
              <a:off x="9985449" y="2547155"/>
              <a:ext cx="1114635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B66E8695-1344-4FDB-ADCA-2774E0359BB3}"/>
                </a:ext>
              </a:extLst>
            </p:cNvPr>
            <p:cNvSpPr/>
            <p:nvPr/>
          </p:nvSpPr>
          <p:spPr>
            <a:xfrm>
              <a:off x="9857292" y="4287664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DA7DB76-311A-4CD0-8A76-3B70AD76244D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10542766" y="3433665"/>
              <a:ext cx="1" cy="85399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ED1DCF-21B7-43CF-A74C-DA168682C669}"/>
                </a:ext>
              </a:extLst>
            </p:cNvPr>
            <p:cNvSpPr txBox="1"/>
            <p:nvPr/>
          </p:nvSpPr>
          <p:spPr>
            <a:xfrm>
              <a:off x="9057646" y="3446408"/>
              <a:ext cx="170693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87A15A-B14B-4BDE-A64E-7BB43F6CD6B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10542766" y="4733940"/>
              <a:ext cx="0" cy="112781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D7D5CE7-F7C9-4149-8C63-73823E3BB9D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1100084" y="2990410"/>
              <a:ext cx="1083500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A1B94B-670F-403C-845D-D19CFF10926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584" y="2990410"/>
              <a:ext cx="0" cy="243439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627A3D-51B8-4604-85B8-1830E6594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767" y="5424801"/>
              <a:ext cx="1640818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EF4AE1-C543-4F95-9175-65319A14ADEA}"/>
                </a:ext>
              </a:extLst>
            </p:cNvPr>
            <p:cNvSpPr txBox="1"/>
            <p:nvPr/>
          </p:nvSpPr>
          <p:spPr>
            <a:xfrm>
              <a:off x="11012012" y="2923722"/>
              <a:ext cx="1232034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8415761A-D485-4276-BED1-E7468E496C88}"/>
                </a:ext>
              </a:extLst>
            </p:cNvPr>
            <p:cNvSpPr/>
            <p:nvPr/>
          </p:nvSpPr>
          <p:spPr>
            <a:xfrm>
              <a:off x="11488766" y="4294250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DFB2A5-9677-4496-8207-8D01A1BF0970}"/>
                </a:ext>
              </a:extLst>
            </p:cNvPr>
            <p:cNvCxnSpPr/>
            <p:nvPr/>
          </p:nvCxnSpPr>
          <p:spPr>
            <a:xfrm>
              <a:off x="10542766" y="2211144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A953-0132-4421-AAA2-8A050535E4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51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259130" cy="6565900"/>
          </a:xfrm>
        </p:spPr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j, min;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j)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min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min = j;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Indentation is not required, above 4 lines are the same as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j) min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 else min = j;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320C4-68BF-4FBF-A8F3-E39D0DB2C1F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74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if-else statement with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j, k;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if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j)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selected.\n");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    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; here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else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j;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("j is selected.\n");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EFB5-116B-4A6E-AED6-9F6605CD81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4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Ternary operator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/>
              <a:t>Takes </a:t>
            </a:r>
            <a:r>
              <a:rPr lang="en-US" sz="3200" b="1" dirty="0"/>
              <a:t>three</a:t>
            </a:r>
            <a:r>
              <a:rPr lang="en-US" sz="3200" dirty="0"/>
              <a:t> expressions as operands</a:t>
            </a:r>
            <a:endParaRPr lang="en-US" dirty="0"/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? exp2 : exp3</a:t>
            </a:r>
          </a:p>
          <a:p>
            <a:pPr lvl="1"/>
            <a:r>
              <a:rPr lang="en-US" sz="2800" dirty="0"/>
              <a:t>exp1 is evaluated first</a:t>
            </a:r>
          </a:p>
          <a:p>
            <a:pPr lvl="1"/>
            <a:r>
              <a:rPr lang="en-US" sz="2800" dirty="0"/>
              <a:t>If exp1 is non-zero (true), exp2 is evaluated and its value is used as the value of the ternary expression</a:t>
            </a:r>
          </a:p>
          <a:p>
            <a:pPr lvl="1"/>
            <a:r>
              <a:rPr lang="en-US" sz="2800" dirty="0"/>
              <a:t>If exp1 is zero (false), exp3 is evaluated and its value is used as the value of the ternary expression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	min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j ?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: j;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4794C-D676-4F43-AD2E-ECFDE3C603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91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While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While Loop</a:t>
            </a:r>
          </a:p>
        </p:txBody>
      </p:sp>
      <p:sp>
        <p:nvSpPr>
          <p:cNvPr id="73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3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42" name="while (&lt;expression&gt;)…"/>
          <p:cNvSpPr txBox="1"/>
          <p:nvPr/>
        </p:nvSpPr>
        <p:spPr>
          <a:xfrm>
            <a:off x="763915" y="2243184"/>
            <a:ext cx="249908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(&lt;</a:t>
            </a:r>
            <a:r>
              <a:rPr b="1" dirty="0"/>
              <a:t>exp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8BACF9-2DF4-4E88-B181-B7392DC991F7}"/>
              </a:ext>
            </a:extLst>
          </p:cNvPr>
          <p:cNvGrpSpPr/>
          <p:nvPr/>
        </p:nvGrpSpPr>
        <p:grpSpPr>
          <a:xfrm>
            <a:off x="651328" y="3662725"/>
            <a:ext cx="3577655" cy="3192212"/>
            <a:chOff x="8377376" y="2029868"/>
            <a:chExt cx="3577655" cy="31922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38E372-A8BE-431E-8594-64CE69B68FAA}"/>
                </a:ext>
              </a:extLst>
            </p:cNvPr>
            <p:cNvGrpSpPr/>
            <p:nvPr/>
          </p:nvGrpSpPr>
          <p:grpSpPr>
            <a:xfrm>
              <a:off x="8377376" y="2353795"/>
              <a:ext cx="3577655" cy="2868285"/>
              <a:chOff x="796565" y="4815720"/>
              <a:chExt cx="3859747" cy="3174394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215B9515-8BCE-477A-B7BB-9BD15F6799DD}"/>
                  </a:ext>
                </a:extLst>
              </p:cNvPr>
              <p:cNvSpPr/>
              <p:nvPr/>
            </p:nvSpPr>
            <p:spPr>
              <a:xfrm>
                <a:off x="2017486" y="4815720"/>
                <a:ext cx="1299028" cy="981120"/>
              </a:xfrm>
              <a:prstGeom prst="flowChartDecision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exp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0F0B8CA4-D052-4C57-BF33-A490654747D0}"/>
                  </a:ext>
                </a:extLst>
              </p:cNvPr>
              <p:cNvSpPr/>
              <p:nvPr/>
            </p:nvSpPr>
            <p:spPr>
              <a:xfrm>
                <a:off x="1672344" y="6747118"/>
                <a:ext cx="1989312" cy="493903"/>
              </a:xfrm>
              <a:prstGeom prst="flowChartProcess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err="1"/>
                  <a:t>stmt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EB39A0-091F-4731-A51B-FCF5A5D25D7B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2667000" y="5796840"/>
                <a:ext cx="0" cy="950278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AB0F61-4FC2-4F89-8751-3E9231255537}"/>
                  </a:ext>
                </a:extLst>
              </p:cNvPr>
              <p:cNvSpPr txBox="1"/>
              <p:nvPr/>
            </p:nvSpPr>
            <p:spPr>
              <a:xfrm>
                <a:off x="796566" y="5773420"/>
                <a:ext cx="1989312" cy="931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E677285-F775-4688-A110-04762AC4878F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2667000" y="7241021"/>
                <a:ext cx="0" cy="52935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4F9719-F28C-4070-A7A1-B0A93BDB097E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3316514" y="5306280"/>
                <a:ext cx="1262743" cy="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10886D5-801B-48A9-8986-8831590BC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257" y="5306278"/>
                <a:ext cx="0" cy="2683836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E21E6A-EB43-4A07-A557-011CBBBB8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565" y="7741410"/>
                <a:ext cx="1870434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DFC79C-4367-4D7B-BEF6-14A20A926C2A}"/>
                  </a:ext>
                </a:extLst>
              </p:cNvPr>
              <p:cNvSpPr txBox="1"/>
              <p:nvPr/>
            </p:nvSpPr>
            <p:spPr>
              <a:xfrm>
                <a:off x="3220463" y="5247900"/>
                <a:ext cx="1435849" cy="931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7A5E4C4-D366-4218-9925-6710CBDB6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7377" y="2809884"/>
              <a:ext cx="0" cy="22136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B3777-EE9F-4735-A333-1454FD626D1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8377376" y="2797050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F14D8C-76AD-4BB0-A871-E3ECA1C50C72}"/>
                </a:ext>
              </a:extLst>
            </p:cNvPr>
            <p:cNvCxnSpPr/>
            <p:nvPr/>
          </p:nvCxnSpPr>
          <p:spPr>
            <a:xfrm>
              <a:off x="10109245" y="2029868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2C1AAE-0133-4461-820D-34A4A3AA4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6892" y="2209928"/>
            <a:ext cx="7335581" cy="6516250"/>
          </a:xfrm>
        </p:spPr>
        <p:txBody>
          <a:bodyPr/>
          <a:lstStyle/>
          <a:p>
            <a:r>
              <a:rPr lang="en-US" dirty="0"/>
              <a:t>Example: computing sum of 0..99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AE41F8C-C68B-42D5-AE0D-5764DBDAA1F1}"/>
              </a:ext>
            </a:extLst>
          </p:cNvPr>
          <p:cNvSpPr txBox="1">
            <a:spLocks/>
          </p:cNvSpPr>
          <p:nvPr/>
        </p:nvSpPr>
        <p:spPr>
          <a:xfrm>
            <a:off x="5488469" y="3199934"/>
            <a:ext cx="6560879" cy="469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100) {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  sum = sum +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Same as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while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100) 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 hangingPunct="1">
              <a:buFontTx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CA94A-3D08-4D27-B581-A695E6672E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2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1913</Words>
  <Application>Microsoft Macintosh PowerPoint</Application>
  <PresentationFormat>Custom</PresentationFormat>
  <Paragraphs>365</Paragraphs>
  <Slides>30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Consolas</vt:lpstr>
      <vt:lpstr>Courier</vt:lpstr>
      <vt:lpstr>Helvetica</vt:lpstr>
      <vt:lpstr>Helvetica Neue</vt:lpstr>
      <vt:lpstr>Helvetica Neue Light</vt:lpstr>
      <vt:lpstr>Lucida Grande</vt:lpstr>
      <vt:lpstr>White</vt:lpstr>
      <vt:lpstr>A C Primer (3): Flow of Control (ABC Chapter 4)</vt:lpstr>
      <vt:lpstr>Flow of Control</vt:lpstr>
      <vt:lpstr>Blocks (compound statements)</vt:lpstr>
      <vt:lpstr>Comparison and logical operators</vt:lpstr>
      <vt:lpstr>Branching: if and if-else</vt:lpstr>
      <vt:lpstr>Example: min</vt:lpstr>
      <vt:lpstr>Example: if-else statement with blocks</vt:lpstr>
      <vt:lpstr>Ternary operator</vt:lpstr>
      <vt:lpstr>While Loop</vt:lpstr>
      <vt:lpstr>Do-While Loop</vt:lpstr>
      <vt:lpstr>For Loop</vt:lpstr>
      <vt:lpstr>Computing sum of 0..99 using for</vt:lpstr>
      <vt:lpstr>Comma operator</vt:lpstr>
      <vt:lpstr>Multyway branching using “else if” …</vt:lpstr>
      <vt:lpstr>Switch</vt:lpstr>
      <vt:lpstr>Switch example</vt:lpstr>
      <vt:lpstr>Break Statement</vt:lpstr>
      <vt:lpstr>Continue Statement</vt:lpstr>
      <vt:lpstr>PowerPoint Presentation</vt:lpstr>
      <vt:lpstr>Operators so far</vt:lpstr>
      <vt:lpstr>Shortcut evaluation of logical expressions</vt:lpstr>
      <vt:lpstr>Avoid these common pitfalls</vt:lpstr>
      <vt:lpstr>Dangling else</vt:lpstr>
      <vt:lpstr>Comparing if-then in C and Python</vt:lpstr>
      <vt:lpstr>Declaring variables in “for” (C99)</vt:lpstr>
      <vt:lpstr>Example: computing the sum of odd integers </vt:lpstr>
      <vt:lpstr>Switching</vt:lpstr>
      <vt:lpstr>PowerPoint Presentation</vt:lpstr>
      <vt:lpstr>The forbidden One: goto</vt:lpstr>
      <vt:lpstr>Caveat Emptor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I)</dc:title>
  <dc:creator>zshi</dc:creator>
  <cp:lastModifiedBy>Wei, Wei</cp:lastModifiedBy>
  <cp:revision>668</cp:revision>
  <dcterms:modified xsi:type="dcterms:W3CDTF">2023-06-05T12:25:08Z</dcterms:modified>
</cp:coreProperties>
</file>