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326" r:id="rId4"/>
    <p:sldId id="259" r:id="rId5"/>
    <p:sldId id="264" r:id="rId6"/>
    <p:sldId id="269" r:id="rId7"/>
    <p:sldId id="289" r:id="rId8"/>
    <p:sldId id="271" r:id="rId9"/>
    <p:sldId id="272" r:id="rId10"/>
    <p:sldId id="291" r:id="rId11"/>
    <p:sldId id="314" r:id="rId12"/>
    <p:sldId id="305" r:id="rId13"/>
    <p:sldId id="306" r:id="rId14"/>
    <p:sldId id="313" r:id="rId15"/>
    <p:sldId id="335" r:id="rId16"/>
    <p:sldId id="323" r:id="rId17"/>
    <p:sldId id="320" r:id="rId18"/>
    <p:sldId id="321" r:id="rId19"/>
    <p:sldId id="322" r:id="rId20"/>
    <p:sldId id="337" r:id="rId21"/>
    <p:sldId id="285" r:id="rId22"/>
    <p:sldId id="324" r:id="rId23"/>
    <p:sldId id="327" r:id="rId24"/>
    <p:sldId id="336" r:id="rId25"/>
    <p:sldId id="286" r:id="rId26"/>
    <p:sldId id="261" r:id="rId27"/>
    <p:sldId id="270" r:id="rId28"/>
    <p:sldId id="287" r:id="rId29"/>
    <p:sldId id="296" r:id="rId30"/>
    <p:sldId id="309" r:id="rId31"/>
    <p:sldId id="319" r:id="rId32"/>
    <p:sldId id="331" r:id="rId33"/>
    <p:sldId id="332" r:id="rId34"/>
    <p:sldId id="333" r:id="rId35"/>
    <p:sldId id="328" r:id="rId36"/>
    <p:sldId id="329" r:id="rId37"/>
    <p:sldId id="334" r:id="rId38"/>
    <p:sldId id="428" r:id="rId39"/>
    <p:sldId id="429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4" autoAdjust="0"/>
    <p:restoredTop sz="84074" autoAdjust="0"/>
  </p:normalViewPr>
  <p:slideViewPr>
    <p:cSldViewPr snapToGrid="0">
      <p:cViewPr varScale="1">
        <p:scale>
          <a:sx n="66" d="100"/>
          <a:sy n="66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 of </a:t>
            </a:r>
            <a:r>
              <a:rPr lang="en-US" dirty="0" err="1"/>
              <a:t>booleans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type constructor</a:t>
            </a:r>
          </a:p>
          <a:p>
            <a:pPr lvl="1"/>
            <a:r>
              <a:rPr lang="en-US" dirty="0"/>
              <a:t>Like structures, this produces a new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*s;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for (s = str; *s; s++) </a:t>
            </a:r>
            <a:r>
              <a:rPr lang="en-US" altLang="en-US" sz="2400" dirty="0" err="1">
                <a:latin typeface="Lucida Console" panose="020B0609040504020204" pitchFamily="49" charset="0"/>
              </a:rPr>
              <a:t>putchar</a:t>
            </a:r>
            <a:r>
              <a:rPr lang="en-US" altLang="en-US" sz="2400" dirty="0">
                <a:latin typeface="Lucida Console" panose="020B0609040504020204" pitchFamily="49" charset="0"/>
              </a:rPr>
              <a:t>(*s);</a:t>
            </a:r>
          </a:p>
          <a:p>
            <a:r>
              <a:rPr lang="en-US" altLang="en-US" sz="2000" dirty="0">
                <a:latin typeface="Lucida Console" panose="020B0609040504020204" pitchFamily="49" charset="0"/>
              </a:rPr>
              <a:t>	// means s = &amp;str[0];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5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Copying content vs. copying pointer to content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 = t;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copies pointer –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s</a:t>
            </a:r>
            <a:r>
              <a:rPr lang="en-US" altLang="en-US" sz="2800" dirty="0">
                <a:solidFill>
                  <a:srgbClr val="C00000"/>
                </a:solidFill>
              </a:rPr>
              <a:t> and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altLang="en-US" sz="2800" dirty="0">
                <a:solidFill>
                  <a:srgbClr val="C00000"/>
                </a:solidFill>
              </a:rPr>
              <a:t> now refer to the same memory location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342900" lvl="1" indent="0"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[100];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 = “a cat”; //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does not compile!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Copying content vs. copying pointer to content</a:t>
            </a:r>
          </a:p>
          <a:p>
            <a:pPr lvl="1"/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 = t;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copies pointer –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s</a:t>
            </a:r>
            <a:r>
              <a:rPr lang="en-US" altLang="en-US" sz="2800" dirty="0">
                <a:solidFill>
                  <a:srgbClr val="C00000"/>
                </a:solidFill>
              </a:rPr>
              <a:t> and </a:t>
            </a:r>
            <a:r>
              <a:rPr lang="en-US" altLang="en-US" sz="280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altLang="en-US" sz="2800" dirty="0">
                <a:solidFill>
                  <a:srgbClr val="C00000"/>
                </a:solidFill>
              </a:rPr>
              <a:t> now refer to the same memory location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342900" lvl="1" indent="0"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[100];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mybuffer</a:t>
            </a:r>
            <a:r>
              <a:rPr lang="en-US" altLang="en-US" sz="2400" dirty="0">
                <a:latin typeface="Lucida Console" panose="020B0609040504020204" pitchFamily="49" charset="0"/>
              </a:rPr>
              <a:t> = “a cat”; //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does not compile!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does not allow empty initializer {}, but </a:t>
            </a:r>
            <a:r>
              <a:rPr lang="en-US" dirty="0" err="1"/>
              <a:t>gcc</a:t>
            </a:r>
            <a:r>
              <a:rPr lang="en-US"/>
              <a:t> and C++ allow.</a:t>
            </a:r>
          </a:p>
          <a:p>
            <a:endParaRPr lang="en-US"/>
          </a:p>
          <a:p>
            <a:r>
              <a:rPr lang="en-US" dirty="0"/>
              <a:t>Since C99</a:t>
            </a:r>
          </a:p>
          <a:p>
            <a:endParaRPr lang="en-US" dirty="0"/>
          </a:p>
          <a:p>
            <a:r>
              <a:rPr lang="en-US" dirty="0"/>
              <a:t>int n[5] = {[4]=5,[0]=1,2,3,4} // holds 1,2,3,4,5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a[MAX] = { // starts initializing a[0] = 1, a[1] = 3, ...</a:t>
            </a:r>
          </a:p>
          <a:p>
            <a:r>
              <a:rPr lang="en-US" dirty="0"/>
              <a:t>    1, 3, 5, 7, 9, [MAX-5] = 8, 6, 4, 2, 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for MAX=6,  array holds 1,8,6,4,2,0</a:t>
            </a:r>
          </a:p>
          <a:p>
            <a:r>
              <a:rPr lang="en-US" dirty="0"/>
              <a:t>// for MAX=13, array holds 1,3,5,7,9,0,0,0,8,6,4,2,0 ("sparse array")</a:t>
            </a:r>
          </a:p>
        </p:txBody>
      </p:sp>
    </p:spTree>
    <p:extLst>
      <p:ext uri="{BB962C8B-B14F-4D97-AF65-F5344CB8AC3E}">
        <p14:creationId xmlns:p14="http://schemas.microsoft.com/office/powerpoint/2010/main" val="302770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[again]</a:t>
            </a:r>
          </a:p>
          <a:p>
            <a:pPr lvl="1"/>
            <a:r>
              <a:rPr lang="en-US" dirty="0"/>
              <a:t>In Java, arrays are heap allocated</a:t>
            </a:r>
          </a:p>
          <a:p>
            <a:pPr lvl="1"/>
            <a:r>
              <a:rPr lang="en-US" dirty="0"/>
              <a:t>In C, arrays can be stack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5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5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can you do?</a:t>
            </a:r>
          </a:p>
          <a:p>
            <a:pPr lvl="1"/>
            <a:r>
              <a:rPr lang="en-US" dirty="0"/>
              <a:t>Get the address of something</a:t>
            </a:r>
          </a:p>
          <a:p>
            <a:pPr lvl="1"/>
            <a:r>
              <a:rPr lang="en-US" dirty="0"/>
              <a:t>“Dereference” an address to get the value stored there</a:t>
            </a:r>
          </a:p>
          <a:p>
            <a:pPr lvl="1"/>
            <a:r>
              <a:rPr lang="en-US" dirty="0"/>
              <a:t>Compute the address of something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9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6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n’s value must be known.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other strings must have space allocated to them by the program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has a value which is the address of the first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9175552"/>
            <a:ext cx="12380161" cy="59393"/>
          </a:xfrm>
          <a:prstGeom prst="rect">
            <a:avLst/>
          </a:prstGeom>
          <a:ln w="12700"/>
        </p:spPr>
      </p:pic>
      <p:pic>
        <p:nvPicPr>
          <p:cNvPr id="207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1348095"/>
            <a:ext cx="12380161" cy="59393"/>
          </a:xfrm>
          <a:prstGeom prst="rect">
            <a:avLst/>
          </a:prstGeom>
          <a:ln w="12700"/>
        </p:spPr>
      </p:pic>
      <p:sp>
        <p:nvSpPr>
          <p:cNvPr id="208" name="Lecture 4"/>
          <p:cNvSpPr txBox="1"/>
          <p:nvPr/>
        </p:nvSpPr>
        <p:spPr>
          <a:xfrm>
            <a:off x="368640" y="9214463"/>
            <a:ext cx="1138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397500" algn="l"/>
              </a:tabLst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Lecture 4</a:t>
            </a:r>
          </a:p>
        </p:txBody>
      </p:sp>
      <p:sp>
        <p:nvSpPr>
          <p:cNvPr id="209" name="λ"/>
          <p:cNvSpPr txBox="1"/>
          <p:nvPr/>
        </p:nvSpPr>
        <p:spPr>
          <a:xfrm>
            <a:off x="425983" y="393727"/>
            <a:ext cx="730414" cy="1097729"/>
          </a:xfrm>
          <a:prstGeom prst="rect">
            <a:avLst/>
          </a:prstGeom>
          <a:ln w="12700">
            <a:miter lim="400000"/>
          </a:ln>
          <a:effectLst>
            <a:outerShdw blurRad="152400" dist="889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536" tIns="65536" rIns="65536" bIns="65536">
            <a:spAutoFit/>
          </a:bodyPr>
          <a:lstStyle>
            <a:lvl1pPr marL="40639" marR="40639" algn="l" defTabSz="449262">
              <a:lnSpc>
                <a:spcPct val="93000"/>
              </a:lnSpc>
              <a:defRPr sz="7600">
                <a:solidFill>
                  <a:srgbClr val="0078A1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l</a:t>
            </a:r>
          </a:p>
        </p:txBody>
      </p:sp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89119" y="197119"/>
            <a:ext cx="12296193" cy="121036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49262">
              <a:lnSpc>
                <a:spcPct val="93000"/>
              </a:lnSpc>
              <a:defRPr sz="5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951295" y="1407487"/>
            <a:ext cx="11108354" cy="7798786"/>
          </a:xfrm>
          <a:prstGeom prst="rect">
            <a:avLst/>
          </a:prstGeom>
        </p:spPr>
        <p:txBody>
          <a:bodyPr lIns="0" tIns="0" rIns="0" bIns="0"/>
          <a:lstStyle>
            <a:lvl1pPr marL="512762" indent="-404812" defTabSz="449262">
              <a:lnSpc>
                <a:spcPct val="93000"/>
              </a:lnSpc>
              <a:spcBef>
                <a:spcPts val="200"/>
              </a:spcBef>
              <a:buClr>
                <a:srgbClr val="000000"/>
              </a:buClr>
              <a:buSzPct val="45000"/>
              <a:buChar char=""/>
              <a:defRPr sz="4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45696" indent="-369433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3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49375" indent="-269875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Char char="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0379" indent="-259079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02179" indent="-259079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Char char="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6878" y="9243135"/>
            <a:ext cx="292101" cy="318332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4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(5): Arrays and Pointer Basics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declaration and initialization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	h[2][3] = { {0, 1, 2}, {10, 11, 12} 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0864"/>
              </p:ext>
            </p:extLst>
          </p:nvPr>
        </p:nvGraphicFramePr>
        <p:xfrm>
          <a:off x="571500" y="4189729"/>
          <a:ext cx="585536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42">
                  <a:extLst>
                    <a:ext uri="{9D8B030D-6E8A-4147-A177-3AD203B41FA5}">
                      <a16:colId xmlns:a16="http://schemas.microsoft.com/office/drawing/2014/main" val="409071595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80606147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64648088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20305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1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8173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53583"/>
              </p:ext>
            </p:extLst>
          </p:nvPr>
        </p:nvGraphicFramePr>
        <p:xfrm>
          <a:off x="7195224" y="418323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h[1][2]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h[1][1]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h[1][0]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h[0][2]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h[0][1]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h[0][0]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1BE9E5-C83B-495A-A2A9-EB13C865CE2F}"/>
              </a:ext>
            </a:extLst>
          </p:cNvPr>
          <p:cNvSpPr txBox="1"/>
          <p:nvPr/>
        </p:nvSpPr>
        <p:spPr>
          <a:xfrm>
            <a:off x="571500" y="6848416"/>
            <a:ext cx="658649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Array layout in memory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(assuming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an </a:t>
            </a:r>
            <a:r>
              <a:rPr kumimoji="0" lang="en-US" sz="2800" b="0" i="0" u="none" strike="noStrike" cap="none" spc="0" normalizeH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int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has four bytes)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Row 0 first, then Row 1, ...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 each row: column 0 first, then column 1,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595D-C998-48A2-8E32-6BF876FF89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01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Pointers</a:t>
            </a:r>
          </a:p>
        </p:txBody>
      </p:sp>
      <p:sp>
        <p:nvSpPr>
          <p:cNvPr id="49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7" name="Perhaps the scariest part of 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Perhaps the scariest part of C</a:t>
            </a:r>
          </a:p>
          <a:p>
            <a:r>
              <a:rPr dirty="0"/>
              <a:t>Yet….</a:t>
            </a:r>
          </a:p>
          <a:p>
            <a:pPr lvl="1"/>
            <a:r>
              <a:rPr dirty="0"/>
              <a:t>The most useful part of C!</a:t>
            </a:r>
          </a:p>
          <a:p>
            <a:r>
              <a:rPr lang="en-US" dirty="0"/>
              <a:t>A p</a:t>
            </a:r>
            <a:r>
              <a:rPr dirty="0"/>
              <a:t>ointer is simply….</a:t>
            </a:r>
          </a:p>
          <a:p>
            <a:pPr lvl="1"/>
            <a:r>
              <a:rPr dirty="0"/>
              <a:t>A value</a:t>
            </a:r>
          </a:p>
          <a:p>
            <a:pPr lvl="1"/>
            <a:r>
              <a:rPr dirty="0"/>
              <a:t>Denoting the address of a memory cell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B9C0E-3062-4E31-A0F4-687FA6C73A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59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4E2E-33A0-423D-BA6F-86E4002C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BB71-7390-4FB0-89B6-989DD5D4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12320155" cy="6565900"/>
          </a:xfrm>
        </p:spPr>
        <p:txBody>
          <a:bodyPr/>
          <a:lstStyle/>
          <a:p>
            <a:r>
              <a:rPr lang="en-US" dirty="0"/>
              <a:t>The memory is an array of bytes</a:t>
            </a:r>
          </a:p>
          <a:p>
            <a:r>
              <a:rPr lang="en-US" dirty="0"/>
              <a:t>Every byte in memory is numbered: the address!</a:t>
            </a:r>
          </a:p>
          <a:p>
            <a:pPr lvl="1"/>
            <a:r>
              <a:rPr lang="en-US" dirty="0"/>
              <a:t>An address is just an unsigned integer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Every variable is kept in memory, and is associated with two numbers: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	-The address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	-The value stored at that address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157AD-B351-466D-A067-DBE2BBB0B1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9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Address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AAC-DDA2-4685-94E2-1C7DDAD5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12243955" cy="6565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Addresses are used implicitly by the compiler all the time…</a:t>
            </a:r>
          </a:p>
        </p:txBody>
      </p:sp>
      <p:sp>
        <p:nvSpPr>
          <p:cNvPr id="4" name="int silly(int k,int x[10]) {…"/>
          <p:cNvSpPr txBox="1"/>
          <p:nvPr/>
        </p:nvSpPr>
        <p:spPr>
          <a:xfrm>
            <a:off x="684647" y="3159370"/>
            <a:ext cx="11748653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foo 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v)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	a, b;	// allocate storage space for a and b</a:t>
            </a:r>
          </a:p>
          <a:p>
            <a:pPr algn="l"/>
            <a:endParaRPr 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a = 1;   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store 1 to memory, at a’s address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b = a;   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load value from a’s address, write to b’s address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v = v + b;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load value from v’s address, add to value at 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	// b’s address, and write result to v’s address 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	return v;	</a:t>
            </a:r>
          </a:p>
          <a:p>
            <a:pPr algn="l"/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2A2A-6071-490F-A508-353B649608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657699-38D4-41A1-8C1E-64C0E325C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39647"/>
              </p:ext>
            </p:extLst>
          </p:nvPr>
        </p:nvGraphicFramePr>
        <p:xfrm>
          <a:off x="1920241" y="7213142"/>
          <a:ext cx="81621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129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3258319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2720724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33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Explicit Use: Pointers!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pointer is a variable that holds an address of something</a:t>
            </a:r>
          </a:p>
          <a:p>
            <a:pPr lvl="0"/>
            <a:r>
              <a:rPr lang="en-US" dirty="0"/>
              <a:t>Declaration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// declare p to be a pointer to an int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int * p;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value of p is an address of an int</a:t>
            </a:r>
          </a:p>
          <a:p>
            <a:pPr lvl="1"/>
            <a:r>
              <a:rPr lang="en-US" dirty="0"/>
              <a:t>p itself has an address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97120-80D0-48BA-9689-7A3CC03EC4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97" name="Shape 49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8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60755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83B2-5A3D-4A63-881D-49E1E7D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D98C-C0D4-4EDD-BB4A-A61850AC1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new operators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&amp;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Reference: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"get" the address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of something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*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Dereference: "use" the address </a:t>
            </a:r>
          </a:p>
          <a:p>
            <a:pPr marL="0" indent="0">
              <a:buNone/>
            </a:pPr>
            <a:r>
              <a:rPr lang="en-US" dirty="0"/>
              <a:t>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36A1-6F99-48A2-B79F-43A3C1FD28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5" name="int x = 10;…">
            <a:extLst>
              <a:ext uri="{FF2B5EF4-FFF2-40B4-BE49-F238E27FC236}">
                <a16:creationId xmlns:a16="http://schemas.microsoft.com/office/drawing/2014/main" id="{6FC13E8E-A35F-4BDC-A82B-C60E1F6BEDBE}"/>
              </a:ext>
            </a:extLst>
          </p:cNvPr>
          <p:cNvSpPr txBox="1"/>
          <p:nvPr/>
        </p:nvSpPr>
        <p:spPr>
          <a:xfrm>
            <a:off x="571500" y="4815282"/>
            <a:ext cx="11861800" cy="4671618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 x = 10</a:t>
            </a:r>
            <a:r>
              <a:rPr lang="en-US" sz="2400" dirty="0">
                <a:latin typeface="Consolas" panose="020B0609020204030204" pitchFamily="49" charset="0"/>
              </a:rPr>
              <a:t>, y</a:t>
            </a:r>
            <a:r>
              <a:rPr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px is a pointer to int, i.e., the address of an integer</a:t>
            </a: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sz="2400" dirty="0">
                <a:latin typeface="Consolas" panose="020B0609020204030204" pitchFamily="49" charset="0"/>
              </a:rPr>
              <a:t>*px</a:t>
            </a:r>
            <a:r>
              <a:rPr lang="en-US" sz="2400" dirty="0">
                <a:latin typeface="Consolas" panose="020B0609020204030204" pitchFamily="49" charset="0"/>
              </a:rPr>
              <a:t>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px itself has an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px</a:t>
            </a:r>
            <a:r>
              <a:rPr sz="2400" dirty="0">
                <a:latin typeface="Consolas" panose="020B0609020204030204" pitchFamily="49" charset="0"/>
              </a:rPr>
              <a:t> = &amp;x;</a:t>
            </a: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&amp;x is the address of x. Save it to px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*px: use px as an address to get the value at that location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*px;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and save the value in y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save 20 to location pointed to by px (use px as an address)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*px = 20;</a:t>
            </a: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px has x's address, so x becomes 20</a:t>
            </a:r>
            <a:endParaRPr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781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*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21126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48491" y="4502727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7DDA6-180B-48FB-A845-65DD23CC79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57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8839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19" name="Curved Left Arrow 18"/>
          <p:cNvSpPr/>
          <p:nvPr/>
        </p:nvSpPr>
        <p:spPr>
          <a:xfrm rot="19162428">
            <a:off x="10341728" y="4322408"/>
            <a:ext cx="371810" cy="1295716"/>
          </a:xfrm>
          <a:prstGeom prst="curvedLef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8491" y="5202382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D9205-A596-4D0E-BFD9-29CD33F733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91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4444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11" name="Curved Left Arrow 10"/>
          <p:cNvSpPr/>
          <p:nvPr/>
        </p:nvSpPr>
        <p:spPr>
          <a:xfrm>
            <a:off x="12171679" y="4544291"/>
            <a:ext cx="261621" cy="623699"/>
          </a:xfrm>
          <a:prstGeom prst="curvedLef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491" y="5895107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3C1D7-1DB5-494C-A6A3-FDD96337EF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54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ointer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Picture it</a:t>
            </a:r>
            <a:endParaRPr dirty="0"/>
          </a:p>
        </p:txBody>
      </p:sp>
      <p:sp>
        <p:nvSpPr>
          <p:cNvPr id="5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3" name="Simple deal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861800" cy="28508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55" name="int x = 10;…"/>
          <p:cNvSpPr txBox="1"/>
          <p:nvPr/>
        </p:nvSpPr>
        <p:spPr>
          <a:xfrm>
            <a:off x="571500" y="2878567"/>
            <a:ext cx="5930900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assume 32 bits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and address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10, y;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	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&amp;x;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y = *</a:t>
            </a:r>
            <a:r>
              <a:rPr lang="en-US" sz="2400" dirty="0" err="1">
                <a:latin typeface="Consolas" panose="020B0609020204030204" pitchFamily="49" charset="0"/>
              </a:rPr>
              <a:t>px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px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= 20;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E4B85C-DC68-4A77-993E-A16EEA2D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66566"/>
              </p:ext>
            </p:extLst>
          </p:nvPr>
        </p:nvGraphicFramePr>
        <p:xfrm>
          <a:off x="7021969" y="2796526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8491" y="6567050"/>
            <a:ext cx="346364" cy="346364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B80A8-ECA6-450A-B032-A38CCD75E5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89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23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4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5" name="Is a type constructor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0614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New data types</a:t>
            </a:r>
          </a:p>
          <a:p>
            <a:r>
              <a:rPr dirty="0"/>
              <a:t>Arrays represent a linear, contiguous collection of “things”</a:t>
            </a:r>
          </a:p>
          <a:p>
            <a:r>
              <a:rPr dirty="0"/>
              <a:t>Each “thing” in the array has the </a:t>
            </a:r>
            <a:r>
              <a:rPr dirty="0">
                <a:solidFill>
                  <a:schemeClr val="accent1"/>
                </a:solidFill>
              </a:rPr>
              <a:t>same </a:t>
            </a:r>
            <a:r>
              <a:rPr b="1" dirty="0">
                <a:solidFill>
                  <a:schemeClr val="accent1"/>
                </a:solidFill>
              </a:rPr>
              <a:t>fixed</a:t>
            </a:r>
            <a:r>
              <a:rPr dirty="0">
                <a:solidFill>
                  <a:schemeClr val="accent1"/>
                </a:solidFill>
              </a:rPr>
              <a:t> type</a:t>
            </a:r>
            <a:endParaRPr lang="en-US" dirty="0"/>
          </a:p>
          <a:p>
            <a:r>
              <a:rPr dirty="0"/>
              <a:t>Examples</a:t>
            </a:r>
          </a:p>
          <a:p>
            <a:pPr lvl="1"/>
            <a:r>
              <a:rPr dirty="0"/>
              <a:t>Array of characters</a:t>
            </a:r>
          </a:p>
          <a:p>
            <a:pPr lvl="1"/>
            <a:r>
              <a:rPr dirty="0"/>
              <a:t>Array of integers</a:t>
            </a:r>
          </a:p>
          <a:p>
            <a:pPr lvl="1"/>
            <a:r>
              <a:rPr dirty="0"/>
              <a:t>Array of </a:t>
            </a:r>
            <a:r>
              <a:rPr lang="en-US" dirty="0"/>
              <a:t>doubles</a:t>
            </a:r>
            <a:endParaRPr dirty="0"/>
          </a:p>
          <a:p>
            <a:pPr lvl="1"/>
            <a:r>
              <a:rPr dirty="0"/>
              <a:t>Arrays of arrays….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7F0BE-A4FC-4A8E-8AEC-97DE9A40B8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B1898-88CE-48AA-8C6B-114C0867CEB9}"/>
              </a:ext>
            </a:extLst>
          </p:cNvPr>
          <p:cNvCxnSpPr/>
          <p:nvPr/>
        </p:nvCxnSpPr>
        <p:spPr>
          <a:xfrm flipH="1" flipV="1">
            <a:off x="3028950" y="2823210"/>
            <a:ext cx="2228850" cy="133094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3065E1-3BD9-4906-B032-C9B42A41F7E6}"/>
              </a:ext>
            </a:extLst>
          </p:cNvPr>
          <p:cNvCxnSpPr>
            <a:cxnSpLocks/>
          </p:cNvCxnSpPr>
          <p:nvPr/>
        </p:nvCxnSpPr>
        <p:spPr>
          <a:xfrm flipH="1">
            <a:off x="3028950" y="4751050"/>
            <a:ext cx="2397760" cy="159260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C592F3-74A8-46C3-8A76-68317954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A55F-B46D-443A-932E-4C8913A2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968490"/>
          </a:xfrm>
        </p:spPr>
        <p:txBody>
          <a:bodyPr/>
          <a:lstStyle/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int foo(</a:t>
            </a:r>
            <a:r>
              <a:rPr lang="n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x[]</a:t>
            </a: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, int k) {</a:t>
            </a:r>
          </a:p>
          <a:p>
            <a:pPr marL="0" indent="0" defTabSz="457200">
              <a:buNone/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for (int i = 0; i &lt; k; i++)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    x[i] = i;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return x[0];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x is the address of an int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int foo(</a:t>
            </a:r>
            <a:r>
              <a:rPr lang="n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* x</a:t>
            </a: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, int k) {</a:t>
            </a:r>
          </a:p>
          <a:p>
            <a:pPr marL="0" indent="0" defTabSz="457200">
              <a:buNone/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for (int i = 0; i &lt; k; i++)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    x[i] = i;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the pointer as an array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    return x[0];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66E6-B652-4E9C-AEDE-ED29732400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216FB-2751-4AA1-B6DC-C1F2A24838DD}"/>
              </a:ext>
            </a:extLst>
          </p:cNvPr>
          <p:cNvSpPr txBox="1"/>
          <p:nvPr/>
        </p:nvSpPr>
        <p:spPr>
          <a:xfrm>
            <a:off x="5426710" y="4154150"/>
            <a:ext cx="700659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x is the starting address </a:t>
            </a:r>
            <a:r>
              <a:rPr lang="en-US" sz="2800" dirty="0"/>
              <a:t>o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 an array, which is the same as the address of element 0.</a:t>
            </a:r>
          </a:p>
        </p:txBody>
      </p:sp>
    </p:spTree>
    <p:extLst>
      <p:ext uri="{BB962C8B-B14F-4D97-AF65-F5344CB8AC3E}">
        <p14:creationId xmlns:p14="http://schemas.microsoft.com/office/powerpoint/2010/main" val="3840526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how many integers are in a, and in b?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	a[] = {1, 2, 3, 4};	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	b[4] = {1, 2, 3};	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many integers are in array a?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95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how many bytes (characters) in c? and in d?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	c[] = {'a', 'b', 'c', 'd'};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	d[] =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What is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(d)?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6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	a[10];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a[0]'s address is 1000, what is a[4]'s address?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35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Question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	t[10][20];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t[0][0]'s address is 1000, what is t[1][1]'s address?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F4E5-A59D-4410-AE2B-8096429D5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5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A869-4296-410E-AB54-28D5E584FB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41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A Few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Questions</a:t>
            </a:r>
            <a:r>
              <a:rPr lang="en-US" dirty="0"/>
              <a:t> on Array</a:t>
            </a:r>
            <a:endParaRPr dirty="0"/>
          </a:p>
        </p:txBody>
      </p:sp>
      <p:sp>
        <p:nvSpPr>
          <p:cNvPr id="2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6" name="Where is the array allocated ?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10551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rPr dirty="0"/>
              <a:t>Where is the array allocated ? 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When is the array allocated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When is the array deallocated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What about recursion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What happens if you try to access x[5] ?</a:t>
            </a:r>
          </a:p>
          <a:p>
            <a:pPr>
              <a:spcBef>
                <a:spcPts val="400"/>
              </a:spcBef>
            </a:pPr>
            <a:endParaRPr dirty="0"/>
          </a:p>
          <a:p>
            <a:pPr>
              <a:spcBef>
                <a:spcPts val="400"/>
              </a:spcBef>
            </a:pPr>
            <a:r>
              <a:rPr dirty="0"/>
              <a:t>What happens if you try to access x[-1] ?</a:t>
            </a:r>
          </a:p>
          <a:p>
            <a:pPr>
              <a:spcBef>
                <a:spcPts val="400"/>
              </a:spcBef>
            </a:pPr>
            <a:endParaRPr dirty="0"/>
          </a:p>
        </p:txBody>
      </p:sp>
      <p:sp>
        <p:nvSpPr>
          <p:cNvPr id="268" name="On the stack, so it is automatic…"/>
          <p:cNvSpPr txBox="1"/>
          <p:nvPr/>
        </p:nvSpPr>
        <p:spPr>
          <a:xfrm>
            <a:off x="1909035" y="2840566"/>
            <a:ext cx="10532732" cy="668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It is automatic, so it is o</a:t>
            </a:r>
            <a:r>
              <a:rPr dirty="0"/>
              <a:t>n the stack</a:t>
            </a:r>
            <a:r>
              <a:rPr lang="en-US" dirty="0"/>
              <a:t>.</a:t>
            </a:r>
            <a:endParaRPr dirty="0"/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W</a:t>
            </a:r>
            <a:r>
              <a:rPr dirty="0"/>
              <a:t>hen you enter the function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When the function returns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Each invocation gets its own copy! ;-)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Oooooh</a:t>
            </a:r>
            <a:r>
              <a:rPr dirty="0"/>
              <a:t>…… you are accessing memory that is not yours!</a:t>
            </a:r>
          </a:p>
          <a:p>
            <a:pPr marL="457200" indent="-457200" algn="l">
              <a:spcBef>
                <a:spcPts val="4500"/>
              </a:spcBef>
              <a:buFont typeface="Arial" panose="020B0604020202020204" pitchFamily="34" charset="0"/>
              <a:buChar char="•"/>
              <a:defRPr sz="3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Same as above!</a:t>
            </a:r>
          </a:p>
        </p:txBody>
      </p:sp>
      <p:sp>
        <p:nvSpPr>
          <p:cNvPr id="8" name="int main()…"/>
          <p:cNvSpPr txBox="1"/>
          <p:nvPr/>
        </p:nvSpPr>
        <p:spPr>
          <a:xfrm>
            <a:off x="9708907" y="2082673"/>
            <a:ext cx="2732860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5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2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3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3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4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4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5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CBAE10-C093-4FED-9F1E-EF49B52342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2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utomatic Array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Automatic Array</a:t>
            </a:r>
            <a:r>
              <a:rPr lang="en-US" dirty="0"/>
              <a:t>s</a:t>
            </a:r>
            <a:r>
              <a:rPr dirty="0"/>
              <a:t> Summary</a:t>
            </a:r>
          </a:p>
        </p:txBody>
      </p:sp>
      <p:sp>
        <p:nvSpPr>
          <p:cNvPr id="4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3" name="Local Array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Local Arrays</a:t>
            </a:r>
          </a:p>
          <a:p>
            <a:pPr lvl="1"/>
            <a:r>
              <a:rPr dirty="0"/>
              <a:t>Allocated when entering the function [automatic]</a:t>
            </a:r>
          </a:p>
          <a:p>
            <a:pPr lvl="1"/>
            <a:r>
              <a:rPr dirty="0"/>
              <a:t>Deallocated when leaving the function [automatic]</a:t>
            </a:r>
          </a:p>
          <a:p>
            <a:pPr lvl="1">
              <a:defRPr b="1"/>
            </a:pPr>
            <a:r>
              <a:rPr dirty="0"/>
              <a:t>NOT</a:t>
            </a:r>
            <a:r>
              <a:rPr b="0" dirty="0"/>
              <a:t> initialized</a:t>
            </a:r>
          </a:p>
          <a:p>
            <a:pPr lvl="1">
              <a:defRPr b="1"/>
            </a:pPr>
            <a:r>
              <a:rPr b="0" dirty="0"/>
              <a:t>Exist directly on the stack like other variables</a:t>
            </a:r>
          </a:p>
          <a:p>
            <a:r>
              <a:rPr dirty="0"/>
              <a:t>Size</a:t>
            </a:r>
          </a:p>
          <a:p>
            <a:pPr lvl="1"/>
            <a:r>
              <a:rPr dirty="0"/>
              <a:t>Can be static [a constant]</a:t>
            </a:r>
          </a:p>
          <a:p>
            <a:pPr lvl="1"/>
            <a:r>
              <a:rPr dirty="0"/>
              <a:t>Can be dynamic [</a:t>
            </a:r>
            <a:r>
              <a:rPr lang="en-US" dirty="0"/>
              <a:t>expression</a:t>
            </a:r>
            <a:r>
              <a:rPr dirty="0"/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(C99)</a:t>
            </a:r>
            <a:endParaRPr dirty="0">
              <a:solidFill>
                <a:schemeClr val="accent1"/>
              </a:solidFill>
            </a:endParaRPr>
          </a:p>
          <a:p>
            <a:pPr lvl="1"/>
            <a:r>
              <a:rPr dirty="0">
                <a:solidFill>
                  <a:schemeClr val="accent1"/>
                </a:solidFill>
              </a:rPr>
              <a:t>Cannot be too big </a:t>
            </a:r>
            <a:r>
              <a:rPr dirty="0"/>
              <a:t>since it is on the stack!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B9356-8AA5-432A-B22A-F832712BD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 support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length arrays (VLAs)</a:t>
            </a:r>
          </a:p>
          <a:p>
            <a:pPr lvl="1"/>
            <a:r>
              <a:rPr lang="en-US" dirty="0"/>
              <a:t>Introduced in C99</a:t>
            </a:r>
          </a:p>
          <a:p>
            <a:pPr lvl="1"/>
            <a:r>
              <a:rPr lang="en-US" dirty="0"/>
              <a:t>Optional in C11</a:t>
            </a:r>
          </a:p>
          <a:p>
            <a:pPr lvl="2"/>
            <a:r>
              <a:rPr lang="en-US" dirty="0"/>
              <a:t>In some applications, it is not desirable to put large amounts of data on stack</a:t>
            </a:r>
          </a:p>
          <a:p>
            <a:pPr lvl="2"/>
            <a:r>
              <a:rPr lang="en-US" dirty="0"/>
              <a:t>If it is not supported, you have to use heap to keep the array</a:t>
            </a:r>
          </a:p>
          <a:p>
            <a:pPr lvl="3"/>
            <a:r>
              <a:rPr lang="en-US" dirty="0"/>
              <a:t>You will learn how to do it soon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234B-1A80-4C72-B709-7ED03A3BB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429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void		foo 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a[n]; 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an array of n integers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b[2][n];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2 by n array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indexes start from 0. a[0], a[1], …, a[n-1]. 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Not a[n] 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for 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&lt; n;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++)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typical loop of n times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a[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write to array 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// copy a to row 0 of b. You cannot do b[0] = 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for 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&lt; n;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++)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	b[0][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 = a[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];			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4449-4E40-4BE1-9436-C8816E8CF3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9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rray 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 </a:t>
            </a:r>
            <a:r>
              <a:rPr lang="en-US" dirty="0"/>
              <a:t>e</a:t>
            </a:r>
            <a:r>
              <a:rPr dirty="0"/>
              <a:t>xample</a:t>
            </a:r>
          </a:p>
        </p:txBody>
      </p:sp>
      <p:sp>
        <p:nvSpPr>
          <p:cNvPr id="23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D3D3D-12E9-459E-BCEB-2EF90EDF6C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1DC56-A5A8-474F-9810-59830778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x[5];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an array of 5 int's</a:t>
            </a:r>
          </a:p>
          <a:p>
            <a:pPr marL="0" indent="0" defTabSz="457200"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accessing array elements is similar to accessing list in Python</a:t>
            </a:r>
          </a:p>
          <a:p>
            <a:pPr marL="0" indent="0" defTabSz="457200"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the index starts from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x[0] = 1;   x[1] = 2;   x[2] = 3; x[3] = 4; x[4] = x[3] + 1;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array with a list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y[5] = {1, 2, 3, 4, 5};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Number of elements is optional if all elements are listed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z[] = {1, 2, 3, 4, 5};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Specify the value of first 2 elements. The rest are set to 0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a[5] = {1, 2};</a:t>
            </a: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C99. b will have 1, 2, 0, 0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int b[5] = {1, 2, [4] = 5};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9095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Decl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Pointer d</a:t>
            </a:r>
            <a:r>
              <a:rPr dirty="0"/>
              <a:t>eclaration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5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66" name="Word to the wise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Word to the wise…</a:t>
            </a:r>
          </a:p>
          <a:p>
            <a:pPr lvl="1"/>
            <a:r>
              <a:rPr dirty="0"/>
              <a:t>The following </a:t>
            </a:r>
            <a:r>
              <a:rPr lang="en-US" dirty="0"/>
              <a:t>declarations </a:t>
            </a:r>
            <a:r>
              <a:rPr dirty="0"/>
              <a:t>are equivalent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They all declare…</a:t>
            </a:r>
          </a:p>
          <a:p>
            <a:pPr lvl="1"/>
            <a:r>
              <a:rPr dirty="0"/>
              <a:t>p to be a pointer to an integer</a:t>
            </a:r>
          </a:p>
          <a:p>
            <a:r>
              <a:rPr dirty="0"/>
              <a:t>But</a:t>
            </a:r>
          </a:p>
          <a:p>
            <a:pPr lvl="1"/>
            <a:r>
              <a:rPr dirty="0"/>
              <a:t>First one makes the above statement clear</a:t>
            </a:r>
          </a:p>
          <a:p>
            <a:pPr lvl="1"/>
            <a:r>
              <a:rPr dirty="0"/>
              <a:t>Second one is “non-committing”</a:t>
            </a:r>
          </a:p>
          <a:p>
            <a:pPr lvl="1"/>
            <a:r>
              <a:rPr dirty="0"/>
              <a:t>Third says that what p points to is an integer</a:t>
            </a:r>
            <a:r>
              <a:rPr lang="en-US" dirty="0"/>
              <a:t> (classic C style)</a:t>
            </a:r>
            <a:endParaRPr dirty="0"/>
          </a:p>
        </p:txBody>
      </p:sp>
      <p:sp>
        <p:nvSpPr>
          <p:cNvPr id="572" name="int*    p;…"/>
          <p:cNvSpPr txBox="1"/>
          <p:nvPr/>
        </p:nvSpPr>
        <p:spPr>
          <a:xfrm>
            <a:off x="2891722" y="3522914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*  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*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  *p;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EB36D-482B-4A8C-A29F-A32EB5CEB8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237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Pitfalls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Consider the following declarations: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*a, b;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int* c, d;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e, *f;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*g, *h;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are the types of the variables?</a:t>
            </a:r>
          </a:p>
          <a:p>
            <a:pPr lvl="1"/>
            <a:r>
              <a:rPr lang="en-US" dirty="0"/>
              <a:t>a, c, f, g, h are int *</a:t>
            </a:r>
          </a:p>
          <a:p>
            <a:pPr lvl="1"/>
            <a:r>
              <a:rPr lang="en-US" dirty="0"/>
              <a:t>b, d, e are 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CE554-0B0D-4735-8827-B578154772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60" name="Shape 56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1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11221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C, strings are just char arrays with a NUL (‘\0’) terminator</a:t>
            </a:r>
          </a:p>
          <a:p>
            <a:r>
              <a:rPr lang="en-US" altLang="en-US" dirty="0"/>
              <a:t>A literal string (“a cat”) </a:t>
            </a:r>
          </a:p>
          <a:p>
            <a:pPr lvl="1"/>
            <a:r>
              <a:rPr lang="en-US" altLang="en-US" dirty="0"/>
              <a:t>compiler allocates memory space to contain all characters you can see and the terminating '\0'</a:t>
            </a:r>
          </a:p>
          <a:p>
            <a:pPr lvl="1"/>
            <a:r>
              <a:rPr lang="en-US" altLang="en-US" dirty="0"/>
              <a:t>can’t be changed by the program (common bug!)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“a cat” in memory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2E3F5-D3EB-48E3-A0A1-A7E26819322E}"/>
              </a:ext>
            </a:extLst>
          </p:cNvPr>
          <p:cNvGrpSpPr/>
          <p:nvPr/>
        </p:nvGrpSpPr>
        <p:grpSpPr>
          <a:xfrm>
            <a:off x="3060167" y="7098648"/>
            <a:ext cx="5530980" cy="857095"/>
            <a:chOff x="7331341" y="3640764"/>
            <a:chExt cx="5530980" cy="8570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9DDCFB-A50A-48BF-9EC4-D5FF00E699BB}"/>
                </a:ext>
              </a:extLst>
            </p:cNvPr>
            <p:cNvSpPr txBox="1"/>
            <p:nvPr/>
          </p:nvSpPr>
          <p:spPr>
            <a:xfrm>
              <a:off x="7331341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82B627-2125-49D1-AA33-9117FB014DDD}"/>
                </a:ext>
              </a:extLst>
            </p:cNvPr>
            <p:cNvSpPr txBox="1"/>
            <p:nvPr/>
          </p:nvSpPr>
          <p:spPr>
            <a:xfrm>
              <a:off x="8254314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0650F-4F25-4C1E-BD7C-584FD9280A47}"/>
                </a:ext>
              </a:extLst>
            </p:cNvPr>
            <p:cNvSpPr txBox="1"/>
            <p:nvPr/>
          </p:nvSpPr>
          <p:spPr>
            <a:xfrm>
              <a:off x="9177287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51FCE-350A-4210-9518-1A31A6FEF5E4}"/>
                </a:ext>
              </a:extLst>
            </p:cNvPr>
            <p:cNvSpPr txBox="1"/>
            <p:nvPr/>
          </p:nvSpPr>
          <p:spPr>
            <a:xfrm>
              <a:off x="10097974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2A30AB-98EC-47DD-A2F7-80EB7D36BCC0}"/>
                </a:ext>
              </a:extLst>
            </p:cNvPr>
            <p:cNvSpPr txBox="1"/>
            <p:nvPr/>
          </p:nvSpPr>
          <p:spPr>
            <a:xfrm>
              <a:off x="11018661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9C9483-0DA7-45EF-BE5C-06C92D19D28A}"/>
                </a:ext>
              </a:extLst>
            </p:cNvPr>
            <p:cNvSpPr txBox="1"/>
            <p:nvPr/>
          </p:nvSpPr>
          <p:spPr>
            <a:xfrm>
              <a:off x="11939348" y="3640764"/>
              <a:ext cx="922973" cy="8570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\0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6C47-2192-4F1B-B020-CF7B482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4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literals cannot be changed</a:t>
            </a:r>
          </a:p>
        </p:txBody>
      </p:sp>
      <p:sp>
        <p:nvSpPr>
          <p:cNvPr id="5" name="Shape 678"/>
          <p:cNvSpPr/>
          <p:nvPr/>
        </p:nvSpPr>
        <p:spPr>
          <a:xfrm>
            <a:off x="558800" y="2667000"/>
            <a:ext cx="6650074" cy="47397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#include &lt;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ctype.h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char *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makeBig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(char *s) {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s[0] =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toupper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(s[0]);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return s;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lvl="0" algn="l" defTabSz="457200"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main()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makeBig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("a cat");</a:t>
            </a:r>
          </a:p>
          <a:p>
            <a:pPr lvl="0" algn="l" defTabSz="457200"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7" name="Shape 1203"/>
          <p:cNvSpPr/>
          <p:nvPr/>
        </p:nvSpPr>
        <p:spPr>
          <a:xfrm>
            <a:off x="8805281" y="6688614"/>
            <a:ext cx="184524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 dirty="0"/>
              <a:t>Output</a:t>
            </a:r>
          </a:p>
        </p:txBody>
      </p:sp>
      <p:sp>
        <p:nvSpPr>
          <p:cNvPr id="8" name="Shape 1204"/>
          <p:cNvSpPr/>
          <p:nvPr/>
        </p:nvSpPr>
        <p:spPr>
          <a:xfrm>
            <a:off x="7339536" y="7593106"/>
            <a:ext cx="5493962" cy="1661993"/>
          </a:xfrm>
          <a:prstGeom prst="rect">
            <a:avLst/>
          </a:prstGeom>
          <a:solidFill>
            <a:srgbClr val="002B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[$ make string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cc     </a:t>
            </a:r>
            <a:r>
              <a:rPr lang="en-US" sz="2700" dirty="0" err="1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string.c</a:t>
            </a: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   -o string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$ ./string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lang="en-US" sz="2700" dirty="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rPr>
              <a:t>Segmentation fault (core dumped)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294EA-ED8B-44EE-958D-9093C124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42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They are char arrays, but must end with '\0'</a:t>
            </a:r>
          </a:p>
          <a:p>
            <a:pPr eaLnBrk="1" hangingPunct="1"/>
            <a:endParaRPr lang="en-US" altLang="en-US" dirty="0"/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char line[100];</a:t>
            </a: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…</a:t>
            </a:r>
          </a:p>
          <a:p>
            <a:pPr>
              <a:buNone/>
            </a:pPr>
            <a:endParaRPr lang="en-US" altLang="en-US" sz="2600" dirty="0">
              <a:latin typeface="Lucida Console" pitchFamily="49" charset="0"/>
            </a:endParaRP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for (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 = 0; 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 &lt; 100 &amp;&amp; line[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]; 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++) {</a:t>
            </a: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  if (</a:t>
            </a:r>
            <a:r>
              <a:rPr lang="en-US" altLang="en-US" sz="2600" dirty="0" err="1">
                <a:latin typeface="Lucida Console" pitchFamily="49" charset="0"/>
              </a:rPr>
              <a:t>isalpha</a:t>
            </a:r>
            <a:r>
              <a:rPr lang="en-US" altLang="en-US" sz="2600" dirty="0">
                <a:latin typeface="Lucida Console" pitchFamily="49" charset="0"/>
              </a:rPr>
              <a:t>(line[</a:t>
            </a:r>
            <a:r>
              <a:rPr lang="en-US" altLang="en-US" sz="2600" dirty="0" err="1">
                <a:latin typeface="Lucida Console" pitchFamily="49" charset="0"/>
              </a:rPr>
              <a:t>i</a:t>
            </a:r>
            <a:r>
              <a:rPr lang="en-US" altLang="en-US" sz="2600" dirty="0">
                <a:latin typeface="Lucida Console" pitchFamily="49" charset="0"/>
              </a:rPr>
              <a:t>])</a:t>
            </a: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     </a:t>
            </a:r>
            <a:r>
              <a:rPr lang="en-US" altLang="en-US" sz="2600" dirty="0" err="1">
                <a:latin typeface="Lucida Console" panose="020B0609040504020204" pitchFamily="49" charset="0"/>
              </a:rPr>
              <a:t>putchar</a:t>
            </a:r>
            <a:r>
              <a:rPr lang="en-US" altLang="en-US" sz="2600" dirty="0">
                <a:latin typeface="Lucida Console" panose="020B0609040504020204" pitchFamily="49" charset="0"/>
              </a:rPr>
              <a:t>(line[</a:t>
            </a:r>
            <a:r>
              <a:rPr lang="en-US" altLang="en-US" sz="2600" dirty="0" err="1">
                <a:latin typeface="Lucida Console" panose="020B0609040504020204" pitchFamily="49" charset="0"/>
              </a:rPr>
              <a:t>i</a:t>
            </a:r>
            <a:r>
              <a:rPr lang="en-US" altLang="en-US" sz="2600" dirty="0">
                <a:latin typeface="Lucida Console" panose="020B0609040504020204" pitchFamily="49" charset="0"/>
              </a:rPr>
              <a:t>]);	</a:t>
            </a:r>
            <a:r>
              <a:rPr lang="en-US" altLang="en-US" sz="26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print only one character </a:t>
            </a:r>
            <a:endParaRPr lang="en-US" altLang="en-US" sz="2600" dirty="0">
              <a:latin typeface="Lucida Console" pitchFamily="49" charset="0"/>
            </a:endParaRPr>
          </a:p>
          <a:p>
            <a:pPr>
              <a:buNone/>
            </a:pPr>
            <a:r>
              <a:rPr lang="en-US" altLang="en-US" sz="2600" dirty="0">
                <a:latin typeface="Lucida Console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1F66C-CD9D-4CF7-B057-28598A1C705E}"/>
              </a:ext>
            </a:extLst>
          </p:cNvPr>
          <p:cNvSpPr txBox="1"/>
          <p:nvPr/>
        </p:nvSpPr>
        <p:spPr>
          <a:xfrm>
            <a:off x="3966210" y="3313172"/>
            <a:ext cx="398907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lang="en-US" sz="3200" dirty="0"/>
              <a:t>ndex must be range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579FC-8DA6-4CC6-8691-B5E8D12383CA}"/>
              </a:ext>
            </a:extLst>
          </p:cNvPr>
          <p:cNvSpPr txBox="1"/>
          <p:nvPr/>
        </p:nvSpPr>
        <p:spPr>
          <a:xfrm>
            <a:off x="7955280" y="4035544"/>
            <a:ext cx="398907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Not the end of the string yet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369255-99C6-45F2-8DCE-C44A945DD23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66211" y="3908207"/>
            <a:ext cx="1994534" cy="14410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63159-5946-49A4-AB6E-00355C9AE481}"/>
              </a:ext>
            </a:extLst>
          </p:cNvPr>
          <p:cNvCxnSpPr>
            <a:stCxn id="5" idx="1"/>
          </p:cNvCxnSpPr>
          <p:nvPr/>
        </p:nvCxnSpPr>
        <p:spPr>
          <a:xfrm flipH="1">
            <a:off x="6126480" y="4579283"/>
            <a:ext cx="1828800" cy="7699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5A1C9-2EEA-452F-8F15-D351B04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754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dirty="0"/>
              <a:t>We refer to a string via a pointer to its first character</a:t>
            </a:r>
          </a:p>
          <a:p>
            <a:pPr lvl="1">
              <a:lnSpc>
                <a:spcPct val="90000"/>
              </a:lnSpc>
            </a:pPr>
            <a:r>
              <a:rPr lang="en-US" altLang="en-US" sz="3400" dirty="0"/>
              <a:t>Or the address of its first character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str is the address of a char,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which is 'm', the first character in the string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str[0] is 'm', str[1] is 'y', and so on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*str = “my string”;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 is a pointer to char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char *s;		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 will refer to the same string as str.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s = str; 	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953EB-B22C-4F66-A2AE-884240C5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87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Copying strings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dirty="0" err="1"/>
              <a:t>strcpy</a:t>
            </a:r>
            <a:r>
              <a:rPr lang="en-US" altLang="en-US" dirty="0"/>
              <a:t>() (in </a:t>
            </a:r>
            <a:r>
              <a:rPr lang="en-US" altLang="en-US" dirty="0" err="1"/>
              <a:t>string.h</a:t>
            </a:r>
            <a:r>
              <a:rPr lang="en-US" altLang="en-US" dirty="0"/>
              <a:t>) to copy a string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is a char array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</a:t>
            </a:r>
            <a:r>
              <a:rPr lang="en-US" altLang="en-US" sz="2800" dirty="0" err="1"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latin typeface="Lucida Console" panose="020B06090405040202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str refers to the string literal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*str = "a cat";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now,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has a string.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strcpy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copies '\0'!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 err="1">
                <a:latin typeface="Lucida Console" panose="020B0609040504020204" pitchFamily="49" charset="0"/>
              </a:rPr>
              <a:t>strcpy</a:t>
            </a:r>
            <a:r>
              <a:rPr lang="en-US" altLang="en-US" sz="2800" dirty="0"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latin typeface="Lucida Console" panose="020B0609040504020204" pitchFamily="49" charset="0"/>
              </a:rPr>
              <a:t>, str);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s refers to the string in </a:t>
            </a:r>
            <a:r>
              <a:rPr lang="en-US" altLang="en-US" sz="28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[100],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which is different from str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*s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buf</a:t>
            </a:r>
            <a:r>
              <a:rPr lang="en-US" altLang="en-US" sz="28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81E73-BF4B-441E-8716-7208D52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85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beginner's implementation of </a:t>
            </a:r>
            <a:r>
              <a:rPr lang="en-US" altLang="en-US" dirty="0" err="1"/>
              <a:t>strcpy</a:t>
            </a:r>
            <a:endParaRPr lang="en-US" altLang="en-US" dirty="0"/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dirty="0"/>
              <a:t>Idea: Copy a character each time until '\0' is copied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char * </a:t>
            </a:r>
            <a:r>
              <a:rPr lang="en-US" altLang="en-US" sz="2800" dirty="0" err="1">
                <a:latin typeface="Lucida Console" panose="020B0609040504020204" pitchFamily="49" charset="0"/>
              </a:rPr>
              <a:t>strcpy</a:t>
            </a:r>
            <a:r>
              <a:rPr lang="en-US" altLang="en-US" sz="2800" dirty="0">
                <a:latin typeface="Lucida Console" panose="020B0609040504020204" pitchFamily="49" charset="0"/>
              </a:rPr>
              <a:t>(char *</a:t>
            </a:r>
            <a:r>
              <a:rPr lang="en-US" altLang="en-US" sz="2800" dirty="0" err="1">
                <a:latin typeface="Lucida Console" panose="020B0609040504020204" pitchFamily="49" charset="0"/>
              </a:rPr>
              <a:t>dest</a:t>
            </a:r>
            <a:r>
              <a:rPr lang="en-US" altLang="en-US" sz="2800" dirty="0">
                <a:latin typeface="Lucida Console" panose="020B0609040504020204" pitchFamily="49" charset="0"/>
              </a:rPr>
              <a:t>, char *</a:t>
            </a:r>
            <a:r>
              <a:rPr lang="en-US" altLang="en-US" sz="2800" dirty="0" err="1">
                <a:latin typeface="Lucida Console" panose="020B0609040504020204" pitchFamily="49" charset="0"/>
              </a:rPr>
              <a:t>src</a:t>
            </a:r>
            <a:r>
              <a:rPr lang="en-US" altLang="en-US" sz="2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unsigned int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    // copy any character that is not '\0'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for (i = 0; src[i] != '\0'; i++)</a:t>
            </a: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    dest[i] = src[i];</a:t>
            </a: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dest[i] = src[i]; </a:t>
            </a:r>
            <a:r>
              <a:rPr lang="en-US" altLang="en-US" sz="2800" dirty="0">
                <a:solidFill>
                  <a:schemeClr val="accent1"/>
                </a:solidFill>
                <a:latin typeface="Lucida Console" panose="020B0609040504020204" pitchFamily="49" charset="0"/>
              </a:rPr>
              <a:t>// copy '\0'</a:t>
            </a:r>
            <a:endParaRPr lang="nn-NO" alt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    return dest;</a:t>
            </a:r>
          </a:p>
          <a:p>
            <a:pPr marL="0" indent="0">
              <a:buNone/>
            </a:pPr>
            <a:r>
              <a:rPr lang="nn-NO" altLang="en-US" sz="2800" dirty="0">
                <a:latin typeface="Lucida Console" panose="020B0609040504020204" pitchFamily="49" charset="0"/>
              </a:rPr>
              <a:t>}</a:t>
            </a:r>
            <a:endParaRPr lang="en-US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9FA79-2C68-4C44-91B5-054F5520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394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 argument by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want to swap the values of two int variables</a:t>
            </a:r>
          </a:p>
          <a:p>
            <a:r>
              <a:rPr lang="en-US" dirty="0"/>
              <a:t>The following won’t work since parameters are passed by value</a:t>
            </a:r>
          </a:p>
        </p:txBody>
      </p:sp>
      <p:sp>
        <p:nvSpPr>
          <p:cNvPr id="5" name="#include &lt;stdio.h&gt;…"/>
          <p:cNvSpPr txBox="1"/>
          <p:nvPr/>
        </p:nvSpPr>
        <p:spPr>
          <a:xfrm>
            <a:off x="1065679" y="3733020"/>
            <a:ext cx="4342535" cy="49039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void swap(int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int j)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int k = j;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j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k;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tx1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int main()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int a=1, b=2</a:t>
            </a:r>
            <a:r>
              <a:rPr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swap(a, b);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return 0;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0569AA-E557-4E78-A552-3981EA6621BC}"/>
              </a:ext>
            </a:extLst>
          </p:cNvPr>
          <p:cNvGraphicFramePr>
            <a:graphicFrameLocks noGrp="1"/>
          </p:cNvGraphicFramePr>
          <p:nvPr/>
        </p:nvGraphicFramePr>
        <p:xfrm>
          <a:off x="7713952" y="3987091"/>
          <a:ext cx="2929132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913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695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2358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03626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083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58D995-1C9A-47E4-9273-D68278C43F12}"/>
              </a:ext>
            </a:extLst>
          </p:cNvPr>
          <p:cNvSpPr txBox="1"/>
          <p:nvPr/>
        </p:nvSpPr>
        <p:spPr>
          <a:xfrm>
            <a:off x="11386262" y="5890982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swap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232E2-59A9-4AD3-9FD7-140F39BC28D2}"/>
              </a:ext>
            </a:extLst>
          </p:cNvPr>
          <p:cNvSpPr txBox="1"/>
          <p:nvPr/>
        </p:nvSpPr>
        <p:spPr>
          <a:xfrm>
            <a:off x="11386263" y="3632305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main’s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40D9D-1CF3-4DF7-BD9F-F97BBE3FF665}"/>
              </a:ext>
            </a:extLst>
          </p:cNvPr>
          <p:cNvCxnSpPr>
            <a:cxnSpLocks/>
          </p:cNvCxnSpPr>
          <p:nvPr/>
        </p:nvCxnSpPr>
        <p:spPr>
          <a:xfrm>
            <a:off x="7196908" y="3915117"/>
            <a:ext cx="0" cy="488298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6EEF4-1C62-47EA-ACEC-0F686B97FA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42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 argument by reference</a:t>
            </a:r>
          </a:p>
        </p:txBody>
      </p:sp>
      <p:sp>
        <p:nvSpPr>
          <p:cNvPr id="12" name="#include &lt;stdio.h&gt;…"/>
          <p:cNvSpPr txBox="1"/>
          <p:nvPr/>
        </p:nvSpPr>
        <p:spPr>
          <a:xfrm>
            <a:off x="972848" y="3377420"/>
            <a:ext cx="4711226" cy="49039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void swap(int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int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j)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int k =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j;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j =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k;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tx1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int main()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int a=1, b=2</a:t>
            </a:r>
            <a:r>
              <a:rPr dirty="0">
                <a:solidFill>
                  <a:schemeClr val="tx1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   swap(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b);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	return 0;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You must pass pointers to the variables instead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0569AA-E557-4E78-A552-3981EA6621BC}"/>
              </a:ext>
            </a:extLst>
          </p:cNvPr>
          <p:cNvGraphicFramePr>
            <a:graphicFrameLocks noGrp="1"/>
          </p:cNvGraphicFramePr>
          <p:nvPr/>
        </p:nvGraphicFramePr>
        <p:xfrm>
          <a:off x="7713952" y="3987091"/>
          <a:ext cx="2929132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913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695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2358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03626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083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B3232E2-59A9-4AD3-9FD7-140F39BC28D2}"/>
              </a:ext>
            </a:extLst>
          </p:cNvPr>
          <p:cNvSpPr txBox="1"/>
          <p:nvPr/>
        </p:nvSpPr>
        <p:spPr>
          <a:xfrm>
            <a:off x="10775683" y="3712048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main’s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40D9D-1CF3-4DF7-BD9F-F97BBE3FF665}"/>
              </a:ext>
            </a:extLst>
          </p:cNvPr>
          <p:cNvCxnSpPr>
            <a:cxnSpLocks/>
          </p:cNvCxnSpPr>
          <p:nvPr/>
        </p:nvCxnSpPr>
        <p:spPr>
          <a:xfrm>
            <a:off x="7196908" y="3915117"/>
            <a:ext cx="0" cy="488298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Arc 31"/>
          <p:cNvSpPr/>
          <p:nvPr/>
        </p:nvSpPr>
        <p:spPr>
          <a:xfrm flipV="1">
            <a:off x="9326511" y="4263304"/>
            <a:ext cx="2689326" cy="2086081"/>
          </a:xfrm>
          <a:prstGeom prst="arc">
            <a:avLst>
              <a:gd name="adj1" fmla="val 16047745"/>
              <a:gd name="adj2" fmla="val 5530894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8D995-1C9A-47E4-9273-D68278C43F12}"/>
              </a:ext>
            </a:extLst>
          </p:cNvPr>
          <p:cNvSpPr txBox="1"/>
          <p:nvPr/>
        </p:nvSpPr>
        <p:spPr>
          <a:xfrm>
            <a:off x="10775684" y="5730470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swap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34" name="Arc 33"/>
          <p:cNvSpPr/>
          <p:nvPr/>
        </p:nvSpPr>
        <p:spPr>
          <a:xfrm flipV="1">
            <a:off x="9663069" y="4683410"/>
            <a:ext cx="1886192" cy="1113452"/>
          </a:xfrm>
          <a:prstGeom prst="arc">
            <a:avLst>
              <a:gd name="adj1" fmla="val 16335538"/>
              <a:gd name="adj2" fmla="val 5107911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2EA59-F647-4054-971E-AF72AFEFDB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49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rray 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Array in memory</a:t>
            </a:r>
            <a:endParaRPr dirty="0"/>
          </a:p>
        </p:txBody>
      </p:sp>
      <p:sp>
        <p:nvSpPr>
          <p:cNvPr id="23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D3D3D-12E9-459E-BCEB-2EF90EDF6C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1DC56-A5A8-474F-9810-59830778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how array elements are stored in memory</a:t>
            </a:r>
          </a:p>
          <a:p>
            <a:r>
              <a:rPr lang="en-US" dirty="0"/>
              <a:t>Index starts from 0, the last one is 4 = (5 – 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int y[5] = {1, 2, 3, 4, 5};</a:t>
            </a: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7CEF295-CB97-4A7E-A89C-C2E8B0F05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3272"/>
              </p:ext>
            </p:extLst>
          </p:nvPr>
        </p:nvGraphicFramePr>
        <p:xfrm>
          <a:off x="6946182" y="345171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Back to the scanf example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</a:t>
            </a:r>
            <a:r>
              <a:rPr b="1" dirty="0" err="1">
                <a:latin typeface="+mn-lt"/>
                <a:ea typeface="+mn-ea"/>
                <a:cs typeface="+mn-cs"/>
                <a:sym typeface="Helvetica Neue"/>
              </a:rPr>
              <a:t>scanf</a:t>
            </a:r>
            <a:endParaRPr dirty="0"/>
          </a:p>
        </p:txBody>
      </p:sp>
      <p:sp>
        <p:nvSpPr>
          <p:cNvPr id="69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9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92" name="What is going on ?…"/>
          <p:cNvSpPr txBox="1">
            <a:spLocks noGrp="1"/>
          </p:cNvSpPr>
          <p:nvPr>
            <p:ph type="body" sz="half" idx="1"/>
          </p:nvPr>
        </p:nvSpPr>
        <p:spPr>
          <a:xfrm>
            <a:off x="571500" y="6610477"/>
            <a:ext cx="11861800" cy="25952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What is going on ?</a:t>
            </a:r>
          </a:p>
          <a:p>
            <a:pPr lvl="1">
              <a:spcBef>
                <a:spcPts val="100"/>
              </a:spcBef>
            </a:pPr>
            <a:r>
              <a:t>Pass to scanf three </a:t>
            </a:r>
            <a:r>
              <a:rPr b="1"/>
              <a:t>VALUES</a:t>
            </a:r>
          </a:p>
          <a:p>
            <a:pPr lvl="2">
              <a:spcBef>
                <a:spcPts val="100"/>
              </a:spcBef>
            </a:pPr>
            <a:r>
              <a:rPr b="1"/>
              <a:t>name</a:t>
            </a:r>
          </a:p>
          <a:p>
            <a:pPr lvl="2">
              <a:spcBef>
                <a:spcPts val="100"/>
              </a:spcBef>
            </a:pPr>
            <a:r>
              <a:rPr b="1">
                <a:solidFill>
                  <a:srgbClr val="0433FF"/>
                </a:solidFill>
              </a:rPr>
              <a:t>address of</a:t>
            </a:r>
            <a:r>
              <a:rPr b="1"/>
              <a:t> pears  	[</a:t>
            </a:r>
            <a:r>
              <a:rPr b="1">
                <a:solidFill>
                  <a:srgbClr val="FF2600"/>
                </a:solidFill>
              </a:rPr>
              <a:t>&amp;</a:t>
            </a:r>
            <a:r>
              <a:rPr b="1"/>
              <a:t>]</a:t>
            </a:r>
          </a:p>
          <a:p>
            <a:pPr lvl="2">
              <a:spcBef>
                <a:spcPts val="100"/>
              </a:spcBef>
            </a:pPr>
            <a:r>
              <a:rPr b="1">
                <a:solidFill>
                  <a:srgbClr val="0433FF"/>
                </a:solidFill>
              </a:rPr>
              <a:t>address of</a:t>
            </a:r>
            <a:r>
              <a:rPr b="1"/>
              <a:t> apples	[</a:t>
            </a:r>
            <a:r>
              <a:rPr b="1">
                <a:solidFill>
                  <a:srgbClr val="FF2600"/>
                </a:solidFill>
              </a:rPr>
              <a:t>&amp;</a:t>
            </a:r>
            <a:r>
              <a:rPr b="1"/>
              <a:t>]</a:t>
            </a:r>
          </a:p>
        </p:txBody>
      </p:sp>
      <p:sp>
        <p:nvSpPr>
          <p:cNvPr id="694" name="#include &lt;stdio.h&gt;…"/>
          <p:cNvSpPr txBox="1"/>
          <p:nvPr/>
        </p:nvSpPr>
        <p:spPr>
          <a:xfrm>
            <a:off x="546447" y="2216276"/>
            <a:ext cx="11911907" cy="41529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%d"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b="1" dirty="0">
                <a:solidFill>
                  <a:srgbClr val="FF2600"/>
                </a:solidFill>
              </a:rPr>
              <a:t>&amp;</a:t>
            </a:r>
            <a:r>
              <a:rPr dirty="0">
                <a:solidFill>
                  <a:srgbClr val="788E95"/>
                </a:solidFill>
              </a:rPr>
              <a:t>pears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b="1" dirty="0">
                <a:solidFill>
                  <a:srgbClr val="FF2600"/>
                </a:solidFill>
              </a:rPr>
              <a:t>&amp;</a:t>
            </a:r>
            <a:r>
              <a:rPr dirty="0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ate %d apples and %d pears.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1C405-587D-4022-BDA9-7C334CB4D4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04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Frame of main … In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 of main … In picture</a:t>
            </a:r>
          </a:p>
        </p:txBody>
      </p:sp>
      <p:sp>
        <p:nvSpPr>
          <p:cNvPr id="75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5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765" name="Group"/>
          <p:cNvGrpSpPr/>
          <p:nvPr/>
        </p:nvGrpSpPr>
        <p:grpSpPr>
          <a:xfrm>
            <a:off x="678064" y="2365633"/>
            <a:ext cx="4269734" cy="3312128"/>
            <a:chOff x="0" y="0"/>
            <a:chExt cx="4269733" cy="3312127"/>
          </a:xfrm>
        </p:grpSpPr>
        <p:sp>
          <p:nvSpPr>
            <p:cNvPr id="756" name="main"/>
            <p:cNvSpPr/>
            <p:nvPr/>
          </p:nvSpPr>
          <p:spPr>
            <a:xfrm>
              <a:off x="0" y="0"/>
              <a:ext cx="2391021" cy="3290823"/>
            </a:xfrm>
            <a:prstGeom prst="rect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25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main</a:t>
              </a:r>
            </a:p>
          </p:txBody>
        </p:sp>
        <p:sp>
          <p:nvSpPr>
            <p:cNvPr id="757" name="name"/>
            <p:cNvSpPr/>
            <p:nvPr/>
          </p:nvSpPr>
          <p:spPr>
            <a:xfrm>
              <a:off x="0" y="752749"/>
              <a:ext cx="2391021" cy="1965260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14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758" name="apples"/>
            <p:cNvSpPr/>
            <p:nvPr/>
          </p:nvSpPr>
          <p:spPr>
            <a:xfrm>
              <a:off x="0" y="3008416"/>
              <a:ext cx="2391021" cy="3009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14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apples</a:t>
              </a:r>
            </a:p>
          </p:txBody>
        </p:sp>
        <p:sp>
          <p:nvSpPr>
            <p:cNvPr id="759" name="pears"/>
            <p:cNvSpPr/>
            <p:nvPr/>
          </p:nvSpPr>
          <p:spPr>
            <a:xfrm>
              <a:off x="0" y="2721013"/>
              <a:ext cx="2391021" cy="3009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>
                <a:defRPr sz="14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pears</a:t>
              </a:r>
            </a:p>
          </p:txBody>
        </p:sp>
        <p:sp>
          <p:nvSpPr>
            <p:cNvPr id="760" name="Line"/>
            <p:cNvSpPr/>
            <p:nvPr/>
          </p:nvSpPr>
          <p:spPr>
            <a:xfrm>
              <a:off x="17074" y="3312127"/>
              <a:ext cx="39351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2799852" y="762235"/>
              <a:ext cx="1" cy="19492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2391336" y="2718203"/>
              <a:ext cx="1560849" cy="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2391336" y="770535"/>
              <a:ext cx="1560849" cy="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sp>
          <p:nvSpPr>
            <p:cNvPr id="764" name="128…"/>
            <p:cNvSpPr txBox="1"/>
            <p:nvPr/>
          </p:nvSpPr>
          <p:spPr>
            <a:xfrm>
              <a:off x="2970269" y="1087162"/>
              <a:ext cx="1299465" cy="1331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128</a:t>
              </a:r>
            </a:p>
            <a:p>
              <a:r>
                <a:t>bytes</a:t>
              </a:r>
            </a:p>
          </p:txBody>
        </p:sp>
      </p:grpSp>
      <p:sp>
        <p:nvSpPr>
          <p:cNvPr id="766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B59BA-5B13-41F7-AF05-04D40559A0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67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7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72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773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774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775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776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7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80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781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782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783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784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785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786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A10C5-D7DC-4DB8-9026-578E35C601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67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78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9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92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793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794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795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796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97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98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99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00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01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02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03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04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05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06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07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08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5F30-C376-45D1-A7B8-48DA51FCF7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28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1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1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14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15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17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18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20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21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22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23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24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25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26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27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28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29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30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CBEB8-D33C-4034-8D37-B697EE0EF9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810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3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37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38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39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40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41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2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3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4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45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46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47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48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49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50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51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52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53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2866399" y="5031741"/>
            <a:ext cx="3424542" cy="118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18702" extrusionOk="0">
                <a:moveTo>
                  <a:pt x="0" y="17656"/>
                </a:moveTo>
                <a:cubicBezTo>
                  <a:pt x="6221" y="19951"/>
                  <a:pt x="12570" y="18458"/>
                  <a:pt x="18515" y="13303"/>
                </a:cubicBezTo>
                <a:cubicBezTo>
                  <a:pt x="19967" y="12045"/>
                  <a:pt x="21446" y="9993"/>
                  <a:pt x="21498" y="6301"/>
                </a:cubicBezTo>
                <a:cubicBezTo>
                  <a:pt x="21600" y="-1017"/>
                  <a:pt x="17462" y="-1649"/>
                  <a:pt x="13646" y="2797"/>
                </a:cubicBezTo>
                <a:cubicBezTo>
                  <a:pt x="9794" y="7284"/>
                  <a:pt x="5457" y="8410"/>
                  <a:pt x="1323" y="599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50A4E-C4DD-4A18-A894-94F93AC4FC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039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5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5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61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62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63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64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65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6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7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8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69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70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71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72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73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874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875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876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877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78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79" name="Line"/>
          <p:cNvSpPr/>
          <p:nvPr/>
        </p:nvSpPr>
        <p:spPr>
          <a:xfrm>
            <a:off x="2866399" y="5031741"/>
            <a:ext cx="3424542" cy="118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18702" extrusionOk="0">
                <a:moveTo>
                  <a:pt x="0" y="17656"/>
                </a:moveTo>
                <a:cubicBezTo>
                  <a:pt x="6221" y="19951"/>
                  <a:pt x="12570" y="18458"/>
                  <a:pt x="18515" y="13303"/>
                </a:cubicBezTo>
                <a:cubicBezTo>
                  <a:pt x="19967" y="12045"/>
                  <a:pt x="21446" y="9993"/>
                  <a:pt x="21498" y="6301"/>
                </a:cubicBezTo>
                <a:cubicBezTo>
                  <a:pt x="21600" y="-1017"/>
                  <a:pt x="17462" y="-1649"/>
                  <a:pt x="13646" y="2797"/>
                </a:cubicBezTo>
                <a:cubicBezTo>
                  <a:pt x="9794" y="7284"/>
                  <a:pt x="5457" y="8410"/>
                  <a:pt x="1323" y="599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80" name="Line"/>
          <p:cNvSpPr/>
          <p:nvPr/>
        </p:nvSpPr>
        <p:spPr>
          <a:xfrm>
            <a:off x="2966407" y="5436935"/>
            <a:ext cx="2645528" cy="594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0214" extrusionOk="0">
                <a:moveTo>
                  <a:pt x="0" y="14012"/>
                </a:moveTo>
                <a:cubicBezTo>
                  <a:pt x="2942" y="17369"/>
                  <a:pt x="5808" y="19394"/>
                  <a:pt x="8850" y="20134"/>
                </a:cubicBezTo>
                <a:cubicBezTo>
                  <a:pt x="11862" y="20867"/>
                  <a:pt x="14694" y="16327"/>
                  <a:pt x="17189" y="16158"/>
                </a:cubicBezTo>
                <a:cubicBezTo>
                  <a:pt x="19522" y="16000"/>
                  <a:pt x="21600" y="12616"/>
                  <a:pt x="21097" y="5178"/>
                </a:cubicBezTo>
                <a:cubicBezTo>
                  <a:pt x="20702" y="-667"/>
                  <a:pt x="18913" y="-733"/>
                  <a:pt x="17313" y="958"/>
                </a:cubicBezTo>
                <a:cubicBezTo>
                  <a:pt x="11864" y="6717"/>
                  <a:pt x="6260" y="9015"/>
                  <a:pt x="651" y="78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pic>
        <p:nvPicPr>
          <p:cNvPr id="881" name="We need &amp; on pears / apples to give…" descr="We need &amp; on pears / apples to give…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39" y="6549158"/>
            <a:ext cx="10318515" cy="3370855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988BE-F994-4C10-BB76-B5B78EEFE3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58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alling scanf per 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scanf</a:t>
            </a:r>
            <a:r>
              <a:t> per se</a:t>
            </a:r>
          </a:p>
        </p:txBody>
      </p:sp>
      <p:sp>
        <p:nvSpPr>
          <p:cNvPr id="88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8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87" name="main"/>
          <p:cNvSpPr/>
          <p:nvPr/>
        </p:nvSpPr>
        <p:spPr>
          <a:xfrm>
            <a:off x="678064" y="2365633"/>
            <a:ext cx="2391022" cy="3290823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main</a:t>
            </a:r>
          </a:p>
        </p:txBody>
      </p:sp>
      <p:sp>
        <p:nvSpPr>
          <p:cNvPr id="888" name="name"/>
          <p:cNvSpPr/>
          <p:nvPr/>
        </p:nvSpPr>
        <p:spPr>
          <a:xfrm>
            <a:off x="678064" y="3118382"/>
            <a:ext cx="2391022" cy="196526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889" name="apples"/>
          <p:cNvSpPr/>
          <p:nvPr/>
        </p:nvSpPr>
        <p:spPr>
          <a:xfrm>
            <a:off x="678064" y="5374050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apples</a:t>
            </a:r>
          </a:p>
        </p:txBody>
      </p:sp>
      <p:sp>
        <p:nvSpPr>
          <p:cNvPr id="890" name="pears"/>
          <p:cNvSpPr/>
          <p:nvPr/>
        </p:nvSpPr>
        <p:spPr>
          <a:xfrm>
            <a:off x="678064" y="5086646"/>
            <a:ext cx="2391022" cy="3009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pears</a:t>
            </a:r>
          </a:p>
        </p:txBody>
      </p:sp>
      <p:sp>
        <p:nvSpPr>
          <p:cNvPr id="891" name="Line"/>
          <p:cNvSpPr/>
          <p:nvPr/>
        </p:nvSpPr>
        <p:spPr>
          <a:xfrm>
            <a:off x="695139" y="5677760"/>
            <a:ext cx="39351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2" name="Line"/>
          <p:cNvSpPr/>
          <p:nvPr/>
        </p:nvSpPr>
        <p:spPr>
          <a:xfrm flipV="1">
            <a:off x="3477917" y="3127868"/>
            <a:ext cx="1" cy="194929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3" name="Line"/>
          <p:cNvSpPr/>
          <p:nvPr/>
        </p:nvSpPr>
        <p:spPr>
          <a:xfrm>
            <a:off x="3069401" y="5083836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4" name="Line"/>
          <p:cNvSpPr/>
          <p:nvPr/>
        </p:nvSpPr>
        <p:spPr>
          <a:xfrm>
            <a:off x="3069401" y="3136168"/>
            <a:ext cx="1560849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895" name="128…"/>
          <p:cNvSpPr txBox="1"/>
          <p:nvPr/>
        </p:nvSpPr>
        <p:spPr>
          <a:xfrm>
            <a:off x="3648333" y="3452796"/>
            <a:ext cx="1299465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128</a:t>
            </a:r>
          </a:p>
          <a:p>
            <a:r>
              <a:t>bytes</a:t>
            </a:r>
          </a:p>
        </p:txBody>
      </p:sp>
      <p:sp>
        <p:nvSpPr>
          <p:cNvPr id="896" name="#include &lt;stdio.h&gt;…"/>
          <p:cNvSpPr txBox="1"/>
          <p:nvPr/>
        </p:nvSpPr>
        <p:spPr>
          <a:xfrm>
            <a:off x="6972153" y="1962150"/>
            <a:ext cx="5624383" cy="264160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7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name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128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pears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apples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scanf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"%s %d %</a:t>
            </a:r>
            <a:r>
              <a:rPr dirty="0" err="1"/>
              <a:t>d"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name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b="1"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pears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FF2600"/>
                </a:solidFill>
              </a:rPr>
              <a:t>&amp;</a:t>
            </a:r>
            <a:r>
              <a:rPr dirty="0" err="1">
                <a:solidFill>
                  <a:srgbClr val="788E95"/>
                </a:solidFill>
              </a:rPr>
              <a:t>apples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7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…</a:t>
            </a:r>
          </a:p>
          <a:p>
            <a:pPr algn="l" defTabSz="457200">
              <a:defRPr sz="17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97" name="scanf"/>
          <p:cNvSpPr/>
          <p:nvPr/>
        </p:nvSpPr>
        <p:spPr>
          <a:xfrm>
            <a:off x="678064" y="5677760"/>
            <a:ext cx="2391022" cy="216411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>
            <a:lvl1pPr>
              <a:defRPr sz="2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scanf</a:t>
            </a:r>
          </a:p>
        </p:txBody>
      </p:sp>
      <p:sp>
        <p:nvSpPr>
          <p:cNvPr id="898" name="format"/>
          <p:cNvSpPr/>
          <p:nvPr/>
        </p:nvSpPr>
        <p:spPr>
          <a:xfrm>
            <a:off x="678064" y="654024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899" name="a1:"/>
          <p:cNvSpPr/>
          <p:nvPr/>
        </p:nvSpPr>
        <p:spPr>
          <a:xfrm>
            <a:off x="678064" y="6239747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a1:</a:t>
            </a:r>
          </a:p>
        </p:txBody>
      </p:sp>
      <p:sp>
        <p:nvSpPr>
          <p:cNvPr id="900" name="a2:"/>
          <p:cNvSpPr/>
          <p:nvPr/>
        </p:nvSpPr>
        <p:spPr>
          <a:xfrm>
            <a:off x="678064" y="5963694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a2:</a:t>
            </a:r>
          </a:p>
        </p:txBody>
      </p:sp>
      <p:sp>
        <p:nvSpPr>
          <p:cNvPr id="901" name="a3:"/>
          <p:cNvSpPr/>
          <p:nvPr/>
        </p:nvSpPr>
        <p:spPr>
          <a:xfrm>
            <a:off x="678064" y="5663196"/>
            <a:ext cx="2391022" cy="3009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>
              <a:defRPr sz="14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a3:</a:t>
            </a:r>
          </a:p>
        </p:txBody>
      </p:sp>
      <p:sp>
        <p:nvSpPr>
          <p:cNvPr id="902" name="“%s %d %d”"/>
          <p:cNvSpPr txBox="1"/>
          <p:nvPr/>
        </p:nvSpPr>
        <p:spPr>
          <a:xfrm>
            <a:off x="5843076" y="6335094"/>
            <a:ext cx="31627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“%s %d %d”</a:t>
            </a:r>
          </a:p>
        </p:txBody>
      </p:sp>
      <p:sp>
        <p:nvSpPr>
          <p:cNvPr id="903" name="Line"/>
          <p:cNvSpPr/>
          <p:nvPr/>
        </p:nvSpPr>
        <p:spPr>
          <a:xfrm>
            <a:off x="3067371" y="6682792"/>
            <a:ext cx="2856227" cy="3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19" extrusionOk="0">
                <a:moveTo>
                  <a:pt x="0" y="2741"/>
                </a:moveTo>
                <a:cubicBezTo>
                  <a:pt x="3233" y="-1939"/>
                  <a:pt x="6651" y="-599"/>
                  <a:pt x="9736" y="6560"/>
                </a:cubicBezTo>
                <a:cubicBezTo>
                  <a:pt x="10929" y="9326"/>
                  <a:pt x="12060" y="12951"/>
                  <a:pt x="13303" y="14932"/>
                </a:cubicBezTo>
                <a:cubicBezTo>
                  <a:pt x="16269" y="19661"/>
                  <a:pt x="19459" y="14846"/>
                  <a:pt x="21600" y="24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904" name="Line"/>
          <p:cNvSpPr/>
          <p:nvPr/>
        </p:nvSpPr>
        <p:spPr>
          <a:xfrm>
            <a:off x="2868088" y="4617032"/>
            <a:ext cx="3941648" cy="182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18903" extrusionOk="0">
                <a:moveTo>
                  <a:pt x="0" y="18873"/>
                </a:moveTo>
                <a:cubicBezTo>
                  <a:pt x="5261" y="19125"/>
                  <a:pt x="10510" y="17761"/>
                  <a:pt x="15561" y="14831"/>
                </a:cubicBezTo>
                <a:cubicBezTo>
                  <a:pt x="18869" y="12912"/>
                  <a:pt x="21600" y="8043"/>
                  <a:pt x="20327" y="3068"/>
                </a:cubicBezTo>
                <a:cubicBezTo>
                  <a:pt x="18908" y="-2475"/>
                  <a:pt x="15115" y="582"/>
                  <a:pt x="11850" y="3736"/>
                </a:cubicBezTo>
                <a:cubicBezTo>
                  <a:pt x="8497" y="6975"/>
                  <a:pt x="4626" y="7412"/>
                  <a:pt x="1108" y="494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2866399" y="5031741"/>
            <a:ext cx="3424542" cy="118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18702" extrusionOk="0">
                <a:moveTo>
                  <a:pt x="0" y="17656"/>
                </a:moveTo>
                <a:cubicBezTo>
                  <a:pt x="6221" y="19951"/>
                  <a:pt x="12570" y="18458"/>
                  <a:pt x="18515" y="13303"/>
                </a:cubicBezTo>
                <a:cubicBezTo>
                  <a:pt x="19967" y="12045"/>
                  <a:pt x="21446" y="9993"/>
                  <a:pt x="21498" y="6301"/>
                </a:cubicBezTo>
                <a:cubicBezTo>
                  <a:pt x="21600" y="-1017"/>
                  <a:pt x="17462" y="-1649"/>
                  <a:pt x="13646" y="2797"/>
                </a:cubicBezTo>
                <a:cubicBezTo>
                  <a:pt x="9794" y="7284"/>
                  <a:pt x="5457" y="8410"/>
                  <a:pt x="1323" y="599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906" name="Line"/>
          <p:cNvSpPr/>
          <p:nvPr/>
        </p:nvSpPr>
        <p:spPr>
          <a:xfrm>
            <a:off x="2966407" y="5436935"/>
            <a:ext cx="2645528" cy="594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0214" extrusionOk="0">
                <a:moveTo>
                  <a:pt x="0" y="14012"/>
                </a:moveTo>
                <a:cubicBezTo>
                  <a:pt x="2942" y="17369"/>
                  <a:pt x="5808" y="19394"/>
                  <a:pt x="8850" y="20134"/>
                </a:cubicBezTo>
                <a:cubicBezTo>
                  <a:pt x="11862" y="20867"/>
                  <a:pt x="14694" y="16327"/>
                  <a:pt x="17189" y="16158"/>
                </a:cubicBezTo>
                <a:cubicBezTo>
                  <a:pt x="19522" y="16000"/>
                  <a:pt x="21600" y="12616"/>
                  <a:pt x="21097" y="5178"/>
                </a:cubicBezTo>
                <a:cubicBezTo>
                  <a:pt x="20702" y="-667"/>
                  <a:pt x="18913" y="-733"/>
                  <a:pt x="17313" y="958"/>
                </a:cubicBezTo>
                <a:cubicBezTo>
                  <a:pt x="11864" y="6717"/>
                  <a:pt x="6260" y="9015"/>
                  <a:pt x="651" y="780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pic>
        <p:nvPicPr>
          <p:cNvPr id="907" name="We do not need &amp; on name as name is an array and therefore it already is a pointer! Thus,  scanf can WRITE there too!" descr="We do not need &amp; on name as name is an array and therefore it already is a pointer! Thus,  scanf can WRITE there too!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39" y="6550022"/>
            <a:ext cx="10318515" cy="3369128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F1DA3-8D65-49E0-ACE3-BB8B289DF4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1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Array 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String</a:t>
            </a:r>
            <a:r>
              <a:rPr dirty="0"/>
              <a:t> </a:t>
            </a:r>
            <a:r>
              <a:rPr lang="en-US" dirty="0"/>
              <a:t>Initialization</a:t>
            </a:r>
            <a:endParaRPr dirty="0"/>
          </a:p>
        </p:txBody>
      </p:sp>
      <p:sp>
        <p:nvSpPr>
          <p:cNvPr id="3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5" name="A character array. Convenience initializatio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string is </a:t>
            </a:r>
            <a:r>
              <a:rPr lang="en-US" dirty="0">
                <a:solidFill>
                  <a:schemeClr val="accent1"/>
                </a:solidFill>
              </a:rPr>
              <a:t>a char array</a:t>
            </a:r>
            <a:r>
              <a:rPr lang="en-US" dirty="0"/>
              <a:t> that </a:t>
            </a:r>
            <a:r>
              <a:rPr lang="en-US" dirty="0">
                <a:solidFill>
                  <a:schemeClr val="accent1"/>
                </a:solidFill>
              </a:rPr>
              <a:t>ends with a 0 (null character)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Memory that stores 0 is part of the string</a:t>
            </a:r>
          </a:p>
          <a:p>
            <a:r>
              <a:rPr lang="en-US" dirty="0"/>
              <a:t>It can be i</a:t>
            </a:r>
            <a:r>
              <a:rPr dirty="0"/>
              <a:t>nitializ</a:t>
            </a:r>
            <a:r>
              <a:rPr lang="en-US" dirty="0"/>
              <a:t>ed with a list of characters </a:t>
            </a:r>
          </a:p>
          <a:p>
            <a:r>
              <a:rPr lang="en-US" dirty="0"/>
              <a:t>or a string (double-quoted literal)</a:t>
            </a:r>
          </a:p>
        </p:txBody>
      </p:sp>
      <p:sp>
        <p:nvSpPr>
          <p:cNvPr id="317" name="#include &lt;stdio.h&gt;…"/>
          <p:cNvSpPr txBox="1"/>
          <p:nvPr/>
        </p:nvSpPr>
        <p:spPr>
          <a:xfrm>
            <a:off x="434341" y="5607050"/>
            <a:ext cx="8199851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6</a:t>
            </a:r>
            <a:r>
              <a:rPr dirty="0">
                <a:solidFill>
                  <a:srgbClr val="6A8188"/>
                </a:solidFill>
              </a:rPr>
              <a:t>] = </a:t>
            </a:r>
            <a:r>
              <a:rPr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4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dirty="0" err="1">
                <a:solidFill>
                  <a:srgbClr val="E5493D"/>
                </a:solidFill>
              </a:rPr>
              <a:t>'l'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E5493D"/>
                </a:solidFill>
              </a:rPr>
              <a:t>'o</a:t>
            </a:r>
            <a:r>
              <a:rPr dirty="0">
                <a:solidFill>
                  <a:srgbClr val="E5493D"/>
                </a:solidFill>
              </a:rPr>
              <a:t>','\0'</a:t>
            </a:r>
            <a:r>
              <a:rPr dirty="0">
                <a:solidFill>
                  <a:srgbClr val="6A8188"/>
                </a:solidFill>
              </a:rPr>
              <a:t>};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t</a:t>
            </a:r>
            <a:r>
              <a:rPr lang="en-US"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6</a:t>
            </a:r>
            <a:r>
              <a:rPr lang="en-US" dirty="0">
                <a:solidFill>
                  <a:srgbClr val="6A8188"/>
                </a:solidFill>
              </a:rPr>
              <a:t>] = 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u</a:t>
            </a:r>
            <a:r>
              <a:rPr lang="en-US" dirty="0">
                <a:solidFill>
                  <a:srgbClr val="6A8188"/>
                </a:solidFill>
              </a:rPr>
              <a:t>[] = 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E5493D"/>
                </a:solidFill>
              </a:rPr>
              <a:t>Hello</a:t>
            </a:r>
            <a:r>
              <a:rPr lang="en-US" sz="24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"Array is: %s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86694-487F-4C91-B89F-C11E3397D7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15D04EA-C14F-4A66-9E57-1FB5A6B4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74661"/>
              </p:ext>
            </p:extLst>
          </p:nvPr>
        </p:nvGraphicFramePr>
        <p:xfrm>
          <a:off x="8846820" y="3275330"/>
          <a:ext cx="372363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387034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182175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'o'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'e'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'H'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Arrays as Automatic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 as Automatic Variables</a:t>
            </a:r>
          </a:p>
        </p:txBody>
      </p:sp>
      <p:sp>
        <p:nvSpPr>
          <p:cNvPr id="39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9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3" name="Two Key Facts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70977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You can declare arrays inside </a:t>
            </a:r>
            <a:r>
              <a:rPr i="1" dirty="0"/>
              <a:t>any function</a:t>
            </a:r>
            <a:r>
              <a:rPr lang="en-US" i="1" dirty="0"/>
              <a:t> or block</a:t>
            </a:r>
          </a:p>
          <a:p>
            <a:pPr lvl="1"/>
            <a:r>
              <a:rPr lang="en-US" dirty="0"/>
              <a:t>Destroyed when exiting from the function or block</a:t>
            </a:r>
            <a:endParaRPr dirty="0"/>
          </a:p>
          <a:p>
            <a:r>
              <a:rPr lang="en-US" dirty="0">
                <a:solidFill>
                  <a:srgbClr val="0433FF"/>
                </a:solidFill>
              </a:rPr>
              <a:t>Variable length arrays(VLA, C99) </a:t>
            </a:r>
            <a:r>
              <a:rPr dirty="0"/>
              <a:t>The size of your array can depend on </a:t>
            </a:r>
            <a:r>
              <a:rPr i="1" dirty="0"/>
              <a:t>function arguments </a:t>
            </a:r>
            <a:r>
              <a:rPr lang="en-US" i="1" dirty="0"/>
              <a:t>or other known values</a:t>
            </a:r>
            <a:endParaRPr dirty="0">
              <a:solidFill>
                <a:srgbClr val="0433FF"/>
              </a:solidFill>
            </a:endParaRPr>
          </a:p>
        </p:txBody>
      </p:sp>
      <p:sp>
        <p:nvSpPr>
          <p:cNvPr id="395" name="int silly(int n,int k) {…"/>
          <p:cNvSpPr txBox="1"/>
          <p:nvPr/>
        </p:nvSpPr>
        <p:spPr>
          <a:xfrm>
            <a:off x="662323" y="5101709"/>
            <a:ext cx="11055119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n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k</a:t>
            </a:r>
            <a:r>
              <a:rPr dirty="0"/>
              <a:t>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];</a:t>
            </a:r>
            <a:r>
              <a:rPr lang="en-US" dirty="0">
                <a:solidFill>
                  <a:srgbClr val="6A8188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// The value of n is known at this time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</a:rPr>
              <a:t>               // Like other auto variables, x is kept on 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</a:rPr>
              <a:t>               // the stack and is NOT initialized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</a:t>
            </a:r>
            <a:r>
              <a:rPr lang="en-US"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&lt;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n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6A8188"/>
                </a:solidFill>
              </a:rPr>
              <a:t>++)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lang="en-US" dirty="0"/>
              <a:t>    </a:t>
            </a:r>
            <a:r>
              <a:rPr dirty="0"/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6A8188"/>
                </a:solidFill>
              </a:rPr>
              <a:t>    ……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-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EC324-6C56-42D6-ADD2-C61F96245AE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Array Ass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 Assignment</a:t>
            </a:r>
          </a:p>
        </p:txBody>
      </p:sp>
      <p:sp>
        <p:nvSpPr>
          <p:cNvPr id="3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4" name="Unlike Java…"/>
          <p:cNvSpPr txBox="1">
            <a:spLocks noGrp="1"/>
          </p:cNvSpPr>
          <p:nvPr>
            <p:ph type="body" sz="half" idx="1"/>
          </p:nvPr>
        </p:nvSpPr>
        <p:spPr>
          <a:xfrm>
            <a:off x="571500" y="2068447"/>
            <a:ext cx="11861800" cy="3969249"/>
          </a:xfrm>
          <a:prstGeom prst="rect">
            <a:avLst/>
          </a:prstGeom>
        </p:spPr>
        <p:txBody>
          <a:bodyPr/>
          <a:lstStyle/>
          <a:p>
            <a:r>
              <a:rPr dirty="0"/>
              <a:t>You </a:t>
            </a:r>
            <a:r>
              <a:rPr b="1" i="1" dirty="0">
                <a:solidFill>
                  <a:schemeClr val="accent1"/>
                </a:solidFill>
              </a:rPr>
              <a:t>cannot</a:t>
            </a:r>
            <a:r>
              <a:rPr b="1" dirty="0"/>
              <a:t> </a:t>
            </a:r>
            <a:r>
              <a:rPr dirty="0"/>
              <a:t>assign a whole array at once to another array</a:t>
            </a:r>
          </a:p>
          <a:p>
            <a:pPr lvl="1"/>
            <a:r>
              <a:rPr dirty="0"/>
              <a:t>Even when the types match</a:t>
            </a:r>
            <a:endParaRPr lang="en-US" dirty="0"/>
          </a:p>
        </p:txBody>
      </p:sp>
      <p:sp>
        <p:nvSpPr>
          <p:cNvPr id="386" name="int main() {…"/>
          <p:cNvSpPr txBox="1"/>
          <p:nvPr/>
        </p:nvSpPr>
        <p:spPr>
          <a:xfrm>
            <a:off x="3807313" y="3476362"/>
            <a:ext cx="3776324" cy="26797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y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z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y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z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387" name="src (master) $ cc char3.c…"/>
          <p:cNvSpPr txBox="1"/>
          <p:nvPr/>
        </p:nvSpPr>
        <p:spPr>
          <a:xfrm>
            <a:off x="1124468" y="6580596"/>
            <a:ext cx="10460725" cy="2687915"/>
          </a:xfrm>
          <a:prstGeom prst="rect">
            <a:avLst/>
          </a:prstGeom>
          <a:noFill/>
          <a:ln w="190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a.c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 In function 'main':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a.c:5:7: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y;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a.c:6:7: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z;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F12A2-71B9-48CF-8757-2C14B8F8E1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6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Arrays as Arguments to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Arrays </a:t>
            </a:r>
            <a:r>
              <a:rPr lang="en-US" dirty="0"/>
              <a:t>and F</a:t>
            </a:r>
            <a:r>
              <a:rPr dirty="0"/>
              <a:t>unctions</a:t>
            </a:r>
          </a:p>
        </p:txBody>
      </p:sp>
      <p:sp>
        <p:nvSpPr>
          <p:cNvPr id="40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9" name="Arrays can be passed to functions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Arrays can be passed to functions!</a:t>
            </a:r>
          </a:p>
          <a:p>
            <a:pPr lvl="1"/>
            <a:r>
              <a:rPr dirty="0"/>
              <a:t>With </a:t>
            </a:r>
            <a:r>
              <a:rPr dirty="0">
                <a:solidFill>
                  <a:schemeClr val="accent1"/>
                </a:solidFill>
              </a:rPr>
              <a:t>one big caveat</a:t>
            </a:r>
            <a:r>
              <a:rPr dirty="0"/>
              <a:t>…</a:t>
            </a:r>
          </a:p>
          <a:p>
            <a:r>
              <a:rPr dirty="0"/>
              <a:t>Calling convention in C</a:t>
            </a:r>
          </a:p>
          <a:p>
            <a:pPr lvl="1"/>
            <a:r>
              <a:rPr dirty="0"/>
              <a:t>BY VALUE for everything….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EXCEPT arrays</a:t>
            </a:r>
            <a:r>
              <a:rPr dirty="0"/>
              <a:t>…</a:t>
            </a:r>
          </a:p>
          <a:p>
            <a:r>
              <a:rPr dirty="0"/>
              <a:t>Arrays are always passed </a:t>
            </a:r>
            <a:r>
              <a:rPr lang="en-US" dirty="0">
                <a:solidFill>
                  <a:srgbClr val="FF0000"/>
                </a:solidFill>
              </a:rPr>
              <a:t>BY REFERENCE</a:t>
            </a:r>
            <a:endParaRPr dirty="0"/>
          </a:p>
          <a:p>
            <a:pPr lvl="1"/>
            <a:r>
              <a:rPr lang="en-US" dirty="0"/>
              <a:t>Passed as “pointers” – w</a:t>
            </a:r>
            <a:r>
              <a:rPr dirty="0"/>
              <a:t>e</a:t>
            </a:r>
            <a:r>
              <a:rPr lang="en-US" dirty="0"/>
              <a:t>‘ll</a:t>
            </a:r>
            <a:r>
              <a:rPr dirty="0"/>
              <a:t> look at pointers soon</a:t>
            </a:r>
            <a:endParaRPr lang="en-US" dirty="0"/>
          </a:p>
          <a:p>
            <a:r>
              <a:rPr lang="en-US" dirty="0"/>
              <a:t>Functions cannot return arrays</a:t>
            </a:r>
          </a:p>
          <a:p>
            <a:pPr lvl="1"/>
            <a:r>
              <a:rPr lang="en-US" dirty="0"/>
              <a:t>No easy assignments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E2E8C-0153-4653-9682-10521BBE8B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Arrays as Arguments to functions (Statically siz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Array</a:t>
            </a:r>
            <a:r>
              <a:rPr lang="en-US" dirty="0"/>
              <a:t> a</a:t>
            </a:r>
            <a:r>
              <a:rPr dirty="0"/>
              <a:t>rgument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of t is passed to foo() </a:t>
            </a:r>
          </a:p>
          <a:p>
            <a:r>
              <a:rPr lang="en-US" dirty="0"/>
              <a:t>Modifications to x are visible in main!</a:t>
            </a:r>
          </a:p>
          <a:p>
            <a:endParaRPr lang="en-US" dirty="0"/>
          </a:p>
        </p:txBody>
      </p:sp>
      <p:sp>
        <p:nvSpPr>
          <p:cNvPr id="4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16" name="int silly(int k,int x[10]) {…"/>
          <p:cNvSpPr txBox="1"/>
          <p:nvPr/>
        </p:nvSpPr>
        <p:spPr>
          <a:xfrm>
            <a:off x="647700" y="4227393"/>
            <a:ext cx="6009409" cy="490390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/>
              <a:t>[]</a:t>
            </a:r>
            <a:r>
              <a:rPr lang="en-US" dirty="0"/>
              <a:t>, </a:t>
            </a:r>
            <a:r>
              <a:rPr lang="en-US" dirty="0" err="1">
                <a:solidFill>
                  <a:srgbClr val="96A7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k</a:t>
            </a:r>
            <a:r>
              <a:rPr dirty="0"/>
              <a:t>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/>
              <a:t>for</a:t>
            </a:r>
            <a:r>
              <a:rPr lang="en-US" dirty="0"/>
              <a:t> 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&lt;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788E95"/>
                </a:solidFill>
              </a:rPr>
              <a:t>k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i</a:t>
            </a:r>
            <a:r>
              <a:rPr dirty="0">
                <a:solidFill>
                  <a:srgbClr val="6A8188"/>
                </a:solidFill>
              </a:rPr>
              <a:t>++)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lang="en-US" dirty="0"/>
              <a:t>    </a:t>
            </a:r>
            <a:r>
              <a:rPr dirty="0"/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] 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E5493D"/>
                </a:solidFill>
              </a:rPr>
              <a:t>i</a:t>
            </a:r>
            <a:r>
              <a:rPr dirty="0">
                <a:solidFill>
                  <a:srgbClr val="6A8188"/>
                </a:solidFill>
              </a:rPr>
              <a:t>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6A8188"/>
                </a:solidFill>
              </a:rPr>
              <a:t>    return x[0];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t[</a:t>
            </a:r>
            <a:r>
              <a:rPr lang="en-US" dirty="0">
                <a:solidFill>
                  <a:srgbClr val="788E95"/>
                </a:solidFill>
              </a:rPr>
              <a:t>5</a:t>
            </a:r>
            <a:r>
              <a:rPr dirty="0">
                <a:solidFill>
                  <a:srgbClr val="6A8188"/>
                </a:solidFill>
              </a:rPr>
              <a:t>]</a:t>
            </a:r>
            <a:r>
              <a:rPr lang="en-US"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a0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/>
              <a:t>foo</a:t>
            </a:r>
            <a:r>
              <a:rPr dirty="0"/>
              <a:t>(</a:t>
            </a:r>
            <a:r>
              <a:rPr lang="en-US" dirty="0">
                <a:solidFill>
                  <a:srgbClr val="E5493D"/>
                </a:solidFill>
              </a:rPr>
              <a:t>t</a:t>
            </a:r>
            <a:r>
              <a:rPr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788E95"/>
                </a:solidFill>
              </a:rPr>
              <a:t>5</a:t>
            </a:r>
            <a:r>
              <a:rPr dirty="0"/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/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a1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t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4</a:t>
            </a:r>
            <a:r>
              <a:rPr dirty="0">
                <a:solidFill>
                  <a:srgbClr val="6A8188"/>
                </a:solidFill>
              </a:rPr>
              <a:t>];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"%d %d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a0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a1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00"/>
                </a:solidFill>
              </a:rPr>
              <a:t>	 // more code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0569AA-E557-4E78-A552-3981EA662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84051"/>
              </p:ext>
            </p:extLst>
          </p:nvPr>
        </p:nvGraphicFramePr>
        <p:xfrm>
          <a:off x="7730839" y="2554059"/>
          <a:ext cx="2929132" cy="67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913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440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t[4]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695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t[3]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98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t[2]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098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t[1]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583163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t[0]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75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2358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a1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03626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k (5)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x 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of t)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083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58D995-1C9A-47E4-9273-D68278C43F12}"/>
              </a:ext>
            </a:extLst>
          </p:cNvPr>
          <p:cNvSpPr txBox="1"/>
          <p:nvPr/>
        </p:nvSpPr>
        <p:spPr>
          <a:xfrm>
            <a:off x="11155421" y="7342411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foo’s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232E2-59A9-4AD3-9FD7-140F39BC28D2}"/>
              </a:ext>
            </a:extLst>
          </p:cNvPr>
          <p:cNvSpPr txBox="1"/>
          <p:nvPr/>
        </p:nvSpPr>
        <p:spPr>
          <a:xfrm>
            <a:off x="11386263" y="3632305"/>
            <a:ext cx="18663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main’s stack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frame</a:t>
            </a:r>
          </a:p>
        </p:txBody>
      </p:sp>
      <p:sp>
        <p:nvSpPr>
          <p:cNvPr id="11" name="Freeform: Shape 35">
            <a:extLst>
              <a:ext uri="{FF2B5EF4-FFF2-40B4-BE49-F238E27FC236}">
                <a16:creationId xmlns:a16="http://schemas.microsoft.com/office/drawing/2014/main" id="{35B30C23-B873-4235-BCB9-534F3B7F02E7}"/>
              </a:ext>
            </a:extLst>
          </p:cNvPr>
          <p:cNvSpPr/>
          <p:nvPr/>
        </p:nvSpPr>
        <p:spPr>
          <a:xfrm>
            <a:off x="10796909" y="5436406"/>
            <a:ext cx="985090" cy="2047461"/>
          </a:xfrm>
          <a:custGeom>
            <a:avLst/>
            <a:gdLst>
              <a:gd name="connsiteX0" fmla="*/ 0 w 1137930"/>
              <a:gd name="connsiteY0" fmla="*/ 2047461 h 2047461"/>
              <a:gd name="connsiteX1" fmla="*/ 914400 w 1137930"/>
              <a:gd name="connsiteY1" fmla="*/ 1361661 h 2047461"/>
              <a:gd name="connsiteX2" fmla="*/ 1073426 w 1137930"/>
              <a:gd name="connsiteY2" fmla="*/ 308113 h 2047461"/>
              <a:gd name="connsiteX3" fmla="*/ 29817 w 1137930"/>
              <a:gd name="connsiteY3" fmla="*/ 0 h 2047461"/>
              <a:gd name="connsiteX0" fmla="*/ 0 w 1170670"/>
              <a:gd name="connsiteY0" fmla="*/ 2047461 h 2047461"/>
              <a:gd name="connsiteX1" fmla="*/ 1003852 w 1170670"/>
              <a:gd name="connsiteY1" fmla="*/ 1540566 h 2047461"/>
              <a:gd name="connsiteX2" fmla="*/ 1073426 w 1170670"/>
              <a:gd name="connsiteY2" fmla="*/ 308113 h 2047461"/>
              <a:gd name="connsiteX3" fmla="*/ 29817 w 1170670"/>
              <a:gd name="connsiteY3" fmla="*/ 0 h 2047461"/>
              <a:gd name="connsiteX0" fmla="*/ 0 w 1089265"/>
              <a:gd name="connsiteY0" fmla="*/ 2047461 h 2047461"/>
              <a:gd name="connsiteX1" fmla="*/ 1003852 w 1089265"/>
              <a:gd name="connsiteY1" fmla="*/ 1540566 h 2047461"/>
              <a:gd name="connsiteX2" fmla="*/ 924339 w 1089265"/>
              <a:gd name="connsiteY2" fmla="*/ 447261 h 2047461"/>
              <a:gd name="connsiteX3" fmla="*/ 29817 w 1089265"/>
              <a:gd name="connsiteY3" fmla="*/ 0 h 2047461"/>
              <a:gd name="connsiteX0" fmla="*/ 0 w 985090"/>
              <a:gd name="connsiteY0" fmla="*/ 2047461 h 2047461"/>
              <a:gd name="connsiteX1" fmla="*/ 805069 w 985090"/>
              <a:gd name="connsiteY1" fmla="*/ 1441175 h 2047461"/>
              <a:gd name="connsiteX2" fmla="*/ 924339 w 985090"/>
              <a:gd name="connsiteY2" fmla="*/ 447261 h 2047461"/>
              <a:gd name="connsiteX3" fmla="*/ 29817 w 985090"/>
              <a:gd name="connsiteY3" fmla="*/ 0 h 20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090" h="2047461">
                <a:moveTo>
                  <a:pt x="0" y="2047461"/>
                </a:moveTo>
                <a:cubicBezTo>
                  <a:pt x="367748" y="1849506"/>
                  <a:pt x="651013" y="1707875"/>
                  <a:pt x="805069" y="1441175"/>
                </a:cubicBezTo>
                <a:cubicBezTo>
                  <a:pt x="959125" y="1174475"/>
                  <a:pt x="1053548" y="687457"/>
                  <a:pt x="924339" y="447261"/>
                </a:cubicBezTo>
                <a:cubicBezTo>
                  <a:pt x="795130" y="207065"/>
                  <a:pt x="477906" y="40584"/>
                  <a:pt x="29817" y="0"/>
                </a:cubicBezTo>
              </a:path>
            </a:pathLst>
          </a:custGeom>
          <a:noFill/>
          <a:ln w="50800" cap="flat">
            <a:solidFill>
              <a:schemeClr val="accent2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40D9D-1CF3-4DF7-BD9F-F97BBE3FF665}"/>
              </a:ext>
            </a:extLst>
          </p:cNvPr>
          <p:cNvCxnSpPr>
            <a:cxnSpLocks/>
          </p:cNvCxnSpPr>
          <p:nvPr/>
        </p:nvCxnSpPr>
        <p:spPr>
          <a:xfrm>
            <a:off x="7407365" y="2695917"/>
            <a:ext cx="0" cy="488298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ight Brace 12"/>
          <p:cNvSpPr/>
          <p:nvPr/>
        </p:nvSpPr>
        <p:spPr>
          <a:xfrm>
            <a:off x="10796909" y="2500749"/>
            <a:ext cx="589354" cy="4163291"/>
          </a:xfrm>
          <a:prstGeom prst="rightBrace">
            <a:avLst>
              <a:gd name="adj1" fmla="val 8333"/>
              <a:gd name="adj2" fmla="val 5033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10796908" y="6767949"/>
            <a:ext cx="520885" cy="2050473"/>
          </a:xfrm>
          <a:prstGeom prst="rightBrace">
            <a:avLst>
              <a:gd name="adj1" fmla="val 8333"/>
              <a:gd name="adj2" fmla="val 5033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8EE3C-F2A8-4BC9-902F-73F62F251A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4080</Words>
  <Application>Microsoft Macintosh PowerPoint</Application>
  <PresentationFormat>Custom</PresentationFormat>
  <Paragraphs>876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Andale Mono</vt:lpstr>
      <vt:lpstr>Arial</vt:lpstr>
      <vt:lpstr>Consolas</vt:lpstr>
      <vt:lpstr>Courier</vt:lpstr>
      <vt:lpstr>Courier New</vt:lpstr>
      <vt:lpstr>Helvetica</vt:lpstr>
      <vt:lpstr>Helvetica Neue</vt:lpstr>
      <vt:lpstr>Helvetica Neue Light</vt:lpstr>
      <vt:lpstr>Lucida Console</vt:lpstr>
      <vt:lpstr>Lucida Grande</vt:lpstr>
      <vt:lpstr>Symbol</vt:lpstr>
      <vt:lpstr>Times New Roman</vt:lpstr>
      <vt:lpstr>Wingdings</vt:lpstr>
      <vt:lpstr>White</vt:lpstr>
      <vt:lpstr>A C Primer (5): Arrays and Pointer Basics</vt:lpstr>
      <vt:lpstr>Arrays</vt:lpstr>
      <vt:lpstr>Array example</vt:lpstr>
      <vt:lpstr>Array in memory</vt:lpstr>
      <vt:lpstr>String Initialization</vt:lpstr>
      <vt:lpstr>Arrays as Automatic Variables</vt:lpstr>
      <vt:lpstr>Array Assignment</vt:lpstr>
      <vt:lpstr>Arrays and Functions</vt:lpstr>
      <vt:lpstr>Array argument example</vt:lpstr>
      <vt:lpstr>Multidimensional arrays</vt:lpstr>
      <vt:lpstr>Pointers</vt:lpstr>
      <vt:lpstr>Variables and Memory</vt:lpstr>
      <vt:lpstr>Implicit Address Use</vt:lpstr>
      <vt:lpstr>Explicit Use: Pointers!</vt:lpstr>
      <vt:lpstr>Referencing and dereferencing</vt:lpstr>
      <vt:lpstr>Picture it</vt:lpstr>
      <vt:lpstr>Picture it</vt:lpstr>
      <vt:lpstr>Picture it</vt:lpstr>
      <vt:lpstr>Picture it</vt:lpstr>
      <vt:lpstr>Revisit the example</vt:lpstr>
      <vt:lpstr>Array Question 1</vt:lpstr>
      <vt:lpstr>Array Question 2</vt:lpstr>
      <vt:lpstr>Array Question 3</vt:lpstr>
      <vt:lpstr>Array Question 4</vt:lpstr>
      <vt:lpstr>PowerPoint Presentation</vt:lpstr>
      <vt:lpstr>Questions on Array</vt:lpstr>
      <vt:lpstr>Automatic Arrays Summary</vt:lpstr>
      <vt:lpstr>VLA support in C</vt:lpstr>
      <vt:lpstr>Another array example</vt:lpstr>
      <vt:lpstr>Pointer declarations</vt:lpstr>
      <vt:lpstr>Pitfalls</vt:lpstr>
      <vt:lpstr>Strings</vt:lpstr>
      <vt:lpstr>String literals cannot be changed</vt:lpstr>
      <vt:lpstr>Strings</vt:lpstr>
      <vt:lpstr>Strings</vt:lpstr>
      <vt:lpstr>Copying strings</vt:lpstr>
      <vt:lpstr>A beginner's implementation of strcpy</vt:lpstr>
      <vt:lpstr>Example: pass argument by value</vt:lpstr>
      <vt:lpstr>Example: pass argument by reference</vt:lpstr>
      <vt:lpstr>Example: scanf</vt:lpstr>
      <vt:lpstr>Frame of main … In picture</vt:lpstr>
      <vt:lpstr>Calling scanf per se</vt:lpstr>
      <vt:lpstr>Calling scanf per se</vt:lpstr>
      <vt:lpstr>Calling scanf per se</vt:lpstr>
      <vt:lpstr>Calling scanf per se</vt:lpstr>
      <vt:lpstr>Calling scanf per se</vt:lpstr>
      <vt:lpstr>Calling scanf per 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ion</dc:creator>
  <cp:lastModifiedBy>Wei, Wei</cp:lastModifiedBy>
  <cp:revision>633</cp:revision>
  <dcterms:modified xsi:type="dcterms:W3CDTF">2023-08-25T14:02:41Z</dcterms:modified>
</cp:coreProperties>
</file>