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256" r:id="rId2"/>
    <p:sldId id="385" r:id="rId3"/>
    <p:sldId id="387" r:id="rId4"/>
    <p:sldId id="390" r:id="rId5"/>
    <p:sldId id="401" r:id="rId6"/>
    <p:sldId id="425" r:id="rId7"/>
    <p:sldId id="411" r:id="rId8"/>
    <p:sldId id="302" r:id="rId9"/>
    <p:sldId id="427" r:id="rId10"/>
    <p:sldId id="432" r:id="rId11"/>
    <p:sldId id="428" r:id="rId12"/>
    <p:sldId id="435" r:id="rId13"/>
    <p:sldId id="277" r:id="rId14"/>
    <p:sldId id="281" r:id="rId15"/>
    <p:sldId id="282" r:id="rId16"/>
    <p:sldId id="283" r:id="rId17"/>
    <p:sldId id="437" r:id="rId18"/>
    <p:sldId id="308" r:id="rId19"/>
    <p:sldId id="382" r:id="rId20"/>
    <p:sldId id="431" r:id="rId21"/>
    <p:sldId id="400" r:id="rId22"/>
    <p:sldId id="433" r:id="rId23"/>
    <p:sldId id="300" r:id="rId24"/>
    <p:sldId id="298" r:id="rId25"/>
    <p:sldId id="299" r:id="rId26"/>
    <p:sldId id="403" r:id="rId27"/>
    <p:sldId id="404" r:id="rId28"/>
    <p:sldId id="405" r:id="rId29"/>
    <p:sldId id="406" r:id="rId30"/>
    <p:sldId id="407" r:id="rId31"/>
    <p:sldId id="408" r:id="rId32"/>
    <p:sldId id="410" r:id="rId33"/>
    <p:sldId id="363" r:id="rId34"/>
    <p:sldId id="311" r:id="rId35"/>
    <p:sldId id="436"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1pPr>
    <a:lvl2pPr marL="0" marR="0" indent="2667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2pPr>
    <a:lvl3pPr marL="0" marR="0" indent="5334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3pPr>
    <a:lvl4pPr marL="0" marR="0" indent="8001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4pPr>
    <a:lvl5pPr marL="0" marR="0" indent="1066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5pPr>
    <a:lvl6pPr marL="0" marR="0" indent="13335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6pPr>
    <a:lvl7pPr marL="0" marR="0" indent="16129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7pPr>
    <a:lvl8pPr marL="0" marR="0" indent="1879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8pPr>
    <a:lvl9pPr marL="0" marR="0" indent="21463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88146" autoAdjust="0"/>
  </p:normalViewPr>
  <p:slideViewPr>
    <p:cSldViewPr snapToGrid="0">
      <p:cViewPr varScale="1">
        <p:scale>
          <a:sx n="70" d="100"/>
          <a:sy n="70" d="100"/>
        </p:scale>
        <p:origin x="2224" y="192"/>
      </p:cViewPr>
      <p:guideLst/>
    </p:cSldViewPr>
  </p:slideViewPr>
  <p:notesTextViewPr>
    <p:cViewPr>
      <p:scale>
        <a:sx n="1" d="1"/>
        <a:sy n="1" d="1"/>
      </p:scale>
      <p:origin x="0" y="0"/>
    </p:cViewPr>
  </p:notesTextViewPr>
  <p:sorterViewPr>
    <p:cViewPr varScale="1">
      <p:scale>
        <a:sx n="1" d="1"/>
        <a:sy n="1" d="1"/>
      </p:scale>
      <p:origin x="0" y="-5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1143000" y="685800"/>
            <a:ext cx="4572000" cy="3429000"/>
          </a:xfrm>
          <a:prstGeom prst="rect">
            <a:avLst/>
          </a:prstGeom>
        </p:spPr>
        <p:txBody>
          <a:bodyPr/>
          <a:lstStyle/>
          <a:p>
            <a:endParaRPr/>
          </a:p>
        </p:txBody>
      </p:sp>
      <p:sp>
        <p:nvSpPr>
          <p:cNvPr id="219" name="Shape 2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088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permissive</a:t>
            </a:r>
          </a:p>
          <a:p>
            <a:pPr lvl="1"/>
            <a:r>
              <a:rPr lang="en-US" dirty="0"/>
              <a:t>It will let you cast pointers in any way you like</a:t>
            </a:r>
          </a:p>
          <a:p>
            <a:pPr lvl="1"/>
            <a:r>
              <a:rPr lang="en-US" dirty="0"/>
              <a:t>This is called “weak typing”</a:t>
            </a:r>
          </a:p>
          <a:p>
            <a:endParaRPr lang="en-US" dirty="0"/>
          </a:p>
        </p:txBody>
      </p:sp>
    </p:spTree>
    <p:extLst>
      <p:ext uri="{BB962C8B-B14F-4D97-AF65-F5344CB8AC3E}">
        <p14:creationId xmlns:p14="http://schemas.microsoft.com/office/powerpoint/2010/main" val="372676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understand the layout (and padding) of structures to</a:t>
            </a:r>
            <a:br>
              <a:rPr lang="en-US" dirty="0"/>
            </a:br>
            <a:r>
              <a:rPr lang="en-US" dirty="0"/>
              <a:t>correctly compute addresses within the structure!</a:t>
            </a:r>
          </a:p>
        </p:txBody>
      </p:sp>
    </p:spTree>
    <p:extLst>
      <p:ext uri="{BB962C8B-B14F-4D97-AF65-F5344CB8AC3E}">
        <p14:creationId xmlns:p14="http://schemas.microsoft.com/office/powerpoint/2010/main" val="7906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36427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pointers are of different types:</a:t>
            </a:r>
          </a:p>
          <a:p>
            <a:endParaRPr lang="en-US" dirty="0"/>
          </a:p>
          <a:p>
            <a:r>
              <a:rPr lang="en-US" dirty="0"/>
              <a:t>warning: comparison of distinct pointer types lacks a cast</a:t>
            </a:r>
          </a:p>
        </p:txBody>
      </p:sp>
    </p:spTree>
    <p:extLst>
      <p:ext uri="{BB962C8B-B14F-4D97-AF65-F5344CB8AC3E}">
        <p14:creationId xmlns:p14="http://schemas.microsoft.com/office/powerpoint/2010/main" val="5641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dirty="0"/>
              <a:t>Hence the scaling constants are different</a:t>
            </a:r>
          </a:p>
          <a:p>
            <a:endParaRPr lang="en-US" dirty="0"/>
          </a:p>
        </p:txBody>
      </p:sp>
    </p:spTree>
    <p:extLst>
      <p:ext uri="{BB962C8B-B14F-4D97-AF65-F5344CB8AC3E}">
        <p14:creationId xmlns:p14="http://schemas.microsoft.com/office/powerpoint/2010/main" val="295677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84200" rtl="0" eaLnBrk="1" fontAlgn="base" latinLnBrk="0" hangingPunct="1">
              <a:lnSpc>
                <a:spcPct val="100000"/>
              </a:lnSpc>
              <a:spcBef>
                <a:spcPts val="0"/>
              </a:spcBef>
              <a:spcAft>
                <a:spcPts val="0"/>
              </a:spcAft>
              <a:buClrTx/>
              <a:buSzTx/>
              <a:buFontTx/>
              <a:buNone/>
              <a:tabLst/>
              <a:defRPr/>
            </a:pPr>
            <a:r>
              <a:rPr lang="en-US" sz="2000" dirty="0">
                <a:solidFill>
                  <a:schemeClr val="accent1"/>
                </a:solidFill>
              </a:rPr>
              <a:t>Cannot operate on array, but can operate on pointer</a:t>
            </a:r>
            <a:endParaRPr kumimoji="0" lang="en-US" sz="2000" b="0" i="0" u="none" strike="noStrike" cap="none" spc="0" normalizeH="0" baseline="0" dirty="0">
              <a:ln>
                <a:noFill/>
              </a:ln>
              <a:solidFill>
                <a:schemeClr val="accent1"/>
              </a:solidFill>
              <a:effectLst/>
              <a:uFillTx/>
              <a:latin typeface="Lucida Grande"/>
              <a:ea typeface="Lucida Grande"/>
              <a:cs typeface="Lucida Grande"/>
              <a:sym typeface="Helvetica Neue Light"/>
            </a:endParaRPr>
          </a:p>
          <a:p>
            <a:pPr fontAlgn="base"/>
            <a:endParaRPr lang="en-US" sz="2000" b="0" i="0" dirty="0">
              <a:effectLst/>
              <a:latin typeface="Lucida Grande"/>
              <a:ea typeface="Lucida Grande"/>
              <a:cs typeface="Lucida Grande"/>
              <a:sym typeface="Lucida Grande"/>
            </a:endParaRPr>
          </a:p>
          <a:p>
            <a:pPr fontAlgn="base"/>
            <a:r>
              <a:rPr lang="en-US" sz="2000" b="0" i="0" dirty="0">
                <a:effectLst/>
                <a:latin typeface="Lucida Grande"/>
                <a:ea typeface="Lucida Grande"/>
                <a:cs typeface="Lucida Grande"/>
                <a:sym typeface="Lucida Grande"/>
              </a:rPr>
              <a:t>C99 6.3.2.1/3 - Other operands - </a:t>
            </a:r>
            <a:r>
              <a:rPr lang="en-US" sz="2000" b="0" i="0" dirty="0" err="1">
                <a:effectLst/>
                <a:latin typeface="Lucida Grande"/>
                <a:ea typeface="Lucida Grande"/>
                <a:cs typeface="Lucida Grande"/>
                <a:sym typeface="Lucida Grande"/>
              </a:rPr>
              <a:t>Lvalues</a:t>
            </a:r>
            <a:r>
              <a:rPr lang="en-US" sz="2000" b="0" i="0" dirty="0">
                <a:effectLst/>
                <a:latin typeface="Lucida Grande"/>
                <a:ea typeface="Lucida Grande"/>
                <a:cs typeface="Lucida Grande"/>
                <a:sym typeface="Lucida Grande"/>
              </a:rPr>
              <a:t>, arrays, and function designators</a:t>
            </a:r>
            <a:endParaRPr lang="en-US" sz="2000" dirty="0">
              <a:effectLst/>
              <a:latin typeface="Lucida Grande"/>
              <a:ea typeface="Lucida Grande"/>
              <a:cs typeface="Lucida Grande"/>
              <a:sym typeface="Lucida Grande"/>
            </a:endParaRPr>
          </a:p>
          <a:p>
            <a:pPr fontAlgn="base"/>
            <a:endParaRPr lang="en-US" sz="2000" dirty="0">
              <a:effectLst/>
              <a:latin typeface="Lucida Grande"/>
              <a:ea typeface="Lucida Grande"/>
              <a:cs typeface="Lucida Grande"/>
              <a:sym typeface="Lucida Grande"/>
            </a:endParaRPr>
          </a:p>
          <a:p>
            <a:pPr fontAlgn="base"/>
            <a:r>
              <a:rPr lang="en-US" sz="2000" dirty="0">
                <a:effectLst/>
                <a:latin typeface="Lucida Grande"/>
                <a:ea typeface="Lucida Grande"/>
                <a:cs typeface="Lucida Grande"/>
                <a:sym typeface="Lucida Grande"/>
              </a:rPr>
              <a:t>Except when it is the operand of the </a:t>
            </a:r>
            <a:r>
              <a:rPr lang="en-US" sz="2000" dirty="0" err="1">
                <a:effectLst/>
                <a:latin typeface="Lucida Grande"/>
                <a:ea typeface="Lucida Grande"/>
                <a:cs typeface="Lucida Grande"/>
                <a:sym typeface="Lucida Grande"/>
              </a:rPr>
              <a:t>sizeof</a:t>
            </a:r>
            <a:r>
              <a:rPr lang="en-US" sz="2000" dirty="0">
                <a:effectLst/>
                <a:latin typeface="Lucida Grande"/>
                <a:ea typeface="Lucida Grande"/>
                <a:cs typeface="Lucida Grande"/>
                <a:sym typeface="Lucida Grande"/>
              </a:rPr>
              <a:t> operator or the unary &amp; operator, or is a string literal used to initialize an array, an expression that has type ‘‘array of type’’ is converted to an expression with type ‘‘pointer to type’’ that points to the initial element of the array object and is not an </a:t>
            </a:r>
            <a:r>
              <a:rPr lang="en-US" sz="2000" dirty="0" err="1">
                <a:effectLst/>
                <a:latin typeface="Lucida Grande"/>
                <a:ea typeface="Lucida Grande"/>
                <a:cs typeface="Lucida Grande"/>
                <a:sym typeface="Lucida Grande"/>
              </a:rPr>
              <a:t>lvalue</a:t>
            </a:r>
            <a:r>
              <a:rPr lang="en-US" sz="2000" dirty="0">
                <a:effectLst/>
                <a:latin typeface="Lucida Grande"/>
                <a:ea typeface="Lucida Grande"/>
                <a:cs typeface="Lucida Grande"/>
                <a:sym typeface="Lucida Grande"/>
              </a:rPr>
              <a:t>.</a:t>
            </a:r>
          </a:p>
          <a:p>
            <a:endParaRPr lang="en-US" dirty="0"/>
          </a:p>
        </p:txBody>
      </p:sp>
    </p:spTree>
    <p:extLst>
      <p:ext uri="{BB962C8B-B14F-4D97-AF65-F5344CB8AC3E}">
        <p14:creationId xmlns:p14="http://schemas.microsoft.com/office/powerpoint/2010/main" val="202798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Tree>
    <p:extLst>
      <p:ext uri="{BB962C8B-B14F-4D97-AF65-F5344CB8AC3E}">
        <p14:creationId xmlns:p14="http://schemas.microsoft.com/office/powerpoint/2010/main" val="207456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US" sz="2000" dirty="0">
                <a:solidFill>
                  <a:srgbClr val="6A8188"/>
                </a:solidFill>
                <a:latin typeface="Consolas" panose="020B0609020204030204" pitchFamily="49" charset="0"/>
                <a:ea typeface="Courier"/>
                <a:cs typeface="Courier"/>
                <a:sym typeface="Courier"/>
              </a:rPr>
              <a:t>// </a:t>
            </a:r>
            <a:r>
              <a:rPr lang="en-US" sz="2000" dirty="0">
                <a:solidFill>
                  <a:srgbClr val="C00000"/>
                </a:solidFill>
                <a:latin typeface="Consolas" panose="020B0609020204030204" pitchFamily="49" charset="0"/>
                <a:ea typeface="Courier"/>
                <a:cs typeface="Courier"/>
                <a:sym typeface="Courier"/>
              </a:rPr>
              <a:t>cannot do </a:t>
            </a:r>
            <a:r>
              <a:rPr lang="en-US" sz="2000" dirty="0">
                <a:solidFill>
                  <a:schemeClr val="tx1"/>
                </a:solidFill>
                <a:latin typeface="Consolas" panose="020B0609020204030204" pitchFamily="49" charset="0"/>
                <a:ea typeface="Courier"/>
                <a:cs typeface="Courier"/>
                <a:sym typeface="Courier"/>
              </a:rPr>
              <a:t>int a[]</a:t>
            </a:r>
            <a:r>
              <a:rPr lang="en-US" sz="2000" dirty="0">
                <a:solidFill>
                  <a:srgbClr val="C00000"/>
                </a:solidFill>
                <a:latin typeface="Consolas" panose="020B0609020204030204" pitchFamily="49" charset="0"/>
                <a:ea typeface="Courier"/>
                <a:cs typeface="Courier"/>
                <a:sym typeface="Courier"/>
              </a:rPr>
              <a:t> here</a:t>
            </a:r>
            <a:r>
              <a:rPr lang="en-US" sz="2000" dirty="0">
                <a:solidFill>
                  <a:srgbClr val="6A8188"/>
                </a:solidFill>
                <a:latin typeface="Consolas" panose="020B0609020204030204" pitchFamily="49" charset="0"/>
                <a:ea typeface="Courier"/>
                <a:cs typeface="Courier"/>
                <a:sym typeface="Courier"/>
              </a:rPr>
              <a:t>.</a:t>
            </a:r>
          </a:p>
          <a:p>
            <a:endParaRPr lang="en-US" dirty="0"/>
          </a:p>
        </p:txBody>
      </p:sp>
    </p:spTree>
    <p:extLst>
      <p:ext uri="{BB962C8B-B14F-4D97-AF65-F5344CB8AC3E}">
        <p14:creationId xmlns:p14="http://schemas.microsoft.com/office/powerpoint/2010/main" val="170841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sz="2000" dirty="0"/>
              <a:t>Allocates necessary memory, but does not initialize it</a:t>
            </a:r>
          </a:p>
          <a:p>
            <a:endParaRPr lang="en-US" dirty="0"/>
          </a:p>
        </p:txBody>
      </p:sp>
    </p:spTree>
    <p:extLst>
      <p:ext uri="{BB962C8B-B14F-4D97-AF65-F5344CB8AC3E}">
        <p14:creationId xmlns:p14="http://schemas.microsoft.com/office/powerpoint/2010/main" val="309676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871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647700" y="47498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4" name="Seal 3 SPOT281.jpg" descr="Seal 3 SPOT281.jpg"/>
          <p:cNvPicPr>
            <a:picLocks noChangeAspect="1"/>
          </p:cNvPicPr>
          <p:nvPr/>
        </p:nvPicPr>
        <p:blipFill>
          <a:blip r:embed="rId2"/>
          <a:srcRect l="3469" t="3249" r="3360" b="3533"/>
          <a:stretch>
            <a:fillRect/>
          </a:stretch>
        </p:blipFill>
        <p:spPr>
          <a:xfrm>
            <a:off x="12017002" y="166113"/>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14"/>
                  <a:pt x="560" y="13813"/>
                </a:cubicBezTo>
                <a:cubicBezTo>
                  <a:pt x="1344" y="16446"/>
                  <a:pt x="4228" y="19373"/>
                  <a:pt x="6892" y="20249"/>
                </a:cubicBezTo>
                <a:cubicBezTo>
                  <a:pt x="10975" y="21593"/>
                  <a:pt x="14774" y="20713"/>
                  <a:pt x="17748" y="17747"/>
                </a:cubicBezTo>
                <a:cubicBezTo>
                  <a:pt x="19860" y="15640"/>
                  <a:pt x="20910" y="13054"/>
                  <a:pt x="20903" y="10458"/>
                </a:cubicBezTo>
                <a:cubicBezTo>
                  <a:pt x="20896" y="7862"/>
                  <a:pt x="19827" y="5256"/>
                  <a:pt x="17704" y="3125"/>
                </a:cubicBezTo>
                <a:cubicBezTo>
                  <a:pt x="15620" y="1034"/>
                  <a:pt x="13028" y="-7"/>
                  <a:pt x="10430" y="0"/>
                </a:cubicBezTo>
                <a:close/>
              </a:path>
            </a:pathLst>
          </a:custGeom>
          <a:ln w="12700">
            <a:miter lim="400000"/>
          </a:ln>
        </p:spPr>
      </p:pic>
      <p:sp>
        <p:nvSpPr>
          <p:cNvPr id="15"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6" name="Body Level One…"/>
          <p:cNvSpPr txBox="1">
            <a:spLocks noGrp="1"/>
          </p:cNvSpPr>
          <p:nvPr>
            <p:ph type="body" sz="half" idx="1"/>
          </p:nvPr>
        </p:nvSpPr>
        <p:spPr>
          <a:xfrm>
            <a:off x="571500" y="5029200"/>
            <a:ext cx="11861800" cy="3175000"/>
          </a:xfrm>
          <a:prstGeom prst="rect">
            <a:avLst/>
          </a:prstGeom>
        </p:spPr>
        <p:txBody>
          <a:bodyPr/>
          <a:lstStyle>
            <a:lvl1pPr marL="0" indent="0">
              <a:spcBef>
                <a:spcPts val="0"/>
              </a:spcBef>
              <a:buSzTx/>
              <a:buNone/>
              <a:defRPr sz="2400">
                <a:solidFill>
                  <a:srgbClr val="747474"/>
                </a:solidFill>
              </a:defRPr>
            </a:lvl1pPr>
            <a:lvl2pPr marL="0" indent="0">
              <a:spcBef>
                <a:spcPts val="0"/>
              </a:spcBef>
              <a:buSzTx/>
              <a:buNone/>
              <a:defRPr sz="2400"/>
            </a:lvl2pPr>
            <a:lvl3pPr marL="0" indent="0">
              <a:spcBef>
                <a:spcPts val="0"/>
              </a:spcBef>
              <a:buSzTx/>
              <a:buNone/>
              <a:defRPr sz="2400"/>
            </a:lvl3pPr>
            <a:lvl4pPr marL="0" indent="0">
              <a:spcBef>
                <a:spcPts val="0"/>
              </a:spcBef>
              <a:buSzTx/>
              <a:buNone/>
              <a:defRPr sz="2400"/>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122682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D6D6D6"/>
        </a:solidFill>
        <a:effectLst/>
      </p:bgPr>
    </p:bg>
    <p:spTree>
      <p:nvGrpSpPr>
        <p:cNvPr id="1" name=""/>
        <p:cNvGrpSpPr/>
        <p:nvPr/>
      </p:nvGrpSpPr>
      <p:grpSpPr>
        <a:xfrm>
          <a:off x="0" y="0"/>
          <a:ext cx="0" cy="0"/>
          <a:chOff x="0" y="0"/>
          <a:chExt cx="0" cy="0"/>
        </a:xfrm>
      </p:grpSpPr>
      <p:pic>
        <p:nvPicPr>
          <p:cNvPr id="101" name="ModernPortfolio_photo-v-1.pdf" descr="ModernPortfolio_photo-v-1.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02" name="Line"/>
          <p:cNvSpPr/>
          <p:nvPr/>
        </p:nvSpPr>
        <p:spPr>
          <a:xfrm>
            <a:off x="647700" y="1968500"/>
            <a:ext cx="48768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03" name="Title Text"/>
          <p:cNvSpPr txBox="1">
            <a:spLocks noGrp="1"/>
          </p:cNvSpPr>
          <p:nvPr>
            <p:ph type="title"/>
          </p:nvPr>
        </p:nvSpPr>
        <p:spPr>
          <a:xfrm>
            <a:off x="571500" y="330200"/>
            <a:ext cx="5092700" cy="1397000"/>
          </a:xfrm>
          <a:prstGeom prst="rect">
            <a:avLst/>
          </a:prstGeom>
        </p:spPr>
        <p:txBody>
          <a:bodyPr/>
          <a:lstStyle/>
          <a:p>
            <a:r>
              <a:t>Title Text</a:t>
            </a:r>
          </a:p>
        </p:txBody>
      </p:sp>
      <p:sp>
        <p:nvSpPr>
          <p:cNvPr id="104" name="Body Level One…"/>
          <p:cNvSpPr txBox="1">
            <a:spLocks noGrp="1"/>
          </p:cNvSpPr>
          <p:nvPr>
            <p:ph type="body" sz="half" idx="1"/>
          </p:nvPr>
        </p:nvSpPr>
        <p:spPr>
          <a:xfrm>
            <a:off x="571500" y="2324100"/>
            <a:ext cx="5092700" cy="6565900"/>
          </a:xfrm>
          <a:prstGeom prst="rect">
            <a:avLst/>
          </a:prstGeom>
        </p:spPr>
        <p:txBody>
          <a:bodyPr/>
          <a:lstStyle>
            <a:lvl1pPr>
              <a:spcBef>
                <a:spcPts val="4900"/>
              </a:spcBef>
              <a:defRPr sz="2400">
                <a:solidFill>
                  <a:srgbClr val="747474"/>
                </a:solidFill>
              </a:defRPr>
            </a:lvl1pPr>
            <a:lvl2pPr>
              <a:spcBef>
                <a:spcPts val="4900"/>
              </a:spcBef>
              <a:defRPr sz="2400"/>
            </a:lvl2pPr>
            <a:lvl3pPr>
              <a:spcBef>
                <a:spcPts val="4900"/>
              </a:spcBef>
              <a:defRPr sz="2400"/>
            </a:lvl3pPr>
            <a:lvl4pPr>
              <a:spcBef>
                <a:spcPts val="4900"/>
              </a:spcBef>
              <a:defRPr sz="2400"/>
            </a:lvl4pPr>
            <a:lvl5pPr>
              <a:spcBef>
                <a:spcPts val="4900"/>
              </a:spcBef>
              <a:defRPr sz="2400"/>
            </a:lvl5p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xfrm>
            <a:off x="510743" y="9258300"/>
            <a:ext cx="258370"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bg>
      <p:bgPr>
        <a:solidFill>
          <a:srgbClr val="D6D6D6"/>
        </a:solidFill>
        <a:effectLst/>
      </p:bgPr>
    </p:bg>
    <p:spTree>
      <p:nvGrpSpPr>
        <p:cNvPr id="1" name=""/>
        <p:cNvGrpSpPr/>
        <p:nvPr/>
      </p:nvGrpSpPr>
      <p:grpSpPr>
        <a:xfrm>
          <a:off x="0" y="0"/>
          <a:ext cx="0" cy="0"/>
          <a:chOff x="0" y="0"/>
          <a:chExt cx="0" cy="0"/>
        </a:xfrm>
      </p:grpSpPr>
      <p:pic>
        <p:nvPicPr>
          <p:cNvPr id="112" name="ModernPortfolio_2-up-h.pdf" descr="ModernPortfolio_2-up-h.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13"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bg>
      <p:bgPr>
        <a:solidFill>
          <a:srgbClr val="D6D6D6"/>
        </a:solidFill>
        <a:effectLst/>
      </p:bgPr>
    </p:bg>
    <p:spTree>
      <p:nvGrpSpPr>
        <p:cNvPr id="1" name=""/>
        <p:cNvGrpSpPr/>
        <p:nvPr/>
      </p:nvGrpSpPr>
      <p:grpSpPr>
        <a:xfrm>
          <a:off x="0" y="0"/>
          <a:ext cx="0" cy="0"/>
          <a:chOff x="0" y="0"/>
          <a:chExt cx="0" cy="0"/>
        </a:xfrm>
      </p:grpSpPr>
      <p:pic>
        <p:nvPicPr>
          <p:cNvPr id="121" name="ModernPortfolio_2-up-vh.pdf" descr="ModernPortfolio_2-up-vh.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2"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bg>
      <p:bgPr>
        <a:solidFill>
          <a:srgbClr val="D6D6D6"/>
        </a:solidFill>
        <a:effectLst/>
      </p:bgPr>
    </p:bg>
    <p:spTree>
      <p:nvGrpSpPr>
        <p:cNvPr id="1" name=""/>
        <p:cNvGrpSpPr/>
        <p:nvPr/>
      </p:nvGrpSpPr>
      <p:grpSpPr>
        <a:xfrm>
          <a:off x="0" y="0"/>
          <a:ext cx="0" cy="0"/>
          <a:chOff x="0" y="0"/>
          <a:chExt cx="0" cy="0"/>
        </a:xfrm>
      </p:grpSpPr>
      <p:pic>
        <p:nvPicPr>
          <p:cNvPr id="130" name="ModernPortfolio_2-up-v-2.pdf" descr="ModernPortfolio_2-up-v-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1"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bg>
      <p:bgPr>
        <a:solidFill>
          <a:srgbClr val="D6D6D6"/>
        </a:solidFill>
        <a:effectLst/>
      </p:bgPr>
    </p:bg>
    <p:spTree>
      <p:nvGrpSpPr>
        <p:cNvPr id="1" name=""/>
        <p:cNvGrpSpPr/>
        <p:nvPr/>
      </p:nvGrpSpPr>
      <p:grpSpPr>
        <a:xfrm>
          <a:off x="0" y="0"/>
          <a:ext cx="0" cy="0"/>
          <a:chOff x="0" y="0"/>
          <a:chExt cx="0" cy="0"/>
        </a:xfrm>
      </p:grpSpPr>
      <p:pic>
        <p:nvPicPr>
          <p:cNvPr id="139" name="ModernPortfolio_3-up-v-2.pdf" descr="ModernPortfolio_3-up-v-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40"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bg>
      <p:bgPr>
        <a:solidFill>
          <a:srgbClr val="D6D6D6"/>
        </a:solidFill>
        <a:effectLst/>
      </p:bgPr>
    </p:bg>
    <p:spTree>
      <p:nvGrpSpPr>
        <p:cNvPr id="1" name=""/>
        <p:cNvGrpSpPr/>
        <p:nvPr/>
      </p:nvGrpSpPr>
      <p:grpSpPr>
        <a:xfrm>
          <a:off x="0" y="0"/>
          <a:ext cx="0" cy="0"/>
          <a:chOff x="0" y="0"/>
          <a:chExt cx="0" cy="0"/>
        </a:xfrm>
      </p:grpSpPr>
      <p:pic>
        <p:nvPicPr>
          <p:cNvPr id="148" name="ModernPortfolio_photo-big-2.pdf" descr="ModernPortfolio_photo-big-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49"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D6D6D6"/>
        </a:solidFill>
        <a:effectLst/>
      </p:bgPr>
    </p:bg>
    <p:spTree>
      <p:nvGrpSpPr>
        <p:cNvPr id="1" name=""/>
        <p:cNvGrpSpPr/>
        <p:nvPr/>
      </p:nvGrpSpPr>
      <p:grpSpPr>
        <a:xfrm>
          <a:off x="0" y="0"/>
          <a:ext cx="0" cy="0"/>
          <a:chOff x="0" y="0"/>
          <a:chExt cx="0" cy="0"/>
        </a:xfrm>
      </p:grpSpPr>
      <p:pic>
        <p:nvPicPr>
          <p:cNvPr id="157" name="ModernPortfolio_3-up.pdf" descr="ModernPortfolio_3-up.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58"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bg>
      <p:bgPr>
        <a:solidFill>
          <a:srgbClr val="D6D6D6"/>
        </a:solidFill>
        <a:effectLst/>
      </p:bgPr>
    </p:bg>
    <p:spTree>
      <p:nvGrpSpPr>
        <p:cNvPr id="1" name=""/>
        <p:cNvGrpSpPr/>
        <p:nvPr/>
      </p:nvGrpSpPr>
      <p:grpSpPr>
        <a:xfrm>
          <a:off x="0" y="0"/>
          <a:ext cx="0" cy="0"/>
          <a:chOff x="0" y="0"/>
          <a:chExt cx="0" cy="0"/>
        </a:xfrm>
      </p:grpSpPr>
      <p:pic>
        <p:nvPicPr>
          <p:cNvPr id="166" name="ModernPortfolio_4-up-2.pdf" descr="ModernPortfolio_4-up-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67"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17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76" name="Title Text"/>
          <p:cNvSpPr txBox="1">
            <a:spLocks noGrp="1"/>
          </p:cNvSpPr>
          <p:nvPr>
            <p:ph type="title"/>
          </p:nvPr>
        </p:nvSpPr>
        <p:spPr>
          <a:prstGeom prst="rect">
            <a:avLst/>
          </a:prstGeom>
        </p:spPr>
        <p:txBody>
          <a:bodyPr/>
          <a:lstStyle/>
          <a:p>
            <a:r>
              <a:t>Title Text</a:t>
            </a:r>
          </a:p>
        </p:txBody>
      </p:sp>
      <p:sp>
        <p:nvSpPr>
          <p:cNvPr id="177" name="Body Level One…"/>
          <p:cNvSpPr txBox="1">
            <a:spLocks noGrp="1"/>
          </p:cNvSpPr>
          <p:nvPr>
            <p:ph type="body" sz="half" idx="1"/>
          </p:nvPr>
        </p:nvSpPr>
        <p:spPr>
          <a:xfrm>
            <a:off x="571500" y="2324100"/>
            <a:ext cx="5092700" cy="6565900"/>
          </a:xfrm>
          <a:prstGeom prst="rect">
            <a:avLst/>
          </a:prstGeom>
        </p:spPr>
        <p:txBody>
          <a:bodyPr/>
          <a:lstStyle>
            <a:lvl1pPr>
              <a:spcBef>
                <a:spcPts val="1000"/>
              </a:spcBef>
              <a:defRPr sz="2400"/>
            </a:lvl1pPr>
            <a:lvl2pPr>
              <a:spcBef>
                <a:spcPts val="1000"/>
              </a:spcBef>
              <a:defRPr sz="2400">
                <a:solidFill>
                  <a:srgbClr val="941100"/>
                </a:solidFill>
              </a:defRPr>
            </a:lvl2pPr>
            <a:lvl3pPr>
              <a:spcBef>
                <a:spcPts val="1000"/>
              </a:spcBef>
              <a:defRPr sz="2400">
                <a:solidFill>
                  <a:srgbClr val="941100"/>
                </a:solidFill>
              </a:defRPr>
            </a:lvl3pPr>
            <a:lvl4pPr>
              <a:spcBef>
                <a:spcPts val="1000"/>
              </a:spcBef>
              <a:defRPr sz="2400">
                <a:solidFill>
                  <a:srgbClr val="941100"/>
                </a:solidFill>
              </a:defRPr>
            </a:lvl4pPr>
            <a:lvl5pPr>
              <a:spcBef>
                <a:spcPts val="1000"/>
              </a:spcBef>
              <a:defRPr sz="2400">
                <a:solidFill>
                  <a:srgbClr val="941100"/>
                </a:solidFill>
              </a:defRPr>
            </a:lvl5pPr>
          </a:lstStyle>
          <a:p>
            <a:r>
              <a:t>Body Level One</a:t>
            </a:r>
          </a:p>
          <a:p>
            <a:pPr lvl="1"/>
            <a:r>
              <a:t>Body Level Two</a:t>
            </a:r>
          </a:p>
          <a:p>
            <a:pPr lvl="2"/>
            <a:r>
              <a:t>Body Level Three</a:t>
            </a:r>
          </a:p>
          <a:p>
            <a:pPr lvl="3"/>
            <a:r>
              <a:t>Body Level Four</a:t>
            </a:r>
          </a:p>
          <a:p>
            <a:pPr lvl="4"/>
            <a:r>
              <a:t>Body Level Five</a:t>
            </a:r>
          </a:p>
        </p:txBody>
      </p:sp>
      <p:sp>
        <p:nvSpPr>
          <p:cNvPr id="17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18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86" name="Title Text"/>
          <p:cNvSpPr txBox="1">
            <a:spLocks noGrp="1"/>
          </p:cNvSpPr>
          <p:nvPr>
            <p:ph type="title"/>
          </p:nvPr>
        </p:nvSpPr>
        <p:spPr>
          <a:prstGeom prst="rect">
            <a:avLst/>
          </a:prstGeom>
        </p:spPr>
        <p:txBody>
          <a:bodyPr/>
          <a:lstStyle/>
          <a:p>
            <a:r>
              <a:t>Title Text</a:t>
            </a:r>
          </a:p>
        </p:txBody>
      </p:sp>
      <p:sp>
        <p:nvSpPr>
          <p:cNvPr id="187" name="Body Level One…"/>
          <p:cNvSpPr txBox="1">
            <a:spLocks noGrp="1"/>
          </p:cNvSpPr>
          <p:nvPr>
            <p:ph type="body" sz="half" idx="1"/>
          </p:nvPr>
        </p:nvSpPr>
        <p:spPr>
          <a:xfrm>
            <a:off x="8369300" y="2324100"/>
            <a:ext cx="4064000" cy="6565900"/>
          </a:xfrm>
          <a:prstGeom prst="rect">
            <a:avLst/>
          </a:prstGeom>
        </p:spPr>
        <p:txBody>
          <a:bodyPr/>
          <a:lstStyle>
            <a:lvl1pPr>
              <a:spcBef>
                <a:spcPts val="1000"/>
              </a:spcBef>
              <a:defRPr sz="2400"/>
            </a:lvl1pPr>
            <a:lvl2pPr>
              <a:spcBef>
                <a:spcPts val="1000"/>
              </a:spcBef>
              <a:defRPr sz="2400">
                <a:solidFill>
                  <a:srgbClr val="941100"/>
                </a:solidFill>
              </a:defRPr>
            </a:lvl2pPr>
            <a:lvl3pPr marL="901700">
              <a:spcBef>
                <a:spcPts val="1000"/>
              </a:spcBef>
              <a:defRPr sz="2400">
                <a:solidFill>
                  <a:srgbClr val="941100"/>
                </a:solidFill>
              </a:defRPr>
            </a:lvl3pPr>
            <a:lvl4pPr>
              <a:spcBef>
                <a:spcPts val="1000"/>
              </a:spcBef>
              <a:defRPr sz="2400">
                <a:solidFill>
                  <a:srgbClr val="941100"/>
                </a:solidFill>
              </a:defRPr>
            </a:lvl4pPr>
            <a:lvl5pPr>
              <a:spcBef>
                <a:spcPts val="1000"/>
              </a:spcBef>
              <a:defRPr sz="2400">
                <a:solidFill>
                  <a:srgbClr val="941100"/>
                </a:solidFill>
              </a:defRPr>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95" name="Title Text"/>
          <p:cNvSpPr txBox="1">
            <a:spLocks noGrp="1"/>
          </p:cNvSpPr>
          <p:nvPr>
            <p:ph type="title"/>
          </p:nvPr>
        </p:nvSpPr>
        <p:spPr>
          <a:prstGeom prst="rect">
            <a:avLst/>
          </a:prstGeom>
        </p:spPr>
        <p:txBody>
          <a:bodyPr/>
          <a:lstStyle/>
          <a:p>
            <a:r>
              <a:t>Title Text</a:t>
            </a:r>
          </a:p>
        </p:txBody>
      </p:sp>
      <p:sp>
        <p:nvSpPr>
          <p:cNvPr id="19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97" name="Seal 3 SPOT281.jpg" descr="Seal 3 SPOT281.jpg"/>
          <p:cNvPicPr>
            <a:picLocks noChangeAspect="1"/>
          </p:cNvPicPr>
          <p:nvPr/>
        </p:nvPicPr>
        <p:blipFill>
          <a:blip r:embed="rId2"/>
          <a:srcRect l="4069" t="4341" r="4032" b="3948"/>
          <a:stretch>
            <a:fillRect/>
          </a:stretch>
        </p:blipFill>
        <p:spPr>
          <a:xfrm>
            <a:off x="11653573" y="848089"/>
            <a:ext cx="746954" cy="745418"/>
          </a:xfrm>
          <a:custGeom>
            <a:avLst/>
            <a:gdLst/>
            <a:ahLst/>
            <a:cxnLst>
              <a:cxn ang="0">
                <a:pos x="wd2" y="hd2"/>
              </a:cxn>
              <a:cxn ang="5400000">
                <a:pos x="wd2" y="hd2"/>
              </a:cxn>
              <a:cxn ang="10800000">
                <a:pos x="wd2" y="hd2"/>
              </a:cxn>
              <a:cxn ang="16200000">
                <a:pos x="wd2" y="hd2"/>
              </a:cxn>
            </a:cxnLst>
            <a:rect l="0" t="0" r="r" b="b"/>
            <a:pathLst>
              <a:path w="21580" h="21564" extrusionOk="0">
                <a:moveTo>
                  <a:pt x="10791" y="0"/>
                </a:moveTo>
                <a:cubicBezTo>
                  <a:pt x="6286" y="0"/>
                  <a:pt x="3129" y="1889"/>
                  <a:pt x="1079" y="5832"/>
                </a:cubicBezTo>
                <a:cubicBezTo>
                  <a:pt x="380" y="7176"/>
                  <a:pt x="22" y="8927"/>
                  <a:pt x="1" y="10666"/>
                </a:cubicBezTo>
                <a:cubicBezTo>
                  <a:pt x="-20" y="12405"/>
                  <a:pt x="298" y="14141"/>
                  <a:pt x="964" y="15442"/>
                </a:cubicBezTo>
                <a:cubicBezTo>
                  <a:pt x="2541" y="18521"/>
                  <a:pt x="4983" y="20504"/>
                  <a:pt x="8245" y="21366"/>
                </a:cubicBezTo>
                <a:cubicBezTo>
                  <a:pt x="8703" y="21487"/>
                  <a:pt x="9276" y="21548"/>
                  <a:pt x="9908" y="21561"/>
                </a:cubicBezTo>
                <a:cubicBezTo>
                  <a:pt x="11802" y="21600"/>
                  <a:pt x="14214" y="21181"/>
                  <a:pt x="15583" y="20494"/>
                </a:cubicBezTo>
                <a:cubicBezTo>
                  <a:pt x="17867" y="19348"/>
                  <a:pt x="19292" y="17944"/>
                  <a:pt x="20491" y="15637"/>
                </a:cubicBezTo>
                <a:cubicBezTo>
                  <a:pt x="21218" y="14239"/>
                  <a:pt x="21580" y="12485"/>
                  <a:pt x="21580" y="10735"/>
                </a:cubicBezTo>
                <a:cubicBezTo>
                  <a:pt x="21580" y="8985"/>
                  <a:pt x="21218" y="7231"/>
                  <a:pt x="20491" y="5832"/>
                </a:cubicBezTo>
                <a:cubicBezTo>
                  <a:pt x="18441" y="1889"/>
                  <a:pt x="15295" y="0"/>
                  <a:pt x="10791" y="0"/>
                </a:cubicBezTo>
                <a:close/>
              </a:path>
            </a:pathLst>
          </a:custGeom>
          <a:ln w="12700">
            <a:miter lim="400000"/>
          </a:ln>
        </p:spPr>
      </p:pic>
      <p:sp>
        <p:nvSpPr>
          <p:cNvPr id="198" name="Body Level One…"/>
          <p:cNvSpPr txBox="1">
            <a:spLocks noGrp="1"/>
          </p:cNvSpPr>
          <p:nvPr>
            <p:ph type="body" idx="1"/>
          </p:nvPr>
        </p:nvSpPr>
        <p:spPr>
          <a:prstGeom prst="rect">
            <a:avLst/>
          </a:prstGeom>
        </p:spPr>
        <p:txBody>
          <a:bodyPr/>
          <a:lstStyle>
            <a:lvl1pPr>
              <a:spcBef>
                <a:spcPts val="1000"/>
              </a:spcBef>
              <a:defRPr sz="2400"/>
            </a:lvl1pPr>
            <a:lvl2pPr>
              <a:spcBef>
                <a:spcPts val="1000"/>
              </a:spcBef>
              <a:defRPr sz="2400"/>
            </a:lvl2pPr>
            <a:lvl3pPr marL="901700">
              <a:spcBef>
                <a:spcPts val="1000"/>
              </a:spcBef>
              <a:defRPr sz="2400"/>
            </a:lvl3pPr>
            <a:lvl4pPr marL="1244600">
              <a:spcBef>
                <a:spcPts val="1000"/>
              </a:spcBef>
              <a:defRPr sz="2400"/>
            </a:lvl4pPr>
            <a:lvl5pPr marL="1587500">
              <a:spcBef>
                <a:spcPts val="1000"/>
              </a:spcBef>
              <a:defRPr sz="2400"/>
            </a:lvl5pPr>
          </a:lstStyle>
          <a:p>
            <a:r>
              <a:t>Body Level One</a:t>
            </a:r>
          </a:p>
          <a:p>
            <a:pPr lvl="1"/>
            <a:r>
              <a:t>Body Level Two</a:t>
            </a:r>
          </a:p>
          <a:p>
            <a:pPr lvl="2"/>
            <a:r>
              <a:t>Body Level Three</a:t>
            </a:r>
          </a:p>
          <a:p>
            <a:pPr lvl="3"/>
            <a:r>
              <a:t>Body Level Four</a:t>
            </a:r>
          </a:p>
          <a:p>
            <a:pPr lvl="4"/>
            <a:r>
              <a:t>Body Level Five</a:t>
            </a:r>
          </a:p>
        </p:txBody>
      </p:sp>
      <p:sp>
        <p:nvSpPr>
          <p:cNvPr id="199"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mp; Bullets copy">
    <p:spTree>
      <p:nvGrpSpPr>
        <p:cNvPr id="1" name=""/>
        <p:cNvGrpSpPr/>
        <p:nvPr/>
      </p:nvGrpSpPr>
      <p:grpSpPr>
        <a:xfrm>
          <a:off x="0" y="0"/>
          <a:ext cx="0" cy="0"/>
          <a:chOff x="0" y="0"/>
          <a:chExt cx="0" cy="0"/>
        </a:xfrm>
      </p:grpSpPr>
      <p:pic>
        <p:nvPicPr>
          <p:cNvPr id="206" name="image.png" descr="image.png"/>
          <p:cNvPicPr>
            <a:picLocks/>
          </p:cNvPicPr>
          <p:nvPr/>
        </p:nvPicPr>
        <p:blipFill>
          <a:blip r:embed="rId2"/>
          <a:stretch>
            <a:fillRect/>
          </a:stretch>
        </p:blipFill>
        <p:spPr>
          <a:xfrm>
            <a:off x="364543" y="9175552"/>
            <a:ext cx="12380161" cy="59393"/>
          </a:xfrm>
          <a:prstGeom prst="rect">
            <a:avLst/>
          </a:prstGeom>
          <a:ln w="12700"/>
        </p:spPr>
      </p:pic>
      <p:pic>
        <p:nvPicPr>
          <p:cNvPr id="207" name="image.png" descr="image.png"/>
          <p:cNvPicPr>
            <a:picLocks/>
          </p:cNvPicPr>
          <p:nvPr/>
        </p:nvPicPr>
        <p:blipFill>
          <a:blip r:embed="rId2"/>
          <a:stretch>
            <a:fillRect/>
          </a:stretch>
        </p:blipFill>
        <p:spPr>
          <a:xfrm>
            <a:off x="364543" y="1348095"/>
            <a:ext cx="12380161" cy="59393"/>
          </a:xfrm>
          <a:prstGeom prst="rect">
            <a:avLst/>
          </a:prstGeom>
          <a:ln w="12700"/>
        </p:spPr>
      </p:pic>
      <p:sp>
        <p:nvSpPr>
          <p:cNvPr id="208" name="Lecture 4"/>
          <p:cNvSpPr txBox="1"/>
          <p:nvPr/>
        </p:nvSpPr>
        <p:spPr>
          <a:xfrm>
            <a:off x="368640" y="9214463"/>
            <a:ext cx="1138001" cy="3302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defTabSz="449262">
              <a:lnSpc>
                <a:spcPct val="93000"/>
              </a:lnSpc>
              <a:buClr>
                <a:srgbClr val="000000"/>
              </a:buClr>
              <a:buFont typeface="Wingdings"/>
              <a:tabLst>
                <a:tab pos="723900" algn="l"/>
                <a:tab pos="1447800" algn="l"/>
                <a:tab pos="2171700" algn="l"/>
                <a:tab pos="2895600" algn="l"/>
                <a:tab pos="3619500" algn="l"/>
                <a:tab pos="4343400" algn="l"/>
                <a:tab pos="5067300" algn="l"/>
                <a:tab pos="5397500" algn="l"/>
              </a:tabLst>
              <a:defRPr sz="2200">
                <a:uFill>
                  <a:solidFill>
                    <a:srgbClr val="000000"/>
                  </a:solidFill>
                </a:uFill>
                <a:latin typeface="Times New Roman"/>
                <a:ea typeface="Times New Roman"/>
                <a:cs typeface="Times New Roman"/>
                <a:sym typeface="Times New Roman"/>
              </a:defRPr>
            </a:lvl1pPr>
          </a:lstStyle>
          <a:p>
            <a:r>
              <a:t>Lecture 4</a:t>
            </a:r>
          </a:p>
        </p:txBody>
      </p:sp>
      <p:sp>
        <p:nvSpPr>
          <p:cNvPr id="209" name="λ"/>
          <p:cNvSpPr txBox="1"/>
          <p:nvPr/>
        </p:nvSpPr>
        <p:spPr>
          <a:xfrm>
            <a:off x="425983" y="393727"/>
            <a:ext cx="730414" cy="1097729"/>
          </a:xfrm>
          <a:prstGeom prst="rect">
            <a:avLst/>
          </a:prstGeom>
          <a:ln w="12700">
            <a:miter lim="400000"/>
          </a:ln>
          <a:effectLst>
            <a:outerShdw blurRad="152400" dist="88900" dir="2700000" rotWithShape="0">
              <a:srgbClr val="000000">
                <a:alpha val="75000"/>
              </a:srgbClr>
            </a:outerShdw>
          </a:effectLst>
          <a:extLst>
            <a:ext uri="{C572A759-6A51-4108-AA02-DFA0A04FC94B}">
              <ma14:wrappingTextBoxFlag xmlns:ma14="http://schemas.microsoft.com/office/mac/drawingml/2011/main" xmlns="" val="1"/>
            </a:ext>
          </a:extLst>
        </p:spPr>
        <p:txBody>
          <a:bodyPr wrap="none" lIns="65536" tIns="65536" rIns="65536" bIns="65536">
            <a:spAutoFit/>
          </a:bodyPr>
          <a:lstStyle>
            <a:lvl1pPr marL="40639" marR="40639" algn="l" defTabSz="449262">
              <a:lnSpc>
                <a:spcPct val="93000"/>
              </a:lnSpc>
              <a:defRPr sz="7600">
                <a:solidFill>
                  <a:srgbClr val="0078A1"/>
                </a:solidFill>
                <a:uFill>
                  <a:solidFill>
                    <a:srgbClr val="000000"/>
                  </a:solidFill>
                </a:uFill>
                <a:latin typeface="Symbol"/>
                <a:ea typeface="Symbol"/>
                <a:cs typeface="Symbol"/>
                <a:sym typeface="Symbol"/>
              </a:defRPr>
            </a:lvl1pPr>
          </a:lstStyle>
          <a:p>
            <a:pPr>
              <a:defRPr>
                <a:latin typeface="Times New Roman"/>
                <a:ea typeface="Times New Roman"/>
                <a:cs typeface="Times New Roman"/>
                <a:sym typeface="Times New Roman"/>
              </a:defRPr>
            </a:pPr>
            <a:r>
              <a:rPr>
                <a:latin typeface="Symbol"/>
                <a:ea typeface="Symbol"/>
                <a:cs typeface="Symbol"/>
                <a:sym typeface="Symbol"/>
              </a:rPr>
              <a:t>l</a:t>
            </a:r>
          </a:p>
        </p:txBody>
      </p:sp>
      <p:sp>
        <p:nvSpPr>
          <p:cNvPr id="210" name="Title Text"/>
          <p:cNvSpPr txBox="1">
            <a:spLocks noGrp="1"/>
          </p:cNvSpPr>
          <p:nvPr>
            <p:ph type="title"/>
          </p:nvPr>
        </p:nvSpPr>
        <p:spPr>
          <a:xfrm>
            <a:off x="389119" y="197119"/>
            <a:ext cx="12296193" cy="1210369"/>
          </a:xfrm>
          <a:prstGeom prst="rect">
            <a:avLst/>
          </a:prstGeom>
        </p:spPr>
        <p:txBody>
          <a:bodyPr lIns="0" tIns="0" rIns="0" bIns="0" anchor="ctr"/>
          <a:lstStyle>
            <a:lvl1pPr algn="ctr" defTabSz="449262">
              <a:lnSpc>
                <a:spcPct val="93000"/>
              </a:lnSpc>
              <a:defRPr sz="5600">
                <a:uFill>
                  <a:solidFill>
                    <a:srgbClr val="000000"/>
                  </a:solidFill>
                </a:uFill>
                <a:latin typeface="Times New Roman"/>
                <a:ea typeface="Times New Roman"/>
                <a:cs typeface="Times New Roman"/>
                <a:sym typeface="Times New Roman"/>
              </a:defRPr>
            </a:lvl1pPr>
          </a:lstStyle>
          <a:p>
            <a:r>
              <a:t>Title Text</a:t>
            </a:r>
          </a:p>
        </p:txBody>
      </p:sp>
      <p:sp>
        <p:nvSpPr>
          <p:cNvPr id="211" name="Body Level One…"/>
          <p:cNvSpPr txBox="1">
            <a:spLocks noGrp="1"/>
          </p:cNvSpPr>
          <p:nvPr>
            <p:ph type="body" idx="1"/>
          </p:nvPr>
        </p:nvSpPr>
        <p:spPr>
          <a:xfrm>
            <a:off x="951295" y="1407487"/>
            <a:ext cx="11108354" cy="7798786"/>
          </a:xfrm>
          <a:prstGeom prst="rect">
            <a:avLst/>
          </a:prstGeom>
        </p:spPr>
        <p:txBody>
          <a:bodyPr lIns="0" tIns="0" rIns="0" bIns="0"/>
          <a:lstStyle>
            <a:lvl1pPr marL="512762" indent="-404812" defTabSz="449262">
              <a:lnSpc>
                <a:spcPct val="93000"/>
              </a:lnSpc>
              <a:spcBef>
                <a:spcPts val="200"/>
              </a:spcBef>
              <a:buClr>
                <a:srgbClr val="000000"/>
              </a:buClr>
              <a:buSzPct val="45000"/>
              <a:buChar char=""/>
              <a:defRPr sz="4000">
                <a:solidFill>
                  <a:srgbClr val="FF2600"/>
                </a:solidFill>
                <a:uFill>
                  <a:solidFill>
                    <a:srgbClr val="FF2600"/>
                  </a:solidFill>
                </a:uFill>
                <a:latin typeface="Times New Roman"/>
                <a:ea typeface="Times New Roman"/>
                <a:cs typeface="Times New Roman"/>
                <a:sym typeface="Times New Roman"/>
              </a:defRPr>
            </a:lvl1pPr>
            <a:lvl2pPr marL="945696" indent="-369433" defTabSz="449262">
              <a:lnSpc>
                <a:spcPct val="93000"/>
              </a:lnSpc>
              <a:spcBef>
                <a:spcPts val="500"/>
              </a:spcBef>
              <a:buClr>
                <a:srgbClr val="000000"/>
              </a:buClr>
              <a:buSzPct val="75000"/>
              <a:buFont typeface="Symbol"/>
              <a:buChar char="-"/>
              <a:defRPr sz="3600">
                <a:solidFill>
                  <a:srgbClr val="0433FF"/>
                </a:solidFill>
                <a:uFill>
                  <a:solidFill>
                    <a:srgbClr val="0433FF"/>
                  </a:solidFill>
                </a:uFill>
                <a:latin typeface="Times New Roman"/>
                <a:ea typeface="Times New Roman"/>
                <a:cs typeface="Times New Roman"/>
                <a:sym typeface="Times New Roman"/>
              </a:defRPr>
            </a:lvl2pPr>
            <a:lvl3pPr marL="1349375" indent="-269875" defTabSz="449262">
              <a:lnSpc>
                <a:spcPct val="93000"/>
              </a:lnSpc>
              <a:spcBef>
                <a:spcPts val="500"/>
              </a:spcBef>
              <a:buClr>
                <a:srgbClr val="000000"/>
              </a:buClr>
              <a:buSzPct val="45000"/>
              <a:buChar char=""/>
              <a:defRPr>
                <a:solidFill>
                  <a:srgbClr val="000000"/>
                </a:solidFill>
                <a:uFill>
                  <a:solidFill>
                    <a:srgbClr val="000000"/>
                  </a:solidFill>
                </a:uFill>
                <a:latin typeface="Times New Roman"/>
                <a:ea typeface="Times New Roman"/>
                <a:cs typeface="Times New Roman"/>
                <a:sym typeface="Times New Roman"/>
              </a:defRPr>
            </a:lvl3pPr>
            <a:lvl4pPr marL="1770379" indent="-259079" defTabSz="449262">
              <a:lnSpc>
                <a:spcPct val="93000"/>
              </a:lnSpc>
              <a:spcBef>
                <a:spcPts val="500"/>
              </a:spcBef>
              <a:buClr>
                <a:srgbClr val="000000"/>
              </a:buClr>
              <a:buSzPct val="75000"/>
              <a:buFont typeface="Symbol"/>
              <a:buChar char="-"/>
              <a:defRPr sz="2400">
                <a:solidFill>
                  <a:srgbClr val="000000"/>
                </a:solidFill>
                <a:uFill>
                  <a:solidFill>
                    <a:srgbClr val="000000"/>
                  </a:solidFill>
                </a:uFill>
                <a:latin typeface="Times New Roman"/>
                <a:ea typeface="Times New Roman"/>
                <a:cs typeface="Times New Roman"/>
                <a:sym typeface="Times New Roman"/>
              </a:defRPr>
            </a:lvl4pPr>
            <a:lvl5pPr marL="2202179" indent="-259079" defTabSz="449262">
              <a:lnSpc>
                <a:spcPct val="93000"/>
              </a:lnSpc>
              <a:spcBef>
                <a:spcPts val="0"/>
              </a:spcBef>
              <a:buClr>
                <a:srgbClr val="000000"/>
              </a:buClr>
              <a:buSzPct val="45000"/>
              <a:buChar char=""/>
              <a:defRPr sz="2400">
                <a:solidFill>
                  <a:srgbClr val="000000"/>
                </a:solidFill>
                <a:uFill>
                  <a:solidFill>
                    <a:srgbClr val="000000"/>
                  </a:solidFill>
                </a:u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xfrm>
            <a:off x="12266878" y="9243135"/>
            <a:ext cx="292101" cy="318332"/>
          </a:xfrm>
          <a:prstGeom prst="rect">
            <a:avLst/>
          </a:prstGeom>
        </p:spPr>
        <p:txBody>
          <a:bodyPr lIns="0" tIns="0" rIns="0" bIns="0"/>
          <a:lstStyle>
            <a:lvl1pPr algn="ctr" defTabSz="457200">
              <a:defRPr sz="2200">
                <a:uFill>
                  <a:solidFill>
                    <a:srgbClr val="000000"/>
                  </a:solidFill>
                </a:u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 2 Column">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35" name="Seal 3 SPOT281.jpg" descr="Seal 3 SPOT281.jpg"/>
          <p:cNvPicPr>
            <a:picLocks noChangeAspect="1"/>
          </p:cNvPicPr>
          <p:nvPr/>
        </p:nvPicPr>
        <p:blipFill>
          <a:blip r:embed="rId2"/>
          <a:srcRect l="3953" t="3727" r="4037" b="3957"/>
          <a:stretch>
            <a:fillRect/>
          </a:stretch>
        </p:blipFill>
        <p:spPr>
          <a:xfrm>
            <a:off x="11652633" y="843096"/>
            <a:ext cx="747854" cy="750340"/>
          </a:xfrm>
          <a:custGeom>
            <a:avLst/>
            <a:gdLst/>
            <a:ahLst/>
            <a:cxnLst>
              <a:cxn ang="0">
                <a:pos x="wd2" y="hd2"/>
              </a:cxn>
              <a:cxn ang="5400000">
                <a:pos x="wd2" y="hd2"/>
              </a:cxn>
              <a:cxn ang="10800000">
                <a:pos x="wd2" y="hd2"/>
              </a:cxn>
              <a:cxn ang="16200000">
                <a:pos x="wd2" y="hd2"/>
              </a:cxn>
            </a:cxnLst>
            <a:rect l="0" t="0" r="r" b="b"/>
            <a:pathLst>
              <a:path w="21542" h="21361" extrusionOk="0">
                <a:moveTo>
                  <a:pt x="11422" y="16"/>
                </a:moveTo>
                <a:cubicBezTo>
                  <a:pt x="7331" y="-203"/>
                  <a:pt x="3227" y="1854"/>
                  <a:pt x="1122" y="5835"/>
                </a:cubicBezTo>
                <a:cubicBezTo>
                  <a:pt x="406" y="7190"/>
                  <a:pt x="27" y="8923"/>
                  <a:pt x="2" y="10637"/>
                </a:cubicBezTo>
                <a:cubicBezTo>
                  <a:pt x="-23" y="12351"/>
                  <a:pt x="307" y="14046"/>
                  <a:pt x="985" y="15337"/>
                </a:cubicBezTo>
                <a:cubicBezTo>
                  <a:pt x="2583" y="18378"/>
                  <a:pt x="4999" y="20320"/>
                  <a:pt x="8244" y="21167"/>
                </a:cubicBezTo>
                <a:cubicBezTo>
                  <a:pt x="8700" y="21286"/>
                  <a:pt x="9272" y="21346"/>
                  <a:pt x="9902" y="21359"/>
                </a:cubicBezTo>
                <a:cubicBezTo>
                  <a:pt x="11791" y="21397"/>
                  <a:pt x="14195" y="20985"/>
                  <a:pt x="15560" y="20308"/>
                </a:cubicBezTo>
                <a:cubicBezTo>
                  <a:pt x="17837" y="19180"/>
                  <a:pt x="19258" y="17799"/>
                  <a:pt x="20453" y="15529"/>
                </a:cubicBezTo>
                <a:cubicBezTo>
                  <a:pt x="21226" y="14062"/>
                  <a:pt x="21577" y="12337"/>
                  <a:pt x="21539" y="10603"/>
                </a:cubicBezTo>
                <a:cubicBezTo>
                  <a:pt x="21476" y="7712"/>
                  <a:pt x="20339" y="4789"/>
                  <a:pt x="18327" y="2942"/>
                </a:cubicBezTo>
                <a:cubicBezTo>
                  <a:pt x="16323" y="1103"/>
                  <a:pt x="13877" y="148"/>
                  <a:pt x="11422" y="16"/>
                </a:cubicBezTo>
                <a:close/>
              </a:path>
            </a:pathLst>
          </a:custGeom>
          <a:ln w="12700">
            <a:miter lim="400000"/>
          </a:ln>
        </p:spPr>
      </p:pic>
      <p:sp>
        <p:nvSpPr>
          <p:cNvPr id="36" name="Body Level One…"/>
          <p:cNvSpPr txBox="1">
            <a:spLocks noGrp="1"/>
          </p:cNvSpPr>
          <p:nvPr>
            <p:ph type="body" idx="1"/>
          </p:nvPr>
        </p:nvSpPr>
        <p:spPr>
          <a:xfrm>
            <a:off x="571500" y="2324100"/>
            <a:ext cx="11709400" cy="6565900"/>
          </a:xfrm>
          <a:prstGeom prst="rect">
            <a:avLst/>
          </a:prstGeom>
        </p:spPr>
        <p:txBody>
          <a:bodyPr numCol="2" spcCol="585470"/>
          <a:lstStyle>
            <a:lvl1pPr>
              <a:spcBef>
                <a:spcPts val="4900"/>
              </a:spcBef>
              <a:defRPr sz="2400">
                <a:solidFill>
                  <a:srgbClr val="747474"/>
                </a:solidFill>
              </a:defRPr>
            </a:lvl1pPr>
            <a:lvl2pPr>
              <a:spcBef>
                <a:spcPts val="4900"/>
              </a:spcBef>
              <a:defRPr sz="2400"/>
            </a:lvl2pPr>
            <a:lvl3pPr>
              <a:spcBef>
                <a:spcPts val="4900"/>
              </a:spcBef>
              <a:defRPr sz="2400"/>
            </a:lvl3pPr>
            <a:lvl4pPr>
              <a:spcBef>
                <a:spcPts val="4900"/>
              </a:spcBef>
              <a:defRPr sz="2400"/>
            </a:lvl4pPr>
            <a:lvl5pPr>
              <a:spcBef>
                <a:spcPts val="4900"/>
              </a:spcBef>
              <a:defRPr sz="2400"/>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pic>
        <p:nvPicPr>
          <p:cNvPr id="44"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45" name="Body Level One…"/>
          <p:cNvSpPr txBox="1">
            <a:spLocks noGrp="1"/>
          </p:cNvSpPr>
          <p:nvPr>
            <p:ph type="body" idx="1"/>
          </p:nvPr>
        </p:nvSpPr>
        <p:spPr>
          <a:xfrm>
            <a:off x="571500" y="863600"/>
            <a:ext cx="11861800" cy="8026400"/>
          </a:xfrm>
          <a:prstGeom prst="rect">
            <a:avLst/>
          </a:prstGeom>
        </p:spPr>
        <p:txBody>
          <a:bodyPr/>
          <a:lstStyle>
            <a:lvl1pPr>
              <a:spcBef>
                <a:spcPts val="7200"/>
              </a:spcBef>
              <a:defRPr sz="2400">
                <a:solidFill>
                  <a:srgbClr val="747474"/>
                </a:solidFill>
              </a:defRPr>
            </a:lvl1pPr>
            <a:lvl2pPr>
              <a:spcBef>
                <a:spcPts val="7200"/>
              </a:spcBef>
              <a:defRPr sz="2400"/>
            </a:lvl2pPr>
            <a:lvl3pPr>
              <a:spcBef>
                <a:spcPts val="7200"/>
              </a:spcBef>
              <a:defRPr sz="2400"/>
            </a:lvl3pPr>
            <a:lvl4pPr>
              <a:spcBef>
                <a:spcPts val="7200"/>
              </a:spcBef>
              <a:defRPr sz="2400"/>
            </a:lvl4pPr>
            <a:lvl5pPr>
              <a:spcBef>
                <a:spcPts val="7200"/>
              </a:spcBef>
              <a:defRPr sz="2400"/>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53"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5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61"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62"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71" name="Title Text"/>
          <p:cNvSpPr txBox="1">
            <a:spLocks noGrp="1"/>
          </p:cNvSpPr>
          <p:nvPr>
            <p:ph type="title"/>
          </p:nvPr>
        </p:nvSpPr>
        <p:spPr>
          <a:xfrm>
            <a:off x="571500" y="3708400"/>
            <a:ext cx="11861800" cy="2336800"/>
          </a:xfrm>
          <a:prstGeom prst="rect">
            <a:avLst/>
          </a:prstGeom>
        </p:spPr>
        <p:txBody>
          <a:bodyPr anchor="ctr"/>
          <a:lstStyle/>
          <a:p>
            <a:r>
              <a:t>Title Text</a:t>
            </a:r>
          </a:p>
        </p:txBody>
      </p:sp>
      <p:sp>
        <p:nvSpPr>
          <p:cNvPr id="72" name="Slide Number"/>
          <p:cNvSpPr txBox="1">
            <a:spLocks noGrp="1"/>
          </p:cNvSpPr>
          <p:nvPr>
            <p:ph type="sldNum" sz="quarter" idx="2"/>
          </p:nvPr>
        </p:nvSpPr>
        <p:spPr>
          <a:xfrm>
            <a:off x="122682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D6D6D6"/>
        </a:solidFill>
        <a:effectLst/>
      </p:bgPr>
    </p:bg>
    <p:spTree>
      <p:nvGrpSpPr>
        <p:cNvPr id="1" name=""/>
        <p:cNvGrpSpPr/>
        <p:nvPr/>
      </p:nvGrpSpPr>
      <p:grpSpPr>
        <a:xfrm>
          <a:off x="0" y="0"/>
          <a:ext cx="0" cy="0"/>
          <a:chOff x="0" y="0"/>
          <a:chExt cx="0" cy="0"/>
        </a:xfrm>
      </p:grpSpPr>
      <p:pic>
        <p:nvPicPr>
          <p:cNvPr id="79" name="ModernPortfolio_photo-h-2.pdf" descr="ModernPortfolio_photo-h-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80"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1"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82"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sz="2400">
                <a:solidFill>
                  <a:srgbClr val="A9A9A9"/>
                </a:solidFill>
              </a:defRPr>
            </a:lvl1pPr>
            <a:lvl2pPr marL="0" indent="0">
              <a:spcBef>
                <a:spcPts val="0"/>
              </a:spcBef>
              <a:buSzTx/>
              <a:buNone/>
              <a:defRPr sz="2400">
                <a:solidFill>
                  <a:srgbClr val="A9A9A9"/>
                </a:solidFill>
              </a:defRPr>
            </a:lvl2pPr>
            <a:lvl3pPr marL="0" indent="0">
              <a:spcBef>
                <a:spcPts val="0"/>
              </a:spcBef>
              <a:buSzTx/>
              <a:buNone/>
              <a:defRPr sz="2400">
                <a:solidFill>
                  <a:srgbClr val="A9A9A9"/>
                </a:solidFill>
              </a:defRPr>
            </a:lvl3pPr>
            <a:lvl4pPr marL="0" indent="0">
              <a:spcBef>
                <a:spcPts val="0"/>
              </a:spcBef>
              <a:buSzTx/>
              <a:buNone/>
              <a:defRPr sz="2400">
                <a:solidFill>
                  <a:srgbClr val="A9A9A9"/>
                </a:solidFill>
              </a:defRPr>
            </a:lvl4pPr>
            <a:lvl5pPr marL="0" indent="0">
              <a:spcBef>
                <a:spcPts val="0"/>
              </a:spcBef>
              <a:buSzTx/>
              <a:buNone/>
              <a:defRPr sz="2400">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D6D6D6"/>
        </a:solidFill>
        <a:effectLst/>
      </p:bgPr>
    </p:bg>
    <p:spTree>
      <p:nvGrpSpPr>
        <p:cNvPr id="1" name=""/>
        <p:cNvGrpSpPr/>
        <p:nvPr/>
      </p:nvGrpSpPr>
      <p:grpSpPr>
        <a:xfrm>
          <a:off x="0" y="0"/>
          <a:ext cx="0" cy="0"/>
          <a:chOff x="0" y="0"/>
          <a:chExt cx="0" cy="0"/>
        </a:xfrm>
      </p:grpSpPr>
      <p:pic>
        <p:nvPicPr>
          <p:cNvPr id="90" name="ModernPortfolio_photo-v-1.pdf" descr="ModernPortfolio_photo-v-1.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91" name="Line"/>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2" name="Title Text"/>
          <p:cNvSpPr txBox="1">
            <a:spLocks noGrp="1"/>
          </p:cNvSpPr>
          <p:nvPr>
            <p:ph type="title"/>
          </p:nvPr>
        </p:nvSpPr>
        <p:spPr>
          <a:xfrm>
            <a:off x="571500" y="1320800"/>
            <a:ext cx="5092700" cy="3175000"/>
          </a:xfrm>
          <a:prstGeom prst="rect">
            <a:avLst/>
          </a:prstGeom>
        </p:spPr>
        <p:txBody>
          <a:bodyPr/>
          <a:lstStyle/>
          <a:p>
            <a:r>
              <a:t>Title Text</a:t>
            </a:r>
          </a:p>
        </p:txBody>
      </p:sp>
      <p:sp>
        <p:nvSpPr>
          <p:cNvPr id="93" name="Body Level One…"/>
          <p:cNvSpPr txBox="1">
            <a:spLocks noGrp="1"/>
          </p:cNvSpPr>
          <p:nvPr>
            <p:ph type="body" sz="quarter" idx="1"/>
          </p:nvPr>
        </p:nvSpPr>
        <p:spPr>
          <a:xfrm>
            <a:off x="571500" y="5029200"/>
            <a:ext cx="5092700" cy="3175000"/>
          </a:xfrm>
          <a:prstGeom prst="rect">
            <a:avLst/>
          </a:prstGeom>
        </p:spPr>
        <p:txBody>
          <a:bodyPr/>
          <a:lstStyle>
            <a:lvl1pPr marL="0" indent="0">
              <a:spcBef>
                <a:spcPts val="0"/>
              </a:spcBef>
              <a:buSzTx/>
              <a:buNone/>
              <a:defRPr sz="2400">
                <a:solidFill>
                  <a:srgbClr val="747474"/>
                </a:solidFill>
              </a:defRPr>
            </a:lvl1pPr>
            <a:lvl2pPr marL="0" indent="0">
              <a:spcBef>
                <a:spcPts val="0"/>
              </a:spcBef>
              <a:buSzTx/>
              <a:buNone/>
              <a:defRPr sz="2400"/>
            </a:lvl2pPr>
            <a:lvl3pPr marL="0" indent="0">
              <a:spcBef>
                <a:spcPts val="0"/>
              </a:spcBef>
              <a:buSzTx/>
              <a:buNone/>
              <a:defRPr sz="2400"/>
            </a:lvl3pPr>
            <a:lvl4pPr marL="0" indent="0">
              <a:spcBef>
                <a:spcPts val="0"/>
              </a:spcBef>
              <a:buSzTx/>
              <a:buNone/>
              <a:defRPr sz="2400"/>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5080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b"/>
          <a:lstStyle/>
          <a:p>
            <a:r>
              <a:t>Title Text</a:t>
            </a:r>
          </a:p>
        </p:txBody>
      </p:sp>
      <p:sp>
        <p:nvSpPr>
          <p:cNvPr id="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 name="Seal 3 SPOT281.jpg" descr="Seal 3 SPOT281.jpg"/>
          <p:cNvPicPr>
            <a:picLocks noChangeAspect="1"/>
          </p:cNvPicPr>
          <p:nvPr/>
        </p:nvPicPr>
        <p:blipFill>
          <a:blip r:embed="rId2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5" name="Body Level One…"/>
          <p:cNvSpPr txBox="1">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2171679" y="9131300"/>
            <a:ext cx="286615" cy="274422"/>
          </a:xfrm>
          <a:prstGeom prst="rect">
            <a:avLst/>
          </a:prstGeom>
          <a:ln w="12700">
            <a:miter lim="400000"/>
          </a:ln>
        </p:spPr>
        <p:txBody>
          <a:bodyPr wrap="none" lIns="38100" tIns="38100" rIns="38100" bIns="38100">
            <a:spAutoFit/>
          </a:bodyPr>
          <a:lstStyle>
            <a:lvl1pPr algn="r">
              <a:defRPr sz="1400">
                <a:latin typeface="+mn-lt"/>
                <a:ea typeface="+mn-ea"/>
                <a:cs typeface="+mn-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hf hdr="0" ftr="0" dt="0"/>
  <p:txStyles>
    <p:title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9pPr>
    </p:titleStyle>
    <p:bodyStyle>
      <a:lvl1pPr marL="2032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1pPr>
      <a:lvl2pPr marL="5461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2pPr>
      <a:lvl3pPr marL="8890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3pPr>
      <a:lvl4pPr marL="12319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4pPr>
      <a:lvl5pPr marL="15748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5pPr>
      <a:lvl6pPr marL="19177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6pPr>
      <a:lvl7pPr marL="22606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7pPr>
      <a:lvl8pPr marL="26035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8pPr>
      <a:lvl9pPr marL="29464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ine"/>
          <p:cNvSpPr/>
          <p:nvPr/>
        </p:nvSpPr>
        <p:spPr>
          <a:xfrm>
            <a:off x="647700" y="47498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222" name="Seal 3 SPOT281.jpg" descr="Seal 3 SPOT281.jpg"/>
          <p:cNvPicPr>
            <a:picLocks noChangeAspect="1"/>
          </p:cNvPicPr>
          <p:nvPr/>
        </p:nvPicPr>
        <p:blipFill>
          <a:blip r:embed="rId2"/>
          <a:srcRect l="3469" t="3249" r="3360" b="3533"/>
          <a:stretch>
            <a:fillRect/>
          </a:stretch>
        </p:blipFill>
        <p:spPr>
          <a:xfrm>
            <a:off x="12017002" y="166113"/>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14"/>
                  <a:pt x="560" y="13813"/>
                </a:cubicBezTo>
                <a:cubicBezTo>
                  <a:pt x="1344" y="16446"/>
                  <a:pt x="4228" y="19373"/>
                  <a:pt x="6892" y="20249"/>
                </a:cubicBezTo>
                <a:cubicBezTo>
                  <a:pt x="10975" y="21593"/>
                  <a:pt x="14774" y="20713"/>
                  <a:pt x="17748" y="17747"/>
                </a:cubicBezTo>
                <a:cubicBezTo>
                  <a:pt x="19860" y="15640"/>
                  <a:pt x="20910" y="13054"/>
                  <a:pt x="20903" y="10458"/>
                </a:cubicBezTo>
                <a:cubicBezTo>
                  <a:pt x="20896" y="7862"/>
                  <a:pt x="19827" y="5256"/>
                  <a:pt x="17704" y="3125"/>
                </a:cubicBezTo>
                <a:cubicBezTo>
                  <a:pt x="15620" y="1034"/>
                  <a:pt x="13028" y="-7"/>
                  <a:pt x="10430" y="0"/>
                </a:cubicBezTo>
                <a:close/>
              </a:path>
            </a:pathLst>
          </a:custGeom>
          <a:ln w="12700">
            <a:miter lim="400000"/>
          </a:ln>
        </p:spPr>
      </p:pic>
      <p:sp>
        <p:nvSpPr>
          <p:cNvPr id="223" name="A C Primer (Part II)"/>
          <p:cNvSpPr txBox="1">
            <a:spLocks noGrp="1"/>
          </p:cNvSpPr>
          <p:nvPr>
            <p:ph type="ctrTitle"/>
          </p:nvPr>
        </p:nvSpPr>
        <p:spPr>
          <a:prstGeom prst="rect">
            <a:avLst/>
          </a:prstGeom>
        </p:spPr>
        <p:txBody>
          <a:bodyPr/>
          <a:lstStyle/>
          <a:p>
            <a:r>
              <a:rPr dirty="0"/>
              <a:t>A </a:t>
            </a:r>
            <a:r>
              <a:t>C Primer</a:t>
            </a:r>
            <a:r>
              <a:rPr lang="en-US"/>
              <a:t> (7): </a:t>
            </a:r>
            <a:r>
              <a:rPr lang="en-US" dirty="0"/>
              <a:t>Pointer Arithmetic &amp; Structures</a:t>
            </a:r>
            <a:endParaRPr dirty="0"/>
          </a:p>
        </p:txBody>
      </p:sp>
      <p:sp>
        <p:nvSpPr>
          <p:cNvPr id="224" name="Ion Mandoiu…"/>
          <p:cNvSpPr txBox="1">
            <a:spLocks noGrp="1"/>
          </p:cNvSpPr>
          <p:nvPr>
            <p:ph type="subTitle" sz="half" idx="1"/>
          </p:nvPr>
        </p:nvSpPr>
        <p:spPr>
          <a:prstGeom prst="rect">
            <a:avLst/>
          </a:prstGeom>
        </p:spPr>
        <p:txBody>
          <a:bodyPr/>
          <a:lstStyle/>
          <a:p>
            <a:r>
              <a:rPr dirty="0"/>
              <a:t>Ion </a:t>
            </a:r>
            <a:r>
              <a:rPr dirty="0" err="1"/>
              <a:t>Mandoiu</a:t>
            </a:r>
            <a:endParaRPr dirty="0"/>
          </a:p>
          <a:p>
            <a:r>
              <a:rPr dirty="0"/>
              <a:t>Laurent Michel</a:t>
            </a:r>
            <a:endParaRPr lang="en-US" dirty="0"/>
          </a:p>
          <a:p>
            <a:r>
              <a:rPr lang="en-US" dirty="0"/>
              <a:t>Revised by M. Khan, J. </a:t>
            </a:r>
            <a:r>
              <a:rPr lang="en-US"/>
              <a:t>Shi and W. </a:t>
            </a:r>
            <a:r>
              <a:rPr lang="en-US" dirty="0"/>
              <a:t>Wei</a:t>
            </a:r>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Arrays and pointers are </a:t>
            </a:r>
            <a:r>
              <a:rPr lang="en-US" dirty="0">
                <a:solidFill>
                  <a:srgbClr val="FF0000"/>
                </a:solidFill>
              </a:rPr>
              <a:t>NOT</a:t>
            </a:r>
            <a:r>
              <a:rPr lang="en-US" dirty="0"/>
              <a:t> the same</a:t>
            </a:r>
          </a:p>
        </p:txBody>
      </p:sp>
      <p:sp>
        <p:nvSpPr>
          <p:cNvPr id="5" name="Text Placeholder 4">
            <a:extLst>
              <a:ext uri="{FF2B5EF4-FFF2-40B4-BE49-F238E27FC236}">
                <a16:creationId xmlns:a16="http://schemas.microsoft.com/office/drawing/2014/main" id="{B5B9A4A0-00BD-434C-8508-4D4D9AB6944C}"/>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9975A826-F094-4BB0-B33A-E8E1A18E904A}"/>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3"/>
          <a:stretch>
            <a:fillRect/>
          </a:stretch>
        </p:blipFill>
        <p:spPr>
          <a:xfrm>
            <a:off x="11585193" y="813825"/>
            <a:ext cx="757284" cy="757669"/>
          </a:xfrm>
          <a:prstGeom prst="rect">
            <a:avLst/>
          </a:prstGeom>
          <a:ln w="12700">
            <a:miter lim="400000"/>
          </a:ln>
        </p:spPr>
      </p:pic>
      <p:sp>
        <p:nvSpPr>
          <p:cNvPr id="11" name="void doSomething(int n) {…"/>
          <p:cNvSpPr txBox="1"/>
          <p:nvPr/>
        </p:nvSpPr>
        <p:spPr>
          <a:xfrm>
            <a:off x="571500" y="2209927"/>
            <a:ext cx="11861800" cy="6704399"/>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1" algn="l" defTabSz="457200">
              <a:spcAft>
                <a:spcPts val="600"/>
              </a:spcAft>
              <a:defRPr sz="2400">
                <a:solidFill>
                  <a:srgbClr val="212121"/>
                </a:solidFill>
                <a:latin typeface="Courier"/>
                <a:ea typeface="Courier"/>
                <a:cs typeface="Courier"/>
                <a:sym typeface="Courier"/>
              </a:defRPr>
            </a:pPr>
            <a:r>
              <a:rPr lang="en-US" sz="2600" dirty="0" err="1">
                <a:latin typeface="Consolas" panose="020B0609020204030204" pitchFamily="49" charset="0"/>
              </a:rPr>
              <a:t>int</a:t>
            </a:r>
            <a:r>
              <a:rPr lang="en-US" sz="2600" dirty="0">
                <a:latin typeface="Consolas" panose="020B0609020204030204" pitchFamily="49" charset="0"/>
              </a:rPr>
              <a:t>   a[10];</a:t>
            </a:r>
          </a:p>
          <a:p>
            <a:pPr lvl="1" algn="l" defTabSz="457200">
              <a:spcAft>
                <a:spcPts val="600"/>
              </a:spcAft>
              <a:defRPr sz="2400">
                <a:solidFill>
                  <a:srgbClr val="212121"/>
                </a:solidFill>
                <a:latin typeface="Courier"/>
                <a:ea typeface="Courier"/>
                <a:cs typeface="Courier"/>
                <a:sym typeface="Courier"/>
              </a:defRPr>
            </a:pPr>
            <a:r>
              <a:rPr sz="2600" dirty="0">
                <a:latin typeface="Consolas" panose="020B0609020204030204" pitchFamily="49" charset="0"/>
              </a:rPr>
              <a:t>int</a:t>
            </a:r>
            <a:r>
              <a:rPr lang="en-US" sz="2600" dirty="0">
                <a:latin typeface="Consolas" panose="020B0609020204030204" pitchFamily="49" charset="0"/>
              </a:rPr>
              <a:t>   </a:t>
            </a:r>
            <a:r>
              <a:rPr sz="2600" dirty="0">
                <a:latin typeface="Consolas" panose="020B0609020204030204" pitchFamily="49" charset="0"/>
              </a:rPr>
              <a:t>*p</a:t>
            </a:r>
            <a:r>
              <a:rPr lang="en-US" sz="2600" dirty="0">
                <a:latin typeface="Consolas" panose="020B0609020204030204" pitchFamily="49" charset="0"/>
              </a:rPr>
              <a:t> = a</a:t>
            </a:r>
            <a:r>
              <a:rPr sz="2600" dirty="0">
                <a:latin typeface="Consolas" panose="020B0609020204030204" pitchFamily="49" charset="0"/>
              </a:rPr>
              <a:t>;</a:t>
            </a:r>
            <a:r>
              <a:rPr lang="en-US" sz="2600" dirty="0">
                <a:latin typeface="Consolas" panose="020B0609020204030204" pitchFamily="49" charset="0"/>
              </a:rPr>
              <a:t> </a:t>
            </a:r>
            <a:r>
              <a:rPr lang="en-US" sz="2400" dirty="0">
                <a:solidFill>
                  <a:schemeClr val="accent1"/>
                </a:solidFill>
                <a:latin typeface="Consolas" panose="020B0609020204030204" pitchFamily="49" charset="0"/>
                <a:ea typeface="Courier"/>
                <a:cs typeface="Courier"/>
                <a:sym typeface="Courier"/>
              </a:rPr>
              <a:t>// a is converted to int *</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ea typeface="Courier"/>
                <a:cs typeface="Courier"/>
              </a:rPr>
              <a:t>// a is still an array after &amp;</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ea typeface="Courier"/>
                <a:cs typeface="Courier"/>
              </a:rPr>
              <a:t>&amp;a  </a:t>
            </a:r>
            <a:r>
              <a:rPr lang="en-US" sz="2600" dirty="0">
                <a:solidFill>
                  <a:schemeClr val="accent1"/>
                </a:solidFill>
                <a:latin typeface="Consolas" panose="020B0609020204030204" pitchFamily="49" charset="0"/>
                <a:ea typeface="Courier"/>
                <a:cs typeface="Courier"/>
              </a:rPr>
              <a:t>// pointer to array of 10 int's  int (*)[10]</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rPr>
              <a:t>&amp;p</a:t>
            </a:r>
            <a:r>
              <a:rPr lang="en-US" sz="2600" dirty="0">
                <a:solidFill>
                  <a:schemeClr val="accent1"/>
                </a:solidFill>
                <a:latin typeface="Consolas" panose="020B0609020204030204" pitchFamily="49" charset="0"/>
                <a:ea typeface="Courier"/>
                <a:cs typeface="Courier"/>
              </a:rPr>
              <a:t>   // pointer to a pointer to int   </a:t>
            </a:r>
            <a:r>
              <a:rPr lang="en-US" sz="2600" dirty="0" err="1">
                <a:solidFill>
                  <a:schemeClr val="accent1"/>
                </a:solidFill>
                <a:latin typeface="Consolas" panose="020B0609020204030204" pitchFamily="49" charset="0"/>
                <a:ea typeface="Courier"/>
                <a:cs typeface="Courier"/>
              </a:rPr>
              <a:t>int</a:t>
            </a:r>
            <a:r>
              <a:rPr lang="en-US" sz="2600" dirty="0">
                <a:solidFill>
                  <a:schemeClr val="accent1"/>
                </a:solidFill>
                <a:latin typeface="Consolas" panose="020B0609020204030204" pitchFamily="49" charset="0"/>
                <a:ea typeface="Courier"/>
                <a:cs typeface="Courier"/>
              </a:rPr>
              <a:t> **</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ea typeface="Courier"/>
                <a:cs typeface="Courier"/>
              </a:rPr>
              <a:t>// a is still an array after </a:t>
            </a:r>
            <a:r>
              <a:rPr lang="en-US" sz="2600" dirty="0" err="1">
                <a:solidFill>
                  <a:schemeClr val="accent1"/>
                </a:solidFill>
                <a:latin typeface="Consolas" panose="020B0609020204030204" pitchFamily="49" charset="0"/>
                <a:ea typeface="Courier"/>
                <a:cs typeface="Courier"/>
              </a:rPr>
              <a:t>sizeof</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err="1">
                <a:solidFill>
                  <a:schemeClr val="accent5"/>
                </a:solidFill>
                <a:latin typeface="Consolas" panose="020B0609020204030204" pitchFamily="49" charset="0"/>
                <a:ea typeface="Courier"/>
                <a:cs typeface="Courier"/>
              </a:rPr>
              <a:t>sizeof</a:t>
            </a:r>
            <a:r>
              <a:rPr lang="en-US" sz="2600" dirty="0">
                <a:solidFill>
                  <a:schemeClr val="accent5"/>
                </a:solidFill>
                <a:latin typeface="Consolas" panose="020B0609020204030204" pitchFamily="49" charset="0"/>
                <a:ea typeface="Courier"/>
                <a:cs typeface="Courier"/>
              </a:rPr>
              <a:t>(a)</a:t>
            </a:r>
            <a:r>
              <a:rPr lang="en-US" sz="2600" dirty="0">
                <a:solidFill>
                  <a:srgbClr val="212121"/>
                </a:solidFill>
                <a:latin typeface="Consolas" panose="020B0609020204030204" pitchFamily="49" charset="0"/>
                <a:ea typeface="Courier"/>
                <a:cs typeface="Courier"/>
              </a:rPr>
              <a:t> </a:t>
            </a:r>
            <a:r>
              <a:rPr lang="en-US" sz="2600" dirty="0">
                <a:solidFill>
                  <a:schemeClr val="accent1"/>
                </a:solidFill>
                <a:latin typeface="Consolas" panose="020B0609020204030204" pitchFamily="49" charset="0"/>
                <a:ea typeface="Courier"/>
                <a:cs typeface="Courier"/>
              </a:rPr>
              <a:t>// 40 because a is an array of 10 int's</a:t>
            </a:r>
            <a:endParaRPr lang="en-US" sz="2600" dirty="0">
              <a:solidFill>
                <a:srgbClr val="212121"/>
              </a:solidFill>
              <a:latin typeface="Consolas" panose="020B0609020204030204" pitchFamily="49" charset="0"/>
              <a:ea typeface="Courier"/>
              <a:cs typeface="Courier"/>
            </a:endParaRPr>
          </a:p>
          <a:p>
            <a:pPr lvl="1" algn="l" defTabSz="457200">
              <a:spcAft>
                <a:spcPts val="600"/>
              </a:spcAft>
              <a:defRPr sz="2400">
                <a:solidFill>
                  <a:srgbClr val="212121"/>
                </a:solidFill>
                <a:latin typeface="Courier"/>
                <a:ea typeface="Courier"/>
                <a:cs typeface="Courier"/>
                <a:sym typeface="Courier"/>
              </a:defRPr>
            </a:pPr>
            <a:r>
              <a:rPr lang="en-US" sz="2600" dirty="0" err="1">
                <a:solidFill>
                  <a:schemeClr val="accent5"/>
                </a:solidFill>
                <a:latin typeface="Consolas" panose="020B0609020204030204" pitchFamily="49" charset="0"/>
              </a:rPr>
              <a:t>sizeof</a:t>
            </a:r>
            <a:r>
              <a:rPr lang="en-US" sz="2600" dirty="0">
                <a:solidFill>
                  <a:schemeClr val="accent5"/>
                </a:solidFill>
                <a:latin typeface="Consolas" panose="020B0609020204030204" pitchFamily="49" charset="0"/>
              </a:rPr>
              <a:t>(p)</a:t>
            </a:r>
            <a:r>
              <a:rPr lang="en-US" sz="2600" dirty="0">
                <a:latin typeface="Consolas" panose="020B0609020204030204" pitchFamily="49" charset="0"/>
              </a:rPr>
              <a:t> </a:t>
            </a:r>
            <a:r>
              <a:rPr lang="en-US" sz="2600" dirty="0">
                <a:solidFill>
                  <a:schemeClr val="accent1"/>
                </a:solidFill>
                <a:latin typeface="Consolas" panose="020B0609020204030204" pitchFamily="49" charset="0"/>
              </a:rPr>
              <a:t>// 8  because p is a pointer</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ea typeface="Courier"/>
                <a:cs typeface="Courier"/>
              </a:rPr>
              <a:t>p++;</a:t>
            </a:r>
            <a:r>
              <a:rPr lang="en-US" sz="2600" dirty="0">
                <a:solidFill>
                  <a:srgbClr val="212121"/>
                </a:solidFill>
                <a:latin typeface="Consolas" panose="020B0609020204030204" pitchFamily="49" charset="0"/>
                <a:ea typeface="Courier"/>
                <a:cs typeface="Courier"/>
              </a:rPr>
              <a:t>   </a:t>
            </a:r>
            <a:r>
              <a:rPr lang="en-US" sz="2600" dirty="0">
                <a:solidFill>
                  <a:schemeClr val="accent1"/>
                </a:solidFill>
                <a:latin typeface="Consolas" panose="020B0609020204030204" pitchFamily="49" charset="0"/>
                <a:ea typeface="Courier"/>
                <a:cs typeface="Courier"/>
              </a:rPr>
              <a:t>// can increment p</a:t>
            </a:r>
            <a:endParaRPr lang="en-US" sz="2600" dirty="0">
              <a:solidFill>
                <a:srgbClr val="212121"/>
              </a:solidFill>
              <a:latin typeface="Consolas" panose="020B0609020204030204" pitchFamily="49" charset="0"/>
              <a:ea typeface="Courier"/>
              <a:cs typeface="Courier"/>
            </a:endParaRPr>
          </a:p>
          <a:p>
            <a:pPr lvl="1" algn="l" defTabSz="457200">
              <a:spcAft>
                <a:spcPts val="600"/>
              </a:spcAft>
              <a:defRPr sz="2400">
                <a:solidFill>
                  <a:srgbClr val="212121"/>
                </a:solidFill>
                <a:latin typeface="Courier"/>
                <a:ea typeface="Courier"/>
                <a:cs typeface="Courier"/>
                <a:sym typeface="Courier"/>
              </a:defRPr>
            </a:pPr>
            <a:r>
              <a:rPr lang="en-US" sz="2600" dirty="0">
                <a:solidFill>
                  <a:srgbClr val="212121"/>
                </a:solidFill>
                <a:latin typeface="Consolas" panose="020B0609020204030204" pitchFamily="49" charset="0"/>
                <a:ea typeface="Courier"/>
                <a:cs typeface="Courier"/>
              </a:rPr>
              <a:t>a++;   </a:t>
            </a:r>
            <a:r>
              <a:rPr lang="en-US" sz="2600" dirty="0">
                <a:solidFill>
                  <a:srgbClr val="FF0000"/>
                </a:solidFill>
                <a:latin typeface="Consolas" panose="020B0609020204030204" pitchFamily="49" charset="0"/>
                <a:ea typeface="Courier"/>
                <a:cs typeface="Courier"/>
              </a:rPr>
              <a:t>// cannot increment a; this will not compile</a:t>
            </a: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rPr>
              <a:t>       // Similar to n++ vs 2++</a:t>
            </a:r>
          </a:p>
        </p:txBody>
      </p:sp>
    </p:spTree>
    <p:extLst>
      <p:ext uri="{BB962C8B-B14F-4D97-AF65-F5344CB8AC3E}">
        <p14:creationId xmlns:p14="http://schemas.microsoft.com/office/powerpoint/2010/main" val="35821776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Example: Arrays and pointers are </a:t>
            </a:r>
            <a:r>
              <a:rPr lang="en-US" dirty="0">
                <a:solidFill>
                  <a:srgbClr val="FF0000"/>
                </a:solidFill>
              </a:rPr>
              <a:t>NOT</a:t>
            </a:r>
            <a:r>
              <a:rPr lang="en-US" dirty="0"/>
              <a:t> the same</a:t>
            </a:r>
          </a:p>
        </p:txBody>
      </p:sp>
      <p:sp>
        <p:nvSpPr>
          <p:cNvPr id="10" name="Shape 1236"/>
          <p:cNvSpPr>
            <a:spLocks noGrp="1"/>
          </p:cNvSpPr>
          <p:nvPr>
            <p:ph type="body" idx="1"/>
          </p:nvPr>
        </p:nvSpPr>
        <p:spPr/>
        <p:txBody>
          <a:bodyPr/>
          <a:lstStyle/>
          <a:p>
            <a:pPr lvl="0"/>
            <a:endParaRPr lang="en-US" dirty="0"/>
          </a:p>
        </p:txBody>
      </p:sp>
      <p:sp>
        <p:nvSpPr>
          <p:cNvPr id="2" name="Slide Number Placeholder 1">
            <a:extLst>
              <a:ext uri="{FF2B5EF4-FFF2-40B4-BE49-F238E27FC236}">
                <a16:creationId xmlns:a16="http://schemas.microsoft.com/office/drawing/2014/main" id="{E67787E1-EF43-4D5E-A45B-23AFC5123200}"/>
              </a:ext>
            </a:extLst>
          </p:cNvPr>
          <p:cNvSpPr>
            <a:spLocks noGrp="1"/>
          </p:cNvSpPr>
          <p:nvPr>
            <p:ph type="sldNum" sz="quarter" idx="2"/>
          </p:nvPr>
        </p:nvSpPr>
        <p:spPr/>
        <p:txBody>
          <a:bodyPr/>
          <a:lstStyle/>
          <a:p>
            <a:fld id="{86CB4B4D-7CA3-9044-876B-883B54F8677D}" type="slidenum">
              <a:rPr lang="en-US" smtClean="0"/>
              <a:pPr/>
              <a:t>11</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3"/>
          <a:stretch>
            <a:fillRect/>
          </a:stretch>
        </p:blipFill>
        <p:spPr>
          <a:xfrm>
            <a:off x="11585193" y="813825"/>
            <a:ext cx="757284" cy="757669"/>
          </a:xfrm>
          <a:prstGeom prst="rect">
            <a:avLst/>
          </a:prstGeom>
          <a:ln w="12700">
            <a:miter lim="400000"/>
          </a:ln>
        </p:spPr>
      </p:pic>
      <p:sp>
        <p:nvSpPr>
          <p:cNvPr id="1238" name="Shape 1238"/>
          <p:cNvSpPr/>
          <p:nvPr/>
        </p:nvSpPr>
        <p:spPr>
          <a:xfrm>
            <a:off x="571500" y="2237105"/>
            <a:ext cx="9216364" cy="689419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lang="en-US" sz="2800" dirty="0">
                <a:solidFill>
                  <a:srgbClr val="6A8188"/>
                </a:solidFill>
                <a:latin typeface="Consolas" panose="020B0609020204030204" pitchFamily="49" charset="0"/>
                <a:ea typeface="Courier"/>
                <a:cs typeface="Courier"/>
                <a:sym typeface="Courier"/>
              </a:rPr>
              <a:t>#include &lt;</a:t>
            </a:r>
            <a:r>
              <a:rPr lang="en-US" sz="2800" dirty="0" err="1">
                <a:solidFill>
                  <a:srgbClr val="6A8188"/>
                </a:solidFill>
                <a:latin typeface="Consolas" panose="020B0609020204030204" pitchFamily="49" charset="0"/>
                <a:ea typeface="Courier"/>
                <a:cs typeface="Courier"/>
                <a:sym typeface="Courier"/>
              </a:rPr>
              <a:t>stdio.h</a:t>
            </a:r>
            <a:r>
              <a:rPr lang="en-US" sz="2800" dirty="0">
                <a:solidFill>
                  <a:srgbClr val="6A8188"/>
                </a:solidFill>
                <a:latin typeface="Consolas" panose="020B0609020204030204" pitchFamily="49" charset="0"/>
                <a:ea typeface="Courier"/>
                <a:cs typeface="Courier"/>
                <a:sym typeface="Courier"/>
              </a:rPr>
              <a:t>&gt;</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void foo(int *x)</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printf</a:t>
            </a:r>
            <a:r>
              <a:rPr lang="en-US" sz="2800" dirty="0">
                <a:solidFill>
                  <a:srgbClr val="6A8188"/>
                </a:solidFill>
                <a:latin typeface="Consolas" panose="020B0609020204030204" pitchFamily="49" charset="0"/>
                <a:ea typeface="Courier"/>
                <a:cs typeface="Courier"/>
                <a:sym typeface="Courier"/>
              </a:rPr>
              <a:t>("%</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\n",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(x));</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err="1">
                <a:solidFill>
                  <a:srgbClr val="6A8188"/>
                </a:solidFill>
                <a:latin typeface="Consolas" panose="020B0609020204030204" pitchFamily="49" charset="0"/>
                <a:ea typeface="Courier"/>
                <a:cs typeface="Courier"/>
                <a:sym typeface="Courier"/>
              </a:rPr>
              <a:t>int</a:t>
            </a:r>
            <a:r>
              <a:rPr lang="en-US" sz="2800" dirty="0">
                <a:solidFill>
                  <a:srgbClr val="6A8188"/>
                </a:solidFill>
                <a:latin typeface="Consolas" panose="020B0609020204030204" pitchFamily="49" charset="0"/>
                <a:ea typeface="Courier"/>
                <a:cs typeface="Courier"/>
                <a:sym typeface="Courier"/>
              </a:rPr>
              <a:t> main() </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a:solidFill>
                  <a:schemeClr val="accent1"/>
                </a:solidFill>
                <a:latin typeface="Consolas" panose="020B0609020204030204" pitchFamily="49" charset="0"/>
                <a:ea typeface="Courier"/>
                <a:cs typeface="Courier"/>
                <a:sym typeface="Courier"/>
              </a:rPr>
              <a:t>int a[10], *p;</a:t>
            </a:r>
            <a:r>
              <a:rPr lang="en-US" sz="2800" dirty="0">
                <a:solidFill>
                  <a:srgbClr val="6A8188"/>
                </a:solidFill>
                <a:latin typeface="Consolas" panose="020B0609020204030204" pitchFamily="49" charset="0"/>
                <a:ea typeface="Courier"/>
                <a:cs typeface="Courier"/>
                <a:sym typeface="Courier"/>
              </a:rPr>
              <a:t> </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algn="l" defTabSz="457200">
              <a:defRPr sz="1800"/>
            </a:pPr>
            <a:r>
              <a:rPr lang="en-US" sz="2800" dirty="0">
                <a:solidFill>
                  <a:srgbClr val="6A8188"/>
                </a:solidFill>
                <a:latin typeface="Consolas" panose="020B0609020204030204" pitchFamily="49" charset="0"/>
                <a:ea typeface="Courier"/>
                <a:cs typeface="Courier"/>
                <a:sym typeface="Courier"/>
              </a:rPr>
              <a:t>   p = a;  </a:t>
            </a:r>
            <a:r>
              <a:rPr lang="en-US" sz="2800" dirty="0">
                <a:solidFill>
                  <a:schemeClr val="accent1"/>
                </a:solidFill>
                <a:latin typeface="Consolas" panose="020B0609020204030204" pitchFamily="49" charset="0"/>
                <a:ea typeface="Courier"/>
                <a:cs typeface="Courier"/>
                <a:sym typeface="Courier"/>
              </a:rPr>
              <a:t>// a is converted to int *</a:t>
            </a:r>
          </a:p>
          <a:p>
            <a:pPr algn="l" defTabSz="457200">
              <a:defRPr sz="1800"/>
            </a:pPr>
            <a:r>
              <a:rPr lang="en-US" sz="2800" dirty="0">
                <a:solidFill>
                  <a:schemeClr val="accent1"/>
                </a:solidFill>
                <a:latin typeface="Consolas" panose="020B0609020204030204" pitchFamily="49" charset="0"/>
                <a:ea typeface="Courier"/>
                <a:cs typeface="Courier"/>
                <a:sym typeface="Courier"/>
              </a:rPr>
              <a:t>   // a is still an array in </a:t>
            </a:r>
            <a:r>
              <a:rPr lang="en-US" sz="2800" dirty="0" err="1">
                <a:solidFill>
                  <a:schemeClr val="accent1"/>
                </a:solidFill>
                <a:latin typeface="Consolas" panose="020B0609020204030204" pitchFamily="49" charset="0"/>
                <a:ea typeface="Courier"/>
                <a:cs typeface="Courier"/>
                <a:sym typeface="Courier"/>
              </a:rPr>
              <a:t>sizeof</a:t>
            </a:r>
            <a:endParaRPr lang="en-US" sz="2800" dirty="0">
              <a:solidFill>
                <a:schemeClr val="accent1"/>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printf</a:t>
            </a:r>
            <a:r>
              <a:rPr lang="en-US" sz="2800" dirty="0">
                <a:solidFill>
                  <a:srgbClr val="6A8188"/>
                </a:solidFill>
                <a:latin typeface="Consolas" panose="020B0609020204030204" pitchFamily="49" charset="0"/>
                <a:ea typeface="Courier"/>
                <a:cs typeface="Courier"/>
                <a:sym typeface="Courier"/>
              </a:rPr>
              <a:t>("%</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\n",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(a),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(p));</a:t>
            </a:r>
          </a:p>
          <a:p>
            <a:pPr algn="l" defTabSz="457200">
              <a:defRPr sz="1800"/>
            </a:pPr>
            <a:r>
              <a:rPr lang="en-US" sz="2800" dirty="0">
                <a:solidFill>
                  <a:srgbClr val="6A8188"/>
                </a:solidFill>
                <a:latin typeface="Consolas" panose="020B0609020204030204" pitchFamily="49" charset="0"/>
                <a:ea typeface="Courier"/>
                <a:cs typeface="Courier"/>
                <a:sym typeface="Courier"/>
              </a:rPr>
              <a:t>   foo(a); </a:t>
            </a:r>
            <a:r>
              <a:rPr lang="en-US" sz="2800" dirty="0">
                <a:solidFill>
                  <a:schemeClr val="accent1"/>
                </a:solidFill>
                <a:latin typeface="Consolas" panose="020B0609020204030204" pitchFamily="49" charset="0"/>
                <a:ea typeface="Courier"/>
                <a:cs typeface="Courier"/>
                <a:sym typeface="Courier"/>
              </a:rPr>
              <a:t>// a is converted to int *</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p:txBody>
      </p:sp>
      <p:sp>
        <p:nvSpPr>
          <p:cNvPr id="8" name="Shape 1239"/>
          <p:cNvSpPr/>
          <p:nvPr/>
        </p:nvSpPr>
        <p:spPr>
          <a:xfrm>
            <a:off x="10070057" y="5588011"/>
            <a:ext cx="2615429" cy="1723549"/>
          </a:xfrm>
          <a:prstGeom prst="rect">
            <a:avLst/>
          </a:prstGeom>
          <a:solidFill>
            <a:srgbClr val="002B37"/>
          </a:solidFill>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gcc</a:t>
            </a: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array.c</a:t>
            </a:r>
            <a:endParaRPr lang="en-US" sz="28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a.out</a:t>
            </a:r>
            <a:endParaRPr lang="en-US" sz="28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40 8</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8</a:t>
            </a:r>
          </a:p>
        </p:txBody>
      </p:sp>
      <p:sp>
        <p:nvSpPr>
          <p:cNvPr id="9" name="Shape 1203"/>
          <p:cNvSpPr/>
          <p:nvPr/>
        </p:nvSpPr>
        <p:spPr>
          <a:xfrm>
            <a:off x="10463275" y="4723140"/>
            <a:ext cx="16286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pPr>
            <a:r>
              <a:rPr sz="4000" dirty="0"/>
              <a:t>Output</a:t>
            </a:r>
          </a:p>
        </p:txBody>
      </p:sp>
    </p:spTree>
    <p:extLst>
      <p:ext uri="{BB962C8B-B14F-4D97-AF65-F5344CB8AC3E}">
        <p14:creationId xmlns:p14="http://schemas.microsoft.com/office/powerpoint/2010/main" val="24490799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tructures"/>
          <p:cNvSpPr txBox="1">
            <a:spLocks noGrp="1"/>
          </p:cNvSpPr>
          <p:nvPr>
            <p:ph type="title"/>
          </p:nvPr>
        </p:nvSpPr>
        <p:spPr>
          <a:prstGeom prst="rect">
            <a:avLst/>
          </a:prstGeom>
        </p:spPr>
        <p:txBody>
          <a:bodyPr/>
          <a:lstStyle/>
          <a:p>
            <a:r>
              <a:rPr dirty="0"/>
              <a:t>Structures</a:t>
            </a:r>
          </a:p>
        </p:txBody>
      </p:sp>
      <p:sp>
        <p:nvSpPr>
          <p:cNvPr id="46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64"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65" name="Declaration…"/>
          <p:cNvSpPr txBox="1">
            <a:spLocks noGrp="1"/>
          </p:cNvSpPr>
          <p:nvPr>
            <p:ph type="body" idx="1"/>
          </p:nvPr>
        </p:nvSpPr>
        <p:spPr>
          <a:prstGeom prst="rect">
            <a:avLst/>
          </a:prstGeom>
        </p:spPr>
        <p:txBody>
          <a:bodyPr/>
          <a:lstStyle/>
          <a:p>
            <a:r>
              <a:rPr lang="en-US" sz="2800" dirty="0"/>
              <a:t>Mechanism to define new types</a:t>
            </a:r>
          </a:p>
          <a:p>
            <a:pPr lvl="1"/>
            <a:r>
              <a:rPr lang="en-US" sz="2800" dirty="0"/>
              <a:t>Also known as “compound types”</a:t>
            </a:r>
          </a:p>
          <a:p>
            <a:pPr lvl="1"/>
            <a:r>
              <a:rPr lang="en-US" sz="2800" dirty="0"/>
              <a:t>Used to aggregate related variables of different types</a:t>
            </a:r>
          </a:p>
          <a:p>
            <a:pPr>
              <a:spcBef>
                <a:spcPts val="1100"/>
              </a:spcBef>
            </a:pPr>
            <a:r>
              <a:rPr lang="en-US" sz="2800" dirty="0"/>
              <a:t>Structures type d</a:t>
            </a:r>
            <a:r>
              <a:rPr sz="2800" dirty="0"/>
              <a:t>eclaration</a:t>
            </a:r>
          </a:p>
          <a:p>
            <a:pPr lvl="1">
              <a:spcBef>
                <a:spcPts val="1100"/>
              </a:spcBef>
            </a:pPr>
            <a:r>
              <a:rPr sz="2800" dirty="0"/>
              <a:t>Structure</a:t>
            </a:r>
            <a:r>
              <a:rPr lang="en-US" sz="2800" dirty="0"/>
              <a:t>s</a:t>
            </a:r>
            <a:r>
              <a:rPr sz="2800" dirty="0"/>
              <a:t> </a:t>
            </a:r>
            <a:r>
              <a:rPr lang="en-US" sz="2800" dirty="0"/>
              <a:t>can </a:t>
            </a:r>
            <a:r>
              <a:rPr sz="2800" dirty="0"/>
              <a:t>have a </a:t>
            </a:r>
            <a:r>
              <a:rPr sz="2800" b="1" dirty="0">
                <a:solidFill>
                  <a:schemeClr val="accent1"/>
                </a:solidFill>
              </a:rPr>
              <a:t>type name</a:t>
            </a:r>
          </a:p>
          <a:p>
            <a:pPr lvl="1">
              <a:spcBef>
                <a:spcPts val="1100"/>
              </a:spcBef>
            </a:pPr>
            <a:r>
              <a:rPr sz="2800" dirty="0"/>
              <a:t>Can have </a:t>
            </a:r>
            <a:r>
              <a:rPr lang="en-US" sz="2800" dirty="0"/>
              <a:t>“members” of any type</a:t>
            </a:r>
            <a:endParaRPr sz="2800" dirty="0"/>
          </a:p>
          <a:p>
            <a:pPr lvl="2">
              <a:spcBef>
                <a:spcPts val="1100"/>
              </a:spcBef>
            </a:pPr>
            <a:r>
              <a:rPr sz="2800" dirty="0"/>
              <a:t>Basic types</a:t>
            </a:r>
          </a:p>
          <a:p>
            <a:pPr lvl="2">
              <a:spcBef>
                <a:spcPts val="1100"/>
              </a:spcBef>
            </a:pPr>
            <a:r>
              <a:rPr lang="en-US" sz="2800" dirty="0"/>
              <a:t>Pointers</a:t>
            </a:r>
          </a:p>
          <a:p>
            <a:pPr lvl="2">
              <a:spcBef>
                <a:spcPts val="1100"/>
              </a:spcBef>
            </a:pPr>
            <a:r>
              <a:rPr sz="2800" dirty="0"/>
              <a:t>Arrays</a:t>
            </a:r>
            <a:endParaRPr lang="en-US" sz="2800" dirty="0"/>
          </a:p>
          <a:p>
            <a:pPr lvl="2">
              <a:spcBef>
                <a:spcPts val="1100"/>
              </a:spcBef>
            </a:pPr>
            <a:r>
              <a:rPr lang="en-US" sz="2800" dirty="0"/>
              <a:t>Other structures</a:t>
            </a:r>
          </a:p>
          <a:p>
            <a:pPr>
              <a:spcBef>
                <a:spcPts val="1100"/>
              </a:spcBef>
            </a:pPr>
            <a:r>
              <a:rPr lang="en-US" sz="2800" dirty="0"/>
              <a:t>Structure variable d</a:t>
            </a:r>
            <a:r>
              <a:rPr sz="2800" dirty="0"/>
              <a:t>efinition</a:t>
            </a:r>
          </a:p>
          <a:p>
            <a:pPr lvl="1">
              <a:spcBef>
                <a:spcPts val="1100"/>
              </a:spcBef>
            </a:pPr>
            <a:r>
              <a:rPr lang="en-US" sz="2800" dirty="0"/>
              <a:t>Specifies </a:t>
            </a:r>
            <a:r>
              <a:rPr lang="en-US" sz="2800" b="1" dirty="0">
                <a:solidFill>
                  <a:srgbClr val="FF0000"/>
                </a:solidFill>
              </a:rPr>
              <a:t>variable name</a:t>
            </a:r>
            <a:endParaRPr sz="2800" b="1" dirty="0">
              <a:solidFill>
                <a:srgbClr val="FF0000"/>
              </a:solidFill>
            </a:endParaRPr>
          </a:p>
        </p:txBody>
      </p:sp>
      <p:sp>
        <p:nvSpPr>
          <p:cNvPr id="7" name="Shape 1252">
            <a:extLst>
              <a:ext uri="{FF2B5EF4-FFF2-40B4-BE49-F238E27FC236}">
                <a16:creationId xmlns:a16="http://schemas.microsoft.com/office/drawing/2014/main" id="{72BA0D83-AA4A-4693-AE1C-AD6ED3231A29}"/>
              </a:ext>
            </a:extLst>
          </p:cNvPr>
          <p:cNvSpPr/>
          <p:nvPr/>
        </p:nvSpPr>
        <p:spPr>
          <a:xfrm>
            <a:off x="7093527" y="4668983"/>
            <a:ext cx="5339773" cy="3825671"/>
          </a:xfrm>
          <a:prstGeom prst="rect">
            <a:avLst/>
          </a:prstGeom>
          <a:solidFill>
            <a:schemeClr val="accent3">
              <a:lumMod val="20000"/>
              <a:lumOff val="80000"/>
            </a:schemeClr>
          </a:solidFill>
          <a:ln w="12700">
            <a:solidFill/>
            <a:miter lim="400000"/>
          </a:ln>
          <a:effectLst>
            <a:outerShdw blurRad="152400" dist="88900" dir="2700000" rotWithShape="0">
              <a:srgbClr val="000000">
                <a:alpha val="75000"/>
              </a:srgbClr>
            </a:outerShdw>
          </a:effectLst>
          <a:extLst>
            <a:ext uri="{C572A759-6A51-4108-AA02-DFA0A04FC94B}">
              <ma14:wrappingTextBoxFlag xmlns:ma14="http://schemas.microsoft.com/office/mac/drawingml/2011/main" xmlns="" val="1"/>
            </a:ext>
          </a:extLst>
        </p:spPr>
        <p:txBody>
          <a:bodyPr wrap="square" lIns="65536" tIns="65536" rIns="65536" bIns="65536">
            <a:spAutoFit/>
          </a:bodyPr>
          <a:lstStyle/>
          <a:p>
            <a:pPr lvl="0" algn="l" defTabSz="457200">
              <a:defRPr sz="1800"/>
            </a:pPr>
            <a:r>
              <a:rPr sz="2400" dirty="0" err="1">
                <a:solidFill>
                  <a:srgbClr val="788E95"/>
                </a:solidFill>
                <a:latin typeface="Consolas" panose="020B0609020204030204" pitchFamily="49" charset="0"/>
                <a:sym typeface="Courier"/>
              </a:rPr>
              <a:t>struct</a:t>
            </a:r>
            <a:r>
              <a:rPr sz="2400" dirty="0">
                <a:solidFill>
                  <a:srgbClr val="788E95"/>
                </a:solidFill>
                <a:latin typeface="Consolas" panose="020B0609020204030204" pitchFamily="49" charset="0"/>
                <a:sym typeface="Courier"/>
              </a:rPr>
              <a:t> </a:t>
            </a:r>
            <a:r>
              <a:rPr lang="en-US" sz="2400" b="1" dirty="0" err="1">
                <a:solidFill>
                  <a:schemeClr val="accent1"/>
                </a:solidFill>
                <a:latin typeface="Consolas" panose="020B0609020204030204" pitchFamily="49" charset="0"/>
                <a:sym typeface="Courier"/>
              </a:rPr>
              <a:t>student_grade</a:t>
            </a:r>
            <a:r>
              <a:rPr sz="2400" dirty="0">
                <a:solidFill>
                  <a:srgbClr val="788E95"/>
                </a:solidFill>
                <a:latin typeface="Consolas" panose="020B0609020204030204" pitchFamily="49" charset="0"/>
                <a:sym typeface="Courier"/>
              </a:rPr>
              <a:t> {</a:t>
            </a:r>
          </a:p>
          <a:p>
            <a:pPr lvl="1" indent="0" algn="l" defTabSz="457200">
              <a:defRPr sz="1800"/>
            </a:pPr>
            <a:r>
              <a:rPr lang="en-US" sz="2400" dirty="0">
                <a:solidFill>
                  <a:srgbClr val="788E95"/>
                </a:solidFill>
                <a:latin typeface="Consolas" panose="020B0609020204030204" pitchFamily="49" charset="0"/>
                <a:sym typeface="Courier"/>
              </a:rPr>
              <a:t>    char *name;</a:t>
            </a:r>
            <a:endParaRPr sz="2400" dirty="0">
              <a:solidFill>
                <a:srgbClr val="788E95"/>
              </a:solidFill>
              <a:latin typeface="Consolas" panose="020B0609020204030204" pitchFamily="49" charset="0"/>
              <a:sym typeface="Courier"/>
            </a:endParaRPr>
          </a:p>
          <a:p>
            <a:pPr lvl="1" indent="0" algn="l" defTabSz="457200">
              <a:defRPr sz="1800"/>
            </a:pPr>
            <a:r>
              <a:rPr lang="en-US" sz="2400" dirty="0">
                <a:solidFill>
                  <a:srgbClr val="788E95"/>
                </a:solidFill>
                <a:latin typeface="Consolas" panose="020B0609020204030204" pitchFamily="49" charset="0"/>
                <a:sym typeface="Courier"/>
              </a:rPr>
              <a:t>    </a:t>
            </a:r>
            <a:r>
              <a:rPr sz="2400" dirty="0" err="1">
                <a:solidFill>
                  <a:srgbClr val="788E95"/>
                </a:solidFill>
                <a:latin typeface="Consolas" panose="020B0609020204030204" pitchFamily="49" charset="0"/>
                <a:sym typeface="Courier"/>
              </a:rPr>
              <a:t>int</a:t>
            </a:r>
            <a:r>
              <a:rPr sz="2400" dirty="0">
                <a:solidFill>
                  <a:srgbClr val="788E95"/>
                </a:solidFill>
                <a:latin typeface="Consolas" panose="020B0609020204030204" pitchFamily="49" charset="0"/>
                <a:sym typeface="Courier"/>
              </a:rPr>
              <a:t> </a:t>
            </a:r>
            <a:r>
              <a:rPr lang="en-US" sz="2400" dirty="0">
                <a:solidFill>
                  <a:srgbClr val="788E95"/>
                </a:solidFill>
                <a:latin typeface="Consolas" panose="020B0609020204030204" pitchFamily="49" charset="0"/>
                <a:sym typeface="Courier"/>
              </a:rPr>
              <a:t> id</a:t>
            </a:r>
            <a:r>
              <a:rPr sz="2400" dirty="0">
                <a:solidFill>
                  <a:srgbClr val="788E95"/>
                </a:solidFill>
                <a:latin typeface="Consolas" panose="020B0609020204030204" pitchFamily="49" charset="0"/>
                <a:sym typeface="Courier"/>
              </a:rPr>
              <a:t>;</a:t>
            </a:r>
            <a:endParaRPr lang="en-US" sz="2400" dirty="0">
              <a:solidFill>
                <a:srgbClr val="788E95"/>
              </a:solidFill>
              <a:latin typeface="Consolas" panose="020B0609020204030204" pitchFamily="49" charset="0"/>
              <a:sym typeface="Courier"/>
            </a:endParaRPr>
          </a:p>
          <a:p>
            <a:pPr lvl="1" indent="0" algn="l" defTabSz="457200">
              <a:defRPr sz="1800"/>
            </a:pPr>
            <a:r>
              <a:rPr lang="en-US" sz="2400" dirty="0">
                <a:solidFill>
                  <a:srgbClr val="788E95"/>
                </a:solidFill>
                <a:latin typeface="Consolas" panose="020B0609020204030204" pitchFamily="49" charset="0"/>
                <a:sym typeface="Courier"/>
              </a:rPr>
              <a:t>    char grade[3];</a:t>
            </a:r>
            <a:endParaRPr sz="2400" dirty="0">
              <a:solidFill>
                <a:srgbClr val="788E95"/>
              </a:solidFill>
              <a:latin typeface="Consolas" panose="020B0609020204030204" pitchFamily="49" charset="0"/>
              <a:sym typeface="Courier"/>
            </a:endParaRPr>
          </a:p>
          <a:p>
            <a:pPr lvl="0" algn="l" defTabSz="457200">
              <a:defRPr sz="1800"/>
            </a:pPr>
            <a:r>
              <a:rPr sz="2400" dirty="0">
                <a:solidFill>
                  <a:srgbClr val="788E95"/>
                </a:solidFill>
                <a:latin typeface="Consolas" panose="020B0609020204030204" pitchFamily="49" charset="0"/>
                <a:sym typeface="Courier"/>
              </a:rPr>
              <a:t>};</a:t>
            </a:r>
          </a:p>
          <a:p>
            <a:pPr lvl="0" algn="l" defTabSz="457200">
              <a:defRPr sz="1800"/>
            </a:pPr>
            <a:r>
              <a:rPr sz="2400" dirty="0">
                <a:solidFill>
                  <a:srgbClr val="788E95"/>
                </a:solidFill>
                <a:latin typeface="Consolas" panose="020B0609020204030204" pitchFamily="49" charset="0"/>
                <a:sym typeface="Courier"/>
              </a:rPr>
              <a:t>…</a:t>
            </a:r>
          </a:p>
          <a:p>
            <a:pPr lvl="0" algn="l" defTabSz="457200">
              <a:defRPr sz="1800"/>
            </a:pPr>
            <a:r>
              <a:rPr sz="2400" dirty="0" err="1">
                <a:solidFill>
                  <a:srgbClr val="788E95"/>
                </a:solidFill>
                <a:latin typeface="Consolas" panose="020B0609020204030204" pitchFamily="49" charset="0"/>
                <a:sym typeface="Courier"/>
              </a:rPr>
              <a:t>struct</a:t>
            </a:r>
            <a:r>
              <a:rPr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sz="2400"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student1</a:t>
            </a:r>
            <a:r>
              <a:rPr sz="2400" dirty="0">
                <a:solidFill>
                  <a:srgbClr val="788E95"/>
                </a:solidFill>
                <a:latin typeface="Consolas" panose="020B0609020204030204" pitchFamily="49" charset="0"/>
                <a:sym typeface="Courier"/>
              </a:rPr>
              <a:t>;</a:t>
            </a:r>
            <a:endParaRPr lang="en-US" sz="2400" dirty="0">
              <a:solidFill>
                <a:srgbClr val="788E95"/>
              </a:solidFill>
              <a:latin typeface="Consolas" panose="020B0609020204030204" pitchFamily="49" charset="0"/>
              <a:sym typeface="Courier"/>
            </a:endParaRPr>
          </a:p>
          <a:p>
            <a:pPr algn="l" defTabSz="457200">
              <a:defRPr sz="1800"/>
            </a:pPr>
            <a:r>
              <a:rPr lang="en-US" sz="2400" dirty="0" err="1">
                <a:solidFill>
                  <a:srgbClr val="788E95"/>
                </a:solidFill>
                <a:latin typeface="Consolas" panose="020B0609020204030204" pitchFamily="49" charset="0"/>
                <a:sym typeface="Courier"/>
              </a:rPr>
              <a:t>struct</a:t>
            </a:r>
            <a:r>
              <a:rPr lang="en-US"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lang="en-US" sz="2400" dirty="0">
                <a:solidFill>
                  <a:srgbClr val="788E95"/>
                </a:solidFill>
                <a:latin typeface="Consolas" panose="020B0609020204030204" pitchFamily="49" charset="0"/>
                <a:sym typeface="Courier"/>
              </a:rPr>
              <a:t> </a:t>
            </a:r>
          </a:p>
          <a:p>
            <a:pPr algn="l" defTabSz="457200">
              <a:defRPr sz="1800"/>
            </a:pPr>
            <a:r>
              <a:rPr lang="en-US" sz="2400" b="1"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student2, student3</a:t>
            </a:r>
            <a:r>
              <a:rPr lang="en-US" sz="2400" dirty="0">
                <a:solidFill>
                  <a:srgbClr val="788E95"/>
                </a:solidFill>
                <a:latin typeface="Consolas" panose="020B0609020204030204" pitchFamily="49" charset="0"/>
                <a:sym typeface="Courier"/>
              </a:rPr>
              <a:t>;</a:t>
            </a:r>
          </a:p>
          <a:p>
            <a:pPr algn="l" defTabSz="457200">
              <a:defRPr sz="1800"/>
            </a:pPr>
            <a:r>
              <a:rPr lang="en-US" sz="2400" dirty="0" err="1">
                <a:solidFill>
                  <a:srgbClr val="788E95"/>
                </a:solidFill>
                <a:latin typeface="Consolas" panose="020B0609020204030204" pitchFamily="49" charset="0"/>
                <a:sym typeface="Courier"/>
              </a:rPr>
              <a:t>struct</a:t>
            </a:r>
            <a:r>
              <a:rPr lang="en-US"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lang="en-US" sz="2400"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all</a:t>
            </a:r>
            <a:r>
              <a:rPr lang="en-US" sz="2400" dirty="0">
                <a:solidFill>
                  <a:srgbClr val="788E95"/>
                </a:solidFill>
                <a:latin typeface="Consolas" panose="020B0609020204030204" pitchFamily="49" charset="0"/>
                <a:sym typeface="Courier"/>
              </a:rPr>
              <a:t>[200];</a:t>
            </a:r>
          </a:p>
        </p:txBody>
      </p:sp>
      <p:sp>
        <p:nvSpPr>
          <p:cNvPr id="2" name="Slide Number Placeholder 1">
            <a:extLst>
              <a:ext uri="{FF2B5EF4-FFF2-40B4-BE49-F238E27FC236}">
                <a16:creationId xmlns:a16="http://schemas.microsoft.com/office/drawing/2014/main" id="{0983DF61-7157-4C82-ABAE-29C7E45B9367}"/>
              </a:ext>
            </a:extLst>
          </p:cNvPr>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ompound Types"/>
          <p:cNvSpPr txBox="1">
            <a:spLocks noGrp="1"/>
          </p:cNvSpPr>
          <p:nvPr>
            <p:ph type="title"/>
          </p:nvPr>
        </p:nvSpPr>
        <p:spPr>
          <a:prstGeom prst="rect">
            <a:avLst/>
          </a:prstGeom>
        </p:spPr>
        <p:txBody>
          <a:bodyPr/>
          <a:lstStyle/>
          <a:p>
            <a:r>
              <a:rPr lang="en-US" dirty="0"/>
              <a:t>Structure example</a:t>
            </a:r>
            <a:endParaRPr dirty="0"/>
          </a:p>
        </p:txBody>
      </p:sp>
      <p:sp>
        <p:nvSpPr>
          <p:cNvPr id="44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4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47" name="Also known as “structures”"/>
          <p:cNvSpPr txBox="1">
            <a:spLocks noGrp="1"/>
          </p:cNvSpPr>
          <p:nvPr>
            <p:ph type="body" idx="1"/>
          </p:nvPr>
        </p:nvSpPr>
        <p:spPr>
          <a:xfrm>
            <a:off x="571500" y="2209927"/>
            <a:ext cx="11861800" cy="6686423"/>
          </a:xfrm>
          <a:prstGeom prst="rect">
            <a:avLst/>
          </a:prstGeom>
        </p:spPr>
        <p:txBody>
          <a:bodyPr/>
          <a:lstStyle/>
          <a:p>
            <a:endParaRPr lang="en-US" dirty="0"/>
          </a:p>
        </p:txBody>
      </p:sp>
      <p:sp>
        <p:nvSpPr>
          <p:cNvPr id="449" name="#include &lt;stdlib.h&gt;…"/>
          <p:cNvSpPr txBox="1"/>
          <p:nvPr/>
        </p:nvSpPr>
        <p:spPr>
          <a:xfrm>
            <a:off x="566490" y="3165892"/>
            <a:ext cx="6164410" cy="527323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t" anchorCtr="0">
            <a:noAutofit/>
          </a:bodyPr>
          <a:lstStyle/>
          <a:p>
            <a:pPr algn="l" defTabSz="457200">
              <a:defRPr sz="2400">
                <a:solidFill>
                  <a:srgbClr val="96A700"/>
                </a:solidFill>
                <a:latin typeface="Courier"/>
                <a:ea typeface="Courier"/>
                <a:cs typeface="Courier"/>
                <a:sym typeface="Courier"/>
              </a:defRPr>
            </a:pPr>
            <a:r>
              <a:rPr dirty="0">
                <a:latin typeface="Consolas" panose="020B0609020204030204" pitchFamily="49" charset="0"/>
              </a:rPr>
              <a:t>struct</a:t>
            </a:r>
            <a:r>
              <a:rPr dirty="0">
                <a:solidFill>
                  <a:srgbClr val="000000"/>
                </a:solidFill>
                <a:latin typeface="Consolas" panose="020B0609020204030204" pitchFamily="49" charset="0"/>
              </a:rPr>
              <a:t> </a:t>
            </a:r>
            <a:r>
              <a:rPr dirty="0">
                <a:solidFill>
                  <a:srgbClr val="788E95"/>
                </a:solidFill>
                <a:latin typeface="Consolas" panose="020B0609020204030204" pitchFamily="49" charset="0"/>
              </a:rPr>
              <a:t>Person</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dirty="0">
                <a:latin typeface="Consolas" panose="020B0609020204030204" pitchFamily="49" charset="0"/>
              </a:rPr>
              <a:t>   </a:t>
            </a:r>
            <a:r>
              <a:rPr dirty="0" err="1">
                <a:solidFill>
                  <a:srgbClr val="96A700"/>
                </a:solidFill>
                <a:latin typeface="Consolas" panose="020B0609020204030204" pitchFamily="49" charset="0"/>
              </a:rPr>
              <a:t>int</a:t>
            </a:r>
            <a:r>
              <a:rPr dirty="0">
                <a:latin typeface="Consolas" panose="020B0609020204030204" pitchFamily="49" charset="0"/>
              </a:rPr>
              <a:t>     </a:t>
            </a:r>
            <a:r>
              <a:rPr dirty="0">
                <a:solidFill>
                  <a:srgbClr val="788E95"/>
                </a:solidFill>
                <a:latin typeface="Consolas" panose="020B0609020204030204" pitchFamily="49" charset="0"/>
              </a:rPr>
              <a:t>age</a:t>
            </a:r>
            <a:r>
              <a:rPr dirty="0">
                <a:solidFill>
                  <a:srgbClr val="6A8188"/>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char</a:t>
            </a:r>
            <a:r>
              <a:rPr dirty="0">
                <a:solidFill>
                  <a:srgbClr val="000000"/>
                </a:solidFill>
                <a:latin typeface="Consolas" panose="020B0609020204030204" pitchFamily="49" charset="0"/>
              </a:rPr>
              <a:t> </a:t>
            </a:r>
            <a:r>
              <a:rPr dirty="0">
                <a:latin typeface="Consolas" panose="020B0609020204030204" pitchFamily="49" charset="0"/>
              </a:rPr>
              <a:t>gender</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solidFill>
                  <a:srgbClr val="96A700"/>
                </a:solidFill>
                <a:latin typeface="Consolas" panose="020B0609020204030204" pitchFamily="49" charset="0"/>
              </a:rPr>
              <a:t>int</a:t>
            </a:r>
            <a:r>
              <a:rPr dirty="0">
                <a:solidFill>
                  <a:srgbClr val="000000"/>
                </a:solidFill>
                <a:latin typeface="Consolas" panose="020B0609020204030204" pitchFamily="49" charset="0"/>
              </a:rPr>
              <a:t> </a:t>
            </a:r>
            <a:r>
              <a:rPr dirty="0">
                <a:latin typeface="Consolas" panose="020B0609020204030204" pitchFamily="49" charset="0"/>
              </a:rPr>
              <a:t>main(){</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struct</a:t>
            </a:r>
            <a:r>
              <a:rPr dirty="0">
                <a:solidFill>
                  <a:srgbClr val="000000"/>
                </a:solidFill>
                <a:latin typeface="Consolas" panose="020B0609020204030204" pitchFamily="49" charset="0"/>
              </a:rPr>
              <a:t> </a:t>
            </a:r>
            <a:r>
              <a:rPr dirty="0">
                <a:latin typeface="Consolas" panose="020B0609020204030204" pitchFamily="49" charset="0"/>
              </a:rPr>
              <a:t>Person p</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latin typeface="Consolas" panose="020B0609020204030204" pitchFamily="49" charset="0"/>
              </a:rPr>
              <a:t>   </a:t>
            </a:r>
            <a:r>
              <a:rPr dirty="0" err="1">
                <a:latin typeface="Consolas" panose="020B0609020204030204" pitchFamily="49" charset="0"/>
              </a:rPr>
              <a:t>p</a:t>
            </a:r>
            <a:r>
              <a:rPr dirty="0" err="1">
                <a:solidFill>
                  <a:srgbClr val="6A8188"/>
                </a:solidFill>
                <a:latin typeface="Consolas" panose="020B0609020204030204" pitchFamily="49" charset="0"/>
              </a:rPr>
              <a:t>.</a:t>
            </a:r>
            <a:r>
              <a:rPr dirty="0" err="1">
                <a:latin typeface="Consolas" panose="020B0609020204030204" pitchFamily="49" charset="0"/>
              </a:rPr>
              <a:t>age</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44</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latin typeface="Consolas" panose="020B0609020204030204" pitchFamily="49" charset="0"/>
              </a:rPr>
              <a:t>   </a:t>
            </a:r>
            <a:r>
              <a:rPr dirty="0" err="1">
                <a:latin typeface="Consolas" panose="020B0609020204030204" pitchFamily="49" charset="0"/>
              </a:rPr>
              <a:t>p</a:t>
            </a:r>
            <a:r>
              <a:rPr dirty="0" err="1">
                <a:solidFill>
                  <a:srgbClr val="6A8188"/>
                </a:solidFill>
                <a:latin typeface="Consolas" panose="020B0609020204030204" pitchFamily="49" charset="0"/>
              </a:rPr>
              <a:t>.</a:t>
            </a:r>
            <a:r>
              <a:rPr dirty="0" err="1">
                <a:latin typeface="Consolas" panose="020B0609020204030204" pitchFamily="49" charset="0"/>
              </a:rPr>
              <a:t>gender</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lang="en-US" dirty="0">
                <a:latin typeface="Consolas" panose="020B0609020204030204" pitchFamily="49" charset="0"/>
              </a:rPr>
              <a:t>   </a:t>
            </a:r>
            <a:r>
              <a:rPr lang="en-US" dirty="0" err="1">
                <a:solidFill>
                  <a:srgbClr val="96A700"/>
                </a:solidFill>
                <a:latin typeface="Consolas" panose="020B0609020204030204" pitchFamily="49" charset="0"/>
              </a:rPr>
              <a:t>struct</a:t>
            </a:r>
            <a:r>
              <a:rPr lang="en-US" dirty="0">
                <a:latin typeface="Consolas" panose="020B0609020204030204" pitchFamily="49" charset="0"/>
              </a:rPr>
              <a:t> Person q = {</a:t>
            </a:r>
            <a:r>
              <a:rPr lang="en-US" dirty="0">
                <a:solidFill>
                  <a:srgbClr val="E5493D"/>
                </a:solidFill>
                <a:latin typeface="Consolas" panose="020B0609020204030204" pitchFamily="49" charset="0"/>
              </a:rPr>
              <a:t>44</a:t>
            </a:r>
            <a:r>
              <a:rPr lang="en-US" dirty="0">
                <a:latin typeface="Consolas" panose="020B0609020204030204" pitchFamily="49" charset="0"/>
              </a:rPr>
              <a:t>, </a:t>
            </a:r>
            <a:r>
              <a:rPr lang="en-US" dirty="0">
                <a:solidFill>
                  <a:srgbClr val="E5493D"/>
                </a:solidFill>
                <a:latin typeface="Consolas" panose="020B0609020204030204" pitchFamily="49" charset="0"/>
              </a:rPr>
              <a:t>'M'</a:t>
            </a:r>
            <a:r>
              <a:rPr lang="en-US" dirty="0">
                <a:latin typeface="Consolas" panose="020B0609020204030204" pitchFamily="49" charset="0"/>
              </a:rPr>
              <a:t>}</a:t>
            </a:r>
            <a:r>
              <a:rPr lang="en-US" dirty="0">
                <a:solidFill>
                  <a:srgbClr val="6A8188"/>
                </a:solidFill>
                <a:latin typeface="Consolas" panose="020B0609020204030204" pitchFamily="49" charset="0"/>
              </a:rPr>
              <a:t>;</a:t>
            </a: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dirty="0">
                <a:latin typeface="Consolas" panose="020B0609020204030204" pitchFamily="49" charset="0"/>
              </a:rPr>
              <a:t>return</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0</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p:txBody>
      </p:sp>
      <p:sp>
        <p:nvSpPr>
          <p:cNvPr id="451" name="A structure definition! (a value)"/>
          <p:cNvSpPr/>
          <p:nvPr/>
        </p:nvSpPr>
        <p:spPr>
          <a:xfrm>
            <a:off x="566490" y="5338965"/>
            <a:ext cx="11866810" cy="538031"/>
          </a:xfrm>
          <a:prstGeom prst="roundRect">
            <a:avLst>
              <a:gd name="adj" fmla="val 25143"/>
            </a:avLst>
          </a:prstGeom>
          <a:solidFill>
            <a:srgbClr val="C10063">
              <a:alpha val="10000"/>
            </a:srgbClr>
          </a:solidFill>
          <a:ln w="12700">
            <a:miter lim="400000"/>
          </a:ln>
          <a:extLst>
            <a:ext uri="{C572A759-6A51-4108-AA02-DFA0A04FC94B}">
              <ma14:wrappingTextBoxFlag xmlns:ma14="http://schemas.microsoft.com/office/mac/drawingml/2011/main" xmlns="" val="1"/>
            </a:ext>
          </a:extLst>
        </p:spPr>
        <p:txBody>
          <a:bodyPr lIns="38100" tIns="38100" rIns="38100" bIns="38100" anchor="ctr"/>
          <a:lstStyle/>
          <a:p>
            <a:pPr algn="r">
              <a:defRPr sz="3400"/>
            </a:pPr>
            <a:r>
              <a:rPr lang="en-US" dirty="0"/>
              <a:t>Structure </a:t>
            </a:r>
            <a:r>
              <a:rPr lang="en-US" i="1" dirty="0"/>
              <a:t>variable definition</a:t>
            </a:r>
          </a:p>
        </p:txBody>
      </p:sp>
      <p:sp>
        <p:nvSpPr>
          <p:cNvPr id="10" name="A structure…">
            <a:extLst>
              <a:ext uri="{FF2B5EF4-FFF2-40B4-BE49-F238E27FC236}">
                <a16:creationId xmlns:a16="http://schemas.microsoft.com/office/drawing/2014/main" id="{D5184B42-090B-4F86-9DC7-E90ECD1FCA9A}"/>
              </a:ext>
            </a:extLst>
          </p:cNvPr>
          <p:cNvSpPr/>
          <p:nvPr/>
        </p:nvSpPr>
        <p:spPr>
          <a:xfrm>
            <a:off x="566490" y="3165892"/>
            <a:ext cx="11866810" cy="1581355"/>
          </a:xfrm>
          <a:prstGeom prst="roundRect">
            <a:avLst>
              <a:gd name="adj" fmla="val 11429"/>
            </a:avLst>
          </a:prstGeom>
          <a:solidFill>
            <a:srgbClr val="8EFA00">
              <a:alpha val="10000"/>
            </a:srgbClr>
          </a:solidFill>
          <a:ln w="12700">
            <a:miter lim="400000"/>
          </a:ln>
          <a:extLst>
            <a:ext uri="{C572A759-6A51-4108-AA02-DFA0A04FC94B}">
              <ma14:wrappingTextBoxFlag xmlns:ma14="http://schemas.microsoft.com/office/mac/drawingml/2011/main" xmlns="" val="1"/>
            </a:ext>
          </a:extLst>
        </p:spPr>
        <p:txBody>
          <a:bodyPr lIns="38100" tIns="38100" rIns="38100" bIns="38100" anchor="ctr"/>
          <a:lstStyle/>
          <a:p>
            <a:pPr algn="r">
              <a:defRPr sz="3400"/>
            </a:pPr>
            <a:r>
              <a:rPr lang="en-US" dirty="0"/>
              <a:t>S</a:t>
            </a:r>
            <a:r>
              <a:rPr dirty="0"/>
              <a:t>tructure</a:t>
            </a:r>
            <a:r>
              <a:rPr lang="en-US" dirty="0"/>
              <a:t> </a:t>
            </a:r>
            <a:r>
              <a:rPr lang="en-US" i="1" dirty="0"/>
              <a:t>type declaration</a:t>
            </a:r>
          </a:p>
          <a:p>
            <a:pPr algn="r">
              <a:defRPr sz="3400"/>
            </a:pPr>
            <a:r>
              <a:rPr lang="en-US" dirty="0"/>
              <a:t> </a:t>
            </a:r>
            <a:r>
              <a:rPr dirty="0"/>
              <a:t> </a:t>
            </a:r>
          </a:p>
        </p:txBody>
      </p:sp>
      <p:sp>
        <p:nvSpPr>
          <p:cNvPr id="11" name="A structure…">
            <a:extLst>
              <a:ext uri="{FF2B5EF4-FFF2-40B4-BE49-F238E27FC236}">
                <a16:creationId xmlns:a16="http://schemas.microsoft.com/office/drawing/2014/main" id="{1778BFF2-4510-4D93-B35D-54C77B626CA9}"/>
              </a:ext>
            </a:extLst>
          </p:cNvPr>
          <p:cNvSpPr/>
          <p:nvPr/>
        </p:nvSpPr>
        <p:spPr>
          <a:xfrm>
            <a:off x="564089" y="5991747"/>
            <a:ext cx="11894205" cy="972355"/>
          </a:xfrm>
          <a:prstGeom prst="roundRect">
            <a:avLst>
              <a:gd name="adj" fmla="val 11429"/>
            </a:avLst>
          </a:prstGeom>
          <a:solidFill>
            <a:srgbClr val="8EFA00">
              <a:alpha val="10000"/>
            </a:srgbClr>
          </a:solidFill>
          <a:ln w="12700">
            <a:miter lim="400000"/>
          </a:ln>
          <a:extLst>
            <a:ext uri="{C572A759-6A51-4108-AA02-DFA0A04FC94B}">
              <ma14:wrappingTextBoxFlag xmlns:ma14="http://schemas.microsoft.com/office/mac/drawingml/2011/main" xmlns="" val="1"/>
            </a:ext>
          </a:extLst>
        </p:spPr>
        <p:txBody>
          <a:bodyPr lIns="38100" tIns="38100" rIns="38100" bIns="38100" anchor="ctr"/>
          <a:lstStyle/>
          <a:p>
            <a:pPr algn="r">
              <a:defRPr sz="3400"/>
            </a:pPr>
            <a:r>
              <a:rPr lang="en-US" dirty="0"/>
              <a:t>Syntax for field access </a:t>
            </a:r>
          </a:p>
          <a:p>
            <a:pPr algn="r">
              <a:defRPr sz="3400"/>
            </a:pPr>
            <a:r>
              <a:rPr lang="en-US" dirty="0"/>
              <a:t>similar to Java and Python</a:t>
            </a:r>
            <a:endParaRPr dirty="0"/>
          </a:p>
        </p:txBody>
      </p:sp>
      <p:sp>
        <p:nvSpPr>
          <p:cNvPr id="2" name="Slide Number Placeholder 1">
            <a:extLst>
              <a:ext uri="{FF2B5EF4-FFF2-40B4-BE49-F238E27FC236}">
                <a16:creationId xmlns:a16="http://schemas.microsoft.com/office/drawing/2014/main" id="{EA95037A-FFB9-4EE3-A998-9935747DA697}"/>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12" name="A structure definition! (a value)"/>
          <p:cNvSpPr/>
          <p:nvPr/>
        </p:nvSpPr>
        <p:spPr>
          <a:xfrm>
            <a:off x="571500" y="7130362"/>
            <a:ext cx="11886794" cy="869619"/>
          </a:xfrm>
          <a:prstGeom prst="roundRect">
            <a:avLst>
              <a:gd name="adj" fmla="val 25143"/>
            </a:avLst>
          </a:prstGeom>
          <a:solidFill>
            <a:srgbClr val="C10063">
              <a:alpha val="10000"/>
            </a:srgbClr>
          </a:solidFill>
          <a:ln w="12700">
            <a:miter lim="400000"/>
          </a:ln>
          <a:extLst>
            <a:ext uri="{C572A759-6A51-4108-AA02-DFA0A04FC94B}">
              <ma14:wrappingTextBoxFlag xmlns:ma14="http://schemas.microsoft.com/office/mac/drawingml/2011/main" xmlns="" val="1"/>
            </a:ext>
          </a:extLst>
        </p:spPr>
        <p:txBody>
          <a:bodyPr lIns="38100" tIns="38100" rIns="38100" bIns="38100" anchor="ctr"/>
          <a:lstStyle/>
          <a:p>
            <a:pPr algn="r">
              <a:defRPr sz="3400"/>
            </a:pPr>
            <a:r>
              <a:rPr lang="en-US" dirty="0"/>
              <a:t>Structure </a:t>
            </a:r>
            <a:r>
              <a:rPr lang="en-US" i="1" dirty="0"/>
              <a:t>variable definition</a:t>
            </a:r>
            <a:r>
              <a:rPr lang="en-US" dirty="0"/>
              <a:t> </a:t>
            </a:r>
          </a:p>
          <a:p>
            <a:pPr algn="r">
              <a:defRPr sz="3400"/>
            </a:pPr>
            <a:r>
              <a:rPr lang="en-US" dirty="0"/>
              <a:t>and</a:t>
            </a:r>
            <a:r>
              <a:rPr lang="en-US" i="1" dirty="0"/>
              <a:t> initialization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Realistic Example"/>
          <p:cNvSpPr txBox="1">
            <a:spLocks noGrp="1"/>
          </p:cNvSpPr>
          <p:nvPr>
            <p:ph type="title"/>
          </p:nvPr>
        </p:nvSpPr>
        <p:spPr>
          <a:prstGeom prst="rect">
            <a:avLst/>
          </a:prstGeom>
        </p:spPr>
        <p:txBody>
          <a:bodyPr/>
          <a:lstStyle/>
          <a:p>
            <a:r>
              <a:rPr lang="en-US" dirty="0"/>
              <a:t>Example: Array of Structures</a:t>
            </a:r>
            <a:endParaRPr dirty="0"/>
          </a:p>
        </p:txBody>
      </p:sp>
      <p:sp>
        <p:nvSpPr>
          <p:cNvPr id="47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76"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77" name="Embed an array in the structure for the person’s name…"/>
          <p:cNvSpPr txBox="1">
            <a:spLocks noGrp="1"/>
          </p:cNvSpPr>
          <p:nvPr>
            <p:ph type="body" sz="half" idx="1"/>
          </p:nvPr>
        </p:nvSpPr>
        <p:spPr>
          <a:xfrm>
            <a:off x="571500" y="2324100"/>
            <a:ext cx="5663574" cy="6565900"/>
          </a:xfrm>
          <a:prstGeom prst="rect">
            <a:avLst/>
          </a:prstGeom>
        </p:spPr>
        <p:txBody>
          <a:bodyPr/>
          <a:lstStyle/>
          <a:p>
            <a:r>
              <a:rPr lang="en-US" dirty="0"/>
              <a:t>Member name is a char array </a:t>
            </a:r>
          </a:p>
          <a:p>
            <a:r>
              <a:rPr dirty="0"/>
              <a:t>Caveats</a:t>
            </a:r>
          </a:p>
          <a:p>
            <a:pPr lvl="1"/>
            <a:r>
              <a:rPr dirty="0"/>
              <a:t>Names cannot be </a:t>
            </a:r>
            <a:r>
              <a:rPr lang="en-US" dirty="0"/>
              <a:t>more than</a:t>
            </a:r>
            <a:r>
              <a:rPr dirty="0"/>
              <a:t> </a:t>
            </a:r>
            <a:r>
              <a:rPr dirty="0">
                <a:solidFill>
                  <a:srgbClr val="FF0000"/>
                </a:solidFill>
              </a:rPr>
              <a:t>3</a:t>
            </a:r>
            <a:r>
              <a:rPr lang="en-US" dirty="0">
                <a:solidFill>
                  <a:srgbClr val="FF0000"/>
                </a:solidFill>
              </a:rPr>
              <a:t>1</a:t>
            </a:r>
            <a:r>
              <a:rPr dirty="0"/>
              <a:t> </a:t>
            </a:r>
            <a:r>
              <a:rPr lang="en-US" dirty="0"/>
              <a:t>characters </a:t>
            </a:r>
            <a:r>
              <a:rPr dirty="0"/>
              <a:t>long</a:t>
            </a:r>
          </a:p>
          <a:p>
            <a:pPr lvl="1"/>
            <a:r>
              <a:rPr dirty="0"/>
              <a:t>Four persons in family</a:t>
            </a:r>
          </a:p>
          <a:p>
            <a:pPr lvl="2"/>
            <a:r>
              <a:rPr dirty="0"/>
              <a:t>Indexed 0..3</a:t>
            </a:r>
            <a:endParaRPr lang="en-US" dirty="0"/>
          </a:p>
          <a:p>
            <a:endParaRPr lang="en-US" dirty="0"/>
          </a:p>
          <a:p>
            <a:r>
              <a:rPr lang="en-US" dirty="0"/>
              <a:t>Array of structures for the whole family</a:t>
            </a:r>
          </a:p>
          <a:p>
            <a:pPr lvl="1"/>
            <a:r>
              <a:rPr lang="en-US" dirty="0"/>
              <a:t>Nested initializers </a:t>
            </a:r>
          </a:p>
          <a:p>
            <a:endParaRPr dirty="0"/>
          </a:p>
        </p:txBody>
      </p:sp>
      <p:sp>
        <p:nvSpPr>
          <p:cNvPr id="4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479" name="#include &lt;stdlib.h&gt;…"/>
          <p:cNvSpPr txBox="1"/>
          <p:nvPr/>
        </p:nvSpPr>
        <p:spPr>
          <a:xfrm>
            <a:off x="6400274" y="2205979"/>
            <a:ext cx="6164411" cy="711989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rPr dirty="0">
                <a:latin typeface="Consolas" panose="020B0609020204030204" pitchFamily="49" charset="0"/>
              </a:rPr>
              <a:t>#include &lt;</a:t>
            </a:r>
            <a:r>
              <a:rPr dirty="0" err="1">
                <a:latin typeface="Consolas" panose="020B0609020204030204" pitchFamily="49" charset="0"/>
              </a:rPr>
              <a:t>stdlib.h</a:t>
            </a:r>
            <a:r>
              <a:rPr dirty="0">
                <a:latin typeface="Consolas" panose="020B0609020204030204" pitchFamily="49" charset="0"/>
              </a:rPr>
              <a:t>&gt;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dirty="0">
                <a:latin typeface="Consolas" panose="020B0609020204030204" pitchFamily="49" charset="0"/>
              </a:rPr>
              <a:t>struct</a:t>
            </a:r>
            <a:r>
              <a:rPr dirty="0">
                <a:solidFill>
                  <a:srgbClr val="000000"/>
                </a:solidFill>
                <a:latin typeface="Consolas" panose="020B0609020204030204" pitchFamily="49" charset="0"/>
              </a:rPr>
              <a:t> </a:t>
            </a:r>
            <a:r>
              <a:rPr dirty="0">
                <a:solidFill>
                  <a:srgbClr val="788E95"/>
                </a:solidFill>
                <a:latin typeface="Consolas" panose="020B0609020204030204" pitchFamily="49" charset="0"/>
              </a:rPr>
              <a:t>Person</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lang="en-US" sz="2400" dirty="0">
                <a:latin typeface="Consolas" panose="020B0609020204030204" pitchFamily="49" charset="0"/>
                <a:sym typeface="Courier"/>
              </a:rPr>
              <a:t>   </a:t>
            </a:r>
            <a:r>
              <a:rPr lang="en-US" sz="2400" dirty="0">
                <a:solidFill>
                  <a:srgbClr val="96A700"/>
                </a:solidFill>
                <a:latin typeface="Consolas" panose="020B0609020204030204" pitchFamily="49" charset="0"/>
                <a:sym typeface="Courier"/>
              </a:rPr>
              <a:t>char</a:t>
            </a:r>
            <a:r>
              <a:rPr lang="en-US" sz="2400" dirty="0">
                <a:latin typeface="Consolas" panose="020B0609020204030204" pitchFamily="49" charset="0"/>
                <a:sym typeface="Courier"/>
              </a:rPr>
              <a:t> 	  </a:t>
            </a:r>
            <a:r>
              <a:rPr lang="en-US" sz="2400" dirty="0">
                <a:solidFill>
                  <a:srgbClr val="788E95"/>
                </a:solidFill>
                <a:latin typeface="Consolas" panose="020B0609020204030204" pitchFamily="49" charset="0"/>
                <a:sym typeface="Courier"/>
              </a:rPr>
              <a:t>name</a:t>
            </a:r>
            <a:r>
              <a:rPr lang="en-US" sz="2400" dirty="0">
                <a:solidFill>
                  <a:srgbClr val="6A8188"/>
                </a:solidFill>
                <a:latin typeface="Consolas" panose="020B0609020204030204" pitchFamily="49" charset="0"/>
                <a:sym typeface="Courier"/>
              </a:rPr>
              <a:t>[</a:t>
            </a:r>
            <a:r>
              <a:rPr lang="en-US" sz="2400" dirty="0">
                <a:solidFill>
                  <a:srgbClr val="E5493D"/>
                </a:solidFill>
                <a:latin typeface="Consolas" panose="020B0609020204030204" pitchFamily="49" charset="0"/>
                <a:sym typeface="Courier"/>
              </a:rPr>
              <a:t>32</a:t>
            </a:r>
            <a:r>
              <a:rPr lang="en-US" sz="2400" dirty="0">
                <a:solidFill>
                  <a:srgbClr val="6A8188"/>
                </a:solidFill>
                <a:latin typeface="Consolas" panose="020B0609020204030204" pitchFamily="49" charset="0"/>
                <a:sym typeface="Courier"/>
              </a:rPr>
              <a:t>];</a:t>
            </a:r>
          </a:p>
          <a:p>
            <a:pPr algn="l" defTabSz="457200">
              <a:defRPr sz="2400">
                <a:latin typeface="Courier"/>
                <a:ea typeface="Courier"/>
                <a:cs typeface="Courier"/>
                <a:sym typeface="Courier"/>
              </a:defRPr>
            </a:pPr>
            <a:r>
              <a:rPr dirty="0">
                <a:latin typeface="Consolas" panose="020B0609020204030204" pitchFamily="49" charset="0"/>
              </a:rPr>
              <a:t>   </a:t>
            </a:r>
            <a:r>
              <a:rPr dirty="0">
                <a:solidFill>
                  <a:srgbClr val="96A700"/>
                </a:solidFill>
                <a:latin typeface="Consolas" panose="020B0609020204030204" pitchFamily="49" charset="0"/>
              </a:rPr>
              <a:t>int</a:t>
            </a:r>
            <a:r>
              <a:rPr dirty="0">
                <a:latin typeface="Consolas" panose="020B0609020204030204" pitchFamily="49" charset="0"/>
              </a:rPr>
              <a:t>    </a:t>
            </a:r>
            <a:r>
              <a:rPr dirty="0">
                <a:solidFill>
                  <a:srgbClr val="788E95"/>
                </a:solidFill>
                <a:latin typeface="Consolas" panose="020B0609020204030204" pitchFamily="49" charset="0"/>
              </a:rPr>
              <a:t>age</a:t>
            </a:r>
            <a:r>
              <a:rPr dirty="0">
                <a:solidFill>
                  <a:srgbClr val="6A8188"/>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char</a:t>
            </a:r>
            <a:r>
              <a:rPr dirty="0">
                <a:solidFill>
                  <a:srgbClr val="000000"/>
                </a:solidFill>
                <a:latin typeface="Consolas" panose="020B0609020204030204" pitchFamily="49" charset="0"/>
              </a:rPr>
              <a:t>   </a:t>
            </a:r>
            <a:r>
              <a:rPr dirty="0">
                <a:latin typeface="Consolas" panose="020B0609020204030204" pitchFamily="49" charset="0"/>
              </a:rPr>
              <a:t>gender</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err="1">
                <a:solidFill>
                  <a:srgbClr val="96A700"/>
                </a:solidFill>
                <a:latin typeface="Consolas" panose="020B0609020204030204" pitchFamily="49" charset="0"/>
              </a:rPr>
              <a:t>int</a:t>
            </a:r>
            <a:r>
              <a:rPr dirty="0">
                <a:solidFill>
                  <a:srgbClr val="000000"/>
                </a:solidFill>
                <a:latin typeface="Consolas" panose="020B0609020204030204" pitchFamily="49" charset="0"/>
              </a:rPr>
              <a:t> </a:t>
            </a:r>
            <a:r>
              <a:rPr dirty="0">
                <a:latin typeface="Consolas" panose="020B0609020204030204" pitchFamily="49" charset="0"/>
              </a:rPr>
              <a:t>main()</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struct</a:t>
            </a:r>
            <a:r>
              <a:rPr dirty="0">
                <a:solidFill>
                  <a:srgbClr val="000000"/>
                </a:solidFill>
                <a:latin typeface="Consolas" panose="020B0609020204030204" pitchFamily="49" charset="0"/>
              </a:rPr>
              <a:t> </a:t>
            </a:r>
            <a:r>
              <a:rPr dirty="0">
                <a:latin typeface="Consolas" panose="020B0609020204030204" pitchFamily="49" charset="0"/>
              </a:rPr>
              <a:t>Person family</a:t>
            </a:r>
            <a:r>
              <a:rPr dirty="0">
                <a:solidFill>
                  <a:srgbClr val="6A8188"/>
                </a:solidFill>
                <a:latin typeface="Consolas" panose="020B0609020204030204" pitchFamily="49" charset="0"/>
              </a:rPr>
              <a:t>[</a:t>
            </a:r>
            <a:r>
              <a:rPr dirty="0">
                <a:solidFill>
                  <a:srgbClr val="E5493D"/>
                </a:solidFill>
                <a:latin typeface="Consolas" panose="020B0609020204030204" pitchFamily="49" charset="0"/>
              </a:rPr>
              <a:t>4</a:t>
            </a:r>
            <a:r>
              <a:rPr dirty="0">
                <a:solidFill>
                  <a:srgbClr val="6A8188"/>
                </a:solidFill>
                <a:latin typeface="Consolas" panose="020B0609020204030204" pitchFamily="49" charset="0"/>
              </a:rPr>
              <a:t>] = {</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"Alice</a:t>
            </a:r>
            <a:r>
              <a:rPr dirty="0">
                <a:latin typeface="Consolas" panose="020B0609020204030204" pitchFamily="49" charset="0"/>
              </a:rPr>
              <a:t>"</a:t>
            </a:r>
            <a:r>
              <a:rPr lang="en-US" dirty="0">
                <a:solidFill>
                  <a:srgbClr val="6A8188"/>
                </a:solidFill>
                <a:latin typeface="Consolas" panose="020B0609020204030204" pitchFamily="49" charset="0"/>
              </a:rPr>
              <a:t>,</a:t>
            </a:r>
            <a:r>
              <a:rPr lang="en-US" dirty="0">
                <a:latin typeface="Consolas" panose="020B0609020204030204" pitchFamily="49" charset="0"/>
              </a:rPr>
              <a:t>34</a:t>
            </a:r>
            <a:r>
              <a:rPr lang="en-US" dirty="0">
                <a:solidFill>
                  <a:srgbClr val="6A8188"/>
                </a:solidFill>
                <a:latin typeface="Consolas" panose="020B0609020204030204" pitchFamily="49" charset="0"/>
              </a:rPr>
              <a:t>,</a:t>
            </a:r>
            <a:r>
              <a:rPr lang="en-US" dirty="0">
                <a:latin typeface="Consolas" panose="020B0609020204030204" pitchFamily="49" charset="0"/>
              </a:rPr>
              <a:t>'F'</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"Bob"</a:t>
            </a:r>
            <a:r>
              <a:rPr lang="en-US" dirty="0">
                <a:solidFill>
                  <a:srgbClr val="6A8188"/>
                </a:solidFill>
                <a:latin typeface="Consolas" panose="020B0609020204030204" pitchFamily="49" charset="0"/>
              </a:rPr>
              <a:t>,</a:t>
            </a:r>
            <a:r>
              <a:rPr dirty="0">
                <a:latin typeface="Consolas" panose="020B0609020204030204" pitchFamily="49" charset="0"/>
              </a:rPr>
              <a:t>4</a:t>
            </a:r>
            <a:r>
              <a:rPr lang="en-US" dirty="0">
                <a:latin typeface="Consolas" panose="020B0609020204030204" pitchFamily="49" charset="0"/>
              </a:rPr>
              <a:t>0</a:t>
            </a:r>
            <a:r>
              <a:rPr dirty="0">
                <a:solidFill>
                  <a:srgbClr val="6A8188"/>
                </a:solidFill>
                <a:latin typeface="Consolas" panose="020B0609020204030204" pitchFamily="49" charset="0"/>
              </a:rPr>
              <a:t>,</a:t>
            </a:r>
            <a:r>
              <a:rPr dirty="0">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"Charles"</a:t>
            </a:r>
            <a:r>
              <a:rPr lang="en-US" dirty="0">
                <a:solidFill>
                  <a:srgbClr val="6A8188"/>
                </a:solidFill>
                <a:latin typeface="Consolas" panose="020B0609020204030204" pitchFamily="49" charset="0"/>
              </a:rPr>
              <a:t>,</a:t>
            </a:r>
            <a:r>
              <a:rPr lang="en-US" sz="2400" dirty="0">
                <a:solidFill>
                  <a:srgbClr val="E5493D"/>
                </a:solidFill>
                <a:latin typeface="Consolas" panose="020B0609020204030204" pitchFamily="49" charset="0"/>
              </a:rPr>
              <a:t>1</a:t>
            </a:r>
            <a:r>
              <a:rPr dirty="0">
                <a:latin typeface="Consolas" panose="020B0609020204030204" pitchFamily="49" charset="0"/>
              </a:rPr>
              <a:t>5</a:t>
            </a:r>
            <a:r>
              <a:rPr dirty="0">
                <a:solidFill>
                  <a:srgbClr val="6A8188"/>
                </a:solidFill>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"David"</a:t>
            </a:r>
            <a:r>
              <a:rPr lang="en-US" dirty="0">
                <a:solidFill>
                  <a:srgbClr val="6A8188"/>
                </a:solidFill>
                <a:latin typeface="Consolas" panose="020B0609020204030204" pitchFamily="49" charset="0"/>
              </a:rPr>
              <a:t>,</a:t>
            </a:r>
            <a:r>
              <a:rPr dirty="0">
                <a:latin typeface="Consolas" panose="020B0609020204030204" pitchFamily="49" charset="0"/>
              </a:rPr>
              <a:t>13</a:t>
            </a:r>
            <a:r>
              <a:rPr dirty="0">
                <a:solidFill>
                  <a:srgbClr val="6A8188"/>
                </a:solidFill>
                <a:latin typeface="Consolas" panose="020B0609020204030204" pitchFamily="49" charset="0"/>
              </a:rPr>
              <a:t>,</a:t>
            </a:r>
            <a:r>
              <a:rPr dirty="0">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dirty="0">
                <a:latin typeface="Consolas" panose="020B0609020204030204" pitchFamily="49" charset="0"/>
              </a:rPr>
              <a:t>   </a:t>
            </a:r>
            <a:r>
              <a:rPr dirty="0">
                <a:solidFill>
                  <a:srgbClr val="6A8188"/>
                </a:solidFill>
                <a:latin typeface="Consolas" panose="020B0609020204030204" pitchFamily="49" charset="0"/>
              </a:rPr>
              <a:t>};</a:t>
            </a:r>
          </a:p>
          <a:p>
            <a:pPr algn="l" defTabSz="457200">
              <a:defRPr sz="2400">
                <a:latin typeface="Courier"/>
                <a:ea typeface="Courier"/>
                <a:cs typeface="Courier"/>
                <a:sym typeface="Courier"/>
              </a:defRPr>
            </a:pPr>
            <a:r>
              <a:rPr dirty="0">
                <a:latin typeface="Consolas" panose="020B0609020204030204" pitchFamily="49" charset="0"/>
              </a:rPr>
              <a:t>   </a:t>
            </a:r>
            <a:r>
              <a:rPr sz="2400" dirty="0">
                <a:solidFill>
                  <a:srgbClr val="96A700"/>
                </a:solidFill>
                <a:latin typeface="Consolas" panose="020B0609020204030204" pitchFamily="49" charset="0"/>
              </a:rPr>
              <a:t>int</a:t>
            </a:r>
            <a:r>
              <a:rPr sz="2400" dirty="0">
                <a:solidFill>
                  <a:srgbClr val="788E95"/>
                </a:solidFill>
                <a:latin typeface="Consolas" panose="020B0609020204030204" pitchFamily="49" charset="0"/>
              </a:rPr>
              <a:t> </a:t>
            </a:r>
            <a:r>
              <a:rPr lang="en-US" sz="2400" dirty="0" err="1">
                <a:solidFill>
                  <a:srgbClr val="788E95"/>
                </a:solidFill>
                <a:latin typeface="Consolas" panose="020B0609020204030204" pitchFamily="49" charset="0"/>
              </a:rPr>
              <a:t>junior</a:t>
            </a:r>
            <a:r>
              <a:rPr sz="2400" dirty="0" err="1">
                <a:solidFill>
                  <a:srgbClr val="788E95"/>
                </a:solidFill>
                <a:latin typeface="Consolas" panose="020B0609020204030204" pitchFamily="49" charset="0"/>
              </a:rPr>
              <a:t>Age</a:t>
            </a:r>
            <a:r>
              <a:rPr sz="2400" dirty="0">
                <a:solidFill>
                  <a:srgbClr val="788E95"/>
                </a:solidFill>
                <a:latin typeface="Consolas" panose="020B0609020204030204" pitchFamily="49" charset="0"/>
              </a:rPr>
              <a:t> = family[3].age;</a:t>
            </a:r>
          </a:p>
          <a:p>
            <a:pPr algn="l" defTabSz="457200">
              <a:defRPr sz="2400">
                <a:solidFill>
                  <a:srgbClr val="D7601B"/>
                </a:solidFill>
                <a:latin typeface="Courier"/>
                <a:ea typeface="Courier"/>
                <a:cs typeface="Courier"/>
                <a:sym typeface="Courier"/>
              </a:defRPr>
            </a:pPr>
            <a:r>
              <a:rPr sz="2400" dirty="0">
                <a:solidFill>
                  <a:srgbClr val="788E95"/>
                </a:solidFill>
                <a:latin typeface="Consolas" panose="020B0609020204030204" pitchFamily="49" charset="0"/>
              </a:rPr>
              <a:t>   return </a:t>
            </a:r>
            <a:r>
              <a:rPr dirty="0">
                <a:solidFill>
                  <a:srgbClr val="E5493D"/>
                </a:solidFill>
                <a:latin typeface="Consolas" panose="020B0609020204030204" pitchFamily="49" charset="0"/>
              </a:rPr>
              <a:t>0</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ype Names"/>
          <p:cNvSpPr txBox="1">
            <a:spLocks noGrp="1"/>
          </p:cNvSpPr>
          <p:nvPr>
            <p:ph type="title"/>
          </p:nvPr>
        </p:nvSpPr>
        <p:spPr>
          <a:prstGeom prst="rect">
            <a:avLst/>
          </a:prstGeom>
        </p:spPr>
        <p:txBody>
          <a:bodyPr/>
          <a:lstStyle/>
          <a:p>
            <a:r>
              <a:rPr lang="en-US" dirty="0"/>
              <a:t>typedef</a:t>
            </a:r>
            <a:endParaRPr dirty="0"/>
          </a:p>
        </p:txBody>
      </p:sp>
      <p:sp>
        <p:nvSpPr>
          <p:cNvPr id="48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83"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84" name="Type names can become long…"/>
          <p:cNvSpPr txBox="1">
            <a:spLocks noGrp="1"/>
          </p:cNvSpPr>
          <p:nvPr>
            <p:ph type="body" sz="half" idx="1"/>
          </p:nvPr>
        </p:nvSpPr>
        <p:spPr>
          <a:xfrm>
            <a:off x="571499" y="2324100"/>
            <a:ext cx="5722381" cy="5460746"/>
          </a:xfrm>
          <a:prstGeom prst="rect">
            <a:avLst/>
          </a:prstGeom>
        </p:spPr>
        <p:txBody>
          <a:bodyPr/>
          <a:lstStyle/>
          <a:p>
            <a:r>
              <a:rPr lang="en-US" dirty="0"/>
              <a:t>Struct</a:t>
            </a:r>
            <a:r>
              <a:rPr dirty="0"/>
              <a:t> names can become long</a:t>
            </a:r>
          </a:p>
          <a:p>
            <a:r>
              <a:rPr dirty="0"/>
              <a:t>C provide the ability to define type abbreviations</a:t>
            </a:r>
          </a:p>
          <a:p>
            <a:pPr lvl="1"/>
            <a:r>
              <a:rPr b="1" dirty="0">
                <a:solidFill>
                  <a:schemeClr val="accent1"/>
                </a:solidFill>
              </a:rPr>
              <a:t>typedef</a:t>
            </a:r>
            <a:r>
              <a:rPr dirty="0"/>
              <a:t> declaration</a:t>
            </a:r>
          </a:p>
          <a:p>
            <a:pPr lvl="2"/>
            <a:r>
              <a:rPr dirty="0"/>
              <a:t>Give existing type new type name</a:t>
            </a:r>
          </a:p>
          <a:p>
            <a:r>
              <a:rPr lang="en-US" dirty="0"/>
              <a:t>M</a:t>
            </a:r>
            <a:r>
              <a:rPr dirty="0"/>
              <a:t>ake code more readable</a:t>
            </a:r>
          </a:p>
        </p:txBody>
      </p:sp>
      <p:sp>
        <p:nvSpPr>
          <p:cNvPr id="48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486" name="struct Person {…"/>
          <p:cNvSpPr txBox="1"/>
          <p:nvPr/>
        </p:nvSpPr>
        <p:spPr>
          <a:xfrm>
            <a:off x="6293883" y="2324100"/>
            <a:ext cx="6164411" cy="453457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96A700"/>
                </a:solidFill>
                <a:latin typeface="Courier"/>
                <a:ea typeface="Courier"/>
                <a:cs typeface="Courier"/>
                <a:sym typeface="Courier"/>
              </a:defRPr>
            </a:pPr>
            <a:r>
              <a:rPr dirty="0">
                <a:solidFill>
                  <a:srgbClr val="FF0000"/>
                </a:solidFill>
                <a:latin typeface="Consolas" panose="020B0609020204030204" pitchFamily="49" charset="0"/>
              </a:rPr>
              <a:t>struct Person {</a:t>
            </a:r>
          </a:p>
          <a:p>
            <a:pPr algn="l" defTabSz="457200">
              <a:defRPr sz="2400">
                <a:latin typeface="Courier"/>
                <a:ea typeface="Courier"/>
                <a:cs typeface="Courier"/>
                <a:sym typeface="Courier"/>
              </a:defRPr>
            </a:pPr>
            <a:r>
              <a:rPr lang="en-US" sz="2400" dirty="0">
                <a:solidFill>
                  <a:srgbClr val="FF0000"/>
                </a:solidFill>
                <a:latin typeface="Consolas" panose="020B0609020204030204" pitchFamily="49" charset="0"/>
                <a:sym typeface="Courier"/>
              </a:rPr>
              <a:t> 	char   name[32];</a:t>
            </a:r>
          </a:p>
          <a:p>
            <a:pPr algn="l" defTabSz="457200">
              <a:defRPr sz="2400">
                <a:latin typeface="Courier"/>
                <a:ea typeface="Courier"/>
                <a:cs typeface="Courier"/>
                <a:sym typeface="Courier"/>
              </a:defRPr>
            </a:pPr>
            <a:r>
              <a:rPr dirty="0">
                <a:solidFill>
                  <a:srgbClr val="FF0000"/>
                </a:solidFill>
                <a:latin typeface="Consolas" panose="020B0609020204030204" pitchFamily="49" charset="0"/>
              </a:rPr>
              <a:t>   int    age;</a:t>
            </a:r>
          </a:p>
          <a:p>
            <a:pPr algn="l" defTabSz="457200">
              <a:defRPr sz="2400">
                <a:solidFill>
                  <a:srgbClr val="788E95"/>
                </a:solidFill>
                <a:latin typeface="Courier"/>
                <a:ea typeface="Courier"/>
                <a:cs typeface="Courier"/>
                <a:sym typeface="Courier"/>
              </a:defRPr>
            </a:pPr>
            <a:r>
              <a:rPr dirty="0">
                <a:solidFill>
                  <a:srgbClr val="FF0000"/>
                </a:solidFill>
                <a:latin typeface="Consolas" panose="020B0609020204030204" pitchFamily="49" charset="0"/>
              </a:rPr>
              <a:t>   char   gender;</a:t>
            </a:r>
          </a:p>
          <a:p>
            <a:pPr algn="l" defTabSz="457200">
              <a:defRPr sz="2400">
                <a:solidFill>
                  <a:srgbClr val="6A8188"/>
                </a:solidFill>
                <a:latin typeface="Courier"/>
                <a:ea typeface="Courier"/>
                <a:cs typeface="Courier"/>
                <a:sym typeface="Courier"/>
              </a:defRPr>
            </a:pPr>
            <a:r>
              <a:rPr dirty="0">
                <a:solidFill>
                  <a:srgbClr val="FF0000"/>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b="1" dirty="0">
                <a:solidFill>
                  <a:schemeClr val="accent1"/>
                </a:solidFill>
                <a:latin typeface="Consolas" panose="020B0609020204030204" pitchFamily="49" charset="0"/>
              </a:rPr>
              <a:t>typedef </a:t>
            </a:r>
            <a:r>
              <a:rPr b="1" dirty="0">
                <a:solidFill>
                  <a:srgbClr val="FF0000"/>
                </a:solidFill>
                <a:latin typeface="Consolas" panose="020B0609020204030204" pitchFamily="49" charset="0"/>
              </a:rPr>
              <a:t>struct Person </a:t>
            </a:r>
            <a:r>
              <a:rPr b="1" dirty="0" err="1">
                <a:solidFill>
                  <a:schemeClr val="accent1"/>
                </a:solidFill>
                <a:latin typeface="Consolas" panose="020B0609020204030204" pitchFamily="49" charset="0"/>
              </a:rPr>
              <a:t>TPerson</a:t>
            </a:r>
            <a:r>
              <a:rPr b="1" dirty="0">
                <a:solidFill>
                  <a:schemeClr val="accent1"/>
                </a:solidFill>
                <a:latin typeface="Consolas" panose="020B0609020204030204" pitchFamily="49" charset="0"/>
              </a:rPr>
              <a:t>;</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int main()</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lang="en-US" sz="2400" dirty="0">
                <a:solidFill>
                  <a:schemeClr val="accent1"/>
                </a:solidFill>
                <a:latin typeface="Consolas" panose="020B0609020204030204" pitchFamily="49" charset="0"/>
              </a:rPr>
              <a:t>    </a:t>
            </a:r>
            <a:r>
              <a:rPr sz="2400" dirty="0" err="1">
                <a:solidFill>
                  <a:schemeClr val="accent1"/>
                </a:solidFill>
                <a:latin typeface="Consolas" panose="020B0609020204030204" pitchFamily="49" charset="0"/>
              </a:rPr>
              <a:t>TPerson</a:t>
            </a:r>
            <a:r>
              <a:rPr sz="2400" dirty="0">
                <a:solidFill>
                  <a:schemeClr val="accent1"/>
                </a:solidFill>
                <a:latin typeface="Consolas" panose="020B0609020204030204" pitchFamily="49" charset="0"/>
              </a:rPr>
              <a:t> family[4]</a:t>
            </a:r>
            <a:r>
              <a:rPr lang="en-US" sz="2400" dirty="0">
                <a:solidFill>
                  <a:schemeClr val="accent1"/>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lang="en-US" sz="2400" dirty="0">
                <a:solidFill>
                  <a:srgbClr val="788E95"/>
                </a:solidFill>
                <a:latin typeface="Consolas" panose="020B0609020204030204" pitchFamily="49" charset="0"/>
              </a:rPr>
              <a:t>    ...</a:t>
            </a:r>
          </a:p>
          <a:p>
            <a:pPr algn="l" defTabSz="457200">
              <a:defRPr sz="2400">
                <a:solidFill>
                  <a:srgbClr val="788E95"/>
                </a:solidFill>
                <a:latin typeface="Courier"/>
                <a:ea typeface="Courier"/>
                <a:cs typeface="Courier"/>
                <a:sym typeface="Courier"/>
              </a:defRPr>
            </a:pPr>
            <a:r>
              <a:rPr lang="en-US" sz="2400" dirty="0">
                <a:solidFill>
                  <a:srgbClr val="788E95"/>
                </a:solidFill>
                <a:latin typeface="Consolas" panose="020B0609020204030204" pitchFamily="49" charset="0"/>
              </a:rPr>
              <a:t>    </a:t>
            </a:r>
            <a:r>
              <a:rPr sz="2400" dirty="0">
                <a:solidFill>
                  <a:srgbClr val="788E95"/>
                </a:solidFill>
                <a:latin typeface="Consolas" panose="020B0609020204030204" pitchFamily="49" charset="0"/>
              </a:rPr>
              <a:t>return 0;</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a:t>
            </a:r>
          </a:p>
        </p:txBody>
      </p:sp>
      <p:grpSp>
        <p:nvGrpSpPr>
          <p:cNvPr id="2" name="Group 1">
            <a:extLst>
              <a:ext uri="{FF2B5EF4-FFF2-40B4-BE49-F238E27FC236}">
                <a16:creationId xmlns:a16="http://schemas.microsoft.com/office/drawing/2014/main" id="{82111C72-BF20-4FF6-BDAB-195CA0B2E508}"/>
              </a:ext>
            </a:extLst>
          </p:cNvPr>
          <p:cNvGrpSpPr/>
          <p:nvPr/>
        </p:nvGrpSpPr>
        <p:grpSpPr>
          <a:xfrm>
            <a:off x="571500" y="7380269"/>
            <a:ext cx="11886793" cy="1949252"/>
            <a:chOff x="571500" y="7380269"/>
            <a:chExt cx="11886793" cy="1949252"/>
          </a:xfrm>
        </p:grpSpPr>
        <p:sp>
          <p:nvSpPr>
            <p:cNvPr id="8" name="Type names can become long…">
              <a:extLst>
                <a:ext uri="{FF2B5EF4-FFF2-40B4-BE49-F238E27FC236}">
                  <a16:creationId xmlns:a16="http://schemas.microsoft.com/office/drawing/2014/main" id="{DFBA48D7-96F1-4BCC-B29F-4B94109C2B80}"/>
                </a:ext>
              </a:extLst>
            </p:cNvPr>
            <p:cNvSpPr txBox="1">
              <a:spLocks/>
            </p:cNvSpPr>
            <p:nvPr/>
          </p:nvSpPr>
          <p:spPr>
            <a:xfrm>
              <a:off x="571500" y="7731080"/>
              <a:ext cx="5507006" cy="140022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marL="2032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1pPr>
              <a:lvl2pPr marL="5461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2pPr>
              <a:lvl3pPr marL="8890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3pPr>
              <a:lvl4pPr marL="12319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4pPr>
              <a:lvl5pPr marL="15748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5pPr>
              <a:lvl6pPr marL="19177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6pPr>
              <a:lvl7pPr marL="22606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7pPr>
              <a:lvl8pPr marL="26035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8pPr>
              <a:lvl9pPr marL="29464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9pPr>
            </a:lstStyle>
            <a:p>
              <a:pPr hangingPunct="1"/>
              <a:r>
                <a:rPr lang="en-US" dirty="0"/>
                <a:t>Structure and typedef declarations often combined</a:t>
              </a:r>
            </a:p>
          </p:txBody>
        </p:sp>
        <p:sp>
          <p:nvSpPr>
            <p:cNvPr id="9" name="struct Person {…">
              <a:extLst>
                <a:ext uri="{FF2B5EF4-FFF2-40B4-BE49-F238E27FC236}">
                  <a16:creationId xmlns:a16="http://schemas.microsoft.com/office/drawing/2014/main" id="{95404AC5-16BB-42D2-914B-574EF4F49613}"/>
                </a:ext>
              </a:extLst>
            </p:cNvPr>
            <p:cNvSpPr txBox="1"/>
            <p:nvPr/>
          </p:nvSpPr>
          <p:spPr>
            <a:xfrm>
              <a:off x="6293882" y="7380269"/>
              <a:ext cx="6164411" cy="1949252"/>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400" b="1" dirty="0">
                  <a:solidFill>
                    <a:schemeClr val="accent1"/>
                  </a:solidFill>
                  <a:latin typeface="Consolas" panose="020B0609020204030204" pitchFamily="49" charset="0"/>
                </a:rPr>
                <a:t>typedef </a:t>
              </a:r>
              <a:r>
                <a:rPr dirty="0">
                  <a:solidFill>
                    <a:srgbClr val="FF0000"/>
                  </a:solidFill>
                  <a:latin typeface="Consolas" panose="020B0609020204030204" pitchFamily="49" charset="0"/>
                </a:rPr>
                <a:t>struct </a:t>
              </a:r>
              <a:r>
                <a:rPr dirty="0">
                  <a:solidFill>
                    <a:srgbClr val="7030A0"/>
                  </a:solidFill>
                  <a:latin typeface="Consolas" panose="020B0609020204030204" pitchFamily="49" charset="0"/>
                </a:rPr>
                <a:t>Person</a:t>
              </a:r>
              <a:r>
                <a:rPr dirty="0">
                  <a:solidFill>
                    <a:srgbClr val="FF0000"/>
                  </a:solidFill>
                  <a:latin typeface="Consolas" panose="020B0609020204030204" pitchFamily="49" charset="0"/>
                </a:rPr>
                <a:t> {</a:t>
              </a:r>
            </a:p>
            <a:p>
              <a:pPr algn="l" defTabSz="457200">
                <a:defRPr sz="2400">
                  <a:latin typeface="Courier"/>
                  <a:ea typeface="Courier"/>
                  <a:cs typeface="Courier"/>
                  <a:sym typeface="Courier"/>
                </a:defRPr>
              </a:pPr>
              <a:r>
                <a:rPr lang="en-US" sz="2400" dirty="0">
                  <a:solidFill>
                    <a:srgbClr val="FF0000"/>
                  </a:solidFill>
                  <a:latin typeface="Consolas" panose="020B0609020204030204" pitchFamily="49" charset="0"/>
                  <a:sym typeface="Courier"/>
                </a:rPr>
                <a:t> 	char   name[32];</a:t>
              </a:r>
            </a:p>
            <a:p>
              <a:pPr algn="l" defTabSz="457200">
                <a:defRPr sz="2400">
                  <a:latin typeface="Courier"/>
                  <a:ea typeface="Courier"/>
                  <a:cs typeface="Courier"/>
                  <a:sym typeface="Courier"/>
                </a:defRPr>
              </a:pPr>
              <a:r>
                <a:rPr dirty="0">
                  <a:solidFill>
                    <a:srgbClr val="FF0000"/>
                  </a:solidFill>
                  <a:latin typeface="Consolas" panose="020B0609020204030204" pitchFamily="49" charset="0"/>
                </a:rPr>
                <a:t>   int    age;</a:t>
              </a:r>
            </a:p>
            <a:p>
              <a:pPr algn="l" defTabSz="457200">
                <a:defRPr sz="2400">
                  <a:solidFill>
                    <a:srgbClr val="788E95"/>
                  </a:solidFill>
                  <a:latin typeface="Courier"/>
                  <a:ea typeface="Courier"/>
                  <a:cs typeface="Courier"/>
                  <a:sym typeface="Courier"/>
                </a:defRPr>
              </a:pPr>
              <a:r>
                <a:rPr dirty="0">
                  <a:solidFill>
                    <a:srgbClr val="FF0000"/>
                  </a:solidFill>
                  <a:latin typeface="Consolas" panose="020B0609020204030204" pitchFamily="49" charset="0"/>
                </a:rPr>
                <a:t>   char   gender;</a:t>
              </a:r>
            </a:p>
            <a:p>
              <a:pPr algn="l" defTabSz="457200">
                <a:defRPr sz="2400">
                  <a:solidFill>
                    <a:srgbClr val="6A8188"/>
                  </a:solidFill>
                  <a:latin typeface="Courier"/>
                  <a:ea typeface="Courier"/>
                  <a:cs typeface="Courier"/>
                  <a:sym typeface="Courier"/>
                </a:defRPr>
              </a:pPr>
              <a:r>
                <a:rPr dirty="0">
                  <a:solidFill>
                    <a:srgbClr val="FF0000"/>
                  </a:solidFill>
                  <a:latin typeface="Consolas" panose="020B0609020204030204" pitchFamily="49" charset="0"/>
                </a:rPr>
                <a:t>}</a:t>
              </a:r>
              <a:r>
                <a:rPr lang="en-US" dirty="0">
                  <a:latin typeface="Consolas" panose="020B0609020204030204" pitchFamily="49" charset="0"/>
                </a:rPr>
                <a:t> </a:t>
              </a:r>
              <a:r>
                <a:rPr lang="en-US" sz="2400" b="1" dirty="0" err="1">
                  <a:solidFill>
                    <a:schemeClr val="accent1"/>
                  </a:solidFill>
                  <a:latin typeface="Consolas" panose="020B0609020204030204" pitchFamily="49" charset="0"/>
                </a:rPr>
                <a:t>TPerson</a:t>
              </a:r>
              <a:r>
                <a:rPr sz="2400" b="1" dirty="0">
                  <a:solidFill>
                    <a:schemeClr val="accent1"/>
                  </a:solidFill>
                  <a:latin typeface="Consolas" panose="020B0609020204030204" pitchFamily="49" charset="0"/>
                </a:rPr>
                <a:t>;</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C6A2-319A-4D31-A4B4-F4E3BA6421B4}"/>
              </a:ext>
            </a:extLst>
          </p:cNvPr>
          <p:cNvSpPr>
            <a:spLocks noGrp="1"/>
          </p:cNvSpPr>
          <p:nvPr>
            <p:ph type="title"/>
          </p:nvPr>
        </p:nvSpPr>
        <p:spPr/>
        <p:txBody>
          <a:bodyPr/>
          <a:lstStyle/>
          <a:p>
            <a:r>
              <a:rPr lang="en-US" dirty="0"/>
              <a:t>Operations on struct</a:t>
            </a:r>
          </a:p>
        </p:txBody>
      </p:sp>
      <p:sp>
        <p:nvSpPr>
          <p:cNvPr id="3" name="Text Placeholder 2">
            <a:extLst>
              <a:ext uri="{FF2B5EF4-FFF2-40B4-BE49-F238E27FC236}">
                <a16:creationId xmlns:a16="http://schemas.microsoft.com/office/drawing/2014/main" id="{8760FBFF-2640-4D85-B6A0-E999636AE9A9}"/>
              </a:ext>
            </a:extLst>
          </p:cNvPr>
          <p:cNvSpPr>
            <a:spLocks noGrp="1"/>
          </p:cNvSpPr>
          <p:nvPr>
            <p:ph type="body" idx="1"/>
          </p:nvPr>
        </p:nvSpPr>
        <p:spPr/>
        <p:txBody>
          <a:bodyPr/>
          <a:lstStyle/>
          <a:p>
            <a:r>
              <a:rPr lang="en-US" dirty="0"/>
              <a:t>Assignment</a:t>
            </a:r>
          </a:p>
          <a:p>
            <a:pPr lvl="1"/>
            <a:r>
              <a:rPr lang="en-US" dirty="0"/>
              <a:t>All struct members copied</a:t>
            </a:r>
          </a:p>
          <a:p>
            <a:r>
              <a:rPr lang="en-US" dirty="0"/>
              <a:t>Can be passed to functions</a:t>
            </a:r>
          </a:p>
          <a:p>
            <a:pPr lvl="1"/>
            <a:r>
              <a:rPr lang="en-US" b="1" dirty="0">
                <a:solidFill>
                  <a:srgbClr val="FF0000"/>
                </a:solidFill>
              </a:rPr>
              <a:t>By value</a:t>
            </a:r>
          </a:p>
          <a:p>
            <a:pPr lvl="1"/>
            <a:r>
              <a:rPr lang="en-US" dirty="0"/>
              <a:t>Even if some members are arrays!</a:t>
            </a:r>
          </a:p>
          <a:p>
            <a:r>
              <a:rPr lang="en-US" dirty="0"/>
              <a:t>Can be returned from a function</a:t>
            </a:r>
          </a:p>
          <a:p>
            <a:endParaRPr lang="en-US" dirty="0"/>
          </a:p>
          <a:p>
            <a:r>
              <a:rPr lang="en-US" dirty="0"/>
              <a:t>If pass by value, cannot change members in functions</a:t>
            </a:r>
          </a:p>
          <a:p>
            <a:r>
              <a:rPr lang="en-US" dirty="0"/>
              <a:t>Passing or returning large structures can be costly</a:t>
            </a:r>
          </a:p>
          <a:p>
            <a:pPr marL="0" indent="0">
              <a:buNone/>
            </a:pPr>
            <a:r>
              <a:rPr lang="en-US" dirty="0">
                <a:solidFill>
                  <a:schemeClr val="accent1"/>
                </a:solidFill>
              </a:rPr>
              <a:t>Use pointers to structures!</a:t>
            </a:r>
          </a:p>
          <a:p>
            <a:pPr marL="0" indent="0">
              <a:buNone/>
            </a:pPr>
            <a:endParaRPr lang="en-US" dirty="0"/>
          </a:p>
        </p:txBody>
      </p:sp>
      <p:sp>
        <p:nvSpPr>
          <p:cNvPr id="4" name="Slide Number Placeholder 3">
            <a:extLst>
              <a:ext uri="{FF2B5EF4-FFF2-40B4-BE49-F238E27FC236}">
                <a16:creationId xmlns:a16="http://schemas.microsoft.com/office/drawing/2014/main" id="{283AAC75-0CD4-47BD-A4D8-6FFD4492EEC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5" name="struct Person {…">
            <a:extLst>
              <a:ext uri="{FF2B5EF4-FFF2-40B4-BE49-F238E27FC236}">
                <a16:creationId xmlns:a16="http://schemas.microsoft.com/office/drawing/2014/main" id="{A4B5CA80-4B74-438E-9E81-1EAB65D99F19}"/>
              </a:ext>
            </a:extLst>
          </p:cNvPr>
          <p:cNvSpPr txBox="1"/>
          <p:nvPr/>
        </p:nvSpPr>
        <p:spPr>
          <a:xfrm>
            <a:off x="7372652" y="2324100"/>
            <a:ext cx="5331290" cy="225702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800" dirty="0" err="1">
                <a:solidFill>
                  <a:schemeClr val="accent1"/>
                </a:solidFill>
                <a:latin typeface="Consolas" panose="020B0609020204030204" pitchFamily="49" charset="0"/>
              </a:rPr>
              <a:t>TPerson</a:t>
            </a:r>
            <a:r>
              <a:rPr lang="en-US" sz="2800" dirty="0">
                <a:solidFill>
                  <a:schemeClr val="accent1"/>
                </a:solidFill>
                <a:latin typeface="Consolas" panose="020B0609020204030204" pitchFamily="49" charset="0"/>
              </a:rPr>
              <a:t> a, b, c;</a:t>
            </a:r>
          </a:p>
          <a:p>
            <a:pPr algn="l" defTabSz="457200">
              <a:defRPr sz="2400">
                <a:solidFill>
                  <a:srgbClr val="96A700"/>
                </a:solidFill>
                <a:latin typeface="Courier"/>
                <a:ea typeface="Courier"/>
                <a:cs typeface="Courier"/>
                <a:sym typeface="Courier"/>
              </a:defRPr>
            </a:pPr>
            <a:endParaRPr lang="en-US" sz="2800" dirty="0">
              <a:solidFill>
                <a:schemeClr val="accent1"/>
              </a:solidFill>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a = b;</a:t>
            </a: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c = </a:t>
            </a:r>
            <a:r>
              <a:rPr lang="en-US" sz="2800" dirty="0" err="1">
                <a:solidFill>
                  <a:schemeClr val="accent1"/>
                </a:solidFill>
                <a:latin typeface="Consolas" panose="020B0609020204030204" pitchFamily="49" charset="0"/>
              </a:rPr>
              <a:t>searchPerson</a:t>
            </a:r>
            <a:r>
              <a:rPr lang="en-US" sz="2800" dirty="0">
                <a:solidFill>
                  <a:schemeClr val="accent1"/>
                </a:solidFill>
                <a:latin typeface="Consolas" panose="020B0609020204030204" pitchFamily="49" charset="0"/>
              </a:rPr>
              <a:t>("name");</a:t>
            </a:r>
            <a:endParaRPr sz="2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73518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structure by reference</a:t>
            </a:r>
          </a:p>
        </p:txBody>
      </p:sp>
      <p:sp>
        <p:nvSpPr>
          <p:cNvPr id="3" name="Text Placeholder 2"/>
          <p:cNvSpPr>
            <a:spLocks noGrp="1"/>
          </p:cNvSpPr>
          <p:nvPr>
            <p:ph type="body" idx="1"/>
          </p:nvPr>
        </p:nvSpPr>
        <p:spPr/>
        <p:txBody>
          <a:bodyPr/>
          <a:lstStyle/>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typedef struct Person {</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char   name[32];</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int</a:t>
            </a:r>
            <a:r>
              <a:rPr lang="en-US" sz="2400" dirty="0">
                <a:solidFill>
                  <a:srgbClr val="C00000"/>
                </a:solidFill>
                <a:latin typeface="Consolas" panose="020B0609020204030204" pitchFamily="49" charset="0"/>
              </a:rPr>
              <a:t>    age;</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char   gender;</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TPerson</a:t>
            </a:r>
            <a:r>
              <a:rPr lang="en-US" sz="2400" dirty="0">
                <a:solidFill>
                  <a:srgbClr val="C00000"/>
                </a:solidFill>
                <a:latin typeface="Consolas" panose="020B0609020204030204" pitchFamily="49" charset="0"/>
              </a:rPr>
              <a:t>;</a:t>
            </a:r>
          </a:p>
          <a:p>
            <a:pPr marL="0" indent="0" defTabSz="457200">
              <a:spcBef>
                <a:spcPts val="0"/>
              </a:spcBef>
              <a:buNone/>
              <a:defRPr sz="2400">
                <a:solidFill>
                  <a:srgbClr val="96A700"/>
                </a:solidFill>
                <a:latin typeface="Courier"/>
                <a:ea typeface="Courier"/>
                <a:cs typeface="Courier"/>
                <a:sym typeface="Courier"/>
              </a:defRPr>
            </a:pP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err="1">
                <a:solidFill>
                  <a:srgbClr val="C00000"/>
                </a:solidFill>
                <a:latin typeface="Consolas" panose="020B0609020204030204" pitchFamily="49" charset="0"/>
              </a:rPr>
              <a:t>TPerson</a:t>
            </a:r>
            <a:r>
              <a:rPr lang="en-US" sz="2400" dirty="0">
                <a:solidFill>
                  <a:srgbClr val="C00000"/>
                </a:solidFill>
                <a:latin typeface="Consolas" panose="020B0609020204030204" pitchFamily="49" charset="0"/>
              </a:rPr>
              <a:t> * </a:t>
            </a:r>
            <a:r>
              <a:rPr lang="en-US" sz="2400" dirty="0" err="1">
                <a:solidFill>
                  <a:srgbClr val="C00000"/>
                </a:solidFill>
                <a:latin typeface="Consolas" panose="020B0609020204030204" pitchFamily="49" charset="0"/>
              </a:rPr>
              <a:t>init_Person</a:t>
            </a:r>
            <a:r>
              <a:rPr lang="en-US" sz="2400" dirty="0">
                <a:solidFill>
                  <a:srgbClr val="C00000"/>
                </a:solidFill>
                <a:latin typeface="Consolas" panose="020B0609020204030204" pitchFamily="49" charset="0"/>
              </a:rPr>
              <a:t>(</a:t>
            </a:r>
            <a:r>
              <a:rPr lang="en-US" sz="2400" dirty="0" err="1">
                <a:solidFill>
                  <a:srgbClr val="00B050"/>
                </a:solidFill>
                <a:latin typeface="Consolas" panose="020B0609020204030204" pitchFamily="49" charset="0"/>
              </a:rPr>
              <a:t>TPerson</a:t>
            </a:r>
            <a:r>
              <a:rPr lang="en-US" sz="2400" dirty="0">
                <a:solidFill>
                  <a:srgbClr val="00B050"/>
                </a:solidFill>
                <a:latin typeface="Consolas" panose="020B0609020204030204" pitchFamily="49" charset="0"/>
              </a:rPr>
              <a:t> *p</a:t>
            </a:r>
            <a:r>
              <a:rPr lang="en-US" sz="2400" dirty="0">
                <a:solidFill>
                  <a:srgbClr val="C00000"/>
                </a:solidFill>
                <a:latin typeface="Consolas" panose="020B0609020204030204" pitchFamily="49" charset="0"/>
              </a:rPr>
              <a:t>, char * name, int age, char gender) </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chemeClr val="tx2"/>
                </a:solidFill>
                <a:latin typeface="Consolas" panose="020B0609020204030204" pitchFamily="49" charset="0"/>
              </a:rPr>
              <a:t>strcpy</a:t>
            </a:r>
            <a:r>
              <a:rPr lang="en-US" sz="2400" dirty="0">
                <a:solidFill>
                  <a:srgbClr val="C00000"/>
                </a:solidFill>
                <a:latin typeface="Consolas" panose="020B0609020204030204" pitchFamily="49" charset="0"/>
              </a:rPr>
              <a:t>(</a:t>
            </a:r>
            <a:r>
              <a:rPr lang="en-US" sz="2400" dirty="0">
                <a:solidFill>
                  <a:schemeClr val="accent1"/>
                </a:solidFill>
                <a:latin typeface="Consolas" panose="020B0609020204030204" pitchFamily="49" charset="0"/>
              </a:rPr>
              <a:t>p-&gt;name</a:t>
            </a:r>
            <a:r>
              <a:rPr lang="en-US" sz="2400" dirty="0">
                <a:solidFill>
                  <a:srgbClr val="C00000"/>
                </a:solidFill>
                <a:latin typeface="Consolas" panose="020B0609020204030204" pitchFamily="49" charset="0"/>
              </a:rPr>
              <a:t>, name);	</a:t>
            </a:r>
            <a:r>
              <a:rPr lang="en-US" sz="2400" dirty="0">
                <a:solidFill>
                  <a:schemeClr val="accent1"/>
                </a:solidFill>
                <a:latin typeface="Consolas" panose="020B0609020204030204" pitchFamily="49" charset="0"/>
              </a:rPr>
              <a:t>// (*p).name</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a:solidFill>
                  <a:schemeClr val="accent1"/>
                </a:solidFill>
                <a:latin typeface="Consolas" panose="020B0609020204030204" pitchFamily="49" charset="0"/>
              </a:rPr>
              <a:t>p-&gt;age</a:t>
            </a:r>
            <a:r>
              <a:rPr lang="en-US" sz="2400" dirty="0">
                <a:solidFill>
                  <a:srgbClr val="C00000"/>
                </a:solidFill>
                <a:latin typeface="Consolas" panose="020B0609020204030204" pitchFamily="49" charset="0"/>
              </a:rPr>
              <a:t> = age;           </a:t>
            </a:r>
            <a:r>
              <a:rPr lang="en-US" sz="2400" dirty="0">
                <a:solidFill>
                  <a:schemeClr val="accent1"/>
                </a:solidFill>
                <a:latin typeface="Consolas" panose="020B0609020204030204" pitchFamily="49" charset="0"/>
              </a:rPr>
              <a:t>// (*p).age</a:t>
            </a: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a:solidFill>
                  <a:schemeClr val="accent1"/>
                </a:solidFill>
                <a:latin typeface="Consolas" panose="020B0609020204030204" pitchFamily="49" charset="0"/>
              </a:rPr>
              <a:t>p-&gt;gender</a:t>
            </a:r>
            <a:r>
              <a:rPr lang="en-US" sz="2400" dirty="0">
                <a:solidFill>
                  <a:srgbClr val="C00000"/>
                </a:solidFill>
                <a:latin typeface="Consolas" panose="020B0609020204030204" pitchFamily="49" charset="0"/>
              </a:rPr>
              <a:t> = gender;</a:t>
            </a:r>
            <a:r>
              <a:rPr lang="en-US" sz="2400" dirty="0">
                <a:solidFill>
                  <a:schemeClr val="accent1"/>
                </a:solidFill>
                <a:latin typeface="Consolas" panose="020B0609020204030204" pitchFamily="49" charset="0"/>
              </a:rPr>
              <a:t>     // (*p).gender</a:t>
            </a: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return p;</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a:t>
            </a:r>
          </a:p>
          <a:p>
            <a:pPr marL="0" indent="0">
              <a:spcBef>
                <a:spcPts val="0"/>
              </a:spcBef>
              <a:buNone/>
            </a:pPr>
            <a:endParaRPr lang="en-US" sz="2400" dirty="0">
              <a:solidFill>
                <a:srgbClr val="C0000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690253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C Structures"/>
          <p:cNvSpPr txBox="1">
            <a:spLocks noGrp="1"/>
          </p:cNvSpPr>
          <p:nvPr>
            <p:ph type="title"/>
          </p:nvPr>
        </p:nvSpPr>
        <p:spPr>
          <a:prstGeom prst="rect">
            <a:avLst/>
          </a:prstGeom>
        </p:spPr>
        <p:txBody>
          <a:bodyPr/>
          <a:lstStyle/>
          <a:p>
            <a:r>
              <a:rPr dirty="0"/>
              <a:t>Structure</a:t>
            </a:r>
            <a:r>
              <a:rPr lang="en-US" dirty="0"/>
              <a:t> Alignment</a:t>
            </a:r>
            <a:endParaRPr dirty="0"/>
          </a:p>
        </p:txBody>
      </p:sp>
      <p:sp>
        <p:nvSpPr>
          <p:cNvPr id="119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97"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98" name="Strutures are a way to package related attributes…"/>
          <p:cNvSpPr txBox="1">
            <a:spLocks noGrp="1"/>
          </p:cNvSpPr>
          <p:nvPr>
            <p:ph type="body" idx="1"/>
          </p:nvPr>
        </p:nvSpPr>
        <p:spPr>
          <a:xfrm>
            <a:off x="495300" y="2156531"/>
            <a:ext cx="11861800" cy="6565900"/>
          </a:xfrm>
          <a:prstGeom prst="rect">
            <a:avLst/>
          </a:prstGeom>
        </p:spPr>
        <p:txBody>
          <a:bodyPr/>
          <a:lstStyle/>
          <a:p>
            <a:r>
              <a:rPr lang="en-US" dirty="0"/>
              <a:t>Structure members are </a:t>
            </a:r>
            <a:r>
              <a:rPr b="1" i="1" dirty="0">
                <a:solidFill>
                  <a:schemeClr val="accent1"/>
                </a:solidFill>
              </a:rPr>
              <a:t>aligned</a:t>
            </a:r>
            <a:r>
              <a:rPr dirty="0">
                <a:solidFill>
                  <a:schemeClr val="accent1"/>
                </a:solidFill>
              </a:rPr>
              <a:t> </a:t>
            </a:r>
            <a:r>
              <a:rPr dirty="0"/>
              <a:t>for the natural types</a:t>
            </a:r>
            <a:endParaRPr lang="en-US" dirty="0"/>
          </a:p>
        </p:txBody>
      </p:sp>
      <p:sp>
        <p:nvSpPr>
          <p:cNvPr id="8" name="struct Person {…">
            <a:extLst>
              <a:ext uri="{FF2B5EF4-FFF2-40B4-BE49-F238E27FC236}">
                <a16:creationId xmlns:a16="http://schemas.microsoft.com/office/drawing/2014/main" id="{27C55872-8E6C-4ED7-95FB-D499DADB5E91}"/>
              </a:ext>
            </a:extLst>
          </p:cNvPr>
          <p:cNvSpPr txBox="1"/>
          <p:nvPr/>
        </p:nvSpPr>
        <p:spPr>
          <a:xfrm>
            <a:off x="5548110" y="2815149"/>
            <a:ext cx="6808990" cy="328038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l" hangingPunct="1">
              <a:spcBef>
                <a:spcPts val="1500"/>
              </a:spcBef>
              <a:buSzPct val="100000"/>
            </a:pPr>
            <a:r>
              <a:rPr lang="en-US" sz="2400" dirty="0">
                <a:solidFill>
                  <a:srgbClr val="6A8188"/>
                </a:solidFill>
                <a:latin typeface="Consolas" panose="020B0609020204030204" pitchFamily="49" charset="0"/>
                <a:sym typeface="Helvetica Neue"/>
              </a:rPr>
              <a:t>struct </a:t>
            </a:r>
            <a:r>
              <a:rPr lang="en-US" sz="2400" dirty="0" err="1">
                <a:solidFill>
                  <a:srgbClr val="6A8188"/>
                </a:solidFill>
                <a:latin typeface="Consolas" panose="020B0609020204030204" pitchFamily="49" charset="0"/>
                <a:sym typeface="Helvetica Neue"/>
              </a:rPr>
              <a:t>struct_random</a:t>
            </a:r>
            <a:r>
              <a:rPr lang="en-US" sz="2400" dirty="0">
                <a:solidFill>
                  <a:srgbClr val="6A8188"/>
                </a:solidFill>
                <a:latin typeface="Consolas" panose="020B0609020204030204" pitchFamily="49" charset="0"/>
                <a:sym typeface="Helvetica Neue"/>
              </a:rPr>
              <a:t> {</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char    x[5];</a:t>
            </a:r>
            <a:r>
              <a:rPr lang="en-US" sz="2400" dirty="0">
                <a:solidFill>
                  <a:srgbClr val="0365C0"/>
                </a:solidFill>
                <a:latin typeface="Consolas" panose="020B0609020204030204" pitchFamily="49" charset="0"/>
                <a:sym typeface="Helvetica Neue"/>
              </a:rPr>
              <a:t>	// bytes 0-4</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int     y;</a:t>
            </a:r>
            <a:r>
              <a:rPr lang="en-US" sz="2400" dirty="0">
                <a:solidFill>
                  <a:srgbClr val="0365C0"/>
                </a:solidFill>
                <a:latin typeface="Consolas" panose="020B0609020204030204" pitchFamily="49" charset="0"/>
                <a:sym typeface="Helvetica Neue"/>
              </a:rPr>
              <a:t>	// bytes 8-11</a:t>
            </a:r>
            <a:endParaRPr lang="en-US" sz="2400" dirty="0">
              <a:solidFill>
                <a:srgbClr val="C82506"/>
              </a:solidFill>
              <a:latin typeface="Consolas" panose="020B0609020204030204" pitchFamily="49" charset="0"/>
              <a:sym typeface="Helvetica Neue"/>
            </a:endParaRP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double  z;</a:t>
            </a:r>
            <a:r>
              <a:rPr lang="en-US" sz="2400" dirty="0">
                <a:solidFill>
                  <a:srgbClr val="0365C0"/>
                </a:solidFill>
                <a:latin typeface="Consolas" panose="020B0609020204030204" pitchFamily="49" charset="0"/>
                <a:sym typeface="Helvetica Neue"/>
              </a:rPr>
              <a:t>	// bytes 16-23</a:t>
            </a:r>
            <a:endParaRPr lang="en-US" sz="2400" dirty="0">
              <a:solidFill>
                <a:srgbClr val="C82506"/>
              </a:solidFill>
              <a:latin typeface="Consolas" panose="020B0609020204030204" pitchFamily="49" charset="0"/>
              <a:sym typeface="Helvetica Neue"/>
            </a:endParaRP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c;</a:t>
            </a:r>
            <a:r>
              <a:rPr lang="en-US" sz="2400" dirty="0">
                <a:solidFill>
                  <a:srgbClr val="0365C0"/>
                </a:solidFill>
                <a:latin typeface="Consolas" panose="020B0609020204030204" pitchFamily="49" charset="0"/>
                <a:sym typeface="Helvetica Neue"/>
              </a:rPr>
              <a:t>	// byte 24</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a:t>
            </a:r>
            <a:r>
              <a:rPr lang="en-US" sz="2400" dirty="0">
                <a:solidFill>
                  <a:srgbClr val="0365C0"/>
                </a:solidFill>
                <a:latin typeface="Consolas" panose="020B0609020204030204" pitchFamily="49" charset="0"/>
                <a:sym typeface="Helvetica Neue"/>
              </a:rPr>
              <a:t>	// Total size </a:t>
            </a:r>
            <a:r>
              <a:rPr lang="en-US" sz="2400" b="1" dirty="0">
                <a:solidFill>
                  <a:srgbClr val="C82506"/>
                </a:solidFill>
                <a:latin typeface="Consolas" panose="020B0609020204030204" pitchFamily="49" charset="0"/>
                <a:sym typeface="Helvetica Neue"/>
              </a:rPr>
              <a:t>32</a:t>
            </a:r>
            <a:endParaRPr lang="en-US" sz="2400" b="1" dirty="0">
              <a:solidFill>
                <a:srgbClr val="C82506"/>
              </a:solidFill>
            </a:endParaRPr>
          </a:p>
        </p:txBody>
      </p:sp>
      <p:graphicFrame>
        <p:nvGraphicFramePr>
          <p:cNvPr id="9" name="Table">
            <a:extLst>
              <a:ext uri="{FF2B5EF4-FFF2-40B4-BE49-F238E27FC236}">
                <a16:creationId xmlns:a16="http://schemas.microsoft.com/office/drawing/2014/main" id="{9A4BA334-4475-4FC6-8FEA-FC35D9B0794B}"/>
              </a:ext>
            </a:extLst>
          </p:cNvPr>
          <p:cNvGraphicFramePr/>
          <p:nvPr>
            <p:extLst>
              <p:ext uri="{D42A27DB-BD31-4B8C-83A1-F6EECF244321}">
                <p14:modId xmlns:p14="http://schemas.microsoft.com/office/powerpoint/2010/main" val="2605452589"/>
              </p:ext>
            </p:extLst>
          </p:nvPr>
        </p:nvGraphicFramePr>
        <p:xfrm>
          <a:off x="764878" y="2992487"/>
          <a:ext cx="4167730" cy="6395624"/>
        </p:xfrm>
        <a:graphic>
          <a:graphicData uri="http://schemas.openxmlformats.org/drawingml/2006/table">
            <a:tbl>
              <a:tblPr firstRow="1" firstCol="1">
                <a:tableStyleId>{8F44A2F1-9E1F-4B54-A3A2-5F16C0AD49E2}</a:tableStyleId>
              </a:tblPr>
              <a:tblGrid>
                <a:gridCol w="2083865">
                  <a:extLst>
                    <a:ext uri="{9D8B030D-6E8A-4147-A177-3AD203B41FA5}">
                      <a16:colId xmlns:a16="http://schemas.microsoft.com/office/drawing/2014/main" val="20000"/>
                    </a:ext>
                  </a:extLst>
                </a:gridCol>
                <a:gridCol w="2083865">
                  <a:extLst>
                    <a:ext uri="{9D8B030D-6E8A-4147-A177-3AD203B41FA5}">
                      <a16:colId xmlns:a16="http://schemas.microsoft.com/office/drawing/2014/main" val="20001"/>
                    </a:ext>
                  </a:extLst>
                </a:gridCol>
              </a:tblGrid>
              <a:tr h="886444">
                <a:tc gridSpan="2">
                  <a:txBody>
                    <a:bodyPr/>
                    <a:lstStyle/>
                    <a:p>
                      <a:pPr marR="40639" algn="l"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Alignment requirement</a:t>
                      </a:r>
                      <a:r>
                        <a:rPr lang="en-US" sz="3200" dirty="0">
                          <a:uFill>
                            <a:solidFill>
                              <a:srgbClr val="000000"/>
                            </a:solidFill>
                          </a:uFill>
                          <a:latin typeface="Times New Roman"/>
                          <a:ea typeface="Times New Roman"/>
                          <a:cs typeface="Times New Roman"/>
                          <a:sym typeface="Times New Roman"/>
                        </a:rPr>
                        <a:t>s</a:t>
                      </a:r>
                      <a:r>
                        <a:rPr sz="3200" dirty="0">
                          <a:uFill>
                            <a:solidFill>
                              <a:srgbClr val="000000"/>
                            </a:solidFill>
                          </a:uFill>
                          <a:latin typeface="Times New Roman"/>
                          <a:ea typeface="Times New Roman"/>
                          <a:cs typeface="Times New Roman"/>
                          <a:sym typeface="Times New Roman"/>
                        </a:rPr>
                        <a:t> on x64 architecture</a:t>
                      </a:r>
                    </a:p>
                  </a:txBody>
                  <a:tcPr marL="50800" marR="50800" marT="50800" marB="50800" horzOverflow="overflow">
                    <a:lnL w="28575">
                      <a:solidFill>
                        <a:srgbClr val="000000"/>
                      </a:solidFill>
                      <a:miter lim="400000"/>
                    </a:lnL>
                    <a:lnR w="28575">
                      <a:solidFill>
                        <a:srgbClr val="000000"/>
                      </a:solidFill>
                      <a:miter lim="400000"/>
                    </a:lnR>
                    <a:lnT w="28575">
                      <a:solidFill>
                        <a:srgbClr val="000000"/>
                      </a:solidFill>
                      <a:miter lim="400000"/>
                    </a:lnT>
                    <a:lnB w="12700">
                      <a:solidFill>
                        <a:srgbClr val="000000"/>
                      </a:solidFill>
                      <a:miter lim="400000"/>
                    </a:lnB>
                    <a:solidFill>
                      <a:srgbClr val="000000">
                        <a:alpha val="25000"/>
                      </a:srgbClr>
                    </a:solidFill>
                  </a:tcPr>
                </a:tc>
                <a:tc hMerge="1">
                  <a:txBody>
                    <a:bodyPr/>
                    <a:lstStyle/>
                    <a:p>
                      <a:endParaRPr lang="en-US"/>
                    </a:p>
                  </a:txBody>
                  <a:tcPr/>
                </a:tc>
                <a:extLst>
                  <a:ext uri="{0D108BD9-81ED-4DB2-BD59-A6C34878D82A}">
                    <a16:rowId xmlns:a16="http://schemas.microsoft.com/office/drawing/2014/main" val="10000"/>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char</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1</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1"/>
                  </a:ext>
                </a:extLst>
              </a:tr>
              <a:tr h="886444">
                <a:tc>
                  <a:txBody>
                    <a:bodyPr/>
                    <a:lstStyle/>
                    <a:p>
                      <a:pPr marR="40639" algn="l"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short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2</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2"/>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int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4</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3"/>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long</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8</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4"/>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float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4</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5"/>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double</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28575">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8</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28575">
                      <a:solidFill>
                        <a:srgbClr val="000000"/>
                      </a:solidFill>
                      <a:miter lim="400000"/>
                    </a:lnB>
                  </a:tcPr>
                </a:tc>
                <a:extLst>
                  <a:ext uri="{0D108BD9-81ED-4DB2-BD59-A6C34878D82A}">
                    <a16:rowId xmlns:a16="http://schemas.microsoft.com/office/drawing/2014/main" val="10006"/>
                  </a:ext>
                </a:extLst>
              </a:tr>
            </a:tbl>
          </a:graphicData>
        </a:graphic>
      </p:graphicFrame>
      <p:sp>
        <p:nvSpPr>
          <p:cNvPr id="10" name="struct Person {…">
            <a:extLst>
              <a:ext uri="{FF2B5EF4-FFF2-40B4-BE49-F238E27FC236}">
                <a16:creationId xmlns:a16="http://schemas.microsoft.com/office/drawing/2014/main" id="{4F2AE117-2D2B-446F-9BEB-6DE005343C6E}"/>
              </a:ext>
            </a:extLst>
          </p:cNvPr>
          <p:cNvSpPr txBox="1"/>
          <p:nvPr/>
        </p:nvSpPr>
        <p:spPr>
          <a:xfrm>
            <a:off x="5548110" y="6303760"/>
            <a:ext cx="6808990" cy="328038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algn="l" hangingPunct="1">
              <a:spcBef>
                <a:spcPts val="1500"/>
              </a:spcBef>
              <a:buSzPct val="100000"/>
            </a:pPr>
            <a:r>
              <a:rPr lang="en-US" sz="2400" dirty="0">
                <a:solidFill>
                  <a:srgbClr val="6A8188"/>
                </a:solidFill>
                <a:latin typeface="Consolas" panose="020B0609020204030204" pitchFamily="49" charset="0"/>
                <a:sym typeface="Helvetica Neue"/>
              </a:rPr>
              <a:t>struct </a:t>
            </a:r>
            <a:r>
              <a:rPr lang="en-US" sz="2400" dirty="0" err="1">
                <a:solidFill>
                  <a:srgbClr val="6A8188"/>
                </a:solidFill>
                <a:latin typeface="Consolas" panose="020B0609020204030204" pitchFamily="49" charset="0"/>
                <a:sym typeface="Helvetica Neue"/>
              </a:rPr>
              <a:t>struct_sorted</a:t>
            </a:r>
            <a:r>
              <a:rPr lang="en-US" sz="2400" dirty="0">
                <a:solidFill>
                  <a:srgbClr val="6A8188"/>
                </a:solidFill>
                <a:latin typeface="Consolas" panose="020B0609020204030204" pitchFamily="49" charset="0"/>
                <a:sym typeface="Helvetica Neue"/>
              </a:rPr>
              <a:t> {</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double  z;</a:t>
            </a:r>
            <a:r>
              <a:rPr lang="en-US" sz="2400" dirty="0">
                <a:solidFill>
                  <a:srgbClr val="0365C0"/>
                </a:solidFill>
                <a:latin typeface="Consolas" panose="020B0609020204030204" pitchFamily="49" charset="0"/>
                <a:sym typeface="Helvetica Neue"/>
              </a:rPr>
              <a:t>	// bytes 0 - 7</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int     y;</a:t>
            </a:r>
            <a:r>
              <a:rPr lang="en-US" sz="2400" dirty="0">
                <a:solidFill>
                  <a:srgbClr val="0365C0"/>
                </a:solidFill>
                <a:latin typeface="Consolas" panose="020B0609020204030204" pitchFamily="49" charset="0"/>
                <a:sym typeface="Helvetica Neue"/>
              </a:rPr>
              <a:t>	// bytes 8 - 11</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x[5];</a:t>
            </a:r>
            <a:r>
              <a:rPr lang="en-US" sz="2400" dirty="0">
                <a:solidFill>
                  <a:srgbClr val="0365C0"/>
                </a:solidFill>
                <a:latin typeface="Consolas" panose="020B0609020204030204" pitchFamily="49" charset="0"/>
                <a:sym typeface="Helvetica Neue"/>
              </a:rPr>
              <a:t>	// bytes 12 - 16</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c;</a:t>
            </a:r>
            <a:r>
              <a:rPr lang="en-US" sz="2400" dirty="0">
                <a:solidFill>
                  <a:srgbClr val="0365C0"/>
                </a:solidFill>
                <a:latin typeface="Consolas" panose="020B0609020204030204" pitchFamily="49" charset="0"/>
                <a:sym typeface="Helvetica Neue"/>
              </a:rPr>
              <a:t>	// byte  17</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a:t>
            </a:r>
            <a:r>
              <a:rPr lang="en-US" sz="2400" dirty="0">
                <a:solidFill>
                  <a:srgbClr val="0365C0"/>
                </a:solidFill>
                <a:latin typeface="Consolas" panose="020B0609020204030204" pitchFamily="49" charset="0"/>
                <a:sym typeface="Helvetica Neue"/>
              </a:rPr>
              <a:t>	 // Total size </a:t>
            </a:r>
            <a:r>
              <a:rPr lang="en-US" sz="2400" dirty="0">
                <a:solidFill>
                  <a:srgbClr val="C82506"/>
                </a:solidFill>
                <a:latin typeface="Consolas" panose="020B0609020204030204" pitchFamily="49" charset="0"/>
                <a:sym typeface="Helvetica Neue"/>
              </a:rPr>
              <a:t>24</a:t>
            </a:r>
            <a:endParaRPr lang="en-US" dirty="0">
              <a:solidFill>
                <a:srgbClr val="C82506"/>
              </a:solidFill>
            </a:endParaRPr>
          </a:p>
        </p:txBody>
      </p:sp>
      <p:sp>
        <p:nvSpPr>
          <p:cNvPr id="2" name="Slide Number Placeholder 1">
            <a:extLst>
              <a:ext uri="{FF2B5EF4-FFF2-40B4-BE49-F238E27FC236}">
                <a16:creationId xmlns:a16="http://schemas.microsoft.com/office/drawing/2014/main" id="{56262C31-5793-4EC0-962D-AD7BA65F83A4}"/>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1019107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r>
              <a:rPr lang="en-US" dirty="0"/>
              <a:t>Study the remaining slides yourself.</a:t>
            </a:r>
          </a:p>
          <a:p>
            <a:pPr marL="0" indent="0">
              <a:buNone/>
            </a:pPr>
            <a:endParaRPr lang="en-US" dirty="0"/>
          </a:p>
          <a:p>
            <a:pPr marL="0" indent="0">
              <a:buNone/>
            </a:pPr>
            <a:r>
              <a:rPr lang="en-US" dirty="0"/>
              <a:t>Also study the demo code!</a:t>
            </a:r>
          </a:p>
        </p:txBody>
      </p:sp>
      <p:sp>
        <p:nvSpPr>
          <p:cNvPr id="4" name="Slide Number Placeholder 3">
            <a:extLst>
              <a:ext uri="{FF2B5EF4-FFF2-40B4-BE49-F238E27FC236}">
                <a16:creationId xmlns:a16="http://schemas.microsoft.com/office/drawing/2014/main" id="{CFCC4A66-1B2D-43C3-B75C-EC4540786938}"/>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944742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ointers are addresses"/>
          <p:cNvSpPr txBox="1">
            <a:spLocks noGrp="1"/>
          </p:cNvSpPr>
          <p:nvPr>
            <p:ph type="title"/>
          </p:nvPr>
        </p:nvSpPr>
        <p:spPr>
          <a:prstGeom prst="rect">
            <a:avLst/>
          </a:prstGeom>
        </p:spPr>
        <p:txBody>
          <a:bodyPr/>
          <a:lstStyle/>
          <a:p>
            <a:r>
              <a:rPr lang="en-US" dirty="0"/>
              <a:t>Pointers are a</a:t>
            </a:r>
            <a:r>
              <a:rPr dirty="0"/>
              <a:t>ddress</a:t>
            </a:r>
            <a:r>
              <a:rPr lang="en-US" dirty="0"/>
              <a:t>es</a:t>
            </a:r>
            <a:endParaRPr dirty="0"/>
          </a:p>
        </p:txBody>
      </p:sp>
      <p:sp>
        <p:nvSpPr>
          <p:cNvPr id="91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17"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18" name="It’s quite simple…"/>
          <p:cNvSpPr txBox="1">
            <a:spLocks noGrp="1"/>
          </p:cNvSpPr>
          <p:nvPr>
            <p:ph type="body" idx="1"/>
          </p:nvPr>
        </p:nvSpPr>
        <p:spPr>
          <a:prstGeom prst="rect">
            <a:avLst/>
          </a:prstGeom>
        </p:spPr>
        <p:txBody>
          <a:bodyPr/>
          <a:lstStyle/>
          <a:p>
            <a:r>
              <a:rPr dirty="0"/>
              <a:t>The </a:t>
            </a:r>
            <a:r>
              <a:rPr b="1" dirty="0"/>
              <a:t>value</a:t>
            </a:r>
            <a:r>
              <a:rPr b="1" i="1" dirty="0"/>
              <a:t> </a:t>
            </a:r>
            <a:r>
              <a:rPr dirty="0"/>
              <a:t>of a pointer is </a:t>
            </a:r>
            <a:r>
              <a:rPr lang="en-US" dirty="0"/>
              <a:t>a</a:t>
            </a:r>
            <a:r>
              <a:rPr dirty="0"/>
              <a:t> </a:t>
            </a:r>
            <a:r>
              <a:rPr lang="en-US" b="1" dirty="0"/>
              <a:t>byte </a:t>
            </a:r>
            <a:r>
              <a:rPr b="1" dirty="0"/>
              <a:t>address</a:t>
            </a:r>
            <a:endParaRPr lang="en-US" dirty="0"/>
          </a:p>
          <a:p>
            <a:pPr lvl="1"/>
            <a:r>
              <a:rPr lang="en-US" dirty="0"/>
              <a:t>Unsigned integer used to number bytes in memory</a:t>
            </a:r>
          </a:p>
          <a:p>
            <a:pPr lvl="1"/>
            <a:r>
              <a:rPr lang="en-US" dirty="0"/>
              <a:t>Range is </a:t>
            </a:r>
            <a:r>
              <a:rPr dirty="0"/>
              <a:t>between</a:t>
            </a:r>
          </a:p>
          <a:p>
            <a:pPr marL="685800" lvl="2" indent="0">
              <a:buNone/>
            </a:pPr>
            <a:r>
              <a:rPr dirty="0"/>
              <a:t>0x00000000	</a:t>
            </a:r>
            <a:r>
              <a:rPr lang="en-US" dirty="0"/>
              <a:t>and 0xFFFFFFFF  		[32-bit]</a:t>
            </a:r>
          </a:p>
          <a:p>
            <a:pPr marL="685800" lvl="2" indent="0">
              <a:buNone/>
            </a:pPr>
            <a:r>
              <a:rPr dirty="0"/>
              <a:t>0x0000000000000000</a:t>
            </a:r>
            <a:r>
              <a:rPr lang="en-US" dirty="0"/>
              <a:t> and </a:t>
            </a:r>
            <a:r>
              <a:rPr dirty="0"/>
              <a:t>0xFFFFFFFFFFFFFFFF</a:t>
            </a:r>
            <a:r>
              <a:rPr lang="en-US" dirty="0"/>
              <a:t>  [64-bit]</a:t>
            </a:r>
          </a:p>
          <a:p>
            <a:r>
              <a:rPr dirty="0"/>
              <a:t>Corollary</a:t>
            </a:r>
          </a:p>
          <a:p>
            <a:pPr lvl="1"/>
            <a:r>
              <a:rPr dirty="0"/>
              <a:t>If a pointer is a</a:t>
            </a:r>
            <a:r>
              <a:rPr lang="en-US" dirty="0"/>
              <a:t>n</a:t>
            </a:r>
            <a:r>
              <a:rPr dirty="0"/>
              <a:t> integer, you can do </a:t>
            </a:r>
            <a:r>
              <a:rPr b="1" i="1" dirty="0">
                <a:solidFill>
                  <a:srgbClr val="0433FF"/>
                </a:solidFill>
              </a:rPr>
              <a:t>arithmetic</a:t>
            </a:r>
            <a:r>
              <a:rPr b="1" i="1" dirty="0"/>
              <a:t>…</a:t>
            </a:r>
            <a:r>
              <a:rPr i="1" dirty="0"/>
              <a:t> </a:t>
            </a:r>
          </a:p>
          <a:p>
            <a:pPr lvl="1"/>
            <a:r>
              <a:rPr dirty="0"/>
              <a:t>To </a:t>
            </a:r>
            <a:r>
              <a:rPr b="1" i="1" dirty="0">
                <a:solidFill>
                  <a:srgbClr val="0433FF"/>
                </a:solidFill>
              </a:rPr>
              <a:t>compute</a:t>
            </a:r>
            <a:r>
              <a:rPr dirty="0"/>
              <a:t> other addresses</a:t>
            </a:r>
          </a:p>
        </p:txBody>
      </p:sp>
      <p:sp>
        <p:nvSpPr>
          <p:cNvPr id="2" name="Slide Number Placeholder 1">
            <a:extLst>
              <a:ext uri="{FF2B5EF4-FFF2-40B4-BE49-F238E27FC236}">
                <a16:creationId xmlns:a16="http://schemas.microsoft.com/office/drawing/2014/main" id="{9036FEBD-ACE8-4564-A128-37BAEF321DE9}"/>
              </a:ext>
            </a:extLst>
          </p:cNvPr>
          <p:cNvSpPr>
            <a:spLocks noGrp="1"/>
          </p:cNvSpPr>
          <p:nvPr>
            <p:ph type="sldNum" sz="quarter" idx="2"/>
          </p:nvPr>
        </p:nvSpPr>
        <p:spPr/>
        <p:txBody>
          <a:bodyPr/>
          <a:lstStyle/>
          <a:p>
            <a:fld id="{86CB4B4D-7CA3-9044-876B-883B54F8677D}" type="slidenum">
              <a:rPr lang="en-US" smtClean="0"/>
              <a:t>2</a:t>
            </a:fld>
            <a:endParaRPr lang="en-US"/>
          </a:p>
        </p:txBody>
      </p:sp>
      <p:sp>
        <p:nvSpPr>
          <p:cNvPr id="7" name="Shape 1202"/>
          <p:cNvSpPr/>
          <p:nvPr/>
        </p:nvSpPr>
        <p:spPr>
          <a:xfrm>
            <a:off x="2461078" y="7717989"/>
            <a:ext cx="8082643" cy="86177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malloc</a:t>
            </a:r>
            <a:r>
              <a:rPr sz="2800" dirty="0">
                <a:solidFill>
                  <a:srgbClr val="6A8188"/>
                </a:solidFill>
                <a:latin typeface="Consolas" panose="020B0609020204030204" pitchFamily="49" charset="0"/>
                <a:ea typeface="Courier"/>
                <a:cs typeface="Courier"/>
                <a:sym typeface="Courier"/>
              </a:rPr>
              <a:t>(</a:t>
            </a:r>
            <a:r>
              <a:rPr sz="2800" dirty="0" err="1">
                <a:solidFill>
                  <a:srgbClr val="D7601B"/>
                </a:solidFill>
                <a:latin typeface="Consolas" panose="020B0609020204030204" pitchFamily="49" charset="0"/>
                <a:ea typeface="Courier"/>
                <a:cs typeface="Courier"/>
                <a:sym typeface="Courier"/>
              </a:rPr>
              <a:t>sizeof</a:t>
            </a:r>
            <a:r>
              <a:rPr sz="2800" dirty="0">
                <a:solidFill>
                  <a:srgbClr val="6A8188"/>
                </a:solidFill>
                <a:latin typeface="Consolas" panose="020B0609020204030204" pitchFamily="49" charset="0"/>
                <a:ea typeface="Courier"/>
                <a:cs typeface="Courier"/>
                <a:sym typeface="Courier"/>
              </a:rPr>
              <a:t>(</a:t>
            </a:r>
            <a:r>
              <a:rPr sz="2800" dirty="0" err="1">
                <a:solidFill>
                  <a:srgbClr val="96A700"/>
                </a:solidFill>
                <a:latin typeface="Consolas" panose="020B0609020204030204" pitchFamily="49" charset="0"/>
                <a:ea typeface="Courier"/>
                <a:cs typeface="Courier"/>
                <a:sym typeface="Courier"/>
              </a:rPr>
              <a:t>int</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10</a:t>
            </a:r>
            <a:r>
              <a:rPr sz="2800" dirty="0">
                <a:solidFill>
                  <a:srgbClr val="6A8188"/>
                </a:solidFill>
                <a:latin typeface="Consolas" panose="020B0609020204030204" pitchFamily="49" charset="0"/>
                <a:ea typeface="Courier"/>
                <a:cs typeface="Courier"/>
                <a:sym typeface="Courier"/>
              </a:rPr>
              <a:t>);</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q</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E5493D"/>
                </a:solidFill>
                <a:latin typeface="Consolas" panose="020B0609020204030204" pitchFamily="49" charset="0"/>
                <a:ea typeface="Courier"/>
                <a:cs typeface="Courier"/>
                <a:sym typeface="Courier"/>
              </a:rPr>
              <a:t>1</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p:txBody>
      </p:sp>
    </p:spTree>
    <p:extLst>
      <p:ext uri="{BB962C8B-B14F-4D97-AF65-F5344CB8AC3E}">
        <p14:creationId xmlns:p14="http://schemas.microsoft.com/office/powerpoint/2010/main" val="37504363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236"/>
          <p:cNvSpPr>
            <a:spLocks noGrp="1"/>
          </p:cNvSpPr>
          <p:nvPr>
            <p:ph type="body" idx="1"/>
          </p:nvPr>
        </p:nvSpPr>
        <p:spPr>
          <a:xfrm>
            <a:off x="406400" y="2093685"/>
            <a:ext cx="11861800" cy="6565900"/>
          </a:xfrm>
          <a:prstGeom prst="rect">
            <a:avLst/>
          </a:prstGeom>
        </p:spPr>
        <p:txBody>
          <a:bodyPr/>
          <a:lstStyle/>
          <a:p>
            <a:pPr lvl="0">
              <a:defRPr sz="1800">
                <a:solidFill>
                  <a:srgbClr val="000000"/>
                </a:solidFill>
              </a:defRPr>
            </a:pPr>
            <a:r>
              <a:rPr lang="en-US" sz="3000" dirty="0">
                <a:solidFill>
                  <a:srgbClr val="941100"/>
                </a:solidFill>
              </a:rPr>
              <a:t>Copying arrays</a:t>
            </a:r>
            <a:endParaRPr sz="3000" dirty="0">
              <a:solidFill>
                <a:srgbClr val="941100"/>
              </a:solidFill>
            </a:endParaRPr>
          </a:p>
        </p:txBody>
      </p:sp>
      <p:sp>
        <p:nvSpPr>
          <p:cNvPr id="1233" name="Shape 1233"/>
          <p:cNvSpPr>
            <a:spLocks noGrp="1"/>
          </p:cNvSpPr>
          <p:nvPr>
            <p:ph type="title"/>
          </p:nvPr>
        </p:nvSpPr>
        <p:spPr>
          <a:prstGeom prst="rect">
            <a:avLst/>
          </a:prstGeom>
        </p:spPr>
        <p:txBody>
          <a:bodyPr/>
          <a:lstStyle/>
          <a:p>
            <a:pPr lvl="0">
              <a:defRPr sz="1800"/>
            </a:pPr>
            <a:r>
              <a:rPr lang="en-US" sz="4000" dirty="0"/>
              <a:t>Arrays and pointers</a:t>
            </a:r>
            <a:endParaRPr sz="4000" dirty="0"/>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2"/>
          <a:stretch>
            <a:fillRect/>
          </a:stretch>
        </p:blipFill>
        <p:spPr>
          <a:xfrm>
            <a:off x="11585193" y="813825"/>
            <a:ext cx="757284" cy="757669"/>
          </a:xfrm>
          <a:prstGeom prst="rect">
            <a:avLst/>
          </a:prstGeom>
          <a:ln w="12700">
            <a:miter lim="400000"/>
          </a:ln>
        </p:spPr>
      </p:pic>
      <p:sp>
        <p:nvSpPr>
          <p:cNvPr id="1238" name="Shape 1238"/>
          <p:cNvSpPr/>
          <p:nvPr/>
        </p:nvSpPr>
        <p:spPr>
          <a:xfrm>
            <a:off x="915379" y="3003974"/>
            <a:ext cx="10669814" cy="520142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lang="en-US" sz="2600" dirty="0">
                <a:solidFill>
                  <a:schemeClr val="accent1"/>
                </a:solidFill>
                <a:latin typeface="Consolas" panose="020B0609020204030204" pitchFamily="49" charset="0"/>
                <a:ea typeface="Courier"/>
                <a:cs typeface="Courier"/>
                <a:sym typeface="Courier"/>
              </a:rPr>
              <a:t>// using array indexing</a:t>
            </a:r>
          </a:p>
          <a:p>
            <a:pPr lvl="0" algn="l" defTabSz="457200">
              <a:defRPr sz="1800"/>
            </a:pPr>
            <a:r>
              <a:rPr lang="en-US" sz="2600" dirty="0">
                <a:solidFill>
                  <a:srgbClr val="6A8188"/>
                </a:solidFill>
                <a:latin typeface="Consolas" panose="020B0609020204030204" pitchFamily="49" charset="0"/>
                <a:ea typeface="Courier"/>
                <a:cs typeface="Courier"/>
                <a:sym typeface="Courier"/>
              </a:rPr>
              <a:t>void copy_array0(</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source[],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target[],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n)</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&lt; n;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target[</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source[</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algn="l" defTabSz="457200">
              <a:defRPr sz="1800"/>
            </a:pPr>
            <a:r>
              <a:rPr lang="en-US" sz="2600" dirty="0">
                <a:solidFill>
                  <a:schemeClr val="accent1"/>
                </a:solidFill>
                <a:latin typeface="Consolas" panose="020B0609020204030204" pitchFamily="49" charset="0"/>
                <a:ea typeface="Courier"/>
                <a:cs typeface="Courier"/>
                <a:sym typeface="Courier"/>
              </a:rPr>
              <a:t>// using pointers</a:t>
            </a:r>
          </a:p>
          <a:p>
            <a:pPr lvl="0" algn="l" defTabSz="457200">
              <a:defRPr sz="1800"/>
            </a:pPr>
            <a:r>
              <a:rPr lang="en-US" sz="2600" dirty="0">
                <a:solidFill>
                  <a:srgbClr val="6A8188"/>
                </a:solidFill>
                <a:latin typeface="Consolas" panose="020B0609020204030204" pitchFamily="49" charset="0"/>
                <a:ea typeface="Courier"/>
                <a:cs typeface="Courier"/>
                <a:sym typeface="Courier"/>
              </a:rPr>
              <a:t>void copy_array1(</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source[],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target[],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n)</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&lt; n;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*target++ = *source++;</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p:txBody>
      </p:sp>
      <p:sp>
        <p:nvSpPr>
          <p:cNvPr id="2" name="Slide Number Placeholder 1">
            <a:extLst>
              <a:ext uri="{FF2B5EF4-FFF2-40B4-BE49-F238E27FC236}">
                <a16:creationId xmlns:a16="http://schemas.microsoft.com/office/drawing/2014/main" id="{B878EB92-FAA2-4B18-A92A-6B6B71363CBE}"/>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8" name="Shape 1202"/>
          <p:cNvSpPr/>
          <p:nvPr/>
        </p:nvSpPr>
        <p:spPr>
          <a:xfrm>
            <a:off x="6931891" y="7171893"/>
            <a:ext cx="4802909" cy="1723549"/>
          </a:xfrm>
          <a:prstGeom prst="rect">
            <a:avLst/>
          </a:prstGeom>
          <a:solidFill>
            <a:schemeClr val="bg1"/>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lang="en-US" sz="2800" dirty="0" err="1">
                <a:latin typeface="Consolas" panose="020B0609020204030204" pitchFamily="49" charset="0"/>
                <a:ea typeface="Courier"/>
                <a:cs typeface="Courier"/>
                <a:sym typeface="Courier"/>
              </a:rPr>
              <a:t>int</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source;</a:t>
            </a:r>
          </a:p>
          <a:p>
            <a:pPr lvl="0" algn="l" defTabSz="457200">
              <a:defRPr sz="1800"/>
            </a:pPr>
            <a:r>
              <a:rPr lang="en-US" sz="2800" dirty="0">
                <a:latin typeface="Consolas" panose="020B0609020204030204" pitchFamily="49" charset="0"/>
                <a:ea typeface="Courier"/>
                <a:cs typeface="Courier"/>
                <a:sym typeface="Courier"/>
              </a:rPr>
              <a:t>source ++;</a:t>
            </a:r>
          </a:p>
          <a:p>
            <a:pPr lvl="0" algn="l" defTabSz="457200">
              <a:defRPr sz="1800"/>
            </a:pPr>
            <a:r>
              <a:rPr lang="en-US" sz="2800" dirty="0">
                <a:latin typeface="Consolas" panose="020B0609020204030204" pitchFamily="49" charset="0"/>
                <a:ea typeface="Courier"/>
                <a:cs typeface="Courier"/>
                <a:sym typeface="Courier"/>
              </a:rPr>
              <a:t>*target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a:t>
            </a:r>
          </a:p>
          <a:p>
            <a:pPr lvl="0" algn="l" defTabSz="457200">
              <a:defRPr sz="1800"/>
            </a:pPr>
            <a:r>
              <a:rPr lang="en-US" sz="2800" dirty="0">
                <a:latin typeface="Consolas" panose="020B0609020204030204" pitchFamily="49" charset="0"/>
                <a:ea typeface="Courier"/>
                <a:cs typeface="Courier"/>
                <a:sym typeface="Courier"/>
              </a:rPr>
              <a:t>target ++;</a:t>
            </a:r>
            <a:endParaRPr sz="2800" dirty="0">
              <a:latin typeface="Consolas" panose="020B0609020204030204" pitchFamily="49" charset="0"/>
              <a:ea typeface="Courier"/>
              <a:cs typeface="Courier"/>
              <a:sym typeface="Courier"/>
            </a:endParaRPr>
          </a:p>
        </p:txBody>
      </p:sp>
      <p:cxnSp>
        <p:nvCxnSpPr>
          <p:cNvPr id="9" name="Straight Arrow Connector 8"/>
          <p:cNvCxnSpPr/>
          <p:nvPr/>
        </p:nvCxnSpPr>
        <p:spPr>
          <a:xfrm>
            <a:off x="5915891" y="7657965"/>
            <a:ext cx="866393" cy="1745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701454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Fundamental observation"/>
          <p:cNvSpPr txBox="1">
            <a:spLocks noGrp="1"/>
          </p:cNvSpPr>
          <p:nvPr>
            <p:ph type="title"/>
          </p:nvPr>
        </p:nvSpPr>
        <p:spPr/>
        <p:txBody>
          <a:bodyPr/>
          <a:lstStyle/>
          <a:p>
            <a:r>
              <a:rPr lang="en-US" dirty="0"/>
              <a:t>Typecasting Pointers</a:t>
            </a:r>
          </a:p>
        </p:txBody>
      </p:sp>
      <p:sp>
        <p:nvSpPr>
          <p:cNvPr id="1136" name="C is permissive…"/>
          <p:cNvSpPr txBox="1">
            <a:spLocks noGrp="1"/>
          </p:cNvSpPr>
          <p:nvPr>
            <p:ph type="body" idx="1"/>
          </p:nvPr>
        </p:nvSpPr>
        <p:spPr/>
        <p:txBody>
          <a:bodyPr/>
          <a:lstStyle/>
          <a:p>
            <a:r>
              <a:rPr lang="en-US" dirty="0"/>
              <a:t>C lets you cast pointers in any way you like</a:t>
            </a:r>
          </a:p>
          <a:p>
            <a:r>
              <a:rPr lang="en-US" dirty="0"/>
              <a:t>You can “forge” pointers to point wherever you wish….</a:t>
            </a:r>
          </a:p>
          <a:p>
            <a:pPr marL="0" lvl="0" indent="0">
              <a:buNone/>
            </a:pPr>
            <a:endParaRPr lang="en-US" sz="2800" dirty="0">
              <a:latin typeface="Consolas" panose="020B0609020204030204" pitchFamily="49" charset="0"/>
              <a:sym typeface="Courier"/>
            </a:endParaRPr>
          </a:p>
          <a:p>
            <a:pPr marL="0" lvl="0" indent="0">
              <a:buNone/>
            </a:pPr>
            <a:r>
              <a:rPr lang="en-US" sz="2800" dirty="0">
                <a:latin typeface="Consolas" panose="020B0609020204030204" pitchFamily="49" charset="0"/>
                <a:sym typeface="Courier"/>
              </a:rPr>
              <a:t>   float f;</a:t>
            </a:r>
          </a:p>
          <a:p>
            <a:pPr marL="0" lvl="0" indent="0">
              <a:buNone/>
            </a:pPr>
            <a:r>
              <a:rPr lang="en-US" sz="2800" dirty="0">
                <a:latin typeface="Consolas" panose="020B0609020204030204" pitchFamily="49" charset="0"/>
                <a:sym typeface="Courier"/>
              </a:rPr>
              <a:t>   char p = * (char *) &amp;f; 	</a:t>
            </a:r>
            <a:r>
              <a:rPr lang="en-US" sz="2800" dirty="0">
                <a:solidFill>
                  <a:schemeClr val="accent1"/>
                </a:solidFill>
                <a:latin typeface="Consolas" panose="020B0609020204030204" pitchFamily="49" charset="0"/>
                <a:sym typeface="Courier"/>
              </a:rPr>
              <a:t>// 1st byte representing f</a:t>
            </a:r>
          </a:p>
          <a:p>
            <a:pPr marL="0" lvl="0" indent="0">
              <a:buNone/>
            </a:pPr>
            <a:r>
              <a:rPr lang="en-US" sz="2800" dirty="0">
                <a:latin typeface="Consolas" panose="020B0609020204030204" pitchFamily="49" charset="0"/>
                <a:sym typeface="Courier"/>
              </a:rPr>
              <a:t>   char </a:t>
            </a:r>
            <a:r>
              <a:rPr lang="en-US" sz="2800" dirty="0" err="1">
                <a:latin typeface="Consolas" panose="020B0609020204030204" pitchFamily="49" charset="0"/>
                <a:sym typeface="Courier"/>
              </a:rPr>
              <a:t>ch</a:t>
            </a:r>
            <a:r>
              <a:rPr lang="en-US" sz="2800" dirty="0">
                <a:latin typeface="Consolas" panose="020B0609020204030204" pitchFamily="49" charset="0"/>
                <a:sym typeface="Courier"/>
              </a:rPr>
              <a:t> = * (char *)1000;  </a:t>
            </a:r>
            <a:r>
              <a:rPr lang="en-US" sz="2800" dirty="0">
                <a:solidFill>
                  <a:schemeClr val="accent1"/>
                </a:solidFill>
                <a:latin typeface="Consolas" panose="020B0609020204030204" pitchFamily="49" charset="0"/>
                <a:sym typeface="Courier"/>
              </a:rPr>
              <a:t>// access any byte in memory</a:t>
            </a:r>
            <a:endParaRPr lang="en-US" sz="2800" dirty="0">
              <a:solidFill>
                <a:schemeClr val="accent1"/>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9522DEDC-FC98-4976-B3A9-25F032B48357}"/>
              </a:ext>
            </a:extLst>
          </p:cNvPr>
          <p:cNvSpPr>
            <a:spLocks noGrp="1"/>
          </p:cNvSpPr>
          <p:nvPr>
            <p:ph type="sldNum" sz="quarter" idx="2"/>
          </p:nvPr>
        </p:nvSpPr>
        <p:spPr/>
        <p:txBody>
          <a:bodyPr/>
          <a:lstStyle/>
          <a:p>
            <a:fld id="{86CB4B4D-7CA3-9044-876B-883B54F8677D}" type="slidenum">
              <a:rPr lang="en-US" smtClean="0"/>
              <a:pPr/>
              <a:t>21</a:t>
            </a:fld>
            <a:endParaRPr lang="en-US"/>
          </a:p>
        </p:txBody>
      </p:sp>
      <p:sp>
        <p:nvSpPr>
          <p:cNvPr id="11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35"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pic>
        <p:nvPicPr>
          <p:cNvPr id="1138" name="That’s what makes C very attractive for…" descr="That’s what makes C very attractive for…"/>
          <p:cNvPicPr>
            <a:picLocks/>
          </p:cNvPicPr>
          <p:nvPr/>
        </p:nvPicPr>
        <p:blipFill>
          <a:blip r:embed="rId4"/>
          <a:stretch>
            <a:fillRect/>
          </a:stretch>
        </p:blipFill>
        <p:spPr>
          <a:xfrm>
            <a:off x="725075" y="5930743"/>
            <a:ext cx="11184108" cy="3773941"/>
          </a:xfrm>
          <a:prstGeom prst="rect">
            <a:avLst/>
          </a:prstGeom>
          <a:effectLst>
            <a:outerShdw blurRad="127000" dist="114300" dir="5400000" rotWithShape="0">
              <a:srgbClr val="000000">
                <a:alpha val="50000"/>
              </a:srgbClr>
            </a:outerShdw>
          </a:effectLst>
        </p:spPr>
      </p:pic>
    </p:spTree>
    <p:extLst>
      <p:ext uri="{BB962C8B-B14F-4D97-AF65-F5344CB8AC3E}">
        <p14:creationId xmlns:p14="http://schemas.microsoft.com/office/powerpoint/2010/main" val="277953690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F6AE-47F5-4C88-8CA8-B180D5CA1AF4}"/>
              </a:ext>
            </a:extLst>
          </p:cNvPr>
          <p:cNvSpPr>
            <a:spLocks noGrp="1"/>
          </p:cNvSpPr>
          <p:nvPr>
            <p:ph type="title"/>
          </p:nvPr>
        </p:nvSpPr>
        <p:spPr/>
        <p:txBody>
          <a:bodyPr/>
          <a:lstStyle/>
          <a:p>
            <a:r>
              <a:rPr lang="en-US" dirty="0"/>
              <a:t>Returning more than one value from functions</a:t>
            </a:r>
          </a:p>
        </p:txBody>
      </p:sp>
      <p:sp>
        <p:nvSpPr>
          <p:cNvPr id="3" name="Text Placeholder 2">
            <a:extLst>
              <a:ext uri="{FF2B5EF4-FFF2-40B4-BE49-F238E27FC236}">
                <a16:creationId xmlns:a16="http://schemas.microsoft.com/office/drawing/2014/main" id="{A976D494-B737-4F38-BB0B-4500EFCFD40B}"/>
              </a:ext>
            </a:extLst>
          </p:cNvPr>
          <p:cNvSpPr>
            <a:spLocks noGrp="1"/>
          </p:cNvSpPr>
          <p:nvPr>
            <p:ph type="body" idx="1"/>
          </p:nvPr>
        </p:nvSpPr>
        <p:spPr>
          <a:xfrm>
            <a:off x="571500" y="2053644"/>
            <a:ext cx="11861800" cy="6565900"/>
          </a:xfrm>
        </p:spPr>
        <p:txBody>
          <a:bodyPr/>
          <a:lstStyle/>
          <a:p>
            <a:r>
              <a:rPr lang="en-US" dirty="0"/>
              <a:t>Use references (caller prepares the storage)</a:t>
            </a:r>
          </a:p>
          <a:p>
            <a:pPr marL="0" indent="0">
              <a:buNone/>
            </a:pPr>
            <a:r>
              <a:rPr lang="en-US" dirty="0">
                <a:solidFill>
                  <a:schemeClr val="accent1"/>
                </a:solidFill>
              </a:rPr>
              <a:t>	</a:t>
            </a:r>
            <a:r>
              <a:rPr lang="en-US" sz="2400" dirty="0">
                <a:solidFill>
                  <a:schemeClr val="accent1"/>
                </a:solidFill>
                <a:latin typeface="Consolas" panose="020B0609020204030204" pitchFamily="49" charset="0"/>
              </a:rPr>
              <a:t>long int </a:t>
            </a:r>
            <a:r>
              <a:rPr lang="en-US" sz="2400" dirty="0" err="1">
                <a:solidFill>
                  <a:schemeClr val="accent1"/>
                </a:solidFill>
                <a:latin typeface="Consolas" panose="020B0609020204030204" pitchFamily="49" charset="0"/>
              </a:rPr>
              <a:t>strtol</a:t>
            </a:r>
            <a:r>
              <a:rPr lang="en-US" sz="2400" dirty="0">
                <a:solidFill>
                  <a:schemeClr val="accent1"/>
                </a:solidFill>
                <a:latin typeface="Consolas" panose="020B0609020204030204" pitchFamily="49" charset="0"/>
              </a:rPr>
              <a:t> (const char* str, </a:t>
            </a:r>
            <a:r>
              <a:rPr lang="en-US" sz="2400" dirty="0">
                <a:solidFill>
                  <a:schemeClr val="accent5">
                    <a:lumMod val="75000"/>
                  </a:schemeClr>
                </a:solidFill>
                <a:latin typeface="Consolas" panose="020B0609020204030204" pitchFamily="49" charset="0"/>
              </a:rPr>
              <a:t>char** </a:t>
            </a:r>
            <a:r>
              <a:rPr lang="en-US" sz="2400" dirty="0" err="1">
                <a:solidFill>
                  <a:schemeClr val="accent5">
                    <a:lumMod val="75000"/>
                  </a:schemeClr>
                </a:solidFill>
                <a:latin typeface="Consolas" panose="020B0609020204030204" pitchFamily="49" charset="0"/>
              </a:rPr>
              <a:t>endptr</a:t>
            </a:r>
            <a:r>
              <a:rPr lang="en-US" sz="2400" dirty="0">
                <a:solidFill>
                  <a:schemeClr val="accent1"/>
                </a:solidFill>
                <a:latin typeface="Consolas" panose="020B0609020204030204" pitchFamily="49" charset="0"/>
              </a:rPr>
              <a:t>, int base);</a:t>
            </a:r>
          </a:p>
          <a:p>
            <a:r>
              <a:rPr lang="en-US" dirty="0"/>
              <a:t>Use arrays (caller prepares the storage)</a:t>
            </a:r>
          </a:p>
          <a:p>
            <a:pPr marL="0" indent="0">
              <a:buNone/>
            </a:pPr>
            <a:r>
              <a:rPr lang="fr-FR" dirty="0">
                <a:solidFill>
                  <a:schemeClr val="accent1"/>
                </a:solidFill>
              </a:rPr>
              <a:t>	</a:t>
            </a:r>
            <a:r>
              <a:rPr lang="fr-FR" sz="2400" dirty="0" err="1">
                <a:solidFill>
                  <a:schemeClr val="accent1"/>
                </a:solidFill>
                <a:latin typeface="Consolas" panose="020B0609020204030204" pitchFamily="49" charset="0"/>
              </a:rPr>
              <a:t>int</a:t>
            </a:r>
            <a:r>
              <a:rPr lang="fr-FR" sz="2400" dirty="0">
                <a:solidFill>
                  <a:schemeClr val="accent1"/>
                </a:solidFill>
                <a:latin typeface="Consolas" panose="020B0609020204030204" pitchFamily="49" charset="0"/>
              </a:rPr>
              <a:t> pipe(</a:t>
            </a:r>
            <a:r>
              <a:rPr lang="fr-FR" sz="2400" dirty="0" err="1">
                <a:solidFill>
                  <a:schemeClr val="accent5">
                    <a:lumMod val="75000"/>
                  </a:schemeClr>
                </a:solidFill>
                <a:latin typeface="Consolas" panose="020B0609020204030204" pitchFamily="49" charset="0"/>
              </a:rPr>
              <a:t>int</a:t>
            </a:r>
            <a:r>
              <a:rPr lang="fr-FR" sz="2400" dirty="0">
                <a:solidFill>
                  <a:schemeClr val="accent5">
                    <a:lumMod val="75000"/>
                  </a:schemeClr>
                </a:solidFill>
                <a:latin typeface="Consolas" panose="020B0609020204030204" pitchFamily="49" charset="0"/>
              </a:rPr>
              <a:t> </a:t>
            </a:r>
            <a:r>
              <a:rPr lang="fr-FR" sz="2400" dirty="0" err="1">
                <a:solidFill>
                  <a:schemeClr val="accent5">
                    <a:lumMod val="75000"/>
                  </a:schemeClr>
                </a:solidFill>
                <a:latin typeface="Consolas" panose="020B0609020204030204" pitchFamily="49" charset="0"/>
              </a:rPr>
              <a:t>pipefd</a:t>
            </a:r>
            <a:r>
              <a:rPr lang="fr-FR" sz="2400" dirty="0">
                <a:solidFill>
                  <a:schemeClr val="accent5">
                    <a:lumMod val="75000"/>
                  </a:schemeClr>
                </a:solidFill>
                <a:latin typeface="Consolas" panose="020B0609020204030204" pitchFamily="49" charset="0"/>
              </a:rPr>
              <a:t>[2]</a:t>
            </a:r>
            <a:r>
              <a:rPr lang="fr-FR" sz="24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r>
              <a:rPr lang="en-US" dirty="0"/>
              <a:t>Return a structure (costly if structure is large)</a:t>
            </a:r>
          </a:p>
          <a:p>
            <a:r>
              <a:rPr lang="en-US" dirty="0"/>
              <a:t>Return a pointer (to array or structure)</a:t>
            </a:r>
          </a:p>
          <a:p>
            <a:pPr lvl="1"/>
            <a:r>
              <a:rPr lang="en-US" dirty="0"/>
              <a:t>Must be dynamically allocated or static. RTM (read the manual)!</a:t>
            </a:r>
          </a:p>
          <a:p>
            <a:pPr marL="0" indent="0">
              <a:buNone/>
            </a:pPr>
            <a:r>
              <a:rPr lang="en-US" dirty="0">
                <a:solidFill>
                  <a:schemeClr val="accent1"/>
                </a:solidFill>
              </a:rPr>
              <a:t>	</a:t>
            </a:r>
            <a:r>
              <a:rPr lang="en-US" sz="2400" dirty="0">
                <a:solidFill>
                  <a:schemeClr val="accent5">
                    <a:lumMod val="75000"/>
                  </a:schemeClr>
                </a:solidFill>
                <a:latin typeface="Consolas" panose="020B0609020204030204" pitchFamily="49" charset="0"/>
              </a:rPr>
              <a:t>char * </a:t>
            </a:r>
            <a:r>
              <a:rPr lang="en-US" sz="2400" dirty="0" err="1">
                <a:solidFill>
                  <a:schemeClr val="accent1"/>
                </a:solidFill>
                <a:latin typeface="Consolas" panose="020B0609020204030204" pitchFamily="49" charset="0"/>
              </a:rPr>
              <a:t>strdup</a:t>
            </a:r>
            <a:r>
              <a:rPr lang="en-US" sz="2400" dirty="0">
                <a:solidFill>
                  <a:schemeClr val="accent1"/>
                </a:solidFill>
                <a:latin typeface="Consolas" panose="020B0609020204030204" pitchFamily="49" charset="0"/>
              </a:rPr>
              <a:t>(const char *str1);</a:t>
            </a:r>
          </a:p>
          <a:p>
            <a:pPr marL="0" indent="0">
              <a:buNone/>
            </a:pPr>
            <a:r>
              <a:rPr lang="en-US" dirty="0">
                <a:solidFill>
                  <a:schemeClr val="accent1"/>
                </a:solidFill>
              </a:rPr>
              <a:t>	</a:t>
            </a:r>
            <a:r>
              <a:rPr lang="en-US" sz="2400" dirty="0">
                <a:solidFill>
                  <a:schemeClr val="accent5">
                    <a:lumMod val="75000"/>
                  </a:schemeClr>
                </a:solidFill>
                <a:latin typeface="Consolas" panose="020B0609020204030204" pitchFamily="49" charset="0"/>
              </a:rPr>
              <a:t>struct tm *</a:t>
            </a:r>
            <a:r>
              <a:rPr lang="en-US" sz="2400" dirty="0" err="1">
                <a:solidFill>
                  <a:schemeClr val="accent1"/>
                </a:solidFill>
                <a:latin typeface="Consolas" panose="020B0609020204030204" pitchFamily="49" charset="0"/>
              </a:rPr>
              <a:t>localtime</a:t>
            </a:r>
            <a:r>
              <a:rPr lang="en-US" sz="2400" dirty="0">
                <a:solidFill>
                  <a:schemeClr val="accent1"/>
                </a:solidFill>
                <a:latin typeface="Consolas" panose="020B0609020204030204" pitchFamily="49" charset="0"/>
              </a:rPr>
              <a:t>( const </a:t>
            </a:r>
            <a:r>
              <a:rPr lang="en-US" sz="2400" dirty="0" err="1">
                <a:solidFill>
                  <a:schemeClr val="accent1"/>
                </a:solidFill>
                <a:latin typeface="Consolas" panose="020B0609020204030204" pitchFamily="49" charset="0"/>
              </a:rPr>
              <a:t>time_t</a:t>
            </a:r>
            <a:r>
              <a:rPr lang="en-US" sz="2400" dirty="0">
                <a:solidFill>
                  <a:schemeClr val="accent1"/>
                </a:solidFill>
                <a:latin typeface="Consolas" panose="020B0609020204030204" pitchFamily="49" charset="0"/>
              </a:rPr>
              <a:t> *time );</a:t>
            </a:r>
            <a:r>
              <a:rPr lang="en-US" dirty="0">
                <a:solidFill>
                  <a:schemeClr val="accent1"/>
                </a:solidFill>
              </a:rPr>
              <a:t>	</a:t>
            </a:r>
          </a:p>
          <a:p>
            <a:r>
              <a:rPr lang="en-US" dirty="0"/>
              <a:t>Use global variables (</a:t>
            </a:r>
            <a:r>
              <a:rPr lang="en-US" b="1" dirty="0">
                <a:solidFill>
                  <a:srgbClr val="FF0000"/>
                </a:solidFill>
              </a:rPr>
              <a:t>DON’T!</a:t>
            </a:r>
            <a:r>
              <a:rPr lang="en-US" dirty="0"/>
              <a:t>)</a:t>
            </a:r>
          </a:p>
          <a:p>
            <a:pPr marL="0" lvl="0" indent="0">
              <a:buNone/>
            </a:pPr>
            <a:r>
              <a:rPr lang="en-US" dirty="0">
                <a:solidFill>
                  <a:srgbClr val="0365C0"/>
                </a:solidFill>
              </a:rPr>
              <a:t>	</a:t>
            </a:r>
            <a:r>
              <a:rPr lang="en-US" sz="2400" dirty="0" err="1">
                <a:solidFill>
                  <a:srgbClr val="C82506">
                    <a:lumMod val="75000"/>
                  </a:srgbClr>
                </a:solidFill>
                <a:latin typeface="Consolas" panose="020B0609020204030204" pitchFamily="49" charset="0"/>
              </a:rPr>
              <a:t>errno</a:t>
            </a:r>
            <a:endParaRPr lang="en-US" sz="2400" dirty="0">
              <a:solidFill>
                <a:srgbClr val="0365C0"/>
              </a:solidFill>
              <a:latin typeface="Consolas" panose="020B0609020204030204" pitchFamily="49" charset="0"/>
            </a:endParaRPr>
          </a:p>
          <a:p>
            <a:pPr marL="0" indent="0">
              <a:buNone/>
            </a:pPr>
            <a:endParaRPr lang="en-US" dirty="0">
              <a:solidFill>
                <a:schemeClr val="accent1"/>
              </a:solidFill>
            </a:endParaRPr>
          </a:p>
        </p:txBody>
      </p:sp>
      <p:sp>
        <p:nvSpPr>
          <p:cNvPr id="4" name="Slide Number Placeholder 3">
            <a:extLst>
              <a:ext uri="{FF2B5EF4-FFF2-40B4-BE49-F238E27FC236}">
                <a16:creationId xmlns:a16="http://schemas.microsoft.com/office/drawing/2014/main" id="{B4A99062-2E26-4FB6-B8E8-6409CC25A493}"/>
              </a:ext>
            </a:extLst>
          </p:cNvPr>
          <p:cNvSpPr>
            <a:spLocks noGrp="1"/>
          </p:cNvSpPr>
          <p:nvPr>
            <p:ph type="sldNum" sz="quarter" idx="2"/>
          </p:nvPr>
        </p:nvSpPr>
        <p:spPr/>
        <p:txBody>
          <a:bodyPr/>
          <a:lstStyle/>
          <a:p>
            <a:fld id="{86CB4B4D-7CA3-9044-876B-883B54F8677D}" type="slidenum">
              <a:rPr lang="en-US" smtClean="0"/>
              <a:t>22</a:t>
            </a:fld>
            <a:endParaRPr lang="en-US"/>
          </a:p>
        </p:txBody>
      </p:sp>
    </p:spTree>
    <p:extLst>
      <p:ext uri="{BB962C8B-B14F-4D97-AF65-F5344CB8AC3E}">
        <p14:creationId xmlns:p14="http://schemas.microsoft.com/office/powerpoint/2010/main" val="17801512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175E-6874-4A84-A922-D7284080F19D}"/>
              </a:ext>
            </a:extLst>
          </p:cNvPr>
          <p:cNvSpPr>
            <a:spLocks noGrp="1"/>
          </p:cNvSpPr>
          <p:nvPr>
            <p:ph type="title"/>
          </p:nvPr>
        </p:nvSpPr>
        <p:spPr/>
        <p:txBody>
          <a:bodyPr/>
          <a:lstStyle/>
          <a:p>
            <a:r>
              <a:rPr lang="en-US" dirty="0"/>
              <a:t>Typedef</a:t>
            </a:r>
          </a:p>
        </p:txBody>
      </p:sp>
      <p:sp>
        <p:nvSpPr>
          <p:cNvPr id="3" name="Text Placeholder 2">
            <a:extLst>
              <a:ext uri="{FF2B5EF4-FFF2-40B4-BE49-F238E27FC236}">
                <a16:creationId xmlns:a16="http://schemas.microsoft.com/office/drawing/2014/main" id="{09756589-D47B-4247-B181-06E3ED30B2C3}"/>
              </a:ext>
            </a:extLst>
          </p:cNvPr>
          <p:cNvSpPr>
            <a:spLocks noGrp="1"/>
          </p:cNvSpPr>
          <p:nvPr>
            <p:ph type="body" idx="1"/>
          </p:nvPr>
        </p:nvSpPr>
        <p:spPr/>
        <p:txBody>
          <a:bodyPr/>
          <a:lstStyle/>
          <a:p>
            <a:pPr marL="0" indent="0">
              <a:buNone/>
            </a:pPr>
            <a:r>
              <a:rPr lang="en-US" sz="2400" dirty="0">
                <a:solidFill>
                  <a:schemeClr val="accent1"/>
                </a:solidFill>
                <a:latin typeface="Consolas" panose="020B0609020204030204" pitchFamily="49" charset="0"/>
              </a:rPr>
              <a:t>// Example of </a:t>
            </a:r>
            <a:r>
              <a:rPr lang="en-US" sz="2400" dirty="0" err="1">
                <a:solidFill>
                  <a:schemeClr val="accent1"/>
                </a:solidFill>
                <a:latin typeface="Consolas" panose="020B0609020204030204" pitchFamily="49" charset="0"/>
              </a:rPr>
              <a:t>typedef</a:t>
            </a:r>
            <a:r>
              <a:rPr lang="en-US" sz="2400" dirty="0">
                <a:solidFill>
                  <a:schemeClr val="accent1"/>
                </a:solidFill>
                <a:latin typeface="Consolas" panose="020B0609020204030204" pitchFamily="49" charset="0"/>
              </a:rPr>
              <a:t>. Think about how you would define a variable</a:t>
            </a:r>
          </a:p>
          <a:p>
            <a:pPr marL="0" indent="0">
              <a:buNone/>
            </a:pPr>
            <a:r>
              <a:rPr lang="en-US" sz="2400" dirty="0">
                <a:solidFill>
                  <a:schemeClr val="accent5"/>
                </a:solidFill>
                <a:latin typeface="Consolas" panose="020B0609020204030204" pitchFamily="49" charset="0"/>
              </a:rPr>
              <a:t>typedef	</a:t>
            </a:r>
            <a:r>
              <a:rPr lang="en-US" sz="2400" dirty="0" err="1">
                <a:solidFill>
                  <a:schemeClr val="accent5"/>
                </a:solidFill>
                <a:latin typeface="Consolas" panose="020B0609020204030204" pitchFamily="49" charset="0"/>
              </a:rPr>
              <a:t>int</a:t>
            </a:r>
            <a:r>
              <a:rPr lang="en-US" sz="2400" dirty="0">
                <a:solidFill>
                  <a:schemeClr val="accent5"/>
                </a:solidFill>
                <a:latin typeface="Consolas" panose="020B0609020204030204" pitchFamily="49" charset="0"/>
              </a:rPr>
              <a:t>		BOOL;</a:t>
            </a:r>
          </a:p>
          <a:p>
            <a:pPr marL="0" indent="0">
              <a:buNone/>
            </a:pPr>
            <a:r>
              <a:rPr lang="en-US" sz="2400" dirty="0">
                <a:solidFill>
                  <a:schemeClr val="accent5"/>
                </a:solidFill>
                <a:latin typeface="Consolas" panose="020B0609020204030204" pitchFamily="49" charset="0"/>
              </a:rPr>
              <a:t>typedef	char 	</a:t>
            </a:r>
            <a:r>
              <a:rPr lang="en-US" sz="2400" dirty="0" err="1">
                <a:solidFill>
                  <a:schemeClr val="accent5"/>
                </a:solidFill>
                <a:latin typeface="Consolas" panose="020B0609020204030204" pitchFamily="49" charset="0"/>
              </a:rPr>
              <a:t>name_t</a:t>
            </a:r>
            <a:r>
              <a:rPr lang="en-US" sz="2400" dirty="0">
                <a:solidFill>
                  <a:schemeClr val="accent5"/>
                </a:solidFill>
                <a:latin typeface="Consolas" panose="020B0609020204030204" pitchFamily="49" charset="0"/>
              </a:rPr>
              <a:t>[100];</a:t>
            </a:r>
          </a:p>
          <a:p>
            <a:pPr marL="0" indent="0">
              <a:buNone/>
            </a:pPr>
            <a:r>
              <a:rPr lang="en-US" sz="2400" dirty="0">
                <a:solidFill>
                  <a:schemeClr val="accent5"/>
                </a:solidFill>
                <a:latin typeface="Consolas" panose="020B0609020204030204" pitchFamily="49" charset="0"/>
              </a:rPr>
              <a:t>typedef	char	*Pointer;</a:t>
            </a:r>
          </a:p>
          <a:p>
            <a:pPr marL="0" indent="0">
              <a:buNone/>
            </a:pPr>
            <a:endParaRPr lang="en-US" sz="2400" dirty="0">
              <a:solidFill>
                <a:schemeClr val="accent1"/>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C78ED4E7-8FC8-4338-A55B-439A8DA1596D}"/>
              </a:ext>
            </a:extLst>
          </p:cNvPr>
          <p:cNvSpPr>
            <a:spLocks noGrp="1"/>
          </p:cNvSpPr>
          <p:nvPr>
            <p:ph type="sldNum" sz="quarter" idx="2"/>
          </p:nvPr>
        </p:nvSpPr>
        <p:spPr/>
        <p:txBody>
          <a:bodyPr/>
          <a:lstStyle/>
          <a:p>
            <a:fld id="{86CB4B4D-7CA3-9044-876B-883B54F8677D}" type="slidenum">
              <a:rPr lang="en-US" smtClean="0"/>
              <a:t>23</a:t>
            </a:fld>
            <a:endParaRPr lang="en-US"/>
          </a:p>
        </p:txBody>
      </p:sp>
    </p:spTree>
    <p:extLst>
      <p:ext uri="{BB962C8B-B14F-4D97-AF65-F5344CB8AC3E}">
        <p14:creationId xmlns:p14="http://schemas.microsoft.com/office/powerpoint/2010/main" val="242460589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2DD-FA5C-43CA-9E19-B54F990ABDA3}"/>
              </a:ext>
            </a:extLst>
          </p:cNvPr>
          <p:cNvSpPr>
            <a:spLocks noGrp="1"/>
          </p:cNvSpPr>
          <p:nvPr>
            <p:ph type="title"/>
          </p:nvPr>
        </p:nvSpPr>
        <p:spPr/>
        <p:txBody>
          <a:bodyPr/>
          <a:lstStyle/>
          <a:p>
            <a:r>
              <a:rPr lang="en-US" dirty="0"/>
              <a:t>Self-referential structures</a:t>
            </a:r>
          </a:p>
        </p:txBody>
      </p:sp>
      <p:sp>
        <p:nvSpPr>
          <p:cNvPr id="3" name="Text Placeholder 2">
            <a:extLst>
              <a:ext uri="{FF2B5EF4-FFF2-40B4-BE49-F238E27FC236}">
                <a16:creationId xmlns:a16="http://schemas.microsoft.com/office/drawing/2014/main" id="{277BC60C-73D5-401B-8465-29E84F549656}"/>
              </a:ext>
            </a:extLst>
          </p:cNvPr>
          <p:cNvSpPr>
            <a:spLocks noGrp="1"/>
          </p:cNvSpPr>
          <p:nvPr>
            <p:ph type="body" idx="1"/>
          </p:nvPr>
        </p:nvSpPr>
        <p:spPr/>
        <p:txBody>
          <a:bodyPr/>
          <a:lstStyle/>
          <a:p>
            <a:pPr marL="0" indent="0">
              <a:buNone/>
            </a:pPr>
            <a:r>
              <a:rPr lang="en-US" sz="2400" dirty="0">
                <a:solidFill>
                  <a:schemeClr val="accent1"/>
                </a:solidFill>
                <a:latin typeface="Consolas" panose="020B0609020204030204" pitchFamily="49" charset="0"/>
              </a:rPr>
              <a:t>struct Person {</a:t>
            </a:r>
          </a:p>
          <a:p>
            <a:pPr marL="0" indent="0">
              <a:buNone/>
            </a:pPr>
            <a:r>
              <a:rPr lang="en-US" sz="2400" dirty="0">
                <a:solidFill>
                  <a:schemeClr val="accent1"/>
                </a:solidFill>
                <a:latin typeface="Consolas" panose="020B0609020204030204" pitchFamily="49" charset="0"/>
              </a:rPr>
              <a:t>   </a:t>
            </a:r>
            <a:r>
              <a:rPr lang="en-US" sz="2400" dirty="0" err="1">
                <a:solidFill>
                  <a:schemeClr val="accent1"/>
                </a:solidFill>
                <a:latin typeface="Consolas" panose="020B0609020204030204" pitchFamily="49" charset="0"/>
              </a:rPr>
              <a:t>int</a:t>
            </a:r>
            <a:r>
              <a:rPr lang="en-US" sz="2400" dirty="0">
                <a:solidFill>
                  <a:schemeClr val="accent1"/>
                </a:solidFill>
                <a:latin typeface="Consolas" panose="020B0609020204030204" pitchFamily="49" charset="0"/>
              </a:rPr>
              <a:t>    age;</a:t>
            </a:r>
          </a:p>
          <a:p>
            <a:pPr marL="0" indent="0">
              <a:buNone/>
            </a:pPr>
            <a:r>
              <a:rPr lang="en-US" sz="2400" dirty="0">
                <a:solidFill>
                  <a:schemeClr val="accent1"/>
                </a:solidFill>
                <a:latin typeface="Consolas" panose="020B0609020204030204" pitchFamily="49" charset="0"/>
              </a:rPr>
              <a:t>   char   gender;</a:t>
            </a:r>
          </a:p>
          <a:p>
            <a:pPr marL="0" indent="0">
              <a:buNone/>
            </a:pPr>
            <a:r>
              <a:rPr lang="en-US" sz="2400" dirty="0">
                <a:solidFill>
                  <a:schemeClr val="accent1"/>
                </a:solidFill>
                <a:latin typeface="Consolas" panose="020B0609020204030204" pitchFamily="49" charset="0"/>
              </a:rPr>
              <a:t>   char   name[32];</a:t>
            </a:r>
          </a:p>
          <a:p>
            <a:pPr marL="0" indent="0">
              <a:buNone/>
            </a:pPr>
            <a:r>
              <a:rPr lang="en-US" sz="2400" dirty="0">
                <a:solidFill>
                  <a:schemeClr val="accent1"/>
                </a:solidFill>
                <a:latin typeface="Consolas" panose="020B0609020204030204" pitchFamily="49" charset="0"/>
              </a:rPr>
              <a:t>   struct Person * parents;</a:t>
            </a:r>
            <a:r>
              <a:rPr lang="en-US" sz="2400" dirty="0">
                <a:solidFill>
                  <a:schemeClr val="accent5"/>
                </a:solidFill>
                <a:latin typeface="Consolas" panose="020B0609020204030204" pitchFamily="49" charset="0"/>
              </a:rPr>
              <a:t> // A pointer to this type of struct</a:t>
            </a:r>
          </a:p>
          <a:p>
            <a:pPr marL="0" indent="0">
              <a:buNone/>
            </a:pPr>
            <a:r>
              <a:rPr lang="en-US" sz="2400" dirty="0">
                <a:solidFill>
                  <a:schemeClr val="accent1"/>
                </a:solidFill>
                <a:latin typeface="Consolas" panose="020B0609020204030204" pitchFamily="49" charset="0"/>
              </a:rPr>
              <a:t>} person1, person2;  </a:t>
            </a:r>
            <a:r>
              <a:rPr lang="en-US" sz="2400" dirty="0">
                <a:solidFill>
                  <a:schemeClr val="accent5"/>
                </a:solidFill>
                <a:latin typeface="Consolas" panose="020B0609020204030204" pitchFamily="49" charset="0"/>
              </a:rPr>
              <a:t>// Can define variables here</a:t>
            </a:r>
          </a:p>
          <a:p>
            <a:pPr marL="0" indent="0">
              <a:buNone/>
            </a:pPr>
            <a:endParaRPr lang="en-US" sz="2400" dirty="0">
              <a:solidFill>
                <a:schemeClr val="accent1"/>
              </a:solidFill>
              <a:latin typeface="Consolas" panose="020B0609020204030204" pitchFamily="49" charset="0"/>
            </a:endParaRPr>
          </a:p>
          <a:p>
            <a:pPr marL="0" indent="0">
              <a:buNone/>
            </a:pPr>
            <a:endParaRPr lang="en-US" sz="2400" dirty="0"/>
          </a:p>
        </p:txBody>
      </p:sp>
      <p:sp>
        <p:nvSpPr>
          <p:cNvPr id="4" name="Slide Number Placeholder 3">
            <a:extLst>
              <a:ext uri="{FF2B5EF4-FFF2-40B4-BE49-F238E27FC236}">
                <a16:creationId xmlns:a16="http://schemas.microsoft.com/office/drawing/2014/main" id="{4A21D8F2-5C52-48FA-B047-AC375D1D1787}"/>
              </a:ext>
            </a:extLst>
          </p:cNvPr>
          <p:cNvSpPr>
            <a:spLocks noGrp="1"/>
          </p:cNvSpPr>
          <p:nvPr>
            <p:ph type="sldNum" sz="quarter" idx="2"/>
          </p:nvPr>
        </p:nvSpPr>
        <p:spPr/>
        <p:txBody>
          <a:bodyPr/>
          <a:lstStyle/>
          <a:p>
            <a:fld id="{86CB4B4D-7CA3-9044-876B-883B54F8677D}" type="slidenum">
              <a:rPr lang="en-US" smtClean="0"/>
              <a:t>24</a:t>
            </a:fld>
            <a:endParaRPr lang="en-US"/>
          </a:p>
        </p:txBody>
      </p:sp>
    </p:spTree>
    <p:extLst>
      <p:ext uri="{BB962C8B-B14F-4D97-AF65-F5344CB8AC3E}">
        <p14:creationId xmlns:p14="http://schemas.microsoft.com/office/powerpoint/2010/main" val="176162680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3D6B-BBF0-488A-808F-58ED7AEDF865}"/>
              </a:ext>
            </a:extLst>
          </p:cNvPr>
          <p:cNvSpPr>
            <a:spLocks noGrp="1"/>
          </p:cNvSpPr>
          <p:nvPr>
            <p:ph type="title"/>
          </p:nvPr>
        </p:nvSpPr>
        <p:spPr/>
        <p:txBody>
          <a:bodyPr/>
          <a:lstStyle/>
          <a:p>
            <a:r>
              <a:rPr lang="en-US" dirty="0"/>
              <a:t>Self-referential structures - 2</a:t>
            </a:r>
          </a:p>
        </p:txBody>
      </p:sp>
      <p:sp>
        <p:nvSpPr>
          <p:cNvPr id="3" name="Text Placeholder 2">
            <a:extLst>
              <a:ext uri="{FF2B5EF4-FFF2-40B4-BE49-F238E27FC236}">
                <a16:creationId xmlns:a16="http://schemas.microsoft.com/office/drawing/2014/main" id="{0CD0403F-4CB2-4305-A4A3-D18E927E994F}"/>
              </a:ext>
            </a:extLst>
          </p:cNvPr>
          <p:cNvSpPr>
            <a:spLocks noGrp="1"/>
          </p:cNvSpPr>
          <p:nvPr>
            <p:ph type="body" idx="1"/>
          </p:nvPr>
        </p:nvSpPr>
        <p:spPr>
          <a:xfrm>
            <a:off x="571500" y="2303552"/>
            <a:ext cx="11861800" cy="6565900"/>
          </a:xfrm>
        </p:spPr>
        <p:txBody>
          <a:bodyPr/>
          <a:lstStyle/>
          <a:p>
            <a:pPr marL="0" indent="0">
              <a:buNone/>
            </a:pPr>
            <a:r>
              <a:rPr lang="en-US" sz="2400" dirty="0">
                <a:solidFill>
                  <a:schemeClr val="accent1"/>
                </a:solidFill>
                <a:latin typeface="Consolas" panose="020B0609020204030204" pitchFamily="49" charset="0"/>
              </a:rPr>
              <a:t>struct student {</a:t>
            </a:r>
          </a:p>
          <a:p>
            <a:pPr marL="0" indent="0">
              <a:buNone/>
            </a:pPr>
            <a:r>
              <a:rPr lang="en-US" sz="2400" dirty="0">
                <a:solidFill>
                  <a:schemeClr val="accent1"/>
                </a:solidFill>
                <a:latin typeface="Consolas" panose="020B0609020204030204" pitchFamily="49" charset="0"/>
              </a:rPr>
              <a:t>   char   name[128];</a:t>
            </a:r>
          </a:p>
          <a:p>
            <a:pPr marL="0" indent="0">
              <a:buNone/>
            </a:pPr>
            <a:r>
              <a:rPr lang="en-US" sz="2400" dirty="0">
                <a:solidFill>
                  <a:schemeClr val="accent5"/>
                </a:solidFill>
                <a:latin typeface="Consolas" panose="020B0609020204030204" pitchFamily="49" charset="0"/>
              </a:rPr>
              <a:t>   // Can have a pointer to a struct defined later.</a:t>
            </a:r>
          </a:p>
          <a:p>
            <a:pPr marL="0" indent="0">
              <a:buNone/>
            </a:pPr>
            <a:r>
              <a:rPr lang="en-US" sz="2400" dirty="0">
                <a:solidFill>
                  <a:schemeClr val="accent5"/>
                </a:solidFill>
                <a:latin typeface="Consolas" panose="020B0609020204030204" pitchFamily="49" charset="0"/>
              </a:rPr>
              <a:t>   // However, you cannot define an array of book here (e.g. books[8])</a:t>
            </a:r>
            <a:endParaRPr lang="en-US" sz="2400" dirty="0">
              <a:solidFill>
                <a:schemeClr val="accent1"/>
              </a:solidFill>
              <a:latin typeface="Consolas" panose="020B0609020204030204" pitchFamily="49" charset="0"/>
            </a:endParaRPr>
          </a:p>
          <a:p>
            <a:pPr marL="0" indent="0">
              <a:buNone/>
            </a:pPr>
            <a:r>
              <a:rPr lang="en-US" sz="2400" dirty="0">
                <a:solidFill>
                  <a:schemeClr val="accent1"/>
                </a:solidFill>
                <a:latin typeface="Consolas" panose="020B0609020204030204" pitchFamily="49" charset="0"/>
              </a:rPr>
              <a:t>   struct book * books; </a:t>
            </a:r>
          </a:p>
          <a:p>
            <a:pPr marL="0" indent="0">
              <a:buNone/>
            </a:pPr>
            <a:r>
              <a:rPr lang="en-US" sz="2400" dirty="0">
                <a:solidFill>
                  <a:schemeClr val="accent1"/>
                </a:solidFill>
                <a:latin typeface="Consolas" panose="020B0609020204030204" pitchFamily="49" charset="0"/>
              </a:rPr>
              <a:t>};  </a:t>
            </a:r>
          </a:p>
          <a:p>
            <a:pPr marL="0" indent="0">
              <a:buNone/>
            </a:pPr>
            <a:r>
              <a:rPr lang="en-US" sz="2400" dirty="0">
                <a:solidFill>
                  <a:schemeClr val="accent1"/>
                </a:solidFill>
                <a:latin typeface="Consolas" panose="020B0609020204030204" pitchFamily="49" charset="0"/>
              </a:rPr>
              <a:t>struct book {</a:t>
            </a:r>
          </a:p>
          <a:p>
            <a:pPr marL="0" indent="0">
              <a:buNone/>
            </a:pPr>
            <a:r>
              <a:rPr lang="en-US" sz="2400" dirty="0">
                <a:solidFill>
                  <a:schemeClr val="accent1"/>
                </a:solidFill>
                <a:latin typeface="Consolas" panose="020B0609020204030204" pitchFamily="49" charset="0"/>
              </a:rPr>
              <a:t>   char   title[128];</a:t>
            </a:r>
          </a:p>
          <a:p>
            <a:pPr marL="0" indent="0">
              <a:buNone/>
            </a:pPr>
            <a:r>
              <a:rPr lang="en-US" sz="2400" dirty="0">
                <a:solidFill>
                  <a:schemeClr val="accent1"/>
                </a:solidFill>
                <a:latin typeface="Consolas" panose="020B0609020204030204" pitchFamily="49" charset="0"/>
              </a:rPr>
              <a:t>   struct student * owner;</a:t>
            </a:r>
            <a:r>
              <a:rPr lang="en-US" sz="2400" dirty="0">
                <a:solidFill>
                  <a:schemeClr val="accent5"/>
                </a:solidFill>
                <a:latin typeface="Consolas" panose="020B0609020204030204" pitchFamily="49" charset="0"/>
              </a:rPr>
              <a:t> </a:t>
            </a:r>
          </a:p>
          <a:p>
            <a:pPr marL="0" indent="0">
              <a:buNone/>
            </a:pPr>
            <a:r>
              <a:rPr lang="en-US" sz="2400" dirty="0">
                <a:solidFill>
                  <a:schemeClr val="accent1"/>
                </a:solidFill>
                <a:latin typeface="Consolas" panose="020B0609020204030204" pitchFamily="49" charset="0"/>
              </a:rPr>
              <a:t>   struct book * next; </a:t>
            </a:r>
            <a:r>
              <a:rPr lang="en-US" sz="2400" dirty="0">
                <a:solidFill>
                  <a:schemeClr val="accent5"/>
                </a:solidFill>
                <a:latin typeface="Consolas" panose="020B0609020204030204" pitchFamily="49" charset="0"/>
              </a:rPr>
              <a:t>// A pointer to this type of struct</a:t>
            </a:r>
            <a:endParaRPr lang="en-US" sz="2400" dirty="0">
              <a:solidFill>
                <a:schemeClr val="accent1"/>
              </a:solidFill>
              <a:latin typeface="Consolas" panose="020B0609020204030204" pitchFamily="49" charset="0"/>
            </a:endParaRPr>
          </a:p>
          <a:p>
            <a:pPr marL="0" indent="0">
              <a:buNone/>
            </a:pPr>
            <a:r>
              <a:rPr lang="en-US" sz="2400" dirty="0">
                <a:solidFill>
                  <a:schemeClr val="accent1"/>
                </a:solidFill>
                <a:latin typeface="Consolas" panose="020B0609020204030204" pitchFamily="49" charset="0"/>
              </a:rPr>
              <a:t>};  </a:t>
            </a: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B9F4D71A-51B9-4C21-8165-773A661764F9}"/>
              </a:ext>
            </a:extLst>
          </p:cNvPr>
          <p:cNvSpPr>
            <a:spLocks noGrp="1"/>
          </p:cNvSpPr>
          <p:nvPr>
            <p:ph type="sldNum" sz="quarter" idx="2"/>
          </p:nvPr>
        </p:nvSpPr>
        <p:spPr/>
        <p:txBody>
          <a:bodyPr/>
          <a:lstStyle/>
          <a:p>
            <a:fld id="{86CB4B4D-7CA3-9044-876B-883B54F8677D}" type="slidenum">
              <a:rPr lang="en-US" smtClean="0"/>
              <a:t>25</a:t>
            </a:fld>
            <a:endParaRPr lang="en-US"/>
          </a:p>
        </p:txBody>
      </p:sp>
    </p:spTree>
    <p:extLst>
      <p:ext uri="{BB962C8B-B14F-4D97-AF65-F5344CB8AC3E}">
        <p14:creationId xmlns:p14="http://schemas.microsoft.com/office/powerpoint/2010/main" val="17098749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Example"/>
          <p:cNvSpPr txBox="1">
            <a:spLocks noGrp="1"/>
          </p:cNvSpPr>
          <p:nvPr>
            <p:ph type="title"/>
          </p:nvPr>
        </p:nvSpPr>
        <p:spPr>
          <a:prstGeom prst="rect">
            <a:avLst/>
          </a:prstGeom>
        </p:spPr>
        <p:txBody>
          <a:bodyPr/>
          <a:lstStyle/>
          <a:p>
            <a:r>
              <a:rPr dirty="0"/>
              <a:t>Example</a:t>
            </a:r>
            <a:r>
              <a:rPr lang="en-US" dirty="0"/>
              <a:t> of Pointer Arithmetic</a:t>
            </a:r>
            <a:endParaRPr dirty="0"/>
          </a:p>
        </p:txBody>
      </p:sp>
      <p:sp>
        <p:nvSpPr>
          <p:cNvPr id="929"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30"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31"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33"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34"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5"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6"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7" name="Rectangle"/>
          <p:cNvSpPr/>
          <p:nvPr/>
        </p:nvSpPr>
        <p:spPr>
          <a:xfrm>
            <a:off x="412047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8"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9"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0"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1"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2"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3"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4" name="0"/>
          <p:cNvSpPr txBox="1"/>
          <p:nvPr/>
        </p:nvSpPr>
        <p:spPr>
          <a:xfrm>
            <a:off x="1189394"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45" name="9"/>
          <p:cNvSpPr txBox="1"/>
          <p:nvPr/>
        </p:nvSpPr>
        <p:spPr>
          <a:xfrm>
            <a:off x="1075897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946" name="1"/>
          <p:cNvSpPr txBox="1"/>
          <p:nvPr/>
        </p:nvSpPr>
        <p:spPr>
          <a:xfrm>
            <a:off x="2357050"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47" name="2"/>
          <p:cNvSpPr txBox="1"/>
          <p:nvPr/>
        </p:nvSpPr>
        <p:spPr>
          <a:xfrm>
            <a:off x="340745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48" name="3"/>
          <p:cNvSpPr txBox="1"/>
          <p:nvPr/>
        </p:nvSpPr>
        <p:spPr>
          <a:xfrm>
            <a:off x="4457866"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949" name="4"/>
          <p:cNvSpPr txBox="1"/>
          <p:nvPr/>
        </p:nvSpPr>
        <p:spPr>
          <a:xfrm>
            <a:off x="5508273"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50"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951" name="tab"/>
          <p:cNvSpPr txBox="1"/>
          <p:nvPr/>
        </p:nvSpPr>
        <p:spPr>
          <a:xfrm>
            <a:off x="977812" y="8913928"/>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9D5DB167-F200-421D-8AD1-C18A6C2AFEBF}"/>
              </a:ext>
            </a:extLst>
          </p:cNvPr>
          <p:cNvSpPr>
            <a:spLocks noGrp="1"/>
          </p:cNvSpPr>
          <p:nvPr>
            <p:ph type="sldNum" sz="quarter" idx="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38246097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Example"/>
          <p:cNvSpPr txBox="1">
            <a:spLocks noGrp="1"/>
          </p:cNvSpPr>
          <p:nvPr>
            <p:ph type="title"/>
          </p:nvPr>
        </p:nvSpPr>
        <p:spPr>
          <a:prstGeom prst="rect">
            <a:avLst/>
          </a:prstGeom>
        </p:spPr>
        <p:txBody>
          <a:bodyPr/>
          <a:lstStyle/>
          <a:p>
            <a:r>
              <a:t>Example</a:t>
            </a:r>
          </a:p>
        </p:txBody>
      </p:sp>
      <p:sp>
        <p:nvSpPr>
          <p:cNvPr id="95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55"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56"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58"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59"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0"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1"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2" name="1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ma14="http://schemas.microsoft.com/office/mac/drawingml/2011/main" xmlns="" val="1"/>
            </a:ext>
          </a:extLst>
        </p:spPr>
        <p:txBody>
          <a:bodyPr lIns="38100" tIns="38100" rIns="38100" bIns="38100" anchor="ctr"/>
          <a:lstStyle>
            <a:lvl1pPr>
              <a:defRPr sz="3400"/>
            </a:lvl1pPr>
          </a:lstStyle>
          <a:p>
            <a:r>
              <a:t>10</a:t>
            </a:r>
          </a:p>
        </p:txBody>
      </p:sp>
      <p:sp>
        <p:nvSpPr>
          <p:cNvPr id="963"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4"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5"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6"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7"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8"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9" name="0"/>
          <p:cNvSpPr txBox="1"/>
          <p:nvPr/>
        </p:nvSpPr>
        <p:spPr>
          <a:xfrm>
            <a:off x="1189394"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0" name="9"/>
          <p:cNvSpPr txBox="1"/>
          <p:nvPr/>
        </p:nvSpPr>
        <p:spPr>
          <a:xfrm>
            <a:off x="1075897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971" name="1"/>
          <p:cNvSpPr txBox="1"/>
          <p:nvPr/>
        </p:nvSpPr>
        <p:spPr>
          <a:xfrm>
            <a:off x="2357050"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2" name="2"/>
          <p:cNvSpPr txBox="1"/>
          <p:nvPr/>
        </p:nvSpPr>
        <p:spPr>
          <a:xfrm>
            <a:off x="340745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3" name="3"/>
          <p:cNvSpPr txBox="1"/>
          <p:nvPr/>
        </p:nvSpPr>
        <p:spPr>
          <a:xfrm>
            <a:off x="4457866"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974" name="4"/>
          <p:cNvSpPr txBox="1"/>
          <p:nvPr/>
        </p:nvSpPr>
        <p:spPr>
          <a:xfrm>
            <a:off x="5508273"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5"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976" name="tab"/>
          <p:cNvSpPr txBox="1"/>
          <p:nvPr/>
        </p:nvSpPr>
        <p:spPr>
          <a:xfrm>
            <a:off x="977812" y="8913928"/>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F268EACB-3B14-4ED3-8EEF-7D374CA39A49}"/>
              </a:ext>
            </a:extLst>
          </p:cNvPr>
          <p:cNvSpPr>
            <a:spLocks noGrp="1"/>
          </p:cNvSpPr>
          <p:nvPr>
            <p:ph type="sldNum" sz="quarter" idx="2"/>
          </p:nvPr>
        </p:nvSpPr>
        <p:spPr/>
        <p:txBody>
          <a:bodyPr/>
          <a:lstStyle/>
          <a:p>
            <a:fld id="{86CB4B4D-7CA3-9044-876B-883B54F8677D}" type="slidenum">
              <a:rPr lang="en-US" smtClean="0"/>
              <a:t>27</a:t>
            </a:fld>
            <a:endParaRPr lang="en-US"/>
          </a:p>
        </p:txBody>
      </p:sp>
    </p:spTree>
    <p:extLst>
      <p:ext uri="{BB962C8B-B14F-4D97-AF65-F5344CB8AC3E}">
        <p14:creationId xmlns:p14="http://schemas.microsoft.com/office/powerpoint/2010/main" val="42592219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Example"/>
          <p:cNvSpPr txBox="1">
            <a:spLocks noGrp="1"/>
          </p:cNvSpPr>
          <p:nvPr>
            <p:ph type="title"/>
          </p:nvPr>
        </p:nvSpPr>
        <p:spPr>
          <a:prstGeom prst="rect">
            <a:avLst/>
          </a:prstGeom>
        </p:spPr>
        <p:txBody>
          <a:bodyPr/>
          <a:lstStyle/>
          <a:p>
            <a:r>
              <a:t>Example</a:t>
            </a:r>
          </a:p>
        </p:txBody>
      </p:sp>
      <p:sp>
        <p:nvSpPr>
          <p:cNvPr id="979"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80"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81"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83"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84"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5"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6"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7" name="1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ma14="http://schemas.microsoft.com/office/mac/drawingml/2011/main" xmlns="" val="1"/>
            </a:ext>
          </a:extLst>
        </p:spPr>
        <p:txBody>
          <a:bodyPr lIns="38100" tIns="38100" rIns="38100" bIns="38100" anchor="ctr"/>
          <a:lstStyle>
            <a:lvl1pPr>
              <a:defRPr sz="3400"/>
            </a:lvl1pPr>
          </a:lstStyle>
          <a:p>
            <a:r>
              <a:t>10</a:t>
            </a:r>
          </a:p>
        </p:txBody>
      </p:sp>
      <p:sp>
        <p:nvSpPr>
          <p:cNvPr id="988"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9"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0"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1"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2"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3"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4" name="0"/>
          <p:cNvSpPr txBox="1"/>
          <p:nvPr/>
        </p:nvSpPr>
        <p:spPr>
          <a:xfrm>
            <a:off x="1189394"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95" name="9"/>
          <p:cNvSpPr txBox="1"/>
          <p:nvPr/>
        </p:nvSpPr>
        <p:spPr>
          <a:xfrm>
            <a:off x="1075897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996" name="1"/>
          <p:cNvSpPr txBox="1"/>
          <p:nvPr/>
        </p:nvSpPr>
        <p:spPr>
          <a:xfrm>
            <a:off x="2357050"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97" name="2"/>
          <p:cNvSpPr txBox="1"/>
          <p:nvPr/>
        </p:nvSpPr>
        <p:spPr>
          <a:xfrm>
            <a:off x="340745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98" name="3"/>
          <p:cNvSpPr txBox="1"/>
          <p:nvPr/>
        </p:nvSpPr>
        <p:spPr>
          <a:xfrm>
            <a:off x="4457866"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999" name="4"/>
          <p:cNvSpPr txBox="1"/>
          <p:nvPr/>
        </p:nvSpPr>
        <p:spPr>
          <a:xfrm>
            <a:off x="5508273"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00" name="Line"/>
          <p:cNvSpPr/>
          <p:nvPr/>
        </p:nvSpPr>
        <p:spPr>
          <a:xfrm flipV="1">
            <a:off x="4140658" y="8841477"/>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01" name="p"/>
          <p:cNvSpPr txBox="1"/>
          <p:nvPr/>
        </p:nvSpPr>
        <p:spPr>
          <a:xfrm>
            <a:off x="4152749" y="8913928"/>
            <a:ext cx="40589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t>
            </a:r>
          </a:p>
        </p:txBody>
      </p:sp>
      <p:sp>
        <p:nvSpPr>
          <p:cNvPr id="1002"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03" name="tab"/>
          <p:cNvSpPr txBox="1"/>
          <p:nvPr/>
        </p:nvSpPr>
        <p:spPr>
          <a:xfrm>
            <a:off x="977812" y="8913928"/>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DB37EA77-0A22-456F-B202-105E6F65E148}"/>
              </a:ext>
            </a:extLst>
          </p:cNvPr>
          <p:cNvSpPr>
            <a:spLocks noGrp="1"/>
          </p:cNvSpPr>
          <p:nvPr>
            <p:ph type="sldNum" sz="quarter" idx="2"/>
          </p:nvPr>
        </p:nvSpPr>
        <p:spPr/>
        <p:txBody>
          <a:bodyPr/>
          <a:lstStyle/>
          <a:p>
            <a:fld id="{86CB4B4D-7CA3-9044-876B-883B54F8677D}" type="slidenum">
              <a:rPr lang="en-US" smtClean="0"/>
              <a:t>28</a:t>
            </a:fld>
            <a:endParaRPr lang="en-US"/>
          </a:p>
        </p:txBody>
      </p:sp>
    </p:spTree>
    <p:extLst>
      <p:ext uri="{BB962C8B-B14F-4D97-AF65-F5344CB8AC3E}">
        <p14:creationId xmlns:p14="http://schemas.microsoft.com/office/powerpoint/2010/main" val="261187962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Example"/>
          <p:cNvSpPr txBox="1">
            <a:spLocks noGrp="1"/>
          </p:cNvSpPr>
          <p:nvPr>
            <p:ph type="title"/>
          </p:nvPr>
        </p:nvSpPr>
        <p:spPr>
          <a:prstGeom prst="rect">
            <a:avLst/>
          </a:prstGeom>
        </p:spPr>
        <p:txBody>
          <a:bodyPr/>
          <a:lstStyle/>
          <a:p>
            <a:r>
              <a:t>Example</a:t>
            </a:r>
          </a:p>
        </p:txBody>
      </p:sp>
      <p:sp>
        <p:nvSpPr>
          <p:cNvPr id="100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07"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08"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1010"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1011"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2"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3"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4" name="2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ma14="http://schemas.microsoft.com/office/mac/drawingml/2011/main" xmlns="" val="1"/>
            </a:ext>
          </a:extLst>
        </p:spPr>
        <p:txBody>
          <a:bodyPr lIns="38100" tIns="38100" rIns="38100" bIns="38100" anchor="ctr"/>
          <a:lstStyle>
            <a:lvl1pPr>
              <a:defRPr sz="3400">
                <a:solidFill>
                  <a:srgbClr val="FF2600"/>
                </a:solidFill>
              </a:defRPr>
            </a:lvl1pPr>
          </a:lstStyle>
          <a:p>
            <a:r>
              <a:t>20</a:t>
            </a:r>
          </a:p>
        </p:txBody>
      </p:sp>
      <p:sp>
        <p:nvSpPr>
          <p:cNvPr id="1015"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6"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7"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8"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9"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20"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21" name="0"/>
          <p:cNvSpPr txBox="1"/>
          <p:nvPr/>
        </p:nvSpPr>
        <p:spPr>
          <a:xfrm>
            <a:off x="1189394"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22" name="9"/>
          <p:cNvSpPr txBox="1"/>
          <p:nvPr/>
        </p:nvSpPr>
        <p:spPr>
          <a:xfrm>
            <a:off x="1075897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1023" name="1"/>
          <p:cNvSpPr txBox="1"/>
          <p:nvPr/>
        </p:nvSpPr>
        <p:spPr>
          <a:xfrm>
            <a:off x="2357050"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4" name="2"/>
          <p:cNvSpPr txBox="1"/>
          <p:nvPr/>
        </p:nvSpPr>
        <p:spPr>
          <a:xfrm>
            <a:off x="3407458"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5" name="3"/>
          <p:cNvSpPr txBox="1"/>
          <p:nvPr/>
        </p:nvSpPr>
        <p:spPr>
          <a:xfrm>
            <a:off x="4457866"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26" name="4"/>
          <p:cNvSpPr txBox="1"/>
          <p:nvPr/>
        </p:nvSpPr>
        <p:spPr>
          <a:xfrm>
            <a:off x="5508273" y="7518959"/>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7" name="Line"/>
          <p:cNvSpPr/>
          <p:nvPr/>
        </p:nvSpPr>
        <p:spPr>
          <a:xfrm flipV="1">
            <a:off x="4140658" y="8841477"/>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28" name="p"/>
          <p:cNvSpPr txBox="1"/>
          <p:nvPr/>
        </p:nvSpPr>
        <p:spPr>
          <a:xfrm>
            <a:off x="4152749" y="8913928"/>
            <a:ext cx="40589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t>
            </a:r>
          </a:p>
        </p:txBody>
      </p:sp>
      <p:sp>
        <p:nvSpPr>
          <p:cNvPr id="1029"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30" name="tab"/>
          <p:cNvSpPr txBox="1"/>
          <p:nvPr/>
        </p:nvSpPr>
        <p:spPr>
          <a:xfrm>
            <a:off x="977812" y="8913928"/>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D32AF063-1591-4F32-B684-79E1F5FAFF6D}"/>
              </a:ext>
            </a:extLst>
          </p:cNvPr>
          <p:cNvSpPr>
            <a:spLocks noGrp="1"/>
          </p:cNvSpPr>
          <p:nvPr>
            <p:ph type="sldNum" sz="quarter" idx="2"/>
          </p:nvPr>
        </p:nvSpPr>
        <p:spPr/>
        <p:txBody>
          <a:bodyPr/>
          <a:lstStyle/>
          <a:p>
            <a:fld id="{86CB4B4D-7CA3-9044-876B-883B54F8677D}" type="slidenum">
              <a:rPr lang="en-US" smtClean="0"/>
              <a:t>29</a:t>
            </a:fld>
            <a:endParaRPr lang="en-US"/>
          </a:p>
        </p:txBody>
      </p:sp>
    </p:spTree>
    <p:extLst>
      <p:ext uri="{BB962C8B-B14F-4D97-AF65-F5344CB8AC3E}">
        <p14:creationId xmlns:p14="http://schemas.microsoft.com/office/powerpoint/2010/main" val="13680291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Addition Example</a:t>
            </a:r>
          </a:p>
        </p:txBody>
      </p:sp>
      <p:sp>
        <p:nvSpPr>
          <p:cNvPr id="3" name="Text Placeholder 2"/>
          <p:cNvSpPr>
            <a:spLocks noGrp="1"/>
          </p:cNvSpPr>
          <p:nvPr>
            <p:ph type="body" idx="1"/>
          </p:nvPr>
        </p:nvSpPr>
        <p:spPr/>
        <p:txBody>
          <a:bodyPr/>
          <a:lstStyle/>
          <a:p>
            <a:pPr marL="0" indent="0">
              <a:buNone/>
            </a:pPr>
            <a:r>
              <a:rPr lang="en-US" dirty="0"/>
              <a:t>Suppose p is a pointer to an </a:t>
            </a:r>
            <a:r>
              <a:rPr lang="en-US" dirty="0">
                <a:solidFill>
                  <a:schemeClr val="accent1"/>
                </a:solidFill>
              </a:rPr>
              <a:t>int</a:t>
            </a:r>
            <a:r>
              <a:rPr lang="en-US" dirty="0"/>
              <a:t>, and its value is 1000 </a:t>
            </a:r>
          </a:p>
          <a:p>
            <a:pPr marL="0" indent="0">
              <a:buNone/>
            </a:pPr>
            <a:r>
              <a:rPr lang="en-US" dirty="0"/>
              <a:t>p + 1 is not the next byte address. </a:t>
            </a:r>
          </a:p>
          <a:p>
            <a:pPr marL="0" indent="0">
              <a:buNone/>
            </a:pPr>
            <a:r>
              <a:rPr lang="en-US" dirty="0"/>
              <a:t>It is the address of next item (of type </a:t>
            </a:r>
            <a:r>
              <a:rPr lang="en-US" dirty="0">
                <a:solidFill>
                  <a:schemeClr val="accent1"/>
                </a:solidFill>
              </a:rPr>
              <a:t>int</a:t>
            </a:r>
            <a:r>
              <a:rPr lang="en-US" dirty="0"/>
              <a:t>)</a:t>
            </a:r>
          </a:p>
          <a:p>
            <a:endParaRPr lang="en-US" dirty="0"/>
          </a:p>
        </p:txBody>
      </p:sp>
      <p:sp>
        <p:nvSpPr>
          <p:cNvPr id="6" name="Slide Number Placeholder 5">
            <a:extLst>
              <a:ext uri="{FF2B5EF4-FFF2-40B4-BE49-F238E27FC236}">
                <a16:creationId xmlns:a16="http://schemas.microsoft.com/office/drawing/2014/main" id="{470A170C-16ED-410E-BD26-F77BAEE690FB}"/>
              </a:ext>
            </a:extLst>
          </p:cNvPr>
          <p:cNvSpPr>
            <a:spLocks noGrp="1"/>
          </p:cNvSpPr>
          <p:nvPr>
            <p:ph type="sldNum" sz="quarter" idx="2"/>
          </p:nvPr>
        </p:nvSpPr>
        <p:spPr/>
        <p:txBody>
          <a:bodyPr/>
          <a:lstStyle/>
          <a:p>
            <a:fld id="{86CB4B4D-7CA3-9044-876B-883B54F8677D}" type="slidenum">
              <a:rPr lang="en-US" smtClean="0"/>
              <a:pPr/>
              <a:t>3</a:t>
            </a:fld>
            <a:endParaRPr lang="en-US"/>
          </a:p>
        </p:txBody>
      </p:sp>
      <p:graphicFrame>
        <p:nvGraphicFramePr>
          <p:cNvPr id="4" name="Table 3">
            <a:extLst>
              <a:ext uri="{FF2B5EF4-FFF2-40B4-BE49-F238E27FC236}">
                <a16:creationId xmlns:a16="http://schemas.microsoft.com/office/drawing/2014/main" id="{7EE4B85C-DC68-4A77-993E-A16EEA2D6FA9}"/>
              </a:ext>
            </a:extLst>
          </p:cNvPr>
          <p:cNvGraphicFramePr>
            <a:graphicFrameLocks noGrp="1"/>
          </p:cNvGraphicFramePr>
          <p:nvPr>
            <p:extLst>
              <p:ext uri="{D42A27DB-BD31-4B8C-83A1-F6EECF244321}">
                <p14:modId xmlns:p14="http://schemas.microsoft.com/office/powerpoint/2010/main" val="1618611454"/>
              </p:ext>
            </p:extLst>
          </p:nvPr>
        </p:nvGraphicFramePr>
        <p:xfrm>
          <a:off x="785336" y="4358483"/>
          <a:ext cx="3345102" cy="4663440"/>
        </p:xfrm>
        <a:graphic>
          <a:graphicData uri="http://schemas.openxmlformats.org/drawingml/2006/table">
            <a:tbl>
              <a:tblPr firstRow="1" bandRow="1">
                <a:tableStyleId>{5940675A-B579-460E-94D1-54222C63F5DA}</a:tableStyleId>
              </a:tblPr>
              <a:tblGrid>
                <a:gridCol w="1672551">
                  <a:extLst>
                    <a:ext uri="{9D8B030D-6E8A-4147-A177-3AD203B41FA5}">
                      <a16:colId xmlns:a16="http://schemas.microsoft.com/office/drawing/2014/main" val="1007991822"/>
                    </a:ext>
                  </a:extLst>
                </a:gridCol>
                <a:gridCol w="1672551">
                  <a:extLst>
                    <a:ext uri="{9D8B030D-6E8A-4147-A177-3AD203B41FA5}">
                      <a16:colId xmlns:a16="http://schemas.microsoft.com/office/drawing/2014/main" val="1932366964"/>
                    </a:ext>
                  </a:extLst>
                </a:gridCol>
              </a:tblGrid>
              <a:tr h="370840">
                <a:tc>
                  <a:txBody>
                    <a:bodyPr/>
                    <a:lstStyle/>
                    <a:p>
                      <a:pPr algn="ctr"/>
                      <a:r>
                        <a:rPr lang="en-US" sz="2800" dirty="0">
                          <a:latin typeface="Consolas" panose="020B0609020204030204" pitchFamily="49" charset="0"/>
                          <a:cs typeface="Times New Roman" panose="02020603050405020304" pitchFamily="18" charset="0"/>
                        </a:rPr>
                        <a:t>Address</a:t>
                      </a:r>
                    </a:p>
                  </a:txBody>
                  <a:tcPr/>
                </a:tc>
                <a:tc>
                  <a:txBody>
                    <a:bodyPr/>
                    <a:lstStyle/>
                    <a:p>
                      <a:pPr algn="ctr"/>
                      <a:r>
                        <a:rPr lang="en-US" sz="2800" dirty="0">
                          <a:latin typeface="Consolas" panose="020B0609020204030204" pitchFamily="49" charset="0"/>
                          <a:cs typeface="Times New Roman" panose="02020603050405020304" pitchFamily="18" charset="0"/>
                        </a:rPr>
                        <a:t>Value</a:t>
                      </a:r>
                    </a:p>
                  </a:txBody>
                  <a:tcPr/>
                </a:tc>
                <a:extLst>
                  <a:ext uri="{0D108BD9-81ED-4DB2-BD59-A6C34878D82A}">
                    <a16:rowId xmlns:a16="http://schemas.microsoft.com/office/drawing/2014/main" val="1405034640"/>
                  </a:ext>
                </a:extLst>
              </a:tr>
              <a:tr h="370840">
                <a:tc>
                  <a:txBody>
                    <a:bodyPr/>
                    <a:lstStyle/>
                    <a:p>
                      <a:pPr algn="ctr"/>
                      <a:r>
                        <a:rPr lang="en-US" sz="2800" dirty="0">
                          <a:latin typeface="Consolas" panose="020B0609020204030204" pitchFamily="49" charset="0"/>
                          <a:cs typeface="Times New Roman" panose="02020603050405020304" pitchFamily="18" charset="0"/>
                        </a:rPr>
                        <a:t>1020</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99138529"/>
                  </a:ext>
                </a:extLst>
              </a:tr>
              <a:tr h="370840">
                <a:tc>
                  <a:txBody>
                    <a:bodyPr/>
                    <a:lstStyle/>
                    <a:p>
                      <a:pPr algn="ctr"/>
                      <a:r>
                        <a:rPr lang="en-US" sz="2800" dirty="0">
                          <a:latin typeface="Consolas" panose="020B0609020204030204" pitchFamily="49" charset="0"/>
                          <a:cs typeface="Times New Roman" panose="02020603050405020304" pitchFamily="18" charset="0"/>
                        </a:rPr>
                        <a:t>1016</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3758968117"/>
                  </a:ext>
                </a:extLst>
              </a:tr>
              <a:tr h="370840">
                <a:tc>
                  <a:txBody>
                    <a:bodyPr/>
                    <a:lstStyle/>
                    <a:p>
                      <a:pPr algn="ctr"/>
                      <a:r>
                        <a:rPr lang="en-US" sz="2800" dirty="0">
                          <a:latin typeface="Consolas" panose="020B0609020204030204" pitchFamily="49" charset="0"/>
                          <a:cs typeface="Times New Roman" panose="02020603050405020304" pitchFamily="18" charset="0"/>
                        </a:rPr>
                        <a:t>1012</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651381215"/>
                  </a:ext>
                </a:extLst>
              </a:tr>
              <a:tr h="370840">
                <a:tc>
                  <a:txBody>
                    <a:bodyPr/>
                    <a:lstStyle/>
                    <a:p>
                      <a:pPr algn="ctr"/>
                      <a:r>
                        <a:rPr lang="en-US" sz="2800" dirty="0">
                          <a:latin typeface="Consolas" panose="020B0609020204030204" pitchFamily="49" charset="0"/>
                          <a:cs typeface="Times New Roman" panose="02020603050405020304" pitchFamily="18" charset="0"/>
                        </a:rPr>
                        <a:t>1008</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2017528489"/>
                  </a:ext>
                </a:extLst>
              </a:tr>
              <a:tr h="370840">
                <a:tc>
                  <a:txBody>
                    <a:bodyPr/>
                    <a:lstStyle/>
                    <a:p>
                      <a:pPr algn="ctr"/>
                      <a:r>
                        <a:rPr lang="en-US" sz="2800" b="0" i="0" u="none" strike="noStrike" cap="none" spc="0" baseline="0" dirty="0">
                          <a:ln>
                            <a:noFill/>
                          </a:ln>
                          <a:solidFill>
                            <a:schemeClr val="tx1"/>
                          </a:solidFill>
                          <a:uFillTx/>
                          <a:latin typeface="Consolas" panose="020B0609020204030204" pitchFamily="49" charset="0"/>
                          <a:ea typeface="+mn-ea"/>
                          <a:cs typeface="Times New Roman" panose="02020603050405020304" pitchFamily="18" charset="0"/>
                          <a:sym typeface="Helvetica Neue"/>
                        </a:rPr>
                        <a:t>1004</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10873808"/>
                  </a:ext>
                </a:extLst>
              </a:tr>
              <a:tr h="370840">
                <a:tc>
                  <a:txBody>
                    <a:bodyPr/>
                    <a:lstStyle/>
                    <a:p>
                      <a:pPr algn="ctr"/>
                      <a:r>
                        <a:rPr lang="en-US" sz="2800" dirty="0">
                          <a:latin typeface="Consolas" panose="020B0609020204030204" pitchFamily="49" charset="0"/>
                          <a:cs typeface="Times New Roman" panose="02020603050405020304" pitchFamily="18" charset="0"/>
                        </a:rPr>
                        <a:t>1000</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84617037"/>
                  </a:ext>
                </a:extLst>
              </a:tr>
              <a:tr h="370840">
                <a:tc>
                  <a:txBody>
                    <a:bodyPr/>
                    <a:lstStyle/>
                    <a:p>
                      <a:pPr algn="ctr"/>
                      <a:r>
                        <a:rPr lang="en-US" sz="2800" dirty="0">
                          <a:latin typeface="Consolas" panose="020B0609020204030204" pitchFamily="49" charset="0"/>
                          <a:cs typeface="Times New Roman" panose="02020603050405020304" pitchFamily="18" charset="0"/>
                        </a:rPr>
                        <a:t>996</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32613727"/>
                  </a:ext>
                </a:extLst>
              </a:tr>
              <a:tr h="370840">
                <a:tc>
                  <a:txBody>
                    <a:bodyPr/>
                    <a:lstStyle/>
                    <a:p>
                      <a:pPr algn="ctr"/>
                      <a:r>
                        <a:rPr lang="en-US" sz="2800" dirty="0">
                          <a:latin typeface="Consolas" panose="020B0609020204030204" pitchFamily="49" charset="0"/>
                          <a:cs typeface="Times New Roman" panose="02020603050405020304" pitchFamily="18" charset="0"/>
                        </a:rPr>
                        <a:t>992</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3779307752"/>
                  </a:ext>
                </a:extLst>
              </a:tr>
            </a:tbl>
          </a:graphicData>
        </a:graphic>
      </p:graphicFrame>
      <p:sp>
        <p:nvSpPr>
          <p:cNvPr id="5" name="TextBox 4"/>
          <p:cNvSpPr txBox="1"/>
          <p:nvPr/>
        </p:nvSpPr>
        <p:spPr>
          <a:xfrm>
            <a:off x="5831444" y="7452124"/>
            <a:ext cx="2528887" cy="595035"/>
          </a:xfrm>
          <a:prstGeom prst="rect">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Helvetica Neue Light"/>
              </a:rPr>
              <a:t>p = 1000</a:t>
            </a:r>
            <a:endParaRPr kumimoji="0" lang="en-US" sz="48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7" name="Straight Arrow Connector 6"/>
          <p:cNvCxnSpPr/>
          <p:nvPr/>
        </p:nvCxnSpPr>
        <p:spPr>
          <a:xfrm flipH="1" flipV="1">
            <a:off x="4178981" y="7742637"/>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nvGrpSpPr>
          <p:cNvPr id="10" name="Group 9"/>
          <p:cNvGrpSpPr/>
          <p:nvPr/>
        </p:nvGrpSpPr>
        <p:grpSpPr>
          <a:xfrm>
            <a:off x="4164469" y="6924101"/>
            <a:ext cx="4181350" cy="533479"/>
            <a:chOff x="4846645" y="6802914"/>
            <a:chExt cx="4181350" cy="533479"/>
          </a:xfrm>
        </p:grpSpPr>
        <p:sp>
          <p:nvSpPr>
            <p:cNvPr id="8" name="TextBox 7"/>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+ 1</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9" name="Straight Arrow Connector 8"/>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1" name="Group 10"/>
          <p:cNvGrpSpPr/>
          <p:nvPr/>
        </p:nvGrpSpPr>
        <p:grpSpPr>
          <a:xfrm>
            <a:off x="4142698" y="6430618"/>
            <a:ext cx="4181350" cy="533479"/>
            <a:chOff x="4846645" y="6802914"/>
            <a:chExt cx="4181350" cy="533479"/>
          </a:xfrm>
        </p:grpSpPr>
        <p:sp>
          <p:nvSpPr>
            <p:cNvPr id="12" name="TextBox 11"/>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+ 2</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3" name="Straight Arrow Connector 12"/>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4" name="Group 13"/>
          <p:cNvGrpSpPr/>
          <p:nvPr/>
        </p:nvGrpSpPr>
        <p:grpSpPr>
          <a:xfrm>
            <a:off x="4135444" y="5864561"/>
            <a:ext cx="4181350" cy="533479"/>
            <a:chOff x="4846645" y="6802914"/>
            <a:chExt cx="4181350" cy="533479"/>
          </a:xfrm>
        </p:grpSpPr>
        <p:sp>
          <p:nvSpPr>
            <p:cNvPr id="15" name="TextBox 14"/>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+ 3</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6" name="Straight Arrow Connector 15"/>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7" name="Group 16"/>
          <p:cNvGrpSpPr/>
          <p:nvPr/>
        </p:nvGrpSpPr>
        <p:grpSpPr>
          <a:xfrm>
            <a:off x="4135444" y="5363816"/>
            <a:ext cx="4181350" cy="533479"/>
            <a:chOff x="4846645" y="6802914"/>
            <a:chExt cx="4181350" cy="533479"/>
          </a:xfrm>
        </p:grpSpPr>
        <p:sp>
          <p:nvSpPr>
            <p:cNvPr id="18" name="TextBox 17"/>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+ 4</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9" name="Straight Arrow Connector 18"/>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20" name="Group 19"/>
          <p:cNvGrpSpPr/>
          <p:nvPr/>
        </p:nvGrpSpPr>
        <p:grpSpPr>
          <a:xfrm>
            <a:off x="4157218" y="4877592"/>
            <a:ext cx="4181350" cy="533479"/>
            <a:chOff x="4846645" y="6802914"/>
            <a:chExt cx="4181350" cy="533479"/>
          </a:xfrm>
        </p:grpSpPr>
        <p:sp>
          <p:nvSpPr>
            <p:cNvPr id="21" name="TextBox 20"/>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+ 5</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22" name="Straight Arrow Connector 21"/>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42" name="Group 41"/>
          <p:cNvGrpSpPr/>
          <p:nvPr/>
        </p:nvGrpSpPr>
        <p:grpSpPr>
          <a:xfrm>
            <a:off x="4178981" y="8041703"/>
            <a:ext cx="4181350" cy="533479"/>
            <a:chOff x="4846645" y="6802914"/>
            <a:chExt cx="4181350" cy="533479"/>
          </a:xfrm>
        </p:grpSpPr>
        <p:sp>
          <p:nvSpPr>
            <p:cNvPr id="43" name="TextBox 42"/>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- 1</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44" name="Straight Arrow Connector 43"/>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46" name="Group 45"/>
          <p:cNvGrpSpPr/>
          <p:nvPr/>
        </p:nvGrpSpPr>
        <p:grpSpPr>
          <a:xfrm>
            <a:off x="4178981" y="8520203"/>
            <a:ext cx="4181350" cy="533479"/>
            <a:chOff x="4846645" y="6802914"/>
            <a:chExt cx="4181350" cy="533479"/>
          </a:xfrm>
        </p:grpSpPr>
        <p:sp>
          <p:nvSpPr>
            <p:cNvPr id="47" name="TextBox 46"/>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- 2</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48" name="Straight Arrow Connector 47"/>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53" name="Group 52"/>
          <p:cNvGrpSpPr/>
          <p:nvPr/>
        </p:nvGrpSpPr>
        <p:grpSpPr>
          <a:xfrm>
            <a:off x="8514444" y="4317589"/>
            <a:ext cx="4243613" cy="4732590"/>
            <a:chOff x="8514444" y="4196402"/>
            <a:chExt cx="4243613" cy="4732590"/>
          </a:xfrm>
        </p:grpSpPr>
        <p:sp>
          <p:nvSpPr>
            <p:cNvPr id="54" name="TextBox 53"/>
            <p:cNvSpPr txBox="1"/>
            <p:nvPr/>
          </p:nvSpPr>
          <p:spPr>
            <a:xfrm>
              <a:off x="8839201" y="7358415"/>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    OR    p</a:t>
              </a:r>
              <a:r>
                <a:rPr kumimoji="0" lang="en-US" sz="2800" b="0" i="0" u="none" strike="noStrike" cap="none" spc="0" normalizeH="0" baseline="0" dirty="0">
                  <a:ln>
                    <a:noFill/>
                  </a:ln>
                  <a:solidFill>
                    <a:srgbClr val="000000"/>
                  </a:solidFill>
                  <a:effectLst/>
                  <a:uFillTx/>
                  <a:sym typeface="Helvetica Neue Light"/>
                </a:rPr>
                <a:t>[0]</a:t>
              </a:r>
            </a:p>
          </p:txBody>
        </p:sp>
        <p:sp>
          <p:nvSpPr>
            <p:cNvPr id="55" name="TextBox 54"/>
            <p:cNvSpPr txBox="1"/>
            <p:nvPr/>
          </p:nvSpPr>
          <p:spPr>
            <a:xfrm>
              <a:off x="8536215" y="6842850"/>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*(p+1)    OR    p</a:t>
              </a:r>
              <a:r>
                <a:rPr kumimoji="0" lang="en-US" sz="2800" b="0" i="0" u="none" strike="noStrike" cap="none" spc="0" normalizeH="0" baseline="0" dirty="0">
                  <a:ln>
                    <a:noFill/>
                  </a:ln>
                  <a:solidFill>
                    <a:srgbClr val="000000"/>
                  </a:solidFill>
                  <a:effectLst/>
                  <a:uFillTx/>
                  <a:sym typeface="Helvetica Neue Light"/>
                </a:rPr>
                <a:t>[1]</a:t>
              </a:r>
            </a:p>
          </p:txBody>
        </p:sp>
        <p:sp>
          <p:nvSpPr>
            <p:cNvPr id="56" name="TextBox 55"/>
            <p:cNvSpPr txBox="1"/>
            <p:nvPr/>
          </p:nvSpPr>
          <p:spPr>
            <a:xfrm>
              <a:off x="8531460" y="6328540"/>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*(p+2)    OR    p</a:t>
              </a:r>
              <a:r>
                <a:rPr kumimoji="0" lang="en-US" sz="2800" b="0" i="0" u="none" strike="noStrike" cap="none" spc="0" normalizeH="0" baseline="0" dirty="0">
                  <a:ln>
                    <a:noFill/>
                  </a:ln>
                  <a:solidFill>
                    <a:srgbClr val="000000"/>
                  </a:solidFill>
                  <a:effectLst/>
                  <a:uFillTx/>
                  <a:sym typeface="Helvetica Neue Light"/>
                </a:rPr>
                <a:t>[2]</a:t>
              </a:r>
            </a:p>
          </p:txBody>
        </p:sp>
        <p:sp>
          <p:nvSpPr>
            <p:cNvPr id="57" name="TextBox 56"/>
            <p:cNvSpPr txBox="1"/>
            <p:nvPr/>
          </p:nvSpPr>
          <p:spPr>
            <a:xfrm>
              <a:off x="8538716" y="5784117"/>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*(p+3)    OR    p</a:t>
              </a:r>
              <a:r>
                <a:rPr kumimoji="0" lang="en-US" sz="2800" b="0" i="0" u="none" strike="noStrike" cap="none" spc="0" normalizeH="0" baseline="0" dirty="0">
                  <a:ln>
                    <a:noFill/>
                  </a:ln>
                  <a:solidFill>
                    <a:srgbClr val="000000"/>
                  </a:solidFill>
                  <a:effectLst/>
                  <a:uFillTx/>
                  <a:sym typeface="Helvetica Neue Light"/>
                </a:rPr>
                <a:t>[3]</a:t>
              </a:r>
            </a:p>
          </p:txBody>
        </p:sp>
        <p:sp>
          <p:nvSpPr>
            <p:cNvPr id="58" name="TextBox 57"/>
            <p:cNvSpPr txBox="1"/>
            <p:nvPr/>
          </p:nvSpPr>
          <p:spPr>
            <a:xfrm>
              <a:off x="8514444" y="4778303"/>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*(p+5)    OR    p</a:t>
              </a:r>
              <a:r>
                <a:rPr kumimoji="0" lang="en-US" sz="2800" b="0" i="0" u="none" strike="noStrike" cap="none" spc="0" normalizeH="0" baseline="0" dirty="0">
                  <a:ln>
                    <a:noFill/>
                  </a:ln>
                  <a:solidFill>
                    <a:srgbClr val="000000"/>
                  </a:solidFill>
                  <a:effectLst/>
                  <a:uFillTx/>
                  <a:sym typeface="Helvetica Neue Light"/>
                </a:rPr>
                <a:t>[5]</a:t>
              </a:r>
            </a:p>
          </p:txBody>
        </p:sp>
        <p:sp>
          <p:nvSpPr>
            <p:cNvPr id="59" name="TextBox 58"/>
            <p:cNvSpPr txBox="1"/>
            <p:nvPr/>
          </p:nvSpPr>
          <p:spPr>
            <a:xfrm>
              <a:off x="8538716" y="5268755"/>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*(p+4)    OR    p</a:t>
              </a:r>
              <a:r>
                <a:rPr kumimoji="0" lang="en-US" sz="2800" b="0" i="0" u="none" strike="noStrike" cap="none" spc="0" normalizeH="0" baseline="0" dirty="0">
                  <a:ln>
                    <a:noFill/>
                  </a:ln>
                  <a:solidFill>
                    <a:srgbClr val="000000"/>
                  </a:solidFill>
                  <a:effectLst/>
                  <a:uFillTx/>
                  <a:sym typeface="Helvetica Neue Light"/>
                </a:rPr>
                <a:t>[4]</a:t>
              </a:r>
            </a:p>
          </p:txBody>
        </p:sp>
        <p:sp>
          <p:nvSpPr>
            <p:cNvPr id="60" name="TextBox 59"/>
            <p:cNvSpPr txBox="1"/>
            <p:nvPr/>
          </p:nvSpPr>
          <p:spPr>
            <a:xfrm>
              <a:off x="8908391" y="4196402"/>
              <a:ext cx="288059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j-lt"/>
                  <a:ea typeface="+mj-ea"/>
                  <a:cs typeface="+mj-cs"/>
                  <a:sym typeface="Helvetica Neue Light"/>
                </a:rPr>
                <a:t>To access values</a:t>
              </a:r>
            </a:p>
          </p:txBody>
        </p:sp>
        <p:sp>
          <p:nvSpPr>
            <p:cNvPr id="61" name="TextBox 60"/>
            <p:cNvSpPr txBox="1"/>
            <p:nvPr/>
          </p:nvSpPr>
          <p:spPr>
            <a:xfrm>
              <a:off x="8602386" y="7862034"/>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*(p-1)    OR    p</a:t>
              </a:r>
              <a:r>
                <a:rPr kumimoji="0" lang="en-US" sz="2800" b="0" i="0" u="none" strike="noStrike" cap="none" spc="0" normalizeH="0" baseline="0" dirty="0">
                  <a:ln>
                    <a:noFill/>
                  </a:ln>
                  <a:solidFill>
                    <a:srgbClr val="000000"/>
                  </a:solidFill>
                  <a:effectLst/>
                  <a:uFillTx/>
                  <a:sym typeface="Helvetica Neue Light"/>
                </a:rPr>
                <a:t>[-1]</a:t>
              </a:r>
            </a:p>
          </p:txBody>
        </p:sp>
        <p:sp>
          <p:nvSpPr>
            <p:cNvPr id="62" name="TextBox 61"/>
            <p:cNvSpPr txBox="1"/>
            <p:nvPr/>
          </p:nvSpPr>
          <p:spPr>
            <a:xfrm>
              <a:off x="8616208" y="8395513"/>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*(p-2)    OR    p</a:t>
              </a:r>
              <a:r>
                <a:rPr kumimoji="0" lang="en-US" sz="2800" b="0" i="0" u="none" strike="noStrike" cap="none" spc="0" normalizeH="0" baseline="0" dirty="0">
                  <a:ln>
                    <a:noFill/>
                  </a:ln>
                  <a:solidFill>
                    <a:srgbClr val="000000"/>
                  </a:solidFill>
                  <a:effectLst/>
                  <a:uFillTx/>
                  <a:sym typeface="Helvetica Neue Light"/>
                </a:rPr>
                <a:t>[-2]</a:t>
              </a:r>
            </a:p>
          </p:txBody>
        </p:sp>
      </p:grpSp>
    </p:spTree>
    <p:extLst>
      <p:ext uri="{BB962C8B-B14F-4D97-AF65-F5344CB8AC3E}">
        <p14:creationId xmlns:p14="http://schemas.microsoft.com/office/powerpoint/2010/main" val="459818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But what about memory addresses?"/>
          <p:cNvSpPr txBox="1">
            <a:spLocks noGrp="1"/>
          </p:cNvSpPr>
          <p:nvPr>
            <p:ph type="title"/>
          </p:nvPr>
        </p:nvSpPr>
        <p:spPr>
          <a:prstGeom prst="rect">
            <a:avLst/>
          </a:prstGeom>
        </p:spPr>
        <p:txBody>
          <a:bodyPr/>
          <a:lstStyle/>
          <a:p>
            <a:r>
              <a:t>But what about memory addresses?</a:t>
            </a:r>
          </a:p>
        </p:txBody>
      </p:sp>
      <p:sp>
        <p:nvSpPr>
          <p:cNvPr id="103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34"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35" name="Same story…!"/>
          <p:cNvSpPr txBox="1">
            <a:spLocks noGrp="1"/>
          </p:cNvSpPr>
          <p:nvPr>
            <p:ph type="body" sz="quarter" idx="1"/>
          </p:nvPr>
        </p:nvSpPr>
        <p:spPr>
          <a:xfrm>
            <a:off x="571500" y="2324100"/>
            <a:ext cx="11861800" cy="577995"/>
          </a:xfrm>
          <a:prstGeom prst="rect">
            <a:avLst/>
          </a:prstGeom>
        </p:spPr>
        <p:txBody>
          <a:bodyPr/>
          <a:lstStyle/>
          <a:p>
            <a:r>
              <a:t>Same story…!</a:t>
            </a:r>
          </a:p>
        </p:txBody>
      </p:sp>
      <p:sp>
        <p:nvSpPr>
          <p:cNvPr id="1037" name="Rectangle"/>
          <p:cNvSpPr/>
          <p:nvPr/>
        </p:nvSpPr>
        <p:spPr>
          <a:xfrm>
            <a:off x="164773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38" name="Rectangle"/>
          <p:cNvSpPr/>
          <p:nvPr/>
        </p:nvSpPr>
        <p:spPr>
          <a:xfrm>
            <a:off x="2696810" y="3777797"/>
            <a:ext cx="1068859"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39" name="Rectangle"/>
          <p:cNvSpPr/>
          <p:nvPr/>
        </p:nvSpPr>
        <p:spPr>
          <a:xfrm>
            <a:off x="3748551"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0" name="Rectangle"/>
          <p:cNvSpPr/>
          <p:nvPr/>
        </p:nvSpPr>
        <p:spPr>
          <a:xfrm>
            <a:off x="479762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041" name="Rectangle"/>
          <p:cNvSpPr/>
          <p:nvPr/>
        </p:nvSpPr>
        <p:spPr>
          <a:xfrm>
            <a:off x="584936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2" name="Rectangle"/>
          <p:cNvSpPr/>
          <p:nvPr/>
        </p:nvSpPr>
        <p:spPr>
          <a:xfrm>
            <a:off x="6898440"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3" name="Rectangle"/>
          <p:cNvSpPr/>
          <p:nvPr/>
        </p:nvSpPr>
        <p:spPr>
          <a:xfrm>
            <a:off x="795018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4" name="Rectangle"/>
          <p:cNvSpPr/>
          <p:nvPr/>
        </p:nvSpPr>
        <p:spPr>
          <a:xfrm>
            <a:off x="899925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5" name="Rectangle"/>
          <p:cNvSpPr/>
          <p:nvPr/>
        </p:nvSpPr>
        <p:spPr>
          <a:xfrm>
            <a:off x="10050998"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6" name="Rectangle"/>
          <p:cNvSpPr/>
          <p:nvPr/>
        </p:nvSpPr>
        <p:spPr>
          <a:xfrm>
            <a:off x="1110007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7" name="0"/>
          <p:cNvSpPr txBox="1"/>
          <p:nvPr/>
        </p:nvSpPr>
        <p:spPr>
          <a:xfrm>
            <a:off x="1866542"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48" name="9"/>
          <p:cNvSpPr txBox="1"/>
          <p:nvPr/>
        </p:nvSpPr>
        <p:spPr>
          <a:xfrm>
            <a:off x="11436127"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1049" name="1"/>
          <p:cNvSpPr txBox="1"/>
          <p:nvPr/>
        </p:nvSpPr>
        <p:spPr>
          <a:xfrm>
            <a:off x="3034198"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50" name="2"/>
          <p:cNvSpPr txBox="1"/>
          <p:nvPr/>
        </p:nvSpPr>
        <p:spPr>
          <a:xfrm>
            <a:off x="4084606"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1" name="3"/>
          <p:cNvSpPr txBox="1"/>
          <p:nvPr/>
        </p:nvSpPr>
        <p:spPr>
          <a:xfrm>
            <a:off x="5135014"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52" name="4"/>
          <p:cNvSpPr txBox="1"/>
          <p:nvPr/>
        </p:nvSpPr>
        <p:spPr>
          <a:xfrm>
            <a:off x="6185421"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53" name="Line"/>
          <p:cNvSpPr/>
          <p:nvPr/>
        </p:nvSpPr>
        <p:spPr>
          <a:xfrm flipV="1">
            <a:off x="1648176" y="4360771"/>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54" name="tab"/>
          <p:cNvSpPr txBox="1"/>
          <p:nvPr/>
        </p:nvSpPr>
        <p:spPr>
          <a:xfrm>
            <a:off x="1654960" y="4433223"/>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1055" name="0x11110000"/>
          <p:cNvSpPr txBox="1"/>
          <p:nvPr/>
        </p:nvSpPr>
        <p:spPr>
          <a:xfrm>
            <a:off x="483518" y="5058473"/>
            <a:ext cx="3162798"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056" name="tab+1 = ?"/>
          <p:cNvSpPr txBox="1"/>
          <p:nvPr/>
        </p:nvSpPr>
        <p:spPr>
          <a:xfrm>
            <a:off x="514574" y="6778965"/>
            <a:ext cx="2267205"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tab+1 = ?</a:t>
            </a:r>
          </a:p>
        </p:txBody>
      </p:sp>
      <p:sp>
        <p:nvSpPr>
          <p:cNvPr id="1057" name="0x11110001  ?"/>
          <p:cNvSpPr txBox="1"/>
          <p:nvPr/>
        </p:nvSpPr>
        <p:spPr>
          <a:xfrm>
            <a:off x="2458430" y="7600634"/>
            <a:ext cx="4077346"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0x11110001  ?</a:t>
            </a:r>
          </a:p>
        </p:txBody>
      </p:sp>
      <p:sp>
        <p:nvSpPr>
          <p:cNvPr id="2" name="Slide Number Placeholder 1">
            <a:extLst>
              <a:ext uri="{FF2B5EF4-FFF2-40B4-BE49-F238E27FC236}">
                <a16:creationId xmlns:a16="http://schemas.microsoft.com/office/drawing/2014/main" id="{A28FA80D-F00B-4FF4-A407-F04FE858F115}"/>
              </a:ext>
            </a:extLst>
          </p:cNvPr>
          <p:cNvSpPr>
            <a:spLocks noGrp="1"/>
          </p:cNvSpPr>
          <p:nvPr>
            <p:ph type="sldNum" sz="quarter" idx="2"/>
          </p:nvPr>
        </p:nvSpPr>
        <p:spPr/>
        <p:txBody>
          <a:bodyPr/>
          <a:lstStyle/>
          <a:p>
            <a:fld id="{86CB4B4D-7CA3-9044-876B-883B54F8677D}" type="slidenum">
              <a:rPr lang="en-US" smtClean="0"/>
              <a:t>30</a:t>
            </a:fld>
            <a:endParaRPr lang="en-US"/>
          </a:p>
        </p:txBody>
      </p:sp>
    </p:spTree>
    <p:extLst>
      <p:ext uri="{BB962C8B-B14F-4D97-AF65-F5344CB8AC3E}">
        <p14:creationId xmlns:p14="http://schemas.microsoft.com/office/powerpoint/2010/main" val="402354753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But what about memory addresses?"/>
          <p:cNvSpPr txBox="1">
            <a:spLocks noGrp="1"/>
          </p:cNvSpPr>
          <p:nvPr>
            <p:ph type="title"/>
          </p:nvPr>
        </p:nvSpPr>
        <p:spPr>
          <a:prstGeom prst="rect">
            <a:avLst/>
          </a:prstGeom>
        </p:spPr>
        <p:txBody>
          <a:bodyPr/>
          <a:lstStyle/>
          <a:p>
            <a:r>
              <a:t>But what about memory addresses?</a:t>
            </a:r>
          </a:p>
        </p:txBody>
      </p:sp>
      <p:sp>
        <p:nvSpPr>
          <p:cNvPr id="1060"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61"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62" name="Same story…!"/>
          <p:cNvSpPr txBox="1">
            <a:spLocks noGrp="1"/>
          </p:cNvSpPr>
          <p:nvPr>
            <p:ph type="body" sz="quarter" idx="1"/>
          </p:nvPr>
        </p:nvSpPr>
        <p:spPr>
          <a:xfrm>
            <a:off x="571500" y="2324100"/>
            <a:ext cx="11861800" cy="577995"/>
          </a:xfrm>
          <a:prstGeom prst="rect">
            <a:avLst/>
          </a:prstGeom>
        </p:spPr>
        <p:txBody>
          <a:bodyPr/>
          <a:lstStyle/>
          <a:p>
            <a:r>
              <a:t>Same story…!</a:t>
            </a:r>
          </a:p>
        </p:txBody>
      </p:sp>
      <p:sp>
        <p:nvSpPr>
          <p:cNvPr id="1064" name="Rectangle"/>
          <p:cNvSpPr/>
          <p:nvPr/>
        </p:nvSpPr>
        <p:spPr>
          <a:xfrm>
            <a:off x="164773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5" name="Rectangle"/>
          <p:cNvSpPr/>
          <p:nvPr/>
        </p:nvSpPr>
        <p:spPr>
          <a:xfrm>
            <a:off x="2696810" y="3777797"/>
            <a:ext cx="1068859"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6" name="Rectangle"/>
          <p:cNvSpPr/>
          <p:nvPr/>
        </p:nvSpPr>
        <p:spPr>
          <a:xfrm>
            <a:off x="3748551"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7" name="Rectangle"/>
          <p:cNvSpPr/>
          <p:nvPr/>
        </p:nvSpPr>
        <p:spPr>
          <a:xfrm>
            <a:off x="479762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068" name="Rectangle"/>
          <p:cNvSpPr/>
          <p:nvPr/>
        </p:nvSpPr>
        <p:spPr>
          <a:xfrm>
            <a:off x="584936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9" name="Rectangle"/>
          <p:cNvSpPr/>
          <p:nvPr/>
        </p:nvSpPr>
        <p:spPr>
          <a:xfrm>
            <a:off x="6898440"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0" name="Rectangle"/>
          <p:cNvSpPr/>
          <p:nvPr/>
        </p:nvSpPr>
        <p:spPr>
          <a:xfrm>
            <a:off x="795018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1" name="Rectangle"/>
          <p:cNvSpPr/>
          <p:nvPr/>
        </p:nvSpPr>
        <p:spPr>
          <a:xfrm>
            <a:off x="899925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2" name="Rectangle"/>
          <p:cNvSpPr/>
          <p:nvPr/>
        </p:nvSpPr>
        <p:spPr>
          <a:xfrm>
            <a:off x="10050998"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3" name="Rectangle"/>
          <p:cNvSpPr/>
          <p:nvPr/>
        </p:nvSpPr>
        <p:spPr>
          <a:xfrm>
            <a:off x="1110007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4" name="0"/>
          <p:cNvSpPr txBox="1"/>
          <p:nvPr/>
        </p:nvSpPr>
        <p:spPr>
          <a:xfrm>
            <a:off x="1866542"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75" name="9"/>
          <p:cNvSpPr txBox="1"/>
          <p:nvPr/>
        </p:nvSpPr>
        <p:spPr>
          <a:xfrm>
            <a:off x="11436127"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1076" name="1"/>
          <p:cNvSpPr txBox="1"/>
          <p:nvPr/>
        </p:nvSpPr>
        <p:spPr>
          <a:xfrm>
            <a:off x="3034198"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77" name="2"/>
          <p:cNvSpPr txBox="1"/>
          <p:nvPr/>
        </p:nvSpPr>
        <p:spPr>
          <a:xfrm>
            <a:off x="4084606"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8" name="3"/>
          <p:cNvSpPr txBox="1"/>
          <p:nvPr/>
        </p:nvSpPr>
        <p:spPr>
          <a:xfrm>
            <a:off x="5135014"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79" name="4"/>
          <p:cNvSpPr txBox="1"/>
          <p:nvPr/>
        </p:nvSpPr>
        <p:spPr>
          <a:xfrm>
            <a:off x="6185421" y="3038254"/>
            <a:ext cx="3967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80" name="Line"/>
          <p:cNvSpPr/>
          <p:nvPr/>
        </p:nvSpPr>
        <p:spPr>
          <a:xfrm flipV="1">
            <a:off x="1648176" y="4360771"/>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81" name="tab"/>
          <p:cNvSpPr txBox="1"/>
          <p:nvPr/>
        </p:nvSpPr>
        <p:spPr>
          <a:xfrm>
            <a:off x="1654960" y="4433223"/>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1082" name="0x11110000"/>
          <p:cNvSpPr txBox="1"/>
          <p:nvPr/>
        </p:nvSpPr>
        <p:spPr>
          <a:xfrm>
            <a:off x="483518" y="5058473"/>
            <a:ext cx="3162798"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083" name="tab+1 = ?"/>
          <p:cNvSpPr txBox="1"/>
          <p:nvPr/>
        </p:nvSpPr>
        <p:spPr>
          <a:xfrm>
            <a:off x="514574" y="6778965"/>
            <a:ext cx="2267205"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tab+1 = ?</a:t>
            </a:r>
          </a:p>
        </p:txBody>
      </p:sp>
      <p:sp>
        <p:nvSpPr>
          <p:cNvPr id="1084" name="0x11110001  ?"/>
          <p:cNvSpPr txBox="1"/>
          <p:nvPr/>
        </p:nvSpPr>
        <p:spPr>
          <a:xfrm>
            <a:off x="2458430" y="7600634"/>
            <a:ext cx="4077346"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0x11110001  ?</a:t>
            </a:r>
          </a:p>
        </p:txBody>
      </p:sp>
      <p:sp>
        <p:nvSpPr>
          <p:cNvPr id="1085" name="0x11110004  ?"/>
          <p:cNvSpPr txBox="1"/>
          <p:nvPr/>
        </p:nvSpPr>
        <p:spPr>
          <a:xfrm>
            <a:off x="2458430" y="8424339"/>
            <a:ext cx="4077346"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0x11110004  ?</a:t>
            </a:r>
          </a:p>
        </p:txBody>
      </p:sp>
      <p:pic>
        <p:nvPicPr>
          <p:cNvPr id="1086" name="Line" descr="Line"/>
          <p:cNvPicPr>
            <a:picLocks/>
          </p:cNvPicPr>
          <p:nvPr/>
        </p:nvPicPr>
        <p:blipFill>
          <a:blip r:embed="rId3"/>
          <a:stretch>
            <a:fillRect/>
          </a:stretch>
        </p:blipFill>
        <p:spPr>
          <a:xfrm>
            <a:off x="2282352" y="7873684"/>
            <a:ext cx="4442462" cy="190501"/>
          </a:xfrm>
          <a:prstGeom prst="rect">
            <a:avLst/>
          </a:prstGeom>
        </p:spPr>
      </p:pic>
      <p:pic>
        <p:nvPicPr>
          <p:cNvPr id="1088" name="WHY?…" descr="WHY?…"/>
          <p:cNvPicPr>
            <a:picLocks/>
          </p:cNvPicPr>
          <p:nvPr/>
        </p:nvPicPr>
        <p:blipFill>
          <a:blip r:embed="rId4"/>
          <a:stretch>
            <a:fillRect/>
          </a:stretch>
        </p:blipFill>
        <p:spPr>
          <a:xfrm>
            <a:off x="6712788" y="4797996"/>
            <a:ext cx="6466581" cy="4408802"/>
          </a:xfrm>
          <a:prstGeom prst="rect">
            <a:avLst/>
          </a:prstGeom>
          <a:effectLst>
            <a:outerShdw blurRad="127000" dist="114300" dir="5400000" rotWithShape="0">
              <a:srgbClr val="000000">
                <a:alpha val="50000"/>
              </a:srgbClr>
            </a:outerShdw>
          </a:effectLst>
        </p:spPr>
      </p:pic>
      <p:sp>
        <p:nvSpPr>
          <p:cNvPr id="2" name="Slide Number Placeholder 1">
            <a:extLst>
              <a:ext uri="{FF2B5EF4-FFF2-40B4-BE49-F238E27FC236}">
                <a16:creationId xmlns:a16="http://schemas.microsoft.com/office/drawing/2014/main" id="{87680DC2-440D-4C9C-866B-ED17E77E0A54}"/>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8923808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086"/>
                                        </p:tgtEl>
                                        <p:attrNameLst>
                                          <p:attrName>style.visibility</p:attrName>
                                        </p:attrNameLst>
                                      </p:cBhvr>
                                      <p:to>
                                        <p:strVal val="visible"/>
                                      </p:to>
                                    </p:set>
                                    <p:animEffect transition="in" filter="dissolve">
                                      <p:cBhvr>
                                        <p:cTn id="7" dur="1000"/>
                                        <p:tgtEl>
                                          <p:spTgt spid="10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dissolve">
                                      <p:cBhvr>
                                        <p:cTn id="12" dur="10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 grpId="0" animBg="1" advAuto="0"/>
      <p:bldP spid="1088"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 name="Bottom line"/>
          <p:cNvSpPr txBox="1">
            <a:spLocks noGrp="1"/>
          </p:cNvSpPr>
          <p:nvPr>
            <p:ph type="title"/>
          </p:nvPr>
        </p:nvSpPr>
        <p:spPr>
          <a:prstGeom prst="rect">
            <a:avLst/>
          </a:prstGeom>
        </p:spPr>
        <p:txBody>
          <a:bodyPr/>
          <a:lstStyle/>
          <a:p>
            <a:r>
              <a:t>Bottom line</a:t>
            </a:r>
          </a:p>
        </p:txBody>
      </p:sp>
      <p:sp>
        <p:nvSpPr>
          <p:cNvPr id="1098"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99"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01" name="#include &lt;stdlib.h&gt;…"/>
          <p:cNvSpPr txBox="1"/>
          <p:nvPr/>
        </p:nvSpPr>
        <p:spPr>
          <a:xfrm>
            <a:off x="1840022" y="2209927"/>
            <a:ext cx="9324756" cy="38227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000">
                <a:solidFill>
                  <a:srgbClr val="D6D6D6"/>
                </a:solidFill>
                <a:latin typeface="Courier"/>
                <a:ea typeface="Courier"/>
                <a:cs typeface="Courier"/>
                <a:sym typeface="Courier"/>
              </a:defRPr>
            </a:pPr>
            <a:r>
              <a:t>#include &lt;stdlib.h&gt;</a:t>
            </a:r>
          </a:p>
          <a:p>
            <a:pPr algn="l" defTabSz="457200">
              <a:defRPr sz="2000">
                <a:solidFill>
                  <a:srgbClr val="D6D6D6"/>
                </a:solidFill>
                <a:latin typeface="Courier"/>
                <a:ea typeface="Courier"/>
                <a:cs typeface="Courier"/>
                <a:sym typeface="Courier"/>
              </a:defRPr>
            </a:pPr>
            <a:endParaRPr/>
          </a:p>
          <a:p>
            <a:pPr algn="l" defTabSz="457200">
              <a:defRPr sz="2000">
                <a:solidFill>
                  <a:srgbClr val="D6D6D6"/>
                </a:solidFill>
                <a:latin typeface="Courier"/>
                <a:ea typeface="Courier"/>
                <a:cs typeface="Courier"/>
                <a:sym typeface="Courier"/>
              </a:defRPr>
            </a:pPr>
            <a:r>
              <a:t>int main()</a:t>
            </a:r>
          </a:p>
          <a:p>
            <a:pPr algn="l" defTabSz="457200">
              <a:defRPr sz="2000">
                <a:solidFill>
                  <a:srgbClr val="D6D6D6"/>
                </a:solidFill>
                <a:latin typeface="Courier"/>
                <a:ea typeface="Courier"/>
                <a:cs typeface="Courier"/>
                <a:sym typeface="Courier"/>
              </a:defRPr>
            </a:pPr>
            <a:r>
              <a:t>{</a:t>
            </a:r>
          </a:p>
          <a:p>
            <a:pPr algn="l" defTabSz="457200">
              <a:defRPr sz="2000">
                <a:solidFill>
                  <a:srgbClr val="D6D6D6"/>
                </a:solidFill>
                <a:latin typeface="Courier"/>
                <a:ea typeface="Courier"/>
                <a:cs typeface="Courier"/>
                <a:sym typeface="Courier"/>
              </a:defRPr>
            </a:pPr>
            <a:r>
              <a:t>	int *tab = (int*)malloc(sizeof(int)*10);</a:t>
            </a:r>
          </a:p>
          <a:p>
            <a:pPr algn="l" defTabSz="457200">
              <a:defRPr sz="2000">
                <a:solidFill>
                  <a:srgbClr val="D6D6D6"/>
                </a:solidFill>
                <a:latin typeface="Courier"/>
                <a:ea typeface="Courier"/>
                <a:cs typeface="Courier"/>
                <a:sym typeface="Courier"/>
              </a:defRPr>
            </a:pPr>
            <a: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000">
                <a:solidFill>
                  <a:srgbClr val="D6D6D6"/>
                </a:solidFill>
                <a:latin typeface="Courier"/>
                <a:ea typeface="Courier"/>
                <a:cs typeface="Courier"/>
                <a:sym typeface="Courier"/>
              </a:defRPr>
            </a:pPr>
            <a:r>
              <a:t>	printf(“What is at tab+3? = %d\n”,*p);</a:t>
            </a:r>
          </a:p>
          <a:p>
            <a:pPr algn="l" defTabSz="457200">
              <a:defRPr sz="2000">
                <a:solidFill>
                  <a:srgbClr val="D6D6D6"/>
                </a:solidFill>
                <a:latin typeface="Courier"/>
                <a:ea typeface="Courier"/>
                <a:cs typeface="Courier"/>
                <a:sym typeface="Courier"/>
              </a:defRPr>
            </a:pPr>
            <a:r>
              <a:t>	*p = 20;</a:t>
            </a:r>
          </a:p>
          <a:p>
            <a:pPr algn="l" defTabSz="457200">
              <a:defRPr sz="2000">
                <a:solidFill>
                  <a:srgbClr val="D6D6D6"/>
                </a:solidFill>
                <a:latin typeface="Courier"/>
                <a:ea typeface="Courier"/>
                <a:cs typeface="Courier"/>
                <a:sym typeface="Courier"/>
              </a:defRPr>
            </a:pPr>
            <a:r>
              <a:t>	printf(“What is at tab[3]? = %d\n”,tab[3]);</a:t>
            </a:r>
          </a:p>
          <a:p>
            <a:pPr algn="l" defTabSz="457200">
              <a:defRPr sz="2000">
                <a:solidFill>
                  <a:srgbClr val="D6D6D6"/>
                </a:solidFill>
                <a:latin typeface="Courier"/>
                <a:ea typeface="Courier"/>
                <a:cs typeface="Courier"/>
                <a:sym typeface="Courier"/>
              </a:defRPr>
            </a:pPr>
            <a:r>
              <a:t>	return 0;</a:t>
            </a:r>
          </a:p>
          <a:p>
            <a:pPr algn="l" defTabSz="457200">
              <a:defRPr sz="2000">
                <a:solidFill>
                  <a:srgbClr val="D6D6D6"/>
                </a:solidFill>
                <a:latin typeface="Courier"/>
                <a:ea typeface="Courier"/>
                <a:cs typeface="Courier"/>
                <a:sym typeface="Courier"/>
              </a:defRPr>
            </a:pPr>
            <a:r>
              <a:t>}</a:t>
            </a:r>
          </a:p>
        </p:txBody>
      </p:sp>
      <p:pic>
        <p:nvPicPr>
          <p:cNvPr id="1102" name="The offset 3 is scaled by the compiler with the size of the type to get an address in bytes" descr="The offset 3 is scaled by the compiler with the size of the type to get an address in bytes"/>
          <p:cNvPicPr>
            <a:picLocks/>
          </p:cNvPicPr>
          <p:nvPr/>
        </p:nvPicPr>
        <p:blipFill>
          <a:blip r:embed="rId3"/>
          <a:stretch>
            <a:fillRect/>
          </a:stretch>
        </p:blipFill>
        <p:spPr>
          <a:xfrm>
            <a:off x="5502566" y="1811789"/>
            <a:ext cx="7761278" cy="3367402"/>
          </a:xfrm>
          <a:prstGeom prst="rect">
            <a:avLst/>
          </a:prstGeom>
          <a:effectLst>
            <a:outerShdw blurRad="127000" dist="114300" dir="5400000" rotWithShape="0">
              <a:srgbClr val="000000">
                <a:alpha val="50000"/>
              </a:srgbClr>
            </a:outerShdw>
          </a:effectLst>
        </p:spPr>
      </p:pic>
      <p:sp>
        <p:nvSpPr>
          <p:cNvPr id="1103" name="Rectangle"/>
          <p:cNvSpPr/>
          <p:nvPr/>
        </p:nvSpPr>
        <p:spPr>
          <a:xfrm>
            <a:off x="1325041"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4" name="Rectangle"/>
          <p:cNvSpPr/>
          <p:nvPr/>
        </p:nvSpPr>
        <p:spPr>
          <a:xfrm>
            <a:off x="2374116"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5" name="Rectangle"/>
          <p:cNvSpPr/>
          <p:nvPr/>
        </p:nvSpPr>
        <p:spPr>
          <a:xfrm>
            <a:off x="3425857"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6" name="Rectangle"/>
          <p:cNvSpPr/>
          <p:nvPr/>
        </p:nvSpPr>
        <p:spPr>
          <a:xfrm>
            <a:off x="4474931"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107" name="Rectangle"/>
          <p:cNvSpPr/>
          <p:nvPr/>
        </p:nvSpPr>
        <p:spPr>
          <a:xfrm>
            <a:off x="5526672"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8" name="Rectangle"/>
          <p:cNvSpPr/>
          <p:nvPr/>
        </p:nvSpPr>
        <p:spPr>
          <a:xfrm>
            <a:off x="6575746"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9" name="Rectangle"/>
          <p:cNvSpPr/>
          <p:nvPr/>
        </p:nvSpPr>
        <p:spPr>
          <a:xfrm>
            <a:off x="7627488"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0" name="Rectangle"/>
          <p:cNvSpPr/>
          <p:nvPr/>
        </p:nvSpPr>
        <p:spPr>
          <a:xfrm>
            <a:off x="8676562"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1" name="Rectangle"/>
          <p:cNvSpPr/>
          <p:nvPr/>
        </p:nvSpPr>
        <p:spPr>
          <a:xfrm>
            <a:off x="9728303"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2" name="Rectangle"/>
          <p:cNvSpPr/>
          <p:nvPr/>
        </p:nvSpPr>
        <p:spPr>
          <a:xfrm>
            <a:off x="10777377"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3" name="0"/>
          <p:cNvSpPr txBox="1"/>
          <p:nvPr/>
        </p:nvSpPr>
        <p:spPr>
          <a:xfrm>
            <a:off x="1543849" y="6409588"/>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14" name="9"/>
          <p:cNvSpPr txBox="1"/>
          <p:nvPr/>
        </p:nvSpPr>
        <p:spPr>
          <a:xfrm>
            <a:off x="11113433" y="6409588"/>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1115" name="1"/>
          <p:cNvSpPr txBox="1"/>
          <p:nvPr/>
        </p:nvSpPr>
        <p:spPr>
          <a:xfrm>
            <a:off x="2711504" y="6409588"/>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6" name="2"/>
          <p:cNvSpPr txBox="1"/>
          <p:nvPr/>
        </p:nvSpPr>
        <p:spPr>
          <a:xfrm>
            <a:off x="3761912" y="6409588"/>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7" name="3"/>
          <p:cNvSpPr txBox="1"/>
          <p:nvPr/>
        </p:nvSpPr>
        <p:spPr>
          <a:xfrm>
            <a:off x="4812320" y="6409588"/>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18" name="4"/>
          <p:cNvSpPr txBox="1"/>
          <p:nvPr/>
        </p:nvSpPr>
        <p:spPr>
          <a:xfrm>
            <a:off x="5862728" y="6409588"/>
            <a:ext cx="396749"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9" name="Line"/>
          <p:cNvSpPr/>
          <p:nvPr/>
        </p:nvSpPr>
        <p:spPr>
          <a:xfrm flipV="1">
            <a:off x="1325482" y="7732105"/>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120" name="tab"/>
          <p:cNvSpPr txBox="1"/>
          <p:nvPr/>
        </p:nvSpPr>
        <p:spPr>
          <a:xfrm>
            <a:off x="1332267" y="7804557"/>
            <a:ext cx="819913" cy="7091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tab</a:t>
            </a:r>
          </a:p>
        </p:txBody>
      </p:sp>
      <p:sp>
        <p:nvSpPr>
          <p:cNvPr id="1121" name="0x11110000"/>
          <p:cNvSpPr txBox="1"/>
          <p:nvPr/>
        </p:nvSpPr>
        <p:spPr>
          <a:xfrm>
            <a:off x="160825" y="8429807"/>
            <a:ext cx="3162797"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122" name="p  = tab+3  = tab + 3 * sizeof(int) = tab + 3 * 4"/>
          <p:cNvSpPr txBox="1"/>
          <p:nvPr/>
        </p:nvSpPr>
        <p:spPr>
          <a:xfrm>
            <a:off x="4695141" y="7872749"/>
            <a:ext cx="7862317" cy="57278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100"/>
            </a:lvl1pPr>
          </a:lstStyle>
          <a:p>
            <a:r>
              <a:t>p  = tab+3  = tab + 3 * sizeof(int) = tab + 3 * 4</a:t>
            </a:r>
          </a:p>
        </p:txBody>
      </p:sp>
      <p:sp>
        <p:nvSpPr>
          <p:cNvPr id="1123" name="Line"/>
          <p:cNvSpPr/>
          <p:nvPr/>
        </p:nvSpPr>
        <p:spPr>
          <a:xfrm flipV="1">
            <a:off x="4478038" y="7732105"/>
            <a:ext cx="1" cy="70916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124" name="0x1111000c"/>
          <p:cNvSpPr txBox="1"/>
          <p:nvPr/>
        </p:nvSpPr>
        <p:spPr>
          <a:xfrm>
            <a:off x="4653271" y="8361851"/>
            <a:ext cx="3162797"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Courier"/>
                <a:ea typeface="Courier"/>
                <a:cs typeface="Courier"/>
                <a:sym typeface="Courier"/>
              </a:defRPr>
            </a:lvl1pPr>
          </a:lstStyle>
          <a:p>
            <a:r>
              <a:t>0x1111000c</a:t>
            </a:r>
          </a:p>
        </p:txBody>
      </p:sp>
      <p:sp>
        <p:nvSpPr>
          <p:cNvPr id="2" name="Slide Number Placeholder 1">
            <a:extLst>
              <a:ext uri="{FF2B5EF4-FFF2-40B4-BE49-F238E27FC236}">
                <a16:creationId xmlns:a16="http://schemas.microsoft.com/office/drawing/2014/main" id="{6722B3CC-4BCC-4283-A658-1629198C2E7A}"/>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53149508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Shape 1260"/>
          <p:cNvSpPr>
            <a:spLocks noGrp="1"/>
          </p:cNvSpPr>
          <p:nvPr>
            <p:ph type="title"/>
          </p:nvPr>
        </p:nvSpPr>
        <p:spPr>
          <a:prstGeom prst="rect">
            <a:avLst/>
          </a:prstGeom>
        </p:spPr>
        <p:txBody>
          <a:bodyPr/>
          <a:lstStyle/>
          <a:p>
            <a:pPr lvl="0">
              <a:defRPr sz="1800"/>
            </a:pPr>
            <a:r>
              <a:rPr sz="4000" dirty="0"/>
              <a:t>M</a:t>
            </a:r>
            <a:r>
              <a:rPr lang="en-US" sz="4000" dirty="0"/>
              <a:t>emory alignment requirements</a:t>
            </a:r>
            <a:endParaRPr sz="4000" dirty="0"/>
          </a:p>
        </p:txBody>
      </p:sp>
      <p:sp>
        <p:nvSpPr>
          <p:cNvPr id="1261" name="Shape 1261"/>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62" name="Seal 3 SPOT281.jpg"/>
          <p:cNvPicPr/>
          <p:nvPr/>
        </p:nvPicPr>
        <p:blipFill>
          <a:blip r:embed="rId2"/>
          <a:stretch>
            <a:fillRect/>
          </a:stretch>
        </p:blipFill>
        <p:spPr>
          <a:xfrm>
            <a:off x="11585193" y="813825"/>
            <a:ext cx="757284" cy="757669"/>
          </a:xfrm>
          <a:prstGeom prst="rect">
            <a:avLst/>
          </a:prstGeom>
          <a:ln w="12700">
            <a:miter lim="400000"/>
          </a:ln>
        </p:spPr>
      </p:pic>
      <p:sp>
        <p:nvSpPr>
          <p:cNvPr id="1263" name="Shape 1263"/>
          <p:cNvSpPr>
            <a:spLocks noGrp="1"/>
          </p:cNvSpPr>
          <p:nvPr>
            <p:ph type="body" idx="1"/>
          </p:nvPr>
        </p:nvSpPr>
        <p:spPr>
          <a:prstGeom prst="rect">
            <a:avLst/>
          </a:prstGeom>
        </p:spPr>
        <p:txBody>
          <a:bodyPr/>
          <a:lstStyle/>
          <a:p>
            <a:pPr lvl="0">
              <a:defRPr sz="1800">
                <a:solidFill>
                  <a:srgbClr val="000000"/>
                </a:solidFill>
              </a:defRPr>
            </a:pPr>
            <a:r>
              <a:rPr sz="3000">
                <a:solidFill>
                  <a:srgbClr val="941100"/>
                </a:solidFill>
              </a:rPr>
              <a:t>Memory used to store a value of type X </a:t>
            </a:r>
            <a:r>
              <a:rPr sz="3000" b="1">
                <a:solidFill>
                  <a:srgbClr val="941100"/>
                </a:solidFill>
              </a:rPr>
              <a:t>MUST</a:t>
            </a:r>
          </a:p>
          <a:p>
            <a:pPr lvl="1">
              <a:defRPr sz="1800">
                <a:solidFill>
                  <a:srgbClr val="000000"/>
                </a:solidFill>
              </a:defRPr>
            </a:pPr>
            <a:r>
              <a:rPr sz="3000" b="1">
                <a:solidFill>
                  <a:srgbClr val="747474"/>
                </a:solidFill>
              </a:rPr>
              <a:t>be lined-up on a multiple of natural alignment for X</a:t>
            </a:r>
          </a:p>
          <a:p>
            <a:pPr lvl="0">
              <a:defRPr sz="1800">
                <a:solidFill>
                  <a:srgbClr val="000000"/>
                </a:solidFill>
              </a:defRPr>
            </a:pPr>
            <a:r>
              <a:rPr sz="3000">
                <a:solidFill>
                  <a:srgbClr val="941100"/>
                </a:solidFill>
              </a:rPr>
              <a:t>Why?</a:t>
            </a:r>
          </a:p>
          <a:p>
            <a:pPr lvl="1">
              <a:defRPr sz="1800">
                <a:solidFill>
                  <a:srgbClr val="000000"/>
                </a:solidFill>
              </a:defRPr>
            </a:pPr>
            <a:r>
              <a:rPr sz="3000">
                <a:solidFill>
                  <a:srgbClr val="747474"/>
                </a:solidFill>
              </a:rPr>
              <a:t>Performance!</a:t>
            </a:r>
          </a:p>
          <a:p>
            <a:pPr lvl="0">
              <a:defRPr sz="1800">
                <a:solidFill>
                  <a:srgbClr val="000000"/>
                </a:solidFill>
              </a:defRPr>
            </a:pPr>
            <a:r>
              <a:rPr sz="3000">
                <a:solidFill>
                  <a:srgbClr val="941100"/>
                </a:solidFill>
              </a:rPr>
              <a:t>If you do not respect alignment requirements…</a:t>
            </a:r>
          </a:p>
          <a:p>
            <a:pPr lvl="1">
              <a:defRPr sz="1800">
                <a:solidFill>
                  <a:srgbClr val="000000"/>
                </a:solidFill>
              </a:defRPr>
            </a:pPr>
            <a:r>
              <a:rPr sz="3000">
                <a:solidFill>
                  <a:srgbClr val="747474"/>
                </a:solidFill>
              </a:rPr>
              <a:t>BUS ERROR  (sigbus)</a:t>
            </a:r>
          </a:p>
          <a:p>
            <a:pPr lvl="1">
              <a:defRPr sz="1800">
                <a:solidFill>
                  <a:srgbClr val="000000"/>
                </a:solidFill>
              </a:defRPr>
            </a:pPr>
            <a:r>
              <a:rPr sz="3000">
                <a:solidFill>
                  <a:srgbClr val="747474"/>
                </a:solidFill>
              </a:rPr>
              <a:t>The O.S. will </a:t>
            </a:r>
            <a:r>
              <a:rPr sz="3000" u="sng">
                <a:solidFill>
                  <a:srgbClr val="747474"/>
                </a:solidFill>
              </a:rPr>
              <a:t>kill</a:t>
            </a:r>
            <a:r>
              <a:rPr sz="3000">
                <a:solidFill>
                  <a:srgbClr val="747474"/>
                </a:solidFill>
              </a:rPr>
              <a:t> your program</a:t>
            </a:r>
          </a:p>
        </p:txBody>
      </p:sp>
      <p:sp>
        <p:nvSpPr>
          <p:cNvPr id="2" name="Slide Number Placeholder 1">
            <a:extLst>
              <a:ext uri="{FF2B5EF4-FFF2-40B4-BE49-F238E27FC236}">
                <a16:creationId xmlns:a16="http://schemas.microsoft.com/office/drawing/2014/main" id="{C670FEB8-6795-4E96-8154-644C5A955276}"/>
              </a:ext>
            </a:extLst>
          </p:cNvPr>
          <p:cNvSpPr>
            <a:spLocks noGrp="1"/>
          </p:cNvSpPr>
          <p:nvPr>
            <p:ph type="sldNum" sz="quarter" idx="2"/>
          </p:nvPr>
        </p:nvSpPr>
        <p:spPr/>
        <p:txBody>
          <a:bodyPr/>
          <a:lstStyle/>
          <a:p>
            <a:fld id="{86CB4B4D-7CA3-9044-876B-883B54F8677D}" type="slidenum">
              <a:rPr lang="en-US" smtClean="0"/>
              <a:t>33</a:t>
            </a:fld>
            <a:endParaRPr lang="en-US"/>
          </a:p>
        </p:txBody>
      </p:sp>
    </p:spTree>
    <p:extLst>
      <p:ext uri="{BB962C8B-B14F-4D97-AF65-F5344CB8AC3E}">
        <p14:creationId xmlns:p14="http://schemas.microsoft.com/office/powerpoint/2010/main" val="39540104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Good news…"/>
          <p:cNvSpPr txBox="1">
            <a:spLocks noGrp="1"/>
          </p:cNvSpPr>
          <p:nvPr>
            <p:ph type="title"/>
          </p:nvPr>
        </p:nvSpPr>
        <p:spPr>
          <a:prstGeom prst="rect">
            <a:avLst/>
          </a:prstGeom>
        </p:spPr>
        <p:txBody>
          <a:bodyPr/>
          <a:lstStyle/>
          <a:p>
            <a:r>
              <a:rPr dirty="0"/>
              <a:t>Good new</a:t>
            </a:r>
            <a:r>
              <a:rPr lang="en-US" dirty="0"/>
              <a:t>s and bad news</a:t>
            </a:r>
            <a:endParaRPr dirty="0"/>
          </a:p>
        </p:txBody>
      </p:sp>
      <p:sp>
        <p:nvSpPr>
          <p:cNvPr id="2" name="Text Placeholder 1">
            <a:extLst>
              <a:ext uri="{FF2B5EF4-FFF2-40B4-BE49-F238E27FC236}">
                <a16:creationId xmlns:a16="http://schemas.microsoft.com/office/drawing/2014/main" id="{7AD0F72E-1858-4893-8A72-2F8FF2DB1D43}"/>
              </a:ext>
            </a:extLst>
          </p:cNvPr>
          <p:cNvSpPr>
            <a:spLocks noGrp="1"/>
          </p:cNvSpPr>
          <p:nvPr>
            <p:ph type="body" idx="1"/>
          </p:nvPr>
        </p:nvSpPr>
        <p:spPr/>
        <p:txBody>
          <a:bodyPr/>
          <a:lstStyle/>
          <a:p>
            <a:pPr marL="0" indent="0">
              <a:buNone/>
            </a:pPr>
            <a:r>
              <a:rPr lang="en-US" dirty="0"/>
              <a:t>The C compiler handles alignment automatically 99% of the time</a:t>
            </a:r>
          </a:p>
          <a:p>
            <a:pPr marL="0" indent="0">
              <a:buNone/>
            </a:pPr>
            <a:endParaRPr lang="en-US" dirty="0"/>
          </a:p>
          <a:p>
            <a:pPr marL="0" indent="0">
              <a:buNone/>
            </a:pPr>
            <a:r>
              <a:rPr lang="en-US" dirty="0">
                <a:solidFill>
                  <a:schemeClr val="accent1"/>
                </a:solidFill>
              </a:rPr>
              <a:t>Programmers have to handle the rest</a:t>
            </a:r>
          </a:p>
          <a:p>
            <a:r>
              <a:rPr lang="en-US" dirty="0"/>
              <a:t>When you do pointer arithmetic of course!</a:t>
            </a:r>
          </a:p>
          <a:p>
            <a:pPr lvl="1"/>
            <a:r>
              <a:rPr lang="en-US" dirty="0"/>
              <a:t>Do not assume the location of the fields</a:t>
            </a:r>
          </a:p>
          <a:p>
            <a:pPr lvl="1"/>
            <a:endParaRPr lang="en-US" dirty="0"/>
          </a:p>
          <a:p>
            <a:r>
              <a:rPr lang="en-US" dirty="0"/>
              <a:t>When you call system routines with specific alignment needs</a:t>
            </a:r>
          </a:p>
          <a:p>
            <a:pPr lvl="1"/>
            <a:r>
              <a:rPr lang="en-US" dirty="0"/>
              <a:t>Your arguments must comply</a:t>
            </a:r>
          </a:p>
          <a:p>
            <a:pPr lvl="1"/>
            <a:r>
              <a:rPr lang="en-US" dirty="0"/>
              <a:t>Use compiler annotations to force specific alignments</a:t>
            </a:r>
            <a:br>
              <a:rPr lang="en-US" dirty="0"/>
            </a:br>
            <a:r>
              <a:rPr lang="en-US" dirty="0"/>
              <a:t>(beyond our scope, simply remember that this exists!)</a:t>
            </a:r>
          </a:p>
          <a:p>
            <a:endParaRPr lang="en-US" dirty="0"/>
          </a:p>
        </p:txBody>
      </p:sp>
      <p:sp>
        <p:nvSpPr>
          <p:cNvPr id="121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21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3" name="Slide Number Placeholder 2">
            <a:extLst>
              <a:ext uri="{FF2B5EF4-FFF2-40B4-BE49-F238E27FC236}">
                <a16:creationId xmlns:a16="http://schemas.microsoft.com/office/drawing/2014/main" id="{648D2C72-2ABB-425C-B16C-CAF2F4C242F9}"/>
              </a:ext>
            </a:extLst>
          </p:cNvPr>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300081903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C6A2-319A-4D31-A4B4-F4E3BA6421B4}"/>
              </a:ext>
            </a:extLst>
          </p:cNvPr>
          <p:cNvSpPr>
            <a:spLocks noGrp="1"/>
          </p:cNvSpPr>
          <p:nvPr>
            <p:ph type="title"/>
          </p:nvPr>
        </p:nvSpPr>
        <p:spPr/>
        <p:txBody>
          <a:bodyPr/>
          <a:lstStyle/>
          <a:p>
            <a:r>
              <a:rPr lang="en-US" dirty="0"/>
              <a:t>Example</a:t>
            </a:r>
          </a:p>
        </p:txBody>
      </p:sp>
      <p:sp>
        <p:nvSpPr>
          <p:cNvPr id="4" name="struct Person {…">
            <a:extLst>
              <a:ext uri="{FF2B5EF4-FFF2-40B4-BE49-F238E27FC236}">
                <a16:creationId xmlns:a16="http://schemas.microsoft.com/office/drawing/2014/main" id="{15155FA0-40C6-406E-9D2A-30C15EC83BDC}"/>
              </a:ext>
            </a:extLst>
          </p:cNvPr>
          <p:cNvSpPr txBox="1"/>
          <p:nvPr/>
        </p:nvSpPr>
        <p:spPr>
          <a:xfrm>
            <a:off x="103032" y="2127392"/>
            <a:ext cx="7096259" cy="7181453"/>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struct Person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char   name[32];</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int    age;</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char   gender;</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typedef struct Person </a:t>
            </a:r>
            <a:r>
              <a:rPr lang="en-US" sz="2000" dirty="0" err="1">
                <a:latin typeface="Consolas" panose="020B0609020204030204" pitchFamily="49" charset="0"/>
              </a:rPr>
              <a:t>TPerson</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endParaRPr lang="en-US" sz="2000" dirty="0">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000" dirty="0" err="1">
                <a:solidFill>
                  <a:schemeClr val="accent1"/>
                </a:solidFill>
                <a:latin typeface="Consolas" panose="020B0609020204030204" pitchFamily="49" charset="0"/>
              </a:rPr>
              <a:t>TPerson</a:t>
            </a:r>
            <a:r>
              <a:rPr lang="en-US" sz="2000" dirty="0">
                <a:latin typeface="Consolas" panose="020B0609020204030204" pitchFamily="49" charset="0"/>
              </a:rPr>
              <a:t> </a:t>
            </a:r>
            <a:r>
              <a:rPr lang="en-US" sz="2000" dirty="0" err="1">
                <a:latin typeface="Consolas" panose="020B0609020204030204" pitchFamily="49" charset="0"/>
              </a:rPr>
              <a:t>init</a:t>
            </a:r>
            <a:r>
              <a:rPr lang="en-US" sz="2000" dirty="0">
                <a:latin typeface="Consolas" panose="020B0609020204030204" pitchFamily="49" charset="0"/>
              </a:rPr>
              <a:t>(char name[], int age, char gender)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TPerson</a:t>
            </a:r>
            <a:r>
              <a:rPr lang="en-US" sz="2000" dirty="0">
                <a:latin typeface="Consolas" panose="020B0609020204030204" pitchFamily="49" charset="0"/>
              </a:rPr>
              <a:t> p;</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int </a:t>
            </a:r>
            <a:r>
              <a:rPr lang="en-US" sz="2000" dirty="0" err="1">
                <a:latin typeface="Consolas" panose="020B0609020204030204" pitchFamily="49" charset="0"/>
              </a:rPr>
              <a:t>i</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for(</a:t>
            </a:r>
            <a:r>
              <a:rPr lang="en-US" sz="2000" dirty="0" err="1">
                <a:latin typeface="Consolas" panose="020B0609020204030204" pitchFamily="49" charset="0"/>
              </a:rPr>
              <a:t>i</a:t>
            </a:r>
            <a:r>
              <a:rPr lang="en-US" sz="2000" dirty="0">
                <a:latin typeface="Consolas" panose="020B0609020204030204" pitchFamily="49" charset="0"/>
              </a:rPr>
              <a:t> = 0; name[</a:t>
            </a:r>
            <a:r>
              <a:rPr lang="en-US" sz="2000" dirty="0" err="1">
                <a:latin typeface="Consolas" panose="020B0609020204030204" pitchFamily="49" charset="0"/>
              </a:rPr>
              <a:t>i</a:t>
            </a:r>
            <a:r>
              <a:rPr lang="en-US" sz="2000" dirty="0">
                <a:latin typeface="Consolas" panose="020B0609020204030204" pitchFamily="49" charset="0"/>
              </a:rPr>
              <a:t>]&gt;0; </a:t>
            </a:r>
            <a:r>
              <a:rPr lang="en-US" sz="2000" dirty="0" err="1">
                <a:latin typeface="Consolas" panose="020B0609020204030204" pitchFamily="49" charset="0"/>
              </a:rPr>
              <a:t>i</a:t>
            </a:r>
            <a:r>
              <a:rPr lang="en-US" sz="2000" dirty="0">
                <a:latin typeface="Consolas" panose="020B0609020204030204" pitchFamily="49" charset="0"/>
              </a:rPr>
              <a:t>++)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a:t>
            </a:r>
            <a:r>
              <a:rPr lang="en-US" sz="2000" dirty="0" err="1">
                <a:latin typeface="Consolas" panose="020B0609020204030204" pitchFamily="49" charset="0"/>
              </a:rPr>
              <a:t>i</a:t>
            </a:r>
            <a:r>
              <a:rPr lang="en-US" sz="2000" dirty="0">
                <a:latin typeface="Consolas" panose="020B0609020204030204" pitchFamily="49" charset="0"/>
              </a:rPr>
              <a:t>] = name[</a:t>
            </a:r>
            <a:r>
              <a:rPr lang="en-US" sz="2000" dirty="0" err="1">
                <a:latin typeface="Consolas" panose="020B0609020204030204" pitchFamily="49" charset="0"/>
              </a:rPr>
              <a:t>i</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a:t>
            </a:r>
            <a:r>
              <a:rPr lang="en-US" sz="2000" dirty="0" err="1">
                <a:latin typeface="Consolas" panose="020B0609020204030204" pitchFamily="49" charset="0"/>
              </a:rPr>
              <a:t>i</a:t>
            </a:r>
            <a:r>
              <a:rPr lang="en-US" sz="2000" dirty="0">
                <a:latin typeface="Consolas" panose="020B0609020204030204" pitchFamily="49" charset="0"/>
              </a:rPr>
              <a:t>] = '\0';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p.age</a:t>
            </a:r>
            <a:r>
              <a:rPr lang="en-US" sz="2000" dirty="0">
                <a:latin typeface="Consolas" panose="020B0609020204030204" pitchFamily="49" charset="0"/>
              </a:rPr>
              <a:t> = age;</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p.gender</a:t>
            </a:r>
            <a:r>
              <a:rPr lang="en-US" sz="2000" dirty="0">
                <a:latin typeface="Consolas" panose="020B0609020204030204" pitchFamily="49" charset="0"/>
              </a:rPr>
              <a:t> = gender;</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return p;</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endParaRPr lang="en-US" sz="2000" dirty="0">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void </a:t>
            </a:r>
            <a:r>
              <a:rPr lang="en-US" sz="2000" dirty="0" err="1">
                <a:latin typeface="Consolas" panose="020B0609020204030204" pitchFamily="49" charset="0"/>
              </a:rPr>
              <a:t>print_info</a:t>
            </a:r>
            <a:r>
              <a:rPr lang="en-US" sz="2000" dirty="0">
                <a:latin typeface="Consolas" panose="020B0609020204030204" pitchFamily="49" charset="0"/>
              </a:rPr>
              <a:t>(</a:t>
            </a:r>
            <a:r>
              <a:rPr lang="en-US" sz="2000" dirty="0" err="1">
                <a:solidFill>
                  <a:schemeClr val="accent1"/>
                </a:solidFill>
                <a:latin typeface="Consolas" panose="020B0609020204030204" pitchFamily="49" charset="0"/>
              </a:rPr>
              <a:t>TPerson</a:t>
            </a:r>
            <a:r>
              <a:rPr lang="en-US" sz="2000" dirty="0">
                <a:solidFill>
                  <a:schemeClr val="accent1"/>
                </a:solidFill>
                <a:latin typeface="Consolas" panose="020B0609020204030204" pitchFamily="49" charset="0"/>
              </a:rPr>
              <a:t> p</a:t>
            </a:r>
            <a:r>
              <a:rPr lang="en-US" sz="2000" dirty="0">
                <a:latin typeface="Consolas" panose="020B0609020204030204" pitchFamily="49" charset="0"/>
              </a:rPr>
              <a:t>)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("name: %s, age: %d, gender: %c\n",</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 </a:t>
            </a:r>
            <a:r>
              <a:rPr lang="en-US" sz="2000" dirty="0" err="1">
                <a:latin typeface="Consolas" panose="020B0609020204030204" pitchFamily="49" charset="0"/>
              </a:rPr>
              <a:t>p.age</a:t>
            </a:r>
            <a:r>
              <a:rPr lang="en-US" sz="2000" dirty="0">
                <a:latin typeface="Consolas" panose="020B0609020204030204" pitchFamily="49" charset="0"/>
              </a:rPr>
              <a:t>, </a:t>
            </a:r>
            <a:r>
              <a:rPr lang="en-US" sz="2000" dirty="0" err="1">
                <a:latin typeface="Consolas" panose="020B0609020204030204" pitchFamily="49" charset="0"/>
              </a:rPr>
              <a:t>p.gender</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p:txBody>
      </p:sp>
      <p:sp>
        <p:nvSpPr>
          <p:cNvPr id="7" name="struct Person {…">
            <a:extLst>
              <a:ext uri="{FF2B5EF4-FFF2-40B4-BE49-F238E27FC236}">
                <a16:creationId xmlns:a16="http://schemas.microsoft.com/office/drawing/2014/main" id="{13DCA01B-5E6D-434B-8C7C-0E3302F9E2F4}"/>
              </a:ext>
            </a:extLst>
          </p:cNvPr>
          <p:cNvSpPr txBox="1"/>
          <p:nvPr/>
        </p:nvSpPr>
        <p:spPr>
          <a:xfrm>
            <a:off x="7363058" y="2145081"/>
            <a:ext cx="5641742" cy="441146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int main()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TPerson</a:t>
            </a:r>
            <a:r>
              <a:rPr lang="en-US" sz="2000" dirty="0">
                <a:latin typeface="Consolas" panose="020B0609020204030204" pitchFamily="49" charset="0"/>
              </a:rPr>
              <a:t> family[4];</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family[0] = </a:t>
            </a:r>
            <a:r>
              <a:rPr lang="en-US" sz="2000" dirty="0" err="1">
                <a:latin typeface="Consolas" panose="020B0609020204030204" pitchFamily="49" charset="0"/>
              </a:rPr>
              <a:t>init</a:t>
            </a:r>
            <a:r>
              <a:rPr lang="en-US" sz="2000" dirty="0">
                <a:latin typeface="Consolas" panose="020B0609020204030204" pitchFamily="49" charset="0"/>
              </a:rPr>
              <a:t>("Alice",34,'F');</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family[1] = </a:t>
            </a:r>
            <a:r>
              <a:rPr lang="en-US" sz="2000" dirty="0" err="1">
                <a:latin typeface="Consolas" panose="020B0609020204030204" pitchFamily="49" charset="0"/>
              </a:rPr>
              <a:t>init</a:t>
            </a:r>
            <a:r>
              <a:rPr lang="en-US" sz="2000" dirty="0">
                <a:latin typeface="Consolas" panose="020B0609020204030204" pitchFamily="49" charset="0"/>
              </a:rPr>
              <a:t>("Bob",40,'M');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family[2] = </a:t>
            </a:r>
            <a:r>
              <a:rPr lang="en-US" sz="2000" dirty="0" err="1">
                <a:latin typeface="Consolas" panose="020B0609020204030204" pitchFamily="49" charset="0"/>
              </a:rPr>
              <a:t>init</a:t>
            </a:r>
            <a:r>
              <a:rPr lang="en-US" sz="2000" dirty="0">
                <a:latin typeface="Consolas" panose="020B0609020204030204" pitchFamily="49" charset="0"/>
              </a:rPr>
              <a:t>("Charles",15,'M');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family[3] = </a:t>
            </a:r>
            <a:r>
              <a:rPr lang="en-US" sz="2000" dirty="0" err="1">
                <a:latin typeface="Consolas" panose="020B0609020204030204" pitchFamily="49" charset="0"/>
              </a:rPr>
              <a:t>init</a:t>
            </a:r>
            <a:r>
              <a:rPr lang="en-US" sz="2000" dirty="0">
                <a:latin typeface="Consolas" panose="020B0609020204030204" pitchFamily="49" charset="0"/>
              </a:rPr>
              <a:t>("David",13,'M');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(family[1]);</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(family[2]);</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(family[3]);</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a:solidFill>
                  <a:schemeClr val="accent1"/>
                </a:solidFill>
                <a:latin typeface="Consolas" panose="020B0609020204030204" pitchFamily="49" charset="0"/>
              </a:rPr>
              <a:t>family[1] = family[0];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(family[1]);</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return 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p:txBody>
      </p:sp>
      <p:sp>
        <p:nvSpPr>
          <p:cNvPr id="8" name="Shape 1239">
            <a:extLst>
              <a:ext uri="{FF2B5EF4-FFF2-40B4-BE49-F238E27FC236}">
                <a16:creationId xmlns:a16="http://schemas.microsoft.com/office/drawing/2014/main" id="{979397E0-0961-43C4-9CD7-BB621984F5E2}"/>
              </a:ext>
            </a:extLst>
          </p:cNvPr>
          <p:cNvSpPr/>
          <p:nvPr/>
        </p:nvSpPr>
        <p:spPr>
          <a:xfrm>
            <a:off x="7501944" y="7496923"/>
            <a:ext cx="4984124" cy="1846659"/>
          </a:xfrm>
          <a:prstGeom prst="rect">
            <a:avLst/>
          </a:prstGeom>
          <a:solidFill>
            <a:srgbClr val="002B37"/>
          </a:solidFill>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a:t>
            </a:r>
            <a:r>
              <a:rPr lang="en-US" sz="2000" dirty="0" err="1">
                <a:solidFill>
                  <a:srgbClr val="839496"/>
                </a:solidFill>
                <a:latin typeface="Consolas" panose="020B0609020204030204" pitchFamily="49" charset="0"/>
                <a:ea typeface="Andale Mono"/>
                <a:cs typeface="Andale Mono"/>
                <a:sym typeface="Andale Mono"/>
              </a:rPr>
              <a:t>a.out</a:t>
            </a:r>
            <a:endParaRPr lang="en-US" sz="20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Alice, age: 34, gender: F</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Bob, age: 40,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Charles, age: 15,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David, age: 13,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Alice, age: 34, gender: F</a:t>
            </a:r>
          </a:p>
        </p:txBody>
      </p:sp>
      <p:sp>
        <p:nvSpPr>
          <p:cNvPr id="9" name="Shape 1203">
            <a:extLst>
              <a:ext uri="{FF2B5EF4-FFF2-40B4-BE49-F238E27FC236}">
                <a16:creationId xmlns:a16="http://schemas.microsoft.com/office/drawing/2014/main" id="{B1B387C9-D76D-4CDD-907F-6974E91CDB67}"/>
              </a:ext>
            </a:extLst>
          </p:cNvPr>
          <p:cNvSpPr/>
          <p:nvPr/>
        </p:nvSpPr>
        <p:spPr>
          <a:xfrm>
            <a:off x="9179681" y="6619843"/>
            <a:ext cx="16286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pPr>
            <a:r>
              <a:rPr sz="4000" dirty="0"/>
              <a:t>Output</a:t>
            </a:r>
          </a:p>
        </p:txBody>
      </p:sp>
      <p:sp>
        <p:nvSpPr>
          <p:cNvPr id="3" name="Slide Number Placeholder 2">
            <a:extLst>
              <a:ext uri="{FF2B5EF4-FFF2-40B4-BE49-F238E27FC236}">
                <a16:creationId xmlns:a16="http://schemas.microsoft.com/office/drawing/2014/main" id="{2D115358-273E-4A6D-893D-994B1E73DA50}"/>
              </a:ext>
            </a:extLst>
          </p:cNvPr>
          <p:cNvSpPr>
            <a:spLocks noGrp="1"/>
          </p:cNvSpPr>
          <p:nvPr>
            <p:ph type="sldNum" sz="quarter" idx="2"/>
          </p:nvPr>
        </p:nvSpPr>
        <p:spPr/>
        <p:txBody>
          <a:bodyPr/>
          <a:lstStyle/>
          <a:p>
            <a:fld id="{86CB4B4D-7CA3-9044-876B-883B54F8677D}" type="slidenum">
              <a:rPr lang="en-US" smtClean="0"/>
              <a:t>35</a:t>
            </a:fld>
            <a:endParaRPr lang="en-US"/>
          </a:p>
        </p:txBody>
      </p:sp>
    </p:spTree>
    <p:extLst>
      <p:ext uri="{BB962C8B-B14F-4D97-AF65-F5344CB8AC3E}">
        <p14:creationId xmlns:p14="http://schemas.microsoft.com/office/powerpoint/2010/main" val="31828092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Rules of Pointer Arithmetic"/>
          <p:cNvSpPr txBox="1">
            <a:spLocks noGrp="1"/>
          </p:cNvSpPr>
          <p:nvPr>
            <p:ph type="title"/>
          </p:nvPr>
        </p:nvSpPr>
        <p:spPr>
          <a:prstGeom prst="rect">
            <a:avLst/>
          </a:prstGeom>
        </p:spPr>
        <p:txBody>
          <a:bodyPr/>
          <a:lstStyle/>
          <a:p>
            <a:r>
              <a:rPr lang="en-US" dirty="0"/>
              <a:t>Adding a pointer and an integer</a:t>
            </a:r>
            <a:endParaRPr dirty="0"/>
          </a:p>
        </p:txBody>
      </p:sp>
      <p:sp>
        <p:nvSpPr>
          <p:cNvPr id="92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23"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24" name="Very similar to integer arithmetic…"/>
          <p:cNvSpPr txBox="1">
            <a:spLocks noGrp="1"/>
          </p:cNvSpPr>
          <p:nvPr>
            <p:ph type="body" idx="1"/>
          </p:nvPr>
        </p:nvSpPr>
        <p:spPr>
          <a:xfrm>
            <a:off x="320664" y="2209927"/>
            <a:ext cx="12363471" cy="6565900"/>
          </a:xfrm>
          <a:prstGeom prst="rect">
            <a:avLst/>
          </a:prstGeom>
        </p:spPr>
        <p:txBody>
          <a:bodyPr/>
          <a:lstStyle/>
          <a:p>
            <a:r>
              <a:rPr lang="en-US" dirty="0"/>
              <a:t>A</a:t>
            </a:r>
            <a:r>
              <a:rPr dirty="0"/>
              <a:t>dd a</a:t>
            </a:r>
            <a:r>
              <a:rPr lang="en-US" dirty="0"/>
              <a:t>n integer </a:t>
            </a:r>
            <a:r>
              <a:rPr dirty="0"/>
              <a:t>to a pointer</a:t>
            </a:r>
            <a:r>
              <a:rPr lang="en-US" dirty="0"/>
              <a:t>, the result is a pointer of </a:t>
            </a:r>
            <a:r>
              <a:rPr lang="en-US" dirty="0">
                <a:solidFill>
                  <a:srgbClr val="0433FF"/>
                </a:solidFill>
              </a:rPr>
              <a:t>the same type</a:t>
            </a:r>
            <a:endParaRPr dirty="0">
              <a:solidFill>
                <a:srgbClr val="0433FF"/>
              </a:solidFill>
            </a:endParaRPr>
          </a:p>
          <a:p>
            <a:pPr lvl="1"/>
            <a:r>
              <a:rPr lang="en-US" dirty="0">
                <a:solidFill>
                  <a:srgbClr val="0433FF"/>
                </a:solidFill>
              </a:rPr>
              <a:t>It is different from regular integer addition</a:t>
            </a:r>
            <a:endParaRPr dirty="0">
              <a:solidFill>
                <a:srgbClr val="0433FF"/>
              </a:solidFill>
            </a:endParaRPr>
          </a:p>
          <a:p>
            <a:pPr lvl="1"/>
            <a:r>
              <a:rPr lang="en-US" dirty="0">
                <a:solidFill>
                  <a:srgbClr val="0433FF"/>
                </a:solidFill>
              </a:rPr>
              <a:t>The integer is </a:t>
            </a:r>
            <a:r>
              <a:rPr lang="en-US" b="1" dirty="0">
                <a:solidFill>
                  <a:srgbClr val="FF0000"/>
                </a:solidFill>
              </a:rPr>
              <a:t>automatically scaled </a:t>
            </a:r>
            <a:r>
              <a:rPr lang="en-US" dirty="0">
                <a:solidFill>
                  <a:srgbClr val="0433FF"/>
                </a:solidFill>
              </a:rPr>
              <a:t>by the size of the type pointed t</a:t>
            </a:r>
            <a:r>
              <a:rPr lang="en-US" dirty="0">
                <a:solidFill>
                  <a:schemeClr val="accent1"/>
                </a:solidFill>
              </a:rPr>
              <a:t>o</a:t>
            </a:r>
          </a:p>
          <a:p>
            <a:pPr marL="0" indent="0">
              <a:buNone/>
            </a:pPr>
            <a:endParaRPr lang="en-US" dirty="0">
              <a:solidFill>
                <a:schemeClr val="tx1"/>
              </a:solidFill>
            </a:endParaRPr>
          </a:p>
          <a:p>
            <a:r>
              <a:rPr lang="en-US" dirty="0"/>
              <a:t>Suppose p is a pointer to type T, and k is an integer</a:t>
            </a:r>
            <a:endParaRPr lang="en-US" dirty="0">
              <a:solidFill>
                <a:schemeClr val="tx1"/>
              </a:solidFill>
            </a:endParaRPr>
          </a:p>
          <a:p>
            <a:pPr marL="0" indent="0">
              <a:buNone/>
            </a:pPr>
            <a:r>
              <a:rPr lang="en-US" dirty="0">
                <a:solidFill>
                  <a:schemeClr val="tx1"/>
                </a:solidFill>
              </a:rPr>
              <a:t>  Then both </a:t>
            </a:r>
            <a:r>
              <a:rPr lang="en-US" dirty="0">
                <a:solidFill>
                  <a:srgbClr val="0433FF"/>
                </a:solidFill>
                <a:latin typeface="Consolas" panose="020B0609020204030204" pitchFamily="49" charset="0"/>
              </a:rPr>
              <a:t>p + k </a:t>
            </a:r>
            <a:r>
              <a:rPr lang="en-US" dirty="0">
                <a:solidFill>
                  <a:schemeClr val="tx1"/>
                </a:solidFill>
              </a:rPr>
              <a:t>and</a:t>
            </a:r>
            <a:r>
              <a:rPr lang="en-US" dirty="0">
                <a:solidFill>
                  <a:srgbClr val="0433FF"/>
                </a:solidFill>
                <a:latin typeface="Consolas" panose="020B0609020204030204" pitchFamily="49" charset="0"/>
              </a:rPr>
              <a:t> k + p</a:t>
            </a:r>
          </a:p>
          <a:p>
            <a:pPr lvl="2"/>
            <a:r>
              <a:rPr lang="en-US" dirty="0">
                <a:solidFill>
                  <a:schemeClr val="tx1"/>
                </a:solidFill>
              </a:rPr>
              <a:t>Are valid expressions that evaluate to a pointer to type T</a:t>
            </a:r>
          </a:p>
          <a:p>
            <a:pPr lvl="2"/>
            <a:r>
              <a:rPr lang="en-US" dirty="0">
                <a:solidFill>
                  <a:schemeClr val="tx1"/>
                </a:solidFill>
              </a:rPr>
              <a:t>Have a byte address equal to</a:t>
            </a:r>
          </a:p>
          <a:p>
            <a:pPr marL="0" indent="0">
              <a:buNone/>
            </a:pPr>
            <a:r>
              <a:rPr lang="en-US" dirty="0">
                <a:solidFill>
                  <a:srgbClr val="0433FF"/>
                </a:solidFill>
                <a:latin typeface="Consolas" panose="020B0609020204030204" pitchFamily="49" charset="0"/>
              </a:rPr>
              <a:t>(unsigned long)(address stored in p) + k * </a:t>
            </a:r>
            <a:r>
              <a:rPr lang="en-US" dirty="0" err="1">
                <a:solidFill>
                  <a:srgbClr val="FF0000"/>
                </a:solidFill>
                <a:latin typeface="Consolas" panose="020B0609020204030204" pitchFamily="49" charset="0"/>
              </a:rPr>
              <a:t>sizeof</a:t>
            </a:r>
            <a:r>
              <a:rPr lang="en-US" dirty="0">
                <a:solidFill>
                  <a:srgbClr val="FF0000"/>
                </a:solidFill>
                <a:latin typeface="Consolas" panose="020B0609020204030204" pitchFamily="49" charset="0"/>
              </a:rPr>
              <a:t>(T)</a:t>
            </a:r>
          </a:p>
          <a:p>
            <a:pPr marL="0" indent="0">
              <a:buNone/>
            </a:pPr>
            <a:endParaRPr lang="en-US" dirty="0">
              <a:solidFill>
                <a:srgbClr val="0433FF"/>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4039DE25-3947-461F-A603-A2C5D566CC87}"/>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3" name="TextBox 2"/>
          <p:cNvSpPr txBox="1"/>
          <p:nvPr/>
        </p:nvSpPr>
        <p:spPr>
          <a:xfrm>
            <a:off x="2925319" y="8118190"/>
            <a:ext cx="8116754" cy="122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hangingPunct="1">
              <a:spcBef>
                <a:spcPts val="1500"/>
              </a:spcBef>
              <a:buSzPct val="100000"/>
            </a:pPr>
            <a:r>
              <a:rPr lang="en-US" sz="2400" dirty="0">
                <a:solidFill>
                  <a:srgbClr val="941100"/>
                </a:solidFill>
                <a:latin typeface="Helvetica Neue"/>
                <a:sym typeface="Helvetica Neue"/>
              </a:rPr>
              <a:t>C standard does not allow arithmetic on void *</a:t>
            </a:r>
          </a:p>
          <a:p>
            <a:pPr marL="342900" lvl="1" indent="0" algn="l" hangingPunct="1">
              <a:spcBef>
                <a:spcPts val="1500"/>
              </a:spcBef>
              <a:buSzPct val="100000"/>
            </a:pPr>
            <a:r>
              <a:rPr lang="en-US" sz="2400" dirty="0" err="1">
                <a:solidFill>
                  <a:srgbClr val="747474"/>
                </a:solidFill>
                <a:latin typeface="Helvetica Neue"/>
                <a:sym typeface="Helvetica Neue"/>
              </a:rPr>
              <a:t>gcc</a:t>
            </a:r>
            <a:r>
              <a:rPr lang="en-US" sz="2400" dirty="0">
                <a:solidFill>
                  <a:srgbClr val="747474"/>
                </a:solidFill>
                <a:latin typeface="Helvetica Neue"/>
                <a:sym typeface="Helvetica Neue"/>
              </a:rPr>
              <a:t> has an extension, treating </a:t>
            </a:r>
            <a:r>
              <a:rPr lang="en-US" sz="2400" dirty="0" err="1">
                <a:solidFill>
                  <a:srgbClr val="747474"/>
                </a:solidFill>
                <a:latin typeface="Helvetica Neue"/>
                <a:sym typeface="Helvetica Neue"/>
              </a:rPr>
              <a:t>sizeof</a:t>
            </a:r>
            <a:r>
              <a:rPr lang="en-US" sz="2400" dirty="0">
                <a:solidFill>
                  <a:srgbClr val="747474"/>
                </a:solidFill>
                <a:latin typeface="Helvetica Neue"/>
                <a:sym typeface="Helvetica Neue"/>
              </a:rPr>
              <a:t>(void) as 1</a:t>
            </a:r>
            <a:endParaRPr kumimoji="0" lang="en-US" sz="3600" b="0" i="0" u="none" strike="noStrike" cap="none" spc="0" normalizeH="0" baseline="0" dirty="0">
              <a:ln>
                <a:noFill/>
              </a:ln>
              <a:solidFill>
                <a:srgbClr val="000000"/>
              </a:solidFill>
              <a:effectLst/>
              <a:uFillTx/>
              <a:latin typeface="+mj-lt"/>
              <a:ea typeface="+mj-ea"/>
              <a:cs typeface="+mj-cs"/>
              <a:sym typeface="Helvetica Neue Light"/>
            </a:endParaRPr>
          </a:p>
        </p:txBody>
      </p:sp>
    </p:spTree>
    <p:extLst>
      <p:ext uri="{BB962C8B-B14F-4D97-AF65-F5344CB8AC3E}">
        <p14:creationId xmlns:p14="http://schemas.microsoft.com/office/powerpoint/2010/main" val="40785333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ointer subtraction?"/>
          <p:cNvSpPr txBox="1">
            <a:spLocks noGrp="1"/>
          </p:cNvSpPr>
          <p:nvPr>
            <p:ph type="title"/>
          </p:nvPr>
        </p:nvSpPr>
        <p:spPr>
          <a:prstGeom prst="rect">
            <a:avLst/>
          </a:prstGeom>
        </p:spPr>
        <p:txBody>
          <a:bodyPr/>
          <a:lstStyle/>
          <a:p>
            <a:r>
              <a:rPr dirty="0"/>
              <a:t>Pointer</a:t>
            </a:r>
            <a:r>
              <a:rPr lang="en-US" dirty="0"/>
              <a:t>s Subtraction</a:t>
            </a:r>
            <a:endParaRPr dirty="0"/>
          </a:p>
        </p:txBody>
      </p:sp>
      <p:sp>
        <p:nvSpPr>
          <p:cNvPr id="1141"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42"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43" name="Very easy to understand!…"/>
          <p:cNvSpPr txBox="1">
            <a:spLocks noGrp="1"/>
          </p:cNvSpPr>
          <p:nvPr>
            <p:ph type="body" idx="1"/>
          </p:nvPr>
        </p:nvSpPr>
        <p:spPr>
          <a:prstGeom prst="rect">
            <a:avLst/>
          </a:prstGeom>
        </p:spPr>
        <p:txBody>
          <a:bodyPr/>
          <a:lstStyle/>
          <a:p>
            <a:r>
              <a:rPr lang="en-US" dirty="0"/>
              <a:t>Subtract one pointer from another: both must have the </a:t>
            </a:r>
            <a:r>
              <a:rPr lang="en-US" dirty="0">
                <a:solidFill>
                  <a:schemeClr val="accent1"/>
                </a:solidFill>
              </a:rPr>
              <a:t>same</a:t>
            </a:r>
            <a:r>
              <a:rPr lang="en-US" dirty="0"/>
              <a:t> type</a:t>
            </a:r>
          </a:p>
          <a:p>
            <a:r>
              <a:rPr lang="en-US" dirty="0"/>
              <a:t>The result is </a:t>
            </a:r>
            <a:r>
              <a:rPr dirty="0">
                <a:solidFill>
                  <a:schemeClr val="accent1"/>
                </a:solidFill>
              </a:rPr>
              <a:t>the </a:t>
            </a:r>
            <a:r>
              <a:rPr lang="en-US" dirty="0">
                <a:solidFill>
                  <a:schemeClr val="accent1"/>
                </a:solidFill>
              </a:rPr>
              <a:t>number of data items</a:t>
            </a:r>
            <a:r>
              <a:rPr lang="en-US" dirty="0"/>
              <a:t> </a:t>
            </a:r>
            <a:r>
              <a:rPr dirty="0"/>
              <a:t>between the two pointers!</a:t>
            </a:r>
          </a:p>
          <a:p>
            <a:pPr lvl="2"/>
            <a:r>
              <a:rPr lang="en-US" dirty="0">
                <a:solidFill>
                  <a:schemeClr val="accent1"/>
                </a:solidFill>
              </a:rPr>
              <a:t>Not the number of bytes</a:t>
            </a:r>
            <a:endParaRPr dirty="0">
              <a:solidFill>
                <a:schemeClr val="accent1"/>
              </a:solidFill>
            </a:endParaRPr>
          </a:p>
          <a:p>
            <a:pPr marL="342900" lvl="1" indent="0">
              <a:buNone/>
            </a:pPr>
            <a:endParaRPr lang="en-US" dirty="0">
              <a:solidFill>
                <a:schemeClr val="accent1"/>
              </a:solidFill>
              <a:latin typeface="Consolas" panose="020B0609020204030204" pitchFamily="49" charset="0"/>
            </a:endParaRPr>
          </a:p>
          <a:p>
            <a:pPr marL="342900" lvl="1" indent="0">
              <a:buNone/>
            </a:pPr>
            <a:endParaRPr lang="en-US" dirty="0">
              <a:solidFill>
                <a:schemeClr val="accent1"/>
              </a:solidFill>
              <a:latin typeface="Consolas" panose="020B0609020204030204" pitchFamily="49" charset="0"/>
            </a:endParaRPr>
          </a:p>
        </p:txBody>
      </p:sp>
      <p:sp>
        <p:nvSpPr>
          <p:cNvPr id="8" name="Shape 1202"/>
          <p:cNvSpPr/>
          <p:nvPr/>
        </p:nvSpPr>
        <p:spPr>
          <a:xfrm>
            <a:off x="851118" y="4365685"/>
            <a:ext cx="8362155" cy="4739759"/>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sz="2800" dirty="0">
                <a:solidFill>
                  <a:srgbClr val="7F87CF"/>
                </a:solidFill>
                <a:latin typeface="Consolas" panose="020B0609020204030204" pitchFamily="49" charset="0"/>
                <a:ea typeface="Courier"/>
                <a:cs typeface="Courier"/>
                <a:sym typeface="Courier"/>
              </a:rPr>
              <a:t>#include &lt;</a:t>
            </a:r>
            <a:r>
              <a:rPr sz="2800" dirty="0" err="1">
                <a:solidFill>
                  <a:srgbClr val="7F87CF"/>
                </a:solidFill>
                <a:latin typeface="Consolas" panose="020B0609020204030204" pitchFamily="49" charset="0"/>
                <a:ea typeface="Courier"/>
                <a:cs typeface="Courier"/>
                <a:sym typeface="Courier"/>
              </a:rPr>
              <a:t>stdio.h</a:t>
            </a:r>
            <a:r>
              <a:rPr sz="2800" dirty="0">
                <a:solidFill>
                  <a:srgbClr val="7F87CF"/>
                </a:solidFill>
                <a:latin typeface="Consolas" panose="020B0609020204030204" pitchFamily="49" charset="0"/>
                <a:ea typeface="Courier"/>
                <a:cs typeface="Courier"/>
                <a:sym typeface="Courier"/>
              </a:rPr>
              <a:t>&gt;</a:t>
            </a:r>
            <a:endParaRPr sz="2800" dirty="0">
              <a:latin typeface="Consolas" panose="020B0609020204030204" pitchFamily="49" charset="0"/>
              <a:ea typeface="Courier"/>
              <a:cs typeface="Courier"/>
              <a:sym typeface="Courier"/>
            </a:endParaRPr>
          </a:p>
          <a:p>
            <a:pPr lvl="0" algn="l" defTabSz="457200">
              <a:defRPr sz="1800"/>
            </a:pPr>
            <a:r>
              <a:rPr sz="2800" dirty="0">
                <a:solidFill>
                  <a:srgbClr val="7F87CF"/>
                </a:solidFill>
                <a:latin typeface="Consolas" panose="020B0609020204030204" pitchFamily="49" charset="0"/>
                <a:ea typeface="Courier"/>
                <a:cs typeface="Courier"/>
                <a:sym typeface="Courier"/>
              </a:rPr>
              <a:t>#include &lt;</a:t>
            </a:r>
            <a:r>
              <a:rPr sz="2800" dirty="0" err="1">
                <a:solidFill>
                  <a:srgbClr val="7F87CF"/>
                </a:solidFill>
                <a:latin typeface="Consolas" panose="020B0609020204030204" pitchFamily="49" charset="0"/>
                <a:ea typeface="Courier"/>
                <a:cs typeface="Courier"/>
                <a:sym typeface="Courier"/>
              </a:rPr>
              <a:t>stdlib.h</a:t>
            </a:r>
            <a:r>
              <a:rPr sz="2800" dirty="0">
                <a:solidFill>
                  <a:srgbClr val="7F87CF"/>
                </a:solidFill>
                <a:latin typeface="Consolas" panose="020B0609020204030204" pitchFamily="49" charset="0"/>
                <a:ea typeface="Courier"/>
                <a:cs typeface="Courier"/>
                <a:sym typeface="Courier"/>
              </a:rPr>
              <a:t>&gt;</a:t>
            </a:r>
            <a:endParaRPr sz="2800" dirty="0">
              <a:latin typeface="Consolas" panose="020B0609020204030204" pitchFamily="49" charset="0"/>
              <a:ea typeface="Courier"/>
              <a:cs typeface="Courier"/>
              <a:sym typeface="Courier"/>
            </a:endParaRPr>
          </a:p>
          <a:p>
            <a:pPr lvl="0" algn="l" defTabSz="457200">
              <a:defRPr sz="1800"/>
            </a:pPr>
            <a:endParaRPr sz="2800" dirty="0">
              <a:latin typeface="Consolas" panose="020B0609020204030204" pitchFamily="49" charset="0"/>
              <a:ea typeface="Courier"/>
              <a:cs typeface="Courier"/>
              <a:sym typeface="Courier"/>
            </a:endParaRPr>
          </a:p>
          <a:p>
            <a:pPr lvl="0" algn="l" defTabSz="457200">
              <a:defRPr sz="1800"/>
            </a:pPr>
            <a:r>
              <a:rPr sz="2800" dirty="0" err="1">
                <a:solidFill>
                  <a:srgbClr val="96A700"/>
                </a:solidFill>
                <a:latin typeface="Consolas" panose="020B0609020204030204" pitchFamily="49" charset="0"/>
                <a:ea typeface="Courier"/>
                <a:cs typeface="Courier"/>
                <a:sym typeface="Courier"/>
              </a:rPr>
              <a:t>int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main()</a:t>
            </a:r>
            <a:r>
              <a:rPr lang="en-US"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malloc</a:t>
            </a:r>
            <a:r>
              <a:rPr sz="2800" dirty="0">
                <a:solidFill>
                  <a:srgbClr val="6A8188"/>
                </a:solidFill>
                <a:latin typeface="Consolas" panose="020B0609020204030204" pitchFamily="49" charset="0"/>
                <a:ea typeface="Courier"/>
                <a:cs typeface="Courier"/>
                <a:sym typeface="Courier"/>
              </a:rPr>
              <a:t>(</a:t>
            </a:r>
            <a:r>
              <a:rPr sz="2800" dirty="0" err="1">
                <a:solidFill>
                  <a:srgbClr val="D7601B"/>
                </a:solidFill>
                <a:latin typeface="Consolas" panose="020B0609020204030204" pitchFamily="49" charset="0"/>
                <a:ea typeface="Courier"/>
                <a:cs typeface="Courier"/>
                <a:sym typeface="Courier"/>
              </a:rPr>
              <a:t>sizeof</a:t>
            </a:r>
            <a:r>
              <a:rPr sz="2800" dirty="0">
                <a:solidFill>
                  <a:srgbClr val="6A8188"/>
                </a:solidFill>
                <a:latin typeface="Consolas" panose="020B0609020204030204" pitchFamily="49" charset="0"/>
                <a:ea typeface="Courier"/>
                <a:cs typeface="Courier"/>
                <a:sym typeface="Courier"/>
              </a:rPr>
              <a:t>(</a:t>
            </a:r>
            <a:r>
              <a:rPr sz="2800" dirty="0" err="1">
                <a:solidFill>
                  <a:srgbClr val="96A700"/>
                </a:solidFill>
                <a:latin typeface="Consolas" panose="020B0609020204030204" pitchFamily="49" charset="0"/>
                <a:ea typeface="Courier"/>
                <a:cs typeface="Courier"/>
                <a:sym typeface="Courier"/>
              </a:rPr>
              <a:t>int</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10</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lang="en-US" sz="2800" dirty="0">
                <a:solidFill>
                  <a:srgbClr val="788E95"/>
                </a:solidFill>
                <a:latin typeface="Consolas" panose="020B0609020204030204" pitchFamily="49" charset="0"/>
                <a:ea typeface="Courier"/>
                <a:cs typeface="Courier"/>
                <a:sym typeface="Courier"/>
              </a:rPr>
              <a:t>last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sz="2800" dirty="0">
                <a:solidFill>
                  <a:srgbClr val="E5493D"/>
                </a:solidFill>
                <a:latin typeface="Consolas" panose="020B0609020204030204" pitchFamily="49" charset="0"/>
                <a:ea typeface="Courier"/>
                <a:cs typeface="Courier"/>
                <a:sym typeface="Courier"/>
              </a:rPr>
              <a:t>9</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sz="2800" dirty="0">
                <a:latin typeface="Consolas" panose="020B0609020204030204" pitchFamily="49" charset="0"/>
                <a:ea typeface="Courier"/>
                <a:cs typeface="Courier"/>
                <a:sym typeface="Courier"/>
              </a:rPr>
              <a:t>  </a:t>
            </a:r>
            <a:r>
              <a:rPr sz="2800" dirty="0" err="1">
                <a:solidFill>
                  <a:srgbClr val="788E95"/>
                </a:solidFill>
                <a:latin typeface="Consolas" panose="020B0609020204030204" pitchFamily="49" charset="0"/>
                <a:ea typeface="Courier"/>
                <a:cs typeface="Courier"/>
                <a:sym typeface="Courier"/>
              </a:rPr>
              <a:t>dist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C00000"/>
                </a:solidFill>
                <a:latin typeface="Consolas" panose="020B0609020204030204" pitchFamily="49" charset="0"/>
                <a:ea typeface="Courier"/>
                <a:cs typeface="Courier"/>
                <a:sym typeface="Courier"/>
              </a:rPr>
              <a:t>last</a:t>
            </a:r>
            <a:r>
              <a:rPr sz="2800" dirty="0">
                <a:solidFill>
                  <a:srgbClr val="C00000"/>
                </a:solidFill>
                <a:latin typeface="Consolas" panose="020B0609020204030204" pitchFamily="49" charset="0"/>
                <a:ea typeface="Courier"/>
                <a:cs typeface="Courier"/>
                <a:sym typeface="Courier"/>
              </a:rPr>
              <a:t> - </a:t>
            </a:r>
            <a:r>
              <a:rPr lang="en-US" sz="2800" dirty="0">
                <a:solidFill>
                  <a:srgbClr val="C00000"/>
                </a:solidFill>
                <a:latin typeface="Consolas" panose="020B0609020204030204" pitchFamily="49" charset="0"/>
                <a:ea typeface="Courier"/>
                <a:cs typeface="Courier"/>
                <a:sym typeface="Courier"/>
              </a:rPr>
              <a:t>p</a:t>
            </a:r>
            <a:r>
              <a:rPr sz="2800" dirty="0">
                <a:solidFill>
                  <a:srgbClr val="6A8188"/>
                </a:solidFill>
                <a:latin typeface="Consolas" panose="020B0609020204030204" pitchFamily="49" charset="0"/>
                <a:ea typeface="Courier"/>
                <a:cs typeface="Courier"/>
                <a:sym typeface="Courier"/>
              </a:rPr>
              <a:t>;</a:t>
            </a:r>
            <a:r>
              <a:rPr lang="en-US" sz="2800" dirty="0">
                <a:solidFill>
                  <a:srgbClr val="6A8188"/>
                </a:solidFill>
                <a:latin typeface="Consolas" panose="020B0609020204030204" pitchFamily="49" charset="0"/>
                <a:ea typeface="Courier"/>
                <a:cs typeface="Courier"/>
                <a:sym typeface="Courier"/>
              </a:rPr>
              <a:t> </a:t>
            </a:r>
            <a:r>
              <a:rPr lang="en-US" sz="2800" dirty="0">
                <a:solidFill>
                  <a:schemeClr val="accent1"/>
                </a:solidFill>
                <a:latin typeface="Consolas" panose="020B0609020204030204" pitchFamily="49" charset="0"/>
                <a:ea typeface="Courier"/>
                <a:cs typeface="Courier"/>
                <a:sym typeface="Courier"/>
              </a:rPr>
              <a:t>// both are </a:t>
            </a:r>
            <a:r>
              <a:rPr lang="en-US" sz="2800" dirty="0" err="1">
                <a:solidFill>
                  <a:schemeClr val="accent1"/>
                </a:solidFill>
                <a:latin typeface="Consolas" panose="020B0609020204030204" pitchFamily="49" charset="0"/>
                <a:ea typeface="Courier"/>
                <a:cs typeface="Courier"/>
                <a:sym typeface="Courier"/>
              </a:rPr>
              <a:t>int</a:t>
            </a:r>
            <a:r>
              <a:rPr lang="en-US" sz="2800" dirty="0">
                <a:solidFill>
                  <a:schemeClr val="accent1"/>
                </a:solidFill>
                <a:latin typeface="Consolas" panose="020B0609020204030204" pitchFamily="49" charset="0"/>
                <a:ea typeface="Courier"/>
                <a:cs typeface="Courier"/>
                <a:sym typeface="Courier"/>
              </a:rPr>
              <a:t> *</a:t>
            </a:r>
            <a:endParaRPr sz="2800" dirty="0">
              <a:solidFill>
                <a:schemeClr val="accent1"/>
              </a:solidFill>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printf</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"Distance is %d</a:t>
            </a:r>
            <a:r>
              <a:rPr sz="2800" dirty="0">
                <a:solidFill>
                  <a:srgbClr val="7F87CF"/>
                </a:solidFill>
                <a:latin typeface="Consolas" panose="020B0609020204030204" pitchFamily="49" charset="0"/>
                <a:ea typeface="Courier"/>
                <a:cs typeface="Courier"/>
                <a:sym typeface="Courier"/>
              </a:rPr>
              <a:t>\n</a:t>
            </a:r>
            <a:r>
              <a:rPr sz="2800" dirty="0">
                <a:solidFill>
                  <a:srgbClr val="E5493D"/>
                </a:solidFill>
                <a:latin typeface="Consolas" panose="020B0609020204030204" pitchFamily="49" charset="0"/>
                <a:ea typeface="Courier"/>
                <a:cs typeface="Courier"/>
                <a:sym typeface="Courier"/>
              </a:rPr>
              <a:t>"</a:t>
            </a:r>
            <a:r>
              <a:rPr sz="2800" dirty="0">
                <a:solidFill>
                  <a:srgbClr val="6A8188"/>
                </a:solidFill>
                <a:latin typeface="Consolas" panose="020B0609020204030204" pitchFamily="49" charset="0"/>
                <a:ea typeface="Courier"/>
                <a:cs typeface="Courier"/>
                <a:sym typeface="Courier"/>
              </a:rPr>
              <a:t>,</a:t>
            </a:r>
            <a:r>
              <a:rPr sz="2800" dirty="0" err="1">
                <a:solidFill>
                  <a:srgbClr val="788E95"/>
                </a:solidFill>
                <a:latin typeface="Consolas" panose="020B0609020204030204" pitchFamily="49" charset="0"/>
                <a:ea typeface="Courier"/>
                <a:cs typeface="Courier"/>
                <a:sym typeface="Courier"/>
              </a:rPr>
              <a:t>dist</a:t>
            </a:r>
            <a:r>
              <a:rPr sz="2800" dirty="0">
                <a:solidFill>
                  <a:srgbClr val="6A8188"/>
                </a:solidFill>
                <a:latin typeface="Consolas" panose="020B0609020204030204" pitchFamily="49" charset="0"/>
                <a:ea typeface="Courier"/>
                <a:cs typeface="Courier"/>
                <a:sym typeface="Courier"/>
              </a:rPr>
              <a:t>);</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  free(p);</a:t>
            </a:r>
            <a:r>
              <a:rPr sz="2800" dirty="0">
                <a:latin typeface="Consolas" panose="020B0609020204030204" pitchFamily="49" charset="0"/>
                <a:ea typeface="Courier"/>
                <a:cs typeface="Courier"/>
                <a:sym typeface="Courier"/>
              </a:rPr>
              <a:t>	</a:t>
            </a:r>
            <a:endParaRPr lang="en-US" sz="2800" dirty="0">
              <a:latin typeface="Consolas" panose="020B0609020204030204" pitchFamily="49" charset="0"/>
              <a:ea typeface="Courier"/>
              <a:cs typeface="Courier"/>
              <a:sym typeface="Courier"/>
            </a:endParaRPr>
          </a:p>
          <a:p>
            <a:pPr lvl="0" algn="l" defTabSz="457200">
              <a:defRPr sz="1800"/>
            </a:pPr>
            <a:r>
              <a:rPr lang="en-US" sz="2800" dirty="0">
                <a:solidFill>
                  <a:srgbClr val="D7601B"/>
                </a:solidFill>
                <a:latin typeface="Consolas" panose="020B0609020204030204" pitchFamily="49" charset="0"/>
                <a:ea typeface="Courier"/>
                <a:cs typeface="Courier"/>
                <a:sym typeface="Courier"/>
              </a:rPr>
              <a:t>  </a:t>
            </a:r>
            <a:r>
              <a:rPr sz="2800" dirty="0">
                <a:solidFill>
                  <a:srgbClr val="D7601B"/>
                </a:solidFill>
                <a:latin typeface="Consolas" panose="020B0609020204030204" pitchFamily="49" charset="0"/>
                <a:ea typeface="Courier"/>
                <a:cs typeface="Courier"/>
                <a:sym typeface="Courier"/>
              </a:rPr>
              <a:t>return</a:t>
            </a:r>
            <a:r>
              <a:rPr sz="2800" dirty="0">
                <a:latin typeface="Consolas" panose="020B0609020204030204" pitchFamily="49" charset="0"/>
                <a:ea typeface="Courier"/>
                <a:cs typeface="Courier"/>
                <a:sym typeface="Courier"/>
              </a:rPr>
              <a:t> </a:t>
            </a:r>
            <a:r>
              <a:rPr sz="2800" dirty="0">
                <a:solidFill>
                  <a:srgbClr val="E5493D"/>
                </a:solidFill>
                <a:latin typeface="Consolas" panose="020B0609020204030204" pitchFamily="49" charset="0"/>
                <a:ea typeface="Courier"/>
                <a:cs typeface="Courier"/>
                <a:sym typeface="Courier"/>
              </a:rPr>
              <a:t>0</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solidFill>
                  <a:srgbClr val="6A8188"/>
                </a:solidFill>
                <a:latin typeface="Consolas" panose="020B0609020204030204" pitchFamily="49" charset="0"/>
                <a:ea typeface="Courier"/>
                <a:cs typeface="Courier"/>
                <a:sym typeface="Courier"/>
              </a:rPr>
              <a:t>}</a:t>
            </a:r>
          </a:p>
        </p:txBody>
      </p:sp>
      <p:sp>
        <p:nvSpPr>
          <p:cNvPr id="9" name="Shape 1203"/>
          <p:cNvSpPr/>
          <p:nvPr/>
        </p:nvSpPr>
        <p:spPr>
          <a:xfrm>
            <a:off x="10124432" y="5607050"/>
            <a:ext cx="16286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pPr>
            <a:r>
              <a:rPr sz="4000" dirty="0"/>
              <a:t>Output</a:t>
            </a:r>
          </a:p>
        </p:txBody>
      </p:sp>
      <p:sp>
        <p:nvSpPr>
          <p:cNvPr id="10" name="Shape 1204"/>
          <p:cNvSpPr/>
          <p:nvPr/>
        </p:nvSpPr>
        <p:spPr>
          <a:xfrm>
            <a:off x="9599595" y="6285437"/>
            <a:ext cx="2858699" cy="1723549"/>
          </a:xfrm>
          <a:prstGeom prst="rect">
            <a:avLst/>
          </a:prstGeom>
          <a:solidFill>
            <a:srgbClr val="002B37"/>
          </a:solidFill>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g</a:t>
            </a:r>
            <a:r>
              <a:rPr sz="2800" dirty="0" err="1">
                <a:solidFill>
                  <a:srgbClr val="839496"/>
                </a:solidFill>
                <a:latin typeface="Consolas" panose="020B0609020204030204" pitchFamily="49" charset="0"/>
                <a:ea typeface="Andale Mono"/>
                <a:cs typeface="Andale Mono"/>
                <a:sym typeface="Andale Mono"/>
              </a:rPr>
              <a:t>cc</a:t>
            </a:r>
            <a:r>
              <a:rPr sz="2800" dirty="0">
                <a:solidFill>
                  <a:srgbClr val="839496"/>
                </a:solidFill>
                <a:latin typeface="Consolas" panose="020B0609020204030204" pitchFamily="49" charset="0"/>
                <a:ea typeface="Andale Mono"/>
                <a:cs typeface="Andale Mono"/>
                <a:sym typeface="Andale Mono"/>
              </a:rPr>
              <a:t> </a:t>
            </a:r>
            <a:r>
              <a:rPr sz="2800" dirty="0" err="1">
                <a:solidFill>
                  <a:srgbClr val="839496"/>
                </a:solidFill>
                <a:latin typeface="Consolas" panose="020B0609020204030204" pitchFamily="49" charset="0"/>
                <a:ea typeface="Andale Mono"/>
                <a:cs typeface="Andale Mono"/>
                <a:sym typeface="Andale Mono"/>
              </a:rPr>
              <a:t>ptrsub.c</a:t>
            </a:r>
            <a:r>
              <a:rPr sz="2800" dirty="0">
                <a:solidFill>
                  <a:srgbClr val="839496"/>
                </a:solidFill>
                <a:latin typeface="Consolas" panose="020B0609020204030204" pitchFamily="49" charset="0"/>
                <a:ea typeface="Andale Mono"/>
                <a:cs typeface="Andale Mono"/>
                <a:sym typeface="Andale Mono"/>
              </a:rPr>
              <a:t> </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r>
              <a:rPr sz="2800" dirty="0" err="1">
                <a:solidFill>
                  <a:srgbClr val="839496"/>
                </a:solidFill>
                <a:latin typeface="Consolas" panose="020B0609020204030204" pitchFamily="49" charset="0"/>
                <a:ea typeface="Andale Mono"/>
                <a:cs typeface="Andale Mono"/>
                <a:sym typeface="Andale Mono"/>
              </a:rPr>
              <a:t>a.out</a:t>
            </a:r>
            <a:r>
              <a:rPr sz="2800" dirty="0">
                <a:solidFill>
                  <a:srgbClr val="839496"/>
                </a:solidFill>
                <a:latin typeface="Consolas" panose="020B0609020204030204" pitchFamily="49" charset="0"/>
                <a:ea typeface="Andale Mono"/>
                <a:cs typeface="Andale Mono"/>
                <a:sym typeface="Andale Mono"/>
              </a:rPr>
              <a:t> </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Distance is 9</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p>
        </p:txBody>
      </p:sp>
      <p:sp>
        <p:nvSpPr>
          <p:cNvPr id="2" name="Slide Number Placeholder 1">
            <a:extLst>
              <a:ext uri="{FF2B5EF4-FFF2-40B4-BE49-F238E27FC236}">
                <a16:creationId xmlns:a16="http://schemas.microsoft.com/office/drawing/2014/main" id="{2469BFBB-DA6B-4D5A-9109-1D967CAB4958}"/>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7112379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Pointer comparisons"/>
          <p:cNvSpPr txBox="1">
            <a:spLocks noGrp="1"/>
          </p:cNvSpPr>
          <p:nvPr>
            <p:ph type="title"/>
          </p:nvPr>
        </p:nvSpPr>
        <p:spPr>
          <a:prstGeom prst="rect">
            <a:avLst/>
          </a:prstGeom>
        </p:spPr>
        <p:txBody>
          <a:bodyPr/>
          <a:lstStyle/>
          <a:p>
            <a:r>
              <a:t>Pointer comparisons</a:t>
            </a:r>
          </a:p>
        </p:txBody>
      </p:sp>
      <p:sp>
        <p:nvSpPr>
          <p:cNvPr id="115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5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57" name="You can also compare two pointers…"/>
          <p:cNvSpPr txBox="1">
            <a:spLocks noGrp="1"/>
          </p:cNvSpPr>
          <p:nvPr>
            <p:ph type="body" idx="1"/>
          </p:nvPr>
        </p:nvSpPr>
        <p:spPr>
          <a:prstGeom prst="rect">
            <a:avLst/>
          </a:prstGeom>
        </p:spPr>
        <p:txBody>
          <a:bodyPr/>
          <a:lstStyle/>
          <a:p>
            <a:r>
              <a:rPr dirty="0"/>
              <a:t>You can also compare two pointers</a:t>
            </a:r>
          </a:p>
          <a:p>
            <a:pPr marL="342900" lvl="1" indent="0">
              <a:buNone/>
            </a:pPr>
            <a:r>
              <a:rPr dirty="0">
                <a:solidFill>
                  <a:schemeClr val="accent1"/>
                </a:solidFill>
                <a:latin typeface="Consolas" panose="020B0609020204030204" pitchFamily="49" charset="0"/>
              </a:rPr>
              <a:t>&lt;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&gt;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&lt;=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&gt;=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a:t>
            </a:r>
          </a:p>
          <a:p>
            <a:r>
              <a:rPr dirty="0"/>
              <a:t>Purpose</a:t>
            </a:r>
          </a:p>
          <a:p>
            <a:pPr lvl="1"/>
            <a:r>
              <a:rPr dirty="0"/>
              <a:t>Check boundary conditions in arrays</a:t>
            </a:r>
          </a:p>
          <a:p>
            <a:pPr lvl="1"/>
            <a:r>
              <a:rPr dirty="0"/>
              <a:t>Manually manage memory blocks</a:t>
            </a:r>
          </a:p>
          <a:p>
            <a:r>
              <a:rPr dirty="0"/>
              <a:t>Semantics</a:t>
            </a:r>
          </a:p>
          <a:p>
            <a:pPr lvl="1"/>
            <a:r>
              <a:rPr dirty="0"/>
              <a:t>Simply based on </a:t>
            </a:r>
            <a:r>
              <a:rPr lang="en-US" dirty="0"/>
              <a:t>memory</a:t>
            </a:r>
            <a:r>
              <a:rPr dirty="0"/>
              <a:t> layout!</a:t>
            </a:r>
            <a:endParaRPr lang="en-US" dirty="0"/>
          </a:p>
          <a:p>
            <a:pPr lvl="1"/>
            <a:r>
              <a:rPr lang="en-US" dirty="0"/>
              <a:t>Compare bits in pointers as unsigned integers!</a:t>
            </a:r>
            <a:endParaRPr dirty="0"/>
          </a:p>
        </p:txBody>
      </p:sp>
      <p:grpSp>
        <p:nvGrpSpPr>
          <p:cNvPr id="1168" name="Group"/>
          <p:cNvGrpSpPr/>
          <p:nvPr/>
        </p:nvGrpSpPr>
        <p:grpSpPr>
          <a:xfrm>
            <a:off x="8930693" y="4625146"/>
            <a:ext cx="3652146" cy="4419495"/>
            <a:chOff x="0" y="0"/>
            <a:chExt cx="3652145" cy="4419494"/>
          </a:xfrm>
        </p:grpSpPr>
        <p:sp>
          <p:nvSpPr>
            <p:cNvPr id="1159" name="Rectangle"/>
            <p:cNvSpPr/>
            <p:nvPr/>
          </p:nvSpPr>
          <p:spPr>
            <a:xfrm>
              <a:off x="1413873" y="8183"/>
              <a:ext cx="2238273" cy="4407495"/>
            </a:xfrm>
            <a:prstGeom prst="rect">
              <a:avLst/>
            </a:prstGeom>
            <a:solidFill>
              <a:srgbClr val="CBCBCB"/>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0" name="0xffffffff"/>
            <p:cNvSpPr txBox="1"/>
            <p:nvPr/>
          </p:nvSpPr>
          <p:spPr>
            <a:xfrm>
              <a:off x="0" y="0"/>
              <a:ext cx="1399518" cy="3273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500">
                  <a:latin typeface="Courier"/>
                  <a:ea typeface="Courier"/>
                  <a:cs typeface="Courier"/>
                  <a:sym typeface="Courier"/>
                </a:defRPr>
              </a:lvl1pPr>
            </a:lstStyle>
            <a:p>
              <a:r>
                <a:t>0xffffffff</a:t>
              </a:r>
            </a:p>
          </p:txBody>
        </p:sp>
        <p:sp>
          <p:nvSpPr>
            <p:cNvPr id="1161" name="0x00000000"/>
            <p:cNvSpPr txBox="1"/>
            <p:nvPr/>
          </p:nvSpPr>
          <p:spPr>
            <a:xfrm>
              <a:off x="0" y="4092171"/>
              <a:ext cx="1399518" cy="3273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500">
                  <a:latin typeface="Courier"/>
                  <a:ea typeface="Courier"/>
                  <a:cs typeface="Courier"/>
                  <a:sym typeface="Courier"/>
                </a:defRPr>
              </a:lvl1pPr>
            </a:lstStyle>
            <a:p>
              <a:r>
                <a:t>0x00000000</a:t>
              </a:r>
            </a:p>
          </p:txBody>
        </p:sp>
        <p:sp>
          <p:nvSpPr>
            <p:cNvPr id="1162" name="Rectangle"/>
            <p:cNvSpPr/>
            <p:nvPr/>
          </p:nvSpPr>
          <p:spPr>
            <a:xfrm>
              <a:off x="1413873" y="4022353"/>
              <a:ext cx="2238273" cy="397009"/>
            </a:xfrm>
            <a:prstGeom prst="rect">
              <a:avLst/>
            </a:prstGeom>
            <a:solidFill>
              <a:srgbClr val="0433FF"/>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3" name="Rectangle"/>
            <p:cNvSpPr/>
            <p:nvPr/>
          </p:nvSpPr>
          <p:spPr>
            <a:xfrm>
              <a:off x="1413873" y="3862495"/>
              <a:ext cx="2238273" cy="160454"/>
            </a:xfrm>
            <a:prstGeom prst="rect">
              <a:avLst/>
            </a:prstGeom>
            <a:solidFill>
              <a:srgbClr val="FF2F92"/>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4" name="Rectangle"/>
            <p:cNvSpPr/>
            <p:nvPr/>
          </p:nvSpPr>
          <p:spPr>
            <a:xfrm>
              <a:off x="1413873" y="8183"/>
              <a:ext cx="2238273" cy="743968"/>
            </a:xfrm>
            <a:prstGeom prst="rect">
              <a:avLst/>
            </a:prstGeom>
            <a:solidFill>
              <a:srgbClr val="FF2600"/>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5" name="Arrow"/>
            <p:cNvSpPr/>
            <p:nvPr/>
          </p:nvSpPr>
          <p:spPr>
            <a:xfrm rot="5400000">
              <a:off x="2123856" y="575833"/>
              <a:ext cx="818306" cy="818307"/>
            </a:xfrm>
            <a:prstGeom prst="rightArrow">
              <a:avLst>
                <a:gd name="adj1" fmla="val 32000"/>
                <a:gd name="adj2" fmla="val 64000"/>
              </a:avLst>
            </a:prstGeom>
            <a:solidFill>
              <a:srgbClr val="FF2600"/>
            </a:solidFill>
            <a:ln w="12700" cap="flat">
              <a:noFill/>
              <a:miter lim="400000"/>
            </a:ln>
            <a:effectLst/>
          </p:spPr>
          <p:txBody>
            <a:bodyPr wrap="square" lIns="38100" tIns="38100" rIns="38100" bIns="38100" numCol="1" anchor="ctr">
              <a:noAutofit/>
            </a:bodyPr>
            <a:lstStyle/>
            <a:p>
              <a:pPr>
                <a:defRPr sz="3400"/>
              </a:pPr>
              <a:endParaRPr/>
            </a:p>
          </p:txBody>
        </p:sp>
        <p:sp>
          <p:nvSpPr>
            <p:cNvPr id="1166" name="Rectangle"/>
            <p:cNvSpPr/>
            <p:nvPr/>
          </p:nvSpPr>
          <p:spPr>
            <a:xfrm>
              <a:off x="1413873" y="2570762"/>
              <a:ext cx="2238273" cy="1297538"/>
            </a:xfrm>
            <a:prstGeom prst="rect">
              <a:avLst/>
            </a:prstGeom>
            <a:solidFill>
              <a:srgbClr val="FFFB00"/>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7" name="Arrow"/>
            <p:cNvSpPr/>
            <p:nvPr/>
          </p:nvSpPr>
          <p:spPr>
            <a:xfrm rot="16200000">
              <a:off x="2130949" y="1898170"/>
              <a:ext cx="818306" cy="818306"/>
            </a:xfrm>
            <a:prstGeom prst="rightArrow">
              <a:avLst>
                <a:gd name="adj1" fmla="val 32000"/>
                <a:gd name="adj2" fmla="val 64000"/>
              </a:avLst>
            </a:prstGeom>
            <a:solidFill>
              <a:srgbClr val="FFFB00"/>
            </a:solidFill>
            <a:ln w="12700" cap="flat">
              <a:noFill/>
              <a:miter lim="400000"/>
            </a:ln>
            <a:effectLst/>
          </p:spPr>
          <p:txBody>
            <a:bodyPr wrap="square" lIns="38100" tIns="38100" rIns="38100" bIns="38100" numCol="1" anchor="ctr">
              <a:noAutofit/>
            </a:bodyPr>
            <a:lstStyle/>
            <a:p>
              <a:pPr>
                <a:defRPr sz="3400"/>
              </a:pPr>
              <a:endParaRPr/>
            </a:p>
          </p:txBody>
        </p:sp>
      </p:grpSp>
      <p:grpSp>
        <p:nvGrpSpPr>
          <p:cNvPr id="1173" name="Group"/>
          <p:cNvGrpSpPr/>
          <p:nvPr/>
        </p:nvGrpSpPr>
        <p:grpSpPr>
          <a:xfrm>
            <a:off x="8303129" y="7324757"/>
            <a:ext cx="2047126" cy="1061926"/>
            <a:chOff x="7646" y="-2140"/>
            <a:chExt cx="2047124" cy="1061925"/>
          </a:xfrm>
        </p:grpSpPr>
        <p:sp>
          <p:nvSpPr>
            <p:cNvPr id="1169" name="a"/>
            <p:cNvSpPr txBox="1"/>
            <p:nvPr/>
          </p:nvSpPr>
          <p:spPr>
            <a:xfrm>
              <a:off x="7647" y="-2140"/>
              <a:ext cx="288541" cy="502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600"/>
              </a:lvl1pPr>
            </a:lstStyle>
            <a:p>
              <a:r>
                <a:rPr dirty="0">
                  <a:solidFill>
                    <a:schemeClr val="accent1"/>
                  </a:solidFill>
                </a:rPr>
                <a:t>a</a:t>
              </a:r>
            </a:p>
          </p:txBody>
        </p:sp>
        <p:sp>
          <p:nvSpPr>
            <p:cNvPr id="1170" name="b"/>
            <p:cNvSpPr txBox="1"/>
            <p:nvPr/>
          </p:nvSpPr>
          <p:spPr>
            <a:xfrm>
              <a:off x="7646" y="557083"/>
              <a:ext cx="288541" cy="502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600"/>
              </a:lvl1pPr>
            </a:lstStyle>
            <a:p>
              <a:r>
                <a:rPr dirty="0">
                  <a:solidFill>
                    <a:schemeClr val="accent1"/>
                  </a:solidFill>
                </a:rPr>
                <a:t>b</a:t>
              </a:r>
            </a:p>
          </p:txBody>
        </p:sp>
        <p:sp>
          <p:nvSpPr>
            <p:cNvPr id="1171" name="Line"/>
            <p:cNvSpPr/>
            <p:nvPr/>
          </p:nvSpPr>
          <p:spPr>
            <a:xfrm>
              <a:off x="292181" y="287310"/>
              <a:ext cx="176258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3400"/>
              </a:pPr>
              <a:endParaRPr/>
            </a:p>
          </p:txBody>
        </p:sp>
        <p:sp>
          <p:nvSpPr>
            <p:cNvPr id="1172" name="Line"/>
            <p:cNvSpPr/>
            <p:nvPr/>
          </p:nvSpPr>
          <p:spPr>
            <a:xfrm>
              <a:off x="292181" y="846533"/>
              <a:ext cx="176258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3400"/>
              </a:pPr>
              <a:endParaRPr/>
            </a:p>
          </p:txBody>
        </p:sp>
      </p:grpSp>
      <p:sp>
        <p:nvSpPr>
          <p:cNvPr id="3" name="TextBox 2"/>
          <p:cNvSpPr txBox="1"/>
          <p:nvPr/>
        </p:nvSpPr>
        <p:spPr>
          <a:xfrm>
            <a:off x="8447399" y="2383681"/>
            <a:ext cx="4149271"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3000" dirty="0">
                <a:solidFill>
                  <a:srgbClr val="747474"/>
                </a:solidFill>
                <a:latin typeface="+mn-lt"/>
                <a:ea typeface="+mn-ea"/>
                <a:cs typeface="+mn-cs"/>
              </a:rPr>
              <a:t>Check if you are done:</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while (b &lt; a) {</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    // do something</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a:t>
            </a:r>
            <a:endParaRPr kumimoji="0" lang="en-US" sz="2800" b="0" i="0" u="none" strike="noStrike" cap="none" spc="0" normalizeH="0" baseline="0" dirty="0">
              <a:ln>
                <a:noFill/>
              </a:ln>
              <a:solidFill>
                <a:schemeClr val="accent1"/>
              </a:solidFill>
              <a:effectLst/>
              <a:uFillTx/>
              <a:latin typeface="Consolas" panose="020B0609020204030204" pitchFamily="49" charset="0"/>
              <a:cs typeface="Times New Roman" panose="02020603050405020304" pitchFamily="18" charset="0"/>
              <a:sym typeface="Helvetica Neue Light"/>
            </a:endParaRPr>
          </a:p>
        </p:txBody>
      </p:sp>
      <p:sp>
        <p:nvSpPr>
          <p:cNvPr id="2" name="Slide Number Placeholder 1">
            <a:extLst>
              <a:ext uri="{FF2B5EF4-FFF2-40B4-BE49-F238E27FC236}">
                <a16:creationId xmlns:a16="http://schemas.microsoft.com/office/drawing/2014/main" id="{A818A44A-D1EA-4EBB-86FC-9D39FCE3B351}"/>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0704933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Effect of casting types ?"/>
          <p:cNvSpPr txBox="1">
            <a:spLocks noGrp="1"/>
          </p:cNvSpPr>
          <p:nvPr>
            <p:ph type="title"/>
          </p:nvPr>
        </p:nvSpPr>
        <p:spPr>
          <a:prstGeom prst="rect">
            <a:avLst/>
          </a:prstGeom>
        </p:spPr>
        <p:txBody>
          <a:bodyPr/>
          <a:lstStyle/>
          <a:p>
            <a:r>
              <a:t>Effect of casting types ?</a:t>
            </a:r>
          </a:p>
        </p:txBody>
      </p:sp>
      <p:sp>
        <p:nvSpPr>
          <p:cNvPr id="1127"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28"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29" name="If you cast a pointer type……"/>
          <p:cNvSpPr txBox="1">
            <a:spLocks noGrp="1"/>
          </p:cNvSpPr>
          <p:nvPr>
            <p:ph type="body" idx="1"/>
          </p:nvPr>
        </p:nvSpPr>
        <p:spPr>
          <a:prstGeom prst="rect">
            <a:avLst/>
          </a:prstGeom>
        </p:spPr>
        <p:txBody>
          <a:bodyPr/>
          <a:lstStyle/>
          <a:p>
            <a:r>
              <a:rPr dirty="0"/>
              <a:t>If you cast a pointer type…</a:t>
            </a:r>
          </a:p>
          <a:p>
            <a:pPr lvl="1"/>
            <a:r>
              <a:rPr dirty="0"/>
              <a:t>Any subsequent pointer arithmetic will use the type you chose</a:t>
            </a:r>
          </a:p>
          <a:p>
            <a:r>
              <a:rPr lang="en-US" dirty="0"/>
              <a:t>Do not want scaling? C</a:t>
            </a:r>
            <a:r>
              <a:rPr dirty="0"/>
              <a:t>asting a pointer to (</a:t>
            </a:r>
            <a:r>
              <a:rPr b="1" dirty="0"/>
              <a:t>char</a:t>
            </a:r>
            <a:r>
              <a:rPr lang="en-US" b="1" dirty="0"/>
              <a:t> </a:t>
            </a:r>
            <a:r>
              <a:rPr b="1" dirty="0"/>
              <a:t>*</a:t>
            </a:r>
            <a:r>
              <a:rPr dirty="0"/>
              <a:t>)</a:t>
            </a:r>
            <a:endParaRPr lang="en-US" dirty="0"/>
          </a:p>
          <a:p>
            <a:pPr lvl="1"/>
            <a:r>
              <a:rPr lang="en-US" dirty="0"/>
              <a:t>Because </a:t>
            </a:r>
            <a:r>
              <a:rPr lang="en-US" dirty="0" err="1"/>
              <a:t>sizeof</a:t>
            </a:r>
            <a:r>
              <a:rPr lang="en-US" dirty="0"/>
              <a:t>(char) is 1</a:t>
            </a:r>
          </a:p>
          <a:p>
            <a:pPr marL="0" lvl="0" indent="0" defTabSz="457200">
              <a:buNone/>
              <a:defRPr sz="1800"/>
            </a:pPr>
            <a:endParaRPr lang="en-US" sz="2800" dirty="0">
              <a:solidFill>
                <a:srgbClr val="C00000"/>
              </a:solidFill>
              <a:latin typeface="Consolas" panose="020B0609020204030204" pitchFamily="49" charset="0"/>
              <a:ea typeface="Courier"/>
              <a:cs typeface="Courier"/>
              <a:sym typeface="Courier"/>
            </a:endParaRP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int * t;</a:t>
            </a: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char * p = (char *) t + 8; 	 </a:t>
            </a:r>
            <a:r>
              <a:rPr lang="en-US" sz="2800" dirty="0">
                <a:solidFill>
                  <a:schemeClr val="accent1"/>
                </a:solidFill>
                <a:latin typeface="Consolas" panose="020B0609020204030204" pitchFamily="49" charset="0"/>
                <a:ea typeface="Courier"/>
                <a:cs typeface="Courier"/>
                <a:sym typeface="Courier"/>
              </a:rPr>
              <a:t>// 8 is not scaled</a:t>
            </a: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char * q = (char *) (t + 8); // 8 is scaled</a:t>
            </a:r>
          </a:p>
          <a:p>
            <a:pPr marL="0" indent="0">
              <a:buNone/>
            </a:pPr>
            <a:endParaRPr lang="en-US" dirty="0"/>
          </a:p>
        </p:txBody>
      </p:sp>
      <p:sp>
        <p:nvSpPr>
          <p:cNvPr id="2" name="Slide Number Placeholder 1">
            <a:extLst>
              <a:ext uri="{FF2B5EF4-FFF2-40B4-BE49-F238E27FC236}">
                <a16:creationId xmlns:a16="http://schemas.microsoft.com/office/drawing/2014/main" id="{894E538C-FC3B-49E7-B2E3-8ABC033DEA2C}"/>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31795160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ointers and Arrays"/>
          <p:cNvSpPr txBox="1">
            <a:spLocks noGrp="1"/>
          </p:cNvSpPr>
          <p:nvPr>
            <p:ph type="title"/>
          </p:nvPr>
        </p:nvSpPr>
        <p:spPr>
          <a:prstGeom prst="rect">
            <a:avLst/>
          </a:prstGeom>
        </p:spPr>
        <p:txBody>
          <a:bodyPr/>
          <a:lstStyle/>
          <a:p>
            <a:r>
              <a:rPr dirty="0"/>
              <a:t>Arrays</a:t>
            </a:r>
            <a:r>
              <a:rPr lang="en-US" dirty="0"/>
              <a:t> and pointers</a:t>
            </a:r>
            <a:endParaRPr dirty="0"/>
          </a:p>
        </p:txBody>
      </p:sp>
      <p:sp>
        <p:nvSpPr>
          <p:cNvPr id="6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635"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636" name="Yes, pointers and arrays are the same thing…"/>
          <p:cNvSpPr txBox="1">
            <a:spLocks noGrp="1"/>
          </p:cNvSpPr>
          <p:nvPr>
            <p:ph type="body" idx="1"/>
          </p:nvPr>
        </p:nvSpPr>
        <p:spPr>
          <a:prstGeom prst="rect">
            <a:avLst/>
          </a:prstGeom>
        </p:spPr>
        <p:txBody>
          <a:bodyPr/>
          <a:lstStyle/>
          <a:p>
            <a:r>
              <a:rPr lang="en-US" dirty="0"/>
              <a:t>A</a:t>
            </a:r>
            <a:r>
              <a:rPr dirty="0"/>
              <a:t>rrays </a:t>
            </a:r>
            <a:r>
              <a:rPr lang="en-US" dirty="0"/>
              <a:t>and pointers can often be used</a:t>
            </a:r>
            <a:r>
              <a:rPr dirty="0"/>
              <a:t> </a:t>
            </a:r>
            <a:r>
              <a:rPr lang="en-US" dirty="0"/>
              <a:t>interchangeably</a:t>
            </a:r>
            <a:endParaRPr dirty="0"/>
          </a:p>
          <a:p>
            <a:pPr lvl="1"/>
            <a:endParaRPr lang="en-US" dirty="0"/>
          </a:p>
        </p:txBody>
      </p:sp>
      <p:sp>
        <p:nvSpPr>
          <p:cNvPr id="638" name="void doSomething(int n) {…"/>
          <p:cNvSpPr txBox="1"/>
          <p:nvPr/>
        </p:nvSpPr>
        <p:spPr>
          <a:xfrm>
            <a:off x="647700" y="2875789"/>
            <a:ext cx="11694777" cy="546252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1" algn="l" defTabSz="457200">
              <a:defRPr sz="2400">
                <a:solidFill>
                  <a:srgbClr val="212121"/>
                </a:solidFill>
                <a:latin typeface="Courier"/>
                <a:ea typeface="Courier"/>
                <a:cs typeface="Courier"/>
                <a:sym typeface="Courier"/>
              </a:defRPr>
            </a:pPr>
            <a:r>
              <a:rPr lang="en-US" sz="2800" dirty="0">
                <a:latin typeface="Consolas" panose="020B0609020204030204" pitchFamily="49" charset="0"/>
              </a:rPr>
              <a:t>int  a[10];</a:t>
            </a:r>
          </a:p>
          <a:p>
            <a:pPr lvl="1" algn="l" defTabSz="457200">
              <a:defRPr sz="2400">
                <a:solidFill>
                  <a:srgbClr val="212121"/>
                </a:solidFill>
                <a:latin typeface="Courier"/>
                <a:ea typeface="Courier"/>
                <a:cs typeface="Courier"/>
                <a:sym typeface="Courier"/>
              </a:defRPr>
            </a:pPr>
            <a:r>
              <a:rPr sz="2800" dirty="0" err="1">
                <a:latin typeface="Consolas" panose="020B0609020204030204" pitchFamily="49" charset="0"/>
              </a:rPr>
              <a:t>int</a:t>
            </a:r>
            <a:r>
              <a:rPr lang="en-US" sz="2800" dirty="0">
                <a:latin typeface="Consolas" panose="020B0609020204030204" pitchFamily="49" charset="0"/>
              </a:rPr>
              <a:t> </a:t>
            </a:r>
            <a:r>
              <a:rPr sz="2800" dirty="0">
                <a:latin typeface="Consolas" panose="020B0609020204030204" pitchFamily="49" charset="0"/>
              </a:rPr>
              <a:t>*p</a:t>
            </a:r>
            <a:r>
              <a:rPr lang="en-US" sz="2800" dirty="0">
                <a:latin typeface="Consolas" panose="020B0609020204030204" pitchFamily="49" charset="0"/>
              </a:rPr>
              <a:t> = a</a:t>
            </a:r>
            <a:r>
              <a:rPr sz="2800" dirty="0">
                <a:latin typeface="Consolas" panose="020B0609020204030204" pitchFamily="49" charset="0"/>
              </a:rPr>
              <a:t>;</a:t>
            </a:r>
          </a:p>
          <a:p>
            <a:pPr lvl="1" algn="l" defTabSz="457200">
              <a:defRPr sz="2400">
                <a:solidFill>
                  <a:srgbClr val="212121"/>
                </a:solidFill>
                <a:latin typeface="Courier"/>
                <a:ea typeface="Courier"/>
                <a:cs typeface="Courier"/>
                <a:sym typeface="Courier"/>
              </a:defRPr>
            </a:pPr>
            <a:endParaRPr lang="en-US" sz="2800" dirty="0">
              <a:latin typeface="Consolas" panose="020B0609020204030204" pitchFamily="49" charset="0"/>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value of a[0]</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rPr>
              <a:t>*p              p[0]        *a           a[0]</a:t>
            </a:r>
          </a:p>
          <a:p>
            <a:pPr lvl="1" algn="l" defTabSz="457200">
              <a:defRPr sz="2400">
                <a:solidFill>
                  <a:srgbClr val="212121"/>
                </a:solidFill>
                <a:latin typeface="Courier"/>
                <a:ea typeface="Courier"/>
                <a:cs typeface="Courier"/>
                <a:sym typeface="Courier"/>
              </a:defRPr>
            </a:pPr>
            <a:endParaRPr lang="en-US" sz="2800" dirty="0">
              <a:latin typeface="Consolas" panose="020B0609020204030204" pitchFamily="49" charset="0"/>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value of a[1]</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rPr>
              <a:t>*(p+1)          p[1]        *(a+1)       a[1]</a:t>
            </a:r>
          </a:p>
          <a:p>
            <a:pPr lvl="1" algn="l" defTabSz="457200">
              <a:lnSpc>
                <a:spcPct val="70000"/>
              </a:lnSpc>
              <a:defRPr sz="2400">
                <a:solidFill>
                  <a:srgbClr val="212121"/>
                </a:solidFill>
                <a:latin typeface="Courier"/>
                <a:ea typeface="Courier"/>
                <a:cs typeface="Courier"/>
                <a:sym typeface="Courier"/>
              </a:defRPr>
            </a:pPr>
            <a:endParaRPr lang="en-US" sz="2800" dirty="0">
              <a:solidFill>
                <a:srgbClr val="FF0000"/>
              </a:solidFill>
              <a:latin typeface="Consolas" panose="020B0609020204030204" pitchFamily="49" charset="0"/>
              <a:ea typeface="Courier"/>
              <a:cs typeface="Courier"/>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address of a[0]</a:t>
            </a: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type is int *</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ea typeface="Courier"/>
                <a:cs typeface="Courier"/>
              </a:rPr>
              <a:t>p               &amp;p[0]        a		       &amp;a[0]</a:t>
            </a:r>
            <a:endParaRPr lang="en-US" sz="2800" dirty="0">
              <a:solidFill>
                <a:srgbClr val="FF0000"/>
              </a:solidFill>
              <a:latin typeface="Consolas" panose="020B0609020204030204" pitchFamily="49" charset="0"/>
              <a:ea typeface="Courier"/>
              <a:cs typeface="Courier"/>
            </a:endParaRPr>
          </a:p>
          <a:p>
            <a:pPr lvl="1" algn="l" defTabSz="457200">
              <a:lnSpc>
                <a:spcPct val="70000"/>
              </a:lnSpc>
              <a:defRPr sz="2400">
                <a:solidFill>
                  <a:srgbClr val="212121"/>
                </a:solidFill>
                <a:latin typeface="Courier"/>
                <a:ea typeface="Courier"/>
                <a:cs typeface="Courier"/>
                <a:sym typeface="Courier"/>
              </a:defRPr>
            </a:pPr>
            <a:endParaRPr lang="en-US" sz="2800" dirty="0">
              <a:solidFill>
                <a:srgbClr val="FF0000"/>
              </a:solidFill>
              <a:latin typeface="Consolas" panose="020B0609020204030204" pitchFamily="49" charset="0"/>
              <a:ea typeface="Courier"/>
              <a:cs typeface="Courier"/>
            </a:endParaRPr>
          </a:p>
        </p:txBody>
      </p:sp>
      <p:sp>
        <p:nvSpPr>
          <p:cNvPr id="2" name="Slide Number Placeholder 1">
            <a:extLst>
              <a:ext uri="{FF2B5EF4-FFF2-40B4-BE49-F238E27FC236}">
                <a16:creationId xmlns:a16="http://schemas.microsoft.com/office/drawing/2014/main" id="{F7E78205-FA8A-44B4-BECC-8D4D16C0AB66}"/>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 name="Callout: Line with No Border 2">
            <a:extLst>
              <a:ext uri="{FF2B5EF4-FFF2-40B4-BE49-F238E27FC236}">
                <a16:creationId xmlns:a16="http://schemas.microsoft.com/office/drawing/2014/main" id="{B10013A6-1D00-47C5-92A4-CF7F6DA2669D}"/>
              </a:ext>
            </a:extLst>
          </p:cNvPr>
          <p:cNvSpPr/>
          <p:nvPr/>
        </p:nvSpPr>
        <p:spPr>
          <a:xfrm>
            <a:off x="2297996" y="8756734"/>
            <a:ext cx="9027343" cy="507831"/>
          </a:xfrm>
          <a:prstGeom prst="callout1">
            <a:avLst>
              <a:gd name="adj1" fmla="val -4140"/>
              <a:gd name="adj2" fmla="val 50153"/>
              <a:gd name="adj3" fmla="val -158014"/>
              <a:gd name="adj4" fmla="val 49511"/>
            </a:avLst>
          </a:prstGeom>
          <a:noFill/>
          <a:ln w="50800" cap="flat">
            <a:solidFill>
              <a:srgbClr val="FF0000"/>
            </a:solidFill>
            <a:prstDash val="solid"/>
            <a:miter lim="400000"/>
            <a:tailEnd type="triangle" w="lg"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chemeClr val="accent1"/>
                </a:solidFill>
                <a:effectLst/>
                <a:uFillTx/>
                <a:latin typeface="+mj-lt"/>
                <a:ea typeface="+mj-ea"/>
                <a:cs typeface="+mj-cs"/>
                <a:sym typeface="Helvetica Neue Light"/>
              </a:rPr>
              <a:t>"array of int" becomes "pointer to int" (</a:t>
            </a:r>
            <a:r>
              <a:rPr kumimoji="0" lang="en-US" sz="2800" b="0" i="0" u="none" strike="noStrike" cap="none" spc="0" normalizeH="0" baseline="0" dirty="0">
                <a:ln>
                  <a:noFill/>
                </a:ln>
                <a:solidFill>
                  <a:schemeClr val="accent5"/>
                </a:solidFill>
                <a:effectLst/>
                <a:uFillTx/>
                <a:latin typeface="+mj-lt"/>
                <a:ea typeface="+mj-ea"/>
                <a:cs typeface="+mj-cs"/>
                <a:sym typeface="Helvetica Neue Light"/>
              </a:rPr>
              <a:t>array decay</a:t>
            </a:r>
            <a:r>
              <a:rPr kumimoji="0" lang="en-US" sz="2800" b="0" i="0" u="none" strike="noStrike" cap="none" spc="0" normalizeH="0" baseline="0" dirty="0">
                <a:ln>
                  <a:noFill/>
                </a:ln>
                <a:solidFill>
                  <a:schemeClr val="accent1"/>
                </a:solidFill>
                <a:effectLst/>
                <a:uFillTx/>
                <a:latin typeface="+mj-lt"/>
                <a:ea typeface="+mj-ea"/>
                <a:cs typeface="+mj-cs"/>
                <a:sym typeface="Helvetica Neue Light"/>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Example: arrays and pointers</a:t>
            </a:r>
          </a:p>
        </p:txBody>
      </p:sp>
      <p:sp>
        <p:nvSpPr>
          <p:cNvPr id="10" name="Shape 1236"/>
          <p:cNvSpPr>
            <a:spLocks noGrp="1"/>
          </p:cNvSpPr>
          <p:nvPr>
            <p:ph type="body" idx="1"/>
          </p:nvPr>
        </p:nvSpPr>
        <p:spPr/>
        <p:txBody>
          <a:bodyPr/>
          <a:lstStyle/>
          <a:p>
            <a:pPr lvl="0"/>
            <a:r>
              <a:rPr lang="en-US" dirty="0"/>
              <a:t>Equivalent ways of initializing an array</a:t>
            </a:r>
          </a:p>
        </p:txBody>
      </p:sp>
      <p:sp>
        <p:nvSpPr>
          <p:cNvPr id="2" name="Slide Number Placeholder 1">
            <a:extLst>
              <a:ext uri="{FF2B5EF4-FFF2-40B4-BE49-F238E27FC236}">
                <a16:creationId xmlns:a16="http://schemas.microsoft.com/office/drawing/2014/main" id="{B0044A14-BBB1-431A-A251-063C0A05CB69}"/>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2"/>
          <a:stretch>
            <a:fillRect/>
          </a:stretch>
        </p:blipFill>
        <p:spPr>
          <a:xfrm>
            <a:off x="11585193" y="813825"/>
            <a:ext cx="757284" cy="757669"/>
          </a:xfrm>
          <a:prstGeom prst="rect">
            <a:avLst/>
          </a:prstGeom>
          <a:ln w="12700">
            <a:miter lim="400000"/>
          </a:ln>
        </p:spPr>
      </p:pic>
      <p:sp>
        <p:nvSpPr>
          <p:cNvPr id="1238" name="Shape 1238"/>
          <p:cNvSpPr/>
          <p:nvPr/>
        </p:nvSpPr>
        <p:spPr>
          <a:xfrm>
            <a:off x="571500" y="2873933"/>
            <a:ext cx="12131221" cy="5170646"/>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a[10], *p = a;  </a:t>
            </a:r>
            <a:r>
              <a:rPr lang="en-US" sz="2600" dirty="0">
                <a:solidFill>
                  <a:schemeClr val="accent1"/>
                </a:solidFill>
                <a:latin typeface="Consolas" panose="020B0609020204030204" pitchFamily="49" charset="0"/>
                <a:ea typeface="Courier"/>
                <a:cs typeface="Courier"/>
                <a:sym typeface="Courier"/>
              </a:rPr>
              <a:t>// not *p = a; it is </a:t>
            </a:r>
            <a:r>
              <a:rPr lang="en-US" sz="2600" dirty="0" err="1">
                <a:solidFill>
                  <a:schemeClr val="accent1"/>
                </a:solidFill>
                <a:latin typeface="Consolas" panose="020B0609020204030204" pitchFamily="49" charset="0"/>
                <a:ea typeface="Courier"/>
                <a:cs typeface="Courier"/>
                <a:sym typeface="Courier"/>
              </a:rPr>
              <a:t>int</a:t>
            </a:r>
            <a:r>
              <a:rPr lang="en-US" sz="2600" dirty="0">
                <a:solidFill>
                  <a:schemeClr val="accent1"/>
                </a:solidFill>
                <a:latin typeface="Consolas" panose="020B0609020204030204" pitchFamily="49" charset="0"/>
                <a:ea typeface="Courier"/>
                <a:cs typeface="Courier"/>
                <a:sym typeface="Courier"/>
              </a:rPr>
              <a:t> *p; p = a;</a:t>
            </a: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chemeClr val="accent2"/>
                </a:solidFill>
                <a:latin typeface="Consolas" panose="020B0609020204030204" pitchFamily="49" charset="0"/>
                <a:ea typeface="Courier"/>
                <a:cs typeface="Courier"/>
                <a:sym typeface="Courier"/>
              </a:rPr>
              <a:t>for(</a:t>
            </a:r>
            <a:r>
              <a:rPr lang="en-US" sz="2600" dirty="0" err="1">
                <a:solidFill>
                  <a:schemeClr val="accent2"/>
                </a:solidFill>
                <a:latin typeface="Consolas" panose="020B0609020204030204" pitchFamily="49" charset="0"/>
                <a:ea typeface="Courier"/>
                <a:cs typeface="Courier"/>
                <a:sym typeface="Courier"/>
              </a:rPr>
              <a:t>int</a:t>
            </a:r>
            <a:r>
              <a:rPr lang="en-US" sz="2600" dirty="0">
                <a:solidFill>
                  <a:schemeClr val="accent2"/>
                </a:solidFill>
                <a:latin typeface="Consolas" panose="020B0609020204030204" pitchFamily="49" charset="0"/>
                <a:ea typeface="Courier"/>
                <a:cs typeface="Courier"/>
                <a:sym typeface="Courier"/>
              </a:rPr>
              <a:t>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&lt;10;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a[</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array indexing</a:t>
            </a:r>
          </a:p>
          <a:p>
            <a:pPr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chemeClr val="accent2"/>
                </a:solidFill>
                <a:latin typeface="Consolas" panose="020B0609020204030204" pitchFamily="49" charset="0"/>
                <a:ea typeface="Courier"/>
                <a:cs typeface="Courier"/>
                <a:sym typeface="Courier"/>
              </a:rPr>
              <a:t>for(</a:t>
            </a:r>
            <a:r>
              <a:rPr lang="en-US" sz="2600" dirty="0" err="1">
                <a:solidFill>
                  <a:schemeClr val="accent2"/>
                </a:solidFill>
                <a:latin typeface="Consolas" panose="020B0609020204030204" pitchFamily="49" charset="0"/>
                <a:ea typeface="Courier"/>
                <a:cs typeface="Courier"/>
                <a:sym typeface="Courier"/>
              </a:rPr>
              <a:t>int</a:t>
            </a:r>
            <a:r>
              <a:rPr lang="en-US" sz="2600" dirty="0">
                <a:solidFill>
                  <a:schemeClr val="accent2"/>
                </a:solidFill>
                <a:latin typeface="Consolas" panose="020B0609020204030204" pitchFamily="49" charset="0"/>
                <a:ea typeface="Courier"/>
                <a:cs typeface="Courier"/>
                <a:sym typeface="Courier"/>
              </a:rPr>
              <a:t>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&lt;10;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p[</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indexing via pointer</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rgbClr val="6A8188"/>
                </a:solidFill>
                <a:latin typeface="Consolas" panose="020B0609020204030204" pitchFamily="49" charset="0"/>
                <a:ea typeface="Courier"/>
                <a:cs typeface="Courier"/>
                <a:sym typeface="Courier"/>
              </a:rPr>
              <a:t>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&lt;10;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p+i</a:t>
            </a:r>
            <a:r>
              <a:rPr lang="en-US" sz="2600" dirty="0">
                <a:solidFill>
                  <a:srgbClr val="6A8188"/>
                </a:solidFill>
                <a:latin typeface="Consolas" panose="020B0609020204030204" pitchFamily="49" charset="0"/>
                <a:ea typeface="Courier"/>
                <a:cs typeface="Courier"/>
                <a:sym typeface="Courier"/>
              </a:rPr>
              <a:t>) =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explicit pointer arithmetic</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algn="l" defTabSz="457200">
              <a:defRPr sz="1800"/>
            </a:pPr>
            <a:r>
              <a:rPr lang="en-US" sz="2600" dirty="0">
                <a:solidFill>
                  <a:srgbClr val="6A8188"/>
                </a:solidFill>
                <a:latin typeface="Consolas" panose="020B0609020204030204" pitchFamily="49" charset="0"/>
                <a:ea typeface="Courier"/>
                <a:cs typeface="Courier"/>
                <a:sym typeface="Courier"/>
              </a:rPr>
              <a:t>for(</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&lt;10;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[p] =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obfuscated but valid C!</a:t>
            </a:r>
          </a:p>
          <a:p>
            <a:pPr algn="l" defTabSz="457200">
              <a:defRPr sz="1800"/>
            </a:pPr>
            <a:endParaRPr lang="en-US" sz="2600" dirty="0">
              <a:solidFill>
                <a:schemeClr val="accent1"/>
              </a:solidFill>
              <a:latin typeface="Consolas" panose="020B0609020204030204" pitchFamily="49" charset="0"/>
              <a:ea typeface="Courier"/>
              <a:cs typeface="Courier"/>
              <a:sym typeface="Courier"/>
            </a:endParaRPr>
          </a:p>
          <a:p>
            <a:pPr algn="l" defTabSz="457200">
              <a:defRPr sz="1800"/>
            </a:pPr>
            <a:r>
              <a:rPr lang="en-US" sz="2600" dirty="0">
                <a:solidFill>
                  <a:schemeClr val="accent6">
                    <a:lumMod val="50000"/>
                  </a:schemeClr>
                </a:solidFill>
                <a:latin typeface="Consolas" panose="020B0609020204030204" pitchFamily="49" charset="0"/>
                <a:ea typeface="Courier"/>
                <a:cs typeface="Courier"/>
                <a:sym typeface="Courier"/>
              </a:rPr>
              <a:t>for(</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=0;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&lt;10;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 *p++ =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a:t>
            </a:r>
            <a:r>
              <a:rPr lang="en-US" sz="2600" dirty="0">
                <a:solidFill>
                  <a:srgbClr val="FF0000"/>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common pointer use idiom</a:t>
            </a:r>
          </a:p>
          <a:p>
            <a:pPr algn="l" defTabSz="457200">
              <a:defRPr sz="1800"/>
            </a:pPr>
            <a:endParaRPr lang="en-US" sz="2600" dirty="0">
              <a:solidFill>
                <a:schemeClr val="accent1"/>
              </a:solidFill>
              <a:latin typeface="Consolas" panose="020B0609020204030204" pitchFamily="49" charset="0"/>
              <a:ea typeface="Courier"/>
              <a:cs typeface="Courier"/>
              <a:sym typeface="Courier"/>
            </a:endParaRPr>
          </a:p>
          <a:p>
            <a:pPr lvl="0" algn="l" defTabSz="457200">
              <a:defRPr sz="1800"/>
            </a:pPr>
            <a:endParaRPr sz="2400" dirty="0">
              <a:solidFill>
                <a:srgbClr val="6A8188"/>
              </a:solidFill>
              <a:latin typeface="Courier"/>
              <a:ea typeface="Courier"/>
              <a:cs typeface="Courier"/>
              <a:sym typeface="Courier"/>
            </a:endParaRPr>
          </a:p>
        </p:txBody>
      </p:sp>
      <p:sp>
        <p:nvSpPr>
          <p:cNvPr id="8" name="Shape 1202"/>
          <p:cNvSpPr/>
          <p:nvPr/>
        </p:nvSpPr>
        <p:spPr>
          <a:xfrm>
            <a:off x="4235655" y="8112476"/>
            <a:ext cx="4802909" cy="1292662"/>
          </a:xfrm>
          <a:prstGeom prst="rect">
            <a:avLst/>
          </a:prstGeom>
          <a:solidFill>
            <a:schemeClr val="bg1"/>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l" defTabSz="457200">
              <a:defRPr sz="1800"/>
            </a:pPr>
            <a:r>
              <a:rPr lang="en-US" sz="2800" dirty="0" err="1">
                <a:latin typeface="Consolas" panose="020B0609020204030204" pitchFamily="49" charset="0"/>
                <a:ea typeface="Courier"/>
                <a:cs typeface="Courier"/>
                <a:sym typeface="Courier"/>
              </a:rPr>
              <a:t>int</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p;</a:t>
            </a:r>
          </a:p>
          <a:p>
            <a:pPr lvl="0" algn="l" defTabSz="457200">
              <a:defRPr sz="1800"/>
            </a:pPr>
            <a:r>
              <a:rPr lang="en-US" sz="2800" dirty="0">
                <a:latin typeface="Consolas" panose="020B0609020204030204" pitchFamily="49" charset="0"/>
                <a:ea typeface="Courier"/>
                <a:cs typeface="Courier"/>
                <a:sym typeface="Courier"/>
              </a:rPr>
              <a:t>p ++;</a:t>
            </a:r>
          </a:p>
          <a:p>
            <a:pPr lvl="0" algn="l" defTabSz="457200">
              <a:defRPr sz="1800"/>
            </a:pPr>
            <a:r>
              <a:rPr lang="en-US" sz="2800" dirty="0">
                <a:latin typeface="Consolas" panose="020B0609020204030204" pitchFamily="49" charset="0"/>
                <a:ea typeface="Courier"/>
                <a:cs typeface="Courier"/>
                <a:sym typeface="Courier"/>
              </a:rPr>
              <a:t>*</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i</a:t>
            </a:r>
            <a:r>
              <a:rPr lang="en-US" sz="2800" dirty="0">
                <a:latin typeface="Consolas" panose="020B0609020204030204" pitchFamily="49" charset="0"/>
                <a:ea typeface="Courier"/>
                <a:cs typeface="Courier"/>
                <a:sym typeface="Courier"/>
              </a:rPr>
              <a:t>;</a:t>
            </a:r>
          </a:p>
        </p:txBody>
      </p:sp>
      <p:cxnSp>
        <p:nvCxnSpPr>
          <p:cNvPr id="4" name="Straight Arrow Connector 3"/>
          <p:cNvCxnSpPr>
            <a:cxnSpLocks/>
          </p:cNvCxnSpPr>
          <p:nvPr/>
        </p:nvCxnSpPr>
        <p:spPr>
          <a:xfrm>
            <a:off x="4835236" y="7287491"/>
            <a:ext cx="342692" cy="61160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86474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White">
  <a:themeElements>
    <a:clrScheme name="White">
      <a:dk1>
        <a:srgbClr val="000000"/>
      </a:dk1>
      <a:lt1>
        <a:srgbClr val="D6D6D6"/>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Light"/>
        <a:ea typeface="Helvetica Neue Light"/>
        <a:cs typeface="Helvetica Neue Light"/>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Light"/>
        <a:ea typeface="Helvetica Neue Light"/>
        <a:cs typeface="Helvetica Neue Light"/>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6152</TotalTime>
  <Words>3586</Words>
  <Application>Microsoft Macintosh PowerPoint</Application>
  <PresentationFormat>Custom</PresentationFormat>
  <Paragraphs>641</Paragraphs>
  <Slides>35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Consolas</vt:lpstr>
      <vt:lpstr>Courier</vt:lpstr>
      <vt:lpstr>Helvetica</vt:lpstr>
      <vt:lpstr>Helvetica Neue</vt:lpstr>
      <vt:lpstr>Helvetica Neue Light</vt:lpstr>
      <vt:lpstr>Lucida Grande</vt:lpstr>
      <vt:lpstr>Symbol</vt:lpstr>
      <vt:lpstr>Times New Roman</vt:lpstr>
      <vt:lpstr>Wingdings</vt:lpstr>
      <vt:lpstr>White</vt:lpstr>
      <vt:lpstr>A C Primer (7): Pointer Arithmetic &amp; Structures</vt:lpstr>
      <vt:lpstr>Pointers are addresses</vt:lpstr>
      <vt:lpstr>Pointer Addition Example</vt:lpstr>
      <vt:lpstr>Adding a pointer and an integer</vt:lpstr>
      <vt:lpstr>Pointers Subtraction</vt:lpstr>
      <vt:lpstr>Pointer comparisons</vt:lpstr>
      <vt:lpstr>Effect of casting types ?</vt:lpstr>
      <vt:lpstr>Arrays and pointers</vt:lpstr>
      <vt:lpstr>Example: arrays and pointers</vt:lpstr>
      <vt:lpstr>Arrays and pointers are NOT the same</vt:lpstr>
      <vt:lpstr>Example: Arrays and pointers are NOT the same</vt:lpstr>
      <vt:lpstr>Structures</vt:lpstr>
      <vt:lpstr>Structure example</vt:lpstr>
      <vt:lpstr>Example: Array of Structures</vt:lpstr>
      <vt:lpstr>typedef</vt:lpstr>
      <vt:lpstr>Operations on struct</vt:lpstr>
      <vt:lpstr>Pass structure by reference</vt:lpstr>
      <vt:lpstr>Structure Alignment</vt:lpstr>
      <vt:lpstr>PowerPoint Presentation</vt:lpstr>
      <vt:lpstr>Arrays and pointers</vt:lpstr>
      <vt:lpstr>Typecasting Pointers</vt:lpstr>
      <vt:lpstr>Returning more than one value from functions</vt:lpstr>
      <vt:lpstr>Typedef</vt:lpstr>
      <vt:lpstr>Self-referential structures</vt:lpstr>
      <vt:lpstr>Self-referential structures - 2</vt:lpstr>
      <vt:lpstr>Example of Pointer Arithmetic</vt:lpstr>
      <vt:lpstr>Example</vt:lpstr>
      <vt:lpstr>Example</vt:lpstr>
      <vt:lpstr>Example</vt:lpstr>
      <vt:lpstr>But what about memory addresses?</vt:lpstr>
      <vt:lpstr>But what about memory addresses?</vt:lpstr>
      <vt:lpstr>Bottom line</vt:lpstr>
      <vt:lpstr>Memory alignment requirements</vt:lpstr>
      <vt:lpstr>Good news and bad news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 Primer (Part II)</dc:title>
  <dc:creator>zshi</dc:creator>
  <cp:lastModifiedBy>Wei, Wei</cp:lastModifiedBy>
  <cp:revision>875</cp:revision>
  <dcterms:modified xsi:type="dcterms:W3CDTF">2023-06-09T12:30:07Z</dcterms:modified>
</cp:coreProperties>
</file>